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DB1A8-9B2A-4CE3-AF7C-664BD80E94BC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BCD7A-681A-4688-A68E-6360220F4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3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7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23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9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0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2A20-58A2-42F5-89B0-CF7327482639}" type="datetimeFigureOut">
              <a:rPr lang="ko-KR" altLang="en-US" smtClean="0"/>
              <a:t>2023-06-25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45E9-24C7-4D92-A93D-AD75401E2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6105" y="2424682"/>
            <a:ext cx="9144000" cy="964726"/>
          </a:xfrm>
        </p:spPr>
        <p:txBody>
          <a:bodyPr/>
          <a:lstStyle/>
          <a:p>
            <a:r>
              <a:rPr lang="en-US" altLang="ko-KR" b="1" dirty="0"/>
              <a:t>K-Means </a:t>
            </a:r>
            <a:r>
              <a:rPr lang="en-US" altLang="ko-KR" b="1" dirty="0" smtClean="0"/>
              <a:t>Clustering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2976" y="4237052"/>
            <a:ext cx="4710258" cy="953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-apple-system"/>
              </a:rPr>
              <a:t>데이터를 </a:t>
            </a:r>
            <a:r>
              <a:rPr lang="en-US" altLang="ko-KR" sz="2000" b="0" i="0" dirty="0" smtClean="0">
                <a:solidFill>
                  <a:srgbClr val="FF0000"/>
                </a:solidFill>
                <a:effectLst/>
                <a:latin typeface="-apple-system"/>
              </a:rPr>
              <a:t>K</a:t>
            </a:r>
            <a:r>
              <a:rPr lang="ko-KR" altLang="en-US" sz="2000" b="0" i="0" dirty="0" smtClean="0">
                <a:solidFill>
                  <a:srgbClr val="FF0000"/>
                </a:solidFill>
                <a:effectLst/>
                <a:latin typeface="-apple-system"/>
              </a:rPr>
              <a:t>개의 </a:t>
            </a:r>
            <a:r>
              <a:rPr lang="ko-KR" altLang="en-US" sz="2000" b="0" i="0" u="sng" dirty="0" smtClean="0">
                <a:solidFill>
                  <a:srgbClr val="FF0000"/>
                </a:solidFill>
                <a:effectLst/>
                <a:latin typeface="-apple-system"/>
              </a:rPr>
              <a:t>군집</a:t>
            </a:r>
            <a:r>
              <a:rPr lang="en-US" altLang="ko-KR" sz="2000" b="0" i="0" dirty="0" smtClean="0">
                <a:solidFill>
                  <a:srgbClr val="212529"/>
                </a:solidFill>
                <a:effectLst/>
                <a:latin typeface="-apple-system"/>
              </a:rPr>
              <a:t>(Cluster)</a:t>
            </a:r>
            <a:r>
              <a:rPr lang="ko-KR" altLang="en-US" sz="2000" b="0" i="0" dirty="0" smtClean="0">
                <a:solidFill>
                  <a:srgbClr val="212529"/>
                </a:solidFill>
                <a:effectLst/>
                <a:latin typeface="-apple-system"/>
              </a:rPr>
              <a:t>의 평균을 활용하여 묶는 알고리즘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32394" y="6400800"/>
            <a:ext cx="5005635" cy="30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군집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쉽게 </a:t>
            </a:r>
            <a:r>
              <a:rPr lang="ko-KR" altLang="en-US" sz="1300" dirty="0"/>
              <a:t>말해서 비슷한 특성을 지닌 데이터들을 모아놓은 그룹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110" y="160255"/>
            <a:ext cx="488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https://velog.io/@jhlee508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https://docs.kanaries.net/ko/articles/k-means-clustering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https://datanavigator.tistory.com/32</a:t>
            </a:r>
            <a:endParaRPr lang="ko-KR" altLang="en-US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884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Gender </a:t>
            </a:r>
            <a:r>
              <a:rPr lang="ko-KR" altLang="en-US" dirty="0"/>
              <a:t>컬럼을 </a:t>
            </a:r>
            <a:r>
              <a:rPr lang="en-US" altLang="ko-KR" dirty="0" err="1"/>
              <a:t>get_dummies</a:t>
            </a:r>
            <a:r>
              <a:rPr lang="ko-KR" altLang="en-US" dirty="0"/>
              <a:t>를 이용해서 숫자로 변환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725105"/>
            <a:ext cx="7267575" cy="457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68445" y="3450210"/>
            <a:ext cx="1093510" cy="2724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2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최적의 </a:t>
            </a:r>
            <a:r>
              <a:rPr lang="en-US" altLang="ko-KR" dirty="0"/>
              <a:t>K </a:t>
            </a:r>
            <a:r>
              <a:rPr lang="ko-KR" altLang="en-US" dirty="0"/>
              <a:t>값을 찾기 위해 </a:t>
            </a:r>
            <a:r>
              <a:rPr lang="en-US" altLang="ko-KR" dirty="0"/>
              <a:t>Elbow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918" r="53382" b="78880"/>
          <a:stretch/>
        </p:blipFill>
        <p:spPr>
          <a:xfrm>
            <a:off x="781639" y="1768049"/>
            <a:ext cx="5407494" cy="21520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22406"/>
          <a:stretch/>
        </p:blipFill>
        <p:spPr>
          <a:xfrm>
            <a:off x="5767193" y="2763275"/>
            <a:ext cx="6240546" cy="3982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14715" y="5959545"/>
            <a:ext cx="386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경사가 완만하게 감소하는 </a:t>
            </a:r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ko-KR" altLang="en-US" dirty="0" smtClean="0">
                <a:solidFill>
                  <a:srgbClr val="FF0000"/>
                </a:solidFill>
              </a:rPr>
              <a:t>값</a:t>
            </a:r>
            <a:r>
              <a:rPr lang="ko-KR" altLang="en-US" dirty="0" smtClean="0"/>
              <a:t>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최적의 </a:t>
            </a:r>
            <a:r>
              <a:rPr lang="en-US" altLang="ko-KR" dirty="0"/>
              <a:t>K </a:t>
            </a:r>
            <a:r>
              <a:rPr lang="ko-KR" altLang="en-US" dirty="0"/>
              <a:t>값을 찾기 위해 </a:t>
            </a:r>
            <a:r>
              <a:rPr lang="en-US" altLang="ko-KR" dirty="0"/>
              <a:t>Elbow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1829054"/>
            <a:ext cx="3487731" cy="482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757680"/>
            <a:ext cx="5398557" cy="4783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3800" y="2519043"/>
            <a:ext cx="23791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Yellowbrick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라이브러리 설치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448" y="6052845"/>
            <a:ext cx="16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값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/>
              <a:t>로 선정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35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9" y="1708834"/>
            <a:ext cx="5630335" cy="47635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알고리즘 사용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580467" y="2108200"/>
            <a:ext cx="3310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4132" y="1785034"/>
            <a:ext cx="30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Kmeans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r>
              <a:rPr lang="en-US" altLang="ko-KR" dirty="0" err="1"/>
              <a:t>n</a:t>
            </a:r>
            <a:r>
              <a:rPr lang="en-US" altLang="ko-KR" dirty="0" err="1" smtClean="0"/>
              <a:t>_clusters</a:t>
            </a:r>
            <a:r>
              <a:rPr lang="en-US" altLang="ko-KR" dirty="0" smtClean="0"/>
              <a:t> = K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80467" y="2937933"/>
            <a:ext cx="3310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94132" y="2753267"/>
            <a:ext cx="302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0~3</a:t>
            </a:r>
            <a:r>
              <a:rPr lang="ko-KR" altLang="en-US" dirty="0" smtClean="0"/>
              <a:t>개로 군집화 됨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580467" y="4842933"/>
            <a:ext cx="331046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94132" y="4514333"/>
            <a:ext cx="33866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DataFrame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‘label’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컬럼 삽입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‘label’</a:t>
            </a:r>
            <a:r>
              <a:rPr lang="ko-KR" altLang="en-US" dirty="0" smtClean="0"/>
              <a:t>별로 평균 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1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914398" y="1252079"/>
            <a:ext cx="6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4856"/>
          <a:stretch/>
        </p:blipFill>
        <p:spPr>
          <a:xfrm>
            <a:off x="781639" y="1684632"/>
            <a:ext cx="6482761" cy="11714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5980" b="-148"/>
          <a:stretch/>
        </p:blipFill>
        <p:spPr>
          <a:xfrm>
            <a:off x="5866353" y="1188858"/>
            <a:ext cx="5851514" cy="5322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552" y="3059475"/>
            <a:ext cx="5858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n_components</a:t>
            </a:r>
            <a:r>
              <a:rPr lang="en-US" altLang="ko-KR" sz="1300" dirty="0" smtClean="0"/>
              <a:t> = ‘</a:t>
            </a:r>
            <a:r>
              <a:rPr lang="ko-KR" altLang="en-US" sz="1300" dirty="0" smtClean="0"/>
              <a:t>몇 개</a:t>
            </a:r>
            <a:r>
              <a:rPr lang="en-US" altLang="ko-KR" sz="1300" dirty="0" smtClean="0"/>
              <a:t>’</a:t>
            </a:r>
            <a:r>
              <a:rPr lang="ko-KR" altLang="en-US" sz="1300" dirty="0" smtClean="0"/>
              <a:t>의 변수로 차원을 축소할지 결정</a:t>
            </a:r>
            <a:r>
              <a:rPr lang="en-US" altLang="ko-KR" sz="1300" dirty="0" smtClean="0"/>
              <a:t> 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093551" y="6020734"/>
            <a:ext cx="58589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군집화 시각화</a:t>
            </a:r>
            <a:r>
              <a:rPr lang="en-US" altLang="ko-KR" sz="1300" dirty="0" smtClean="0"/>
              <a:t>: </a:t>
            </a:r>
            <a:r>
              <a:rPr lang="en-US" altLang="ko-KR" sz="1300" dirty="0" smtClean="0">
                <a:solidFill>
                  <a:srgbClr val="FF0000"/>
                </a:solidFill>
              </a:rPr>
              <a:t>K=5</a:t>
            </a:r>
            <a:r>
              <a:rPr lang="ko-KR" altLang="en-US" sz="1300" dirty="0" smtClean="0"/>
              <a:t>개로 분류하면 더 효율적으로 분류 될 것 같다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1095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40" y="0"/>
            <a:ext cx="8231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41" y="1"/>
            <a:ext cx="8231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10680" y="764259"/>
            <a:ext cx="10149634" cy="5485712"/>
            <a:chOff x="1010680" y="764259"/>
            <a:chExt cx="10149634" cy="54857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680" y="764259"/>
              <a:ext cx="10149634" cy="5485712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9553477" y="1966164"/>
              <a:ext cx="877000" cy="8680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80446" y="909531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-apple-system"/>
              </a:rPr>
              <a:t>K-means </a:t>
            </a:r>
            <a:r>
              <a:rPr lang="ko-KR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알고리즘은 비지도 학습 방법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80446" y="6432039"/>
            <a:ext cx="48173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smtClean="0">
                <a:solidFill>
                  <a:srgbClr val="FF0000"/>
                </a:solidFill>
                <a:latin typeface="notokr"/>
              </a:rPr>
              <a:t>비지도 학습</a:t>
            </a:r>
            <a:r>
              <a:rPr lang="en-US" altLang="ko-KR" sz="1500" dirty="0" smtClean="0">
                <a:solidFill>
                  <a:srgbClr val="575757"/>
                </a:solidFill>
                <a:latin typeface="notokr"/>
              </a:rPr>
              <a:t>: 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정답</a:t>
            </a:r>
            <a:r>
              <a:rPr lang="en-US" altLang="ko-KR" sz="1500" b="0" i="0" dirty="0" smtClean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레이블</a:t>
            </a:r>
            <a:r>
              <a:rPr lang="en-US" altLang="ko-KR" sz="1500" b="0" i="0" dirty="0" smtClean="0">
                <a:solidFill>
                  <a:srgbClr val="575757"/>
                </a:solidFill>
                <a:effectLst/>
                <a:latin typeface="notokr"/>
              </a:rPr>
              <a:t>)</a:t>
            </a:r>
            <a:r>
              <a:rPr lang="ko-KR" altLang="en-US" sz="1500" b="0" i="0" dirty="0" smtClean="0">
                <a:solidFill>
                  <a:srgbClr val="575757"/>
                </a:solidFill>
                <a:effectLst/>
                <a:latin typeface="notokr"/>
              </a:rPr>
              <a:t>을 알려주지 않는 학습 방식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150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955" y="336189"/>
            <a:ext cx="11143269" cy="30951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FF0000"/>
                </a:solidFill>
              </a:rPr>
              <a:t>장점</a:t>
            </a:r>
          </a:p>
          <a:p>
            <a:pPr>
              <a:lnSpc>
                <a:spcPct val="150000"/>
              </a:lnSpc>
            </a:pPr>
            <a:r>
              <a:rPr lang="ko-KR" altLang="en-US" sz="2300" b="1" dirty="0"/>
              <a:t>간편함</a:t>
            </a:r>
            <a:r>
              <a:rPr lang="en-US" altLang="ko-KR" sz="2300" dirty="0"/>
              <a:t>: K-Means</a:t>
            </a:r>
            <a:r>
              <a:rPr lang="ko-KR" altLang="en-US" sz="2300" dirty="0"/>
              <a:t>는 </a:t>
            </a:r>
            <a:r>
              <a:rPr lang="en-US" altLang="ko-KR" sz="2300" dirty="0"/>
              <a:t>Python</a:t>
            </a:r>
            <a:r>
              <a:rPr lang="ko-KR" altLang="en-US" sz="2300" dirty="0"/>
              <a:t>에서 이해하고 구현하기 </a:t>
            </a:r>
            <a:r>
              <a:rPr lang="ko-KR" altLang="en-US" sz="2300" dirty="0" smtClean="0"/>
              <a:t>간단하다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ko-KR" altLang="en-US" sz="2300" b="1" dirty="0"/>
              <a:t>효율성</a:t>
            </a:r>
            <a:r>
              <a:rPr lang="en-US" altLang="ko-KR" sz="2300" dirty="0"/>
              <a:t>: K-Means</a:t>
            </a:r>
            <a:r>
              <a:rPr lang="ko-KR" altLang="en-US" sz="2300" dirty="0"/>
              <a:t>는 </a:t>
            </a:r>
            <a:r>
              <a:rPr lang="ko-KR" altLang="en-US" sz="2300" dirty="0" err="1"/>
              <a:t>계산량이</a:t>
            </a:r>
            <a:r>
              <a:rPr lang="ko-KR" altLang="en-US" sz="2300" dirty="0"/>
              <a:t> 적어 대용량 </a:t>
            </a:r>
            <a:r>
              <a:rPr lang="ko-KR" altLang="en-US" sz="2300" b="1" dirty="0"/>
              <a:t>데이터 집합</a:t>
            </a:r>
            <a:r>
              <a:rPr lang="ko-KR" altLang="en-US" sz="2300" dirty="0"/>
              <a:t>에 </a:t>
            </a:r>
            <a:r>
              <a:rPr lang="ko-KR" altLang="en-US" sz="2300" dirty="0" smtClean="0"/>
              <a:t>적합하다</a:t>
            </a:r>
            <a:r>
              <a:rPr lang="en-US" altLang="ko-KR" sz="2300" dirty="0" smtClean="0"/>
              <a:t>.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ko-KR" altLang="en-US" sz="2300" b="1" dirty="0"/>
              <a:t>확장성</a:t>
            </a:r>
            <a:r>
              <a:rPr lang="en-US" altLang="ko-KR" sz="2300" dirty="0"/>
              <a:t>: K-Means</a:t>
            </a:r>
            <a:r>
              <a:rPr lang="ko-KR" altLang="en-US" sz="2300" dirty="0"/>
              <a:t>는 많은 변수가 있는 대규모 데이터 집합을 </a:t>
            </a:r>
            <a:r>
              <a:rPr lang="ko-KR" altLang="en-US" sz="2300" dirty="0" smtClean="0"/>
              <a:t>처리 가능하다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611955" y="3638746"/>
            <a:ext cx="10997938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rgbClr val="FF0000"/>
                </a:solidFill>
              </a:rPr>
              <a:t>단점</a:t>
            </a:r>
            <a:endParaRPr lang="en-US" altLang="ko-KR" sz="3000" b="1" dirty="0" smtClean="0">
              <a:solidFill>
                <a:srgbClr val="334155"/>
              </a:solidFill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 smtClean="0">
                <a:solidFill>
                  <a:srgbClr val="334155"/>
                </a:solidFill>
                <a:latin typeface="ui-sans-serif"/>
              </a:rPr>
              <a:t>군집 </a:t>
            </a:r>
            <a:r>
              <a:rPr lang="ko-KR" altLang="en-US" sz="2300" b="1" dirty="0">
                <a:solidFill>
                  <a:srgbClr val="334155"/>
                </a:solidFill>
                <a:latin typeface="ui-sans-serif"/>
              </a:rPr>
              <a:t>수</a:t>
            </a:r>
            <a:r>
              <a:rPr lang="en-US" altLang="ko-KR" sz="2300" dirty="0">
                <a:solidFill>
                  <a:srgbClr val="334155"/>
                </a:solidFill>
                <a:latin typeface="ui-sans-serif"/>
              </a:rPr>
              <a:t>: </a:t>
            </a:r>
            <a:r>
              <a:rPr lang="ko-KR" altLang="en-US" sz="2300" dirty="0">
                <a:solidFill>
                  <a:srgbClr val="334155"/>
                </a:solidFill>
                <a:latin typeface="ui-sans-serif"/>
              </a:rPr>
              <a:t>군집 수</a:t>
            </a:r>
            <a:r>
              <a:rPr lang="en-US" altLang="ko-KR" sz="2300" dirty="0">
                <a:solidFill>
                  <a:srgbClr val="334155"/>
                </a:solidFill>
                <a:latin typeface="ui-sans-serif"/>
              </a:rPr>
              <a:t>(K)</a:t>
            </a:r>
            <a:r>
              <a:rPr lang="ko-KR" altLang="en-US" sz="2300" dirty="0">
                <a:solidFill>
                  <a:srgbClr val="334155"/>
                </a:solidFill>
                <a:latin typeface="ui-sans-serif"/>
              </a:rPr>
              <a:t>는 사전에 </a:t>
            </a:r>
            <a:r>
              <a:rPr lang="ko-KR" altLang="en-US" sz="2300" dirty="0" smtClean="0">
                <a:solidFill>
                  <a:srgbClr val="334155"/>
                </a:solidFill>
                <a:latin typeface="ui-sans-serif"/>
              </a:rPr>
              <a:t>지정해야 한다</a:t>
            </a:r>
            <a:r>
              <a:rPr lang="en-US" altLang="ko-KR" sz="2300" dirty="0" smtClean="0">
                <a:solidFill>
                  <a:srgbClr val="334155"/>
                </a:solidFill>
                <a:latin typeface="ui-sans-serif"/>
              </a:rPr>
              <a:t>.</a:t>
            </a:r>
            <a:endParaRPr lang="en-US" altLang="ko-KR" sz="2300" dirty="0">
              <a:solidFill>
                <a:srgbClr val="334155"/>
              </a:solidFill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334155"/>
                </a:solidFill>
                <a:latin typeface="ui-sans-serif"/>
              </a:rPr>
              <a:t>초기화 민감도</a:t>
            </a:r>
            <a:r>
              <a:rPr lang="en-US" altLang="ko-KR" sz="2300" dirty="0">
                <a:solidFill>
                  <a:srgbClr val="334155"/>
                </a:solidFill>
                <a:latin typeface="ui-sans-serif"/>
              </a:rPr>
              <a:t>: </a:t>
            </a:r>
            <a:r>
              <a:rPr lang="ko-KR" altLang="en-US" sz="2300" dirty="0">
                <a:solidFill>
                  <a:srgbClr val="334155"/>
                </a:solidFill>
                <a:latin typeface="ui-sans-serif"/>
              </a:rPr>
              <a:t>알고리즘의 결과는 중심의 초기 위치에 따라 달라질 수 </a:t>
            </a:r>
            <a:r>
              <a:rPr lang="ko-KR" altLang="en-US" sz="2300" dirty="0" smtClean="0">
                <a:solidFill>
                  <a:srgbClr val="334155"/>
                </a:solidFill>
                <a:latin typeface="ui-sans-serif"/>
              </a:rPr>
              <a:t>있다</a:t>
            </a:r>
            <a:endParaRPr lang="en-US" altLang="ko-KR" sz="2300" dirty="0">
              <a:solidFill>
                <a:srgbClr val="334155"/>
              </a:solidFill>
              <a:latin typeface="ui-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334155"/>
                </a:solidFill>
                <a:latin typeface="ui-sans-serif"/>
              </a:rPr>
              <a:t>이상치</a:t>
            </a:r>
            <a:r>
              <a:rPr lang="en-US" altLang="ko-KR" sz="2300" dirty="0">
                <a:solidFill>
                  <a:srgbClr val="334155"/>
                </a:solidFill>
                <a:latin typeface="ui-sans-serif"/>
              </a:rPr>
              <a:t>: K-Means</a:t>
            </a:r>
            <a:r>
              <a:rPr lang="ko-KR" altLang="en-US" sz="2300" dirty="0">
                <a:solidFill>
                  <a:srgbClr val="334155"/>
                </a:solidFill>
                <a:latin typeface="ui-sans-serif"/>
              </a:rPr>
              <a:t>는 </a:t>
            </a:r>
            <a:r>
              <a:rPr lang="ko-KR" altLang="en-US" sz="2300" dirty="0" err="1">
                <a:solidFill>
                  <a:srgbClr val="334155"/>
                </a:solidFill>
                <a:latin typeface="ui-sans-serif"/>
              </a:rPr>
              <a:t>이상치에</a:t>
            </a:r>
            <a:r>
              <a:rPr lang="ko-KR" altLang="en-US" sz="2300" dirty="0">
                <a:solidFill>
                  <a:srgbClr val="334155"/>
                </a:solidFill>
                <a:latin typeface="ui-sans-serif"/>
              </a:rPr>
              <a:t> 민감하여 중심 및 결과 클러스터가 왜곡될 수 </a:t>
            </a:r>
            <a:r>
              <a:rPr lang="ko-KR" altLang="en-US" sz="2300" dirty="0" smtClean="0">
                <a:solidFill>
                  <a:srgbClr val="334155"/>
                </a:solidFill>
                <a:latin typeface="ui-sans-serif"/>
              </a:rPr>
              <a:t>있다</a:t>
            </a:r>
            <a:r>
              <a:rPr lang="en-US" altLang="ko-KR" sz="2300" dirty="0" smtClean="0">
                <a:solidFill>
                  <a:srgbClr val="334155"/>
                </a:solidFill>
                <a:latin typeface="ui-sans-serif"/>
              </a:rPr>
              <a:t>.</a:t>
            </a:r>
            <a:endParaRPr lang="en-US" altLang="ko-KR" sz="2300" b="0" i="0" dirty="0">
              <a:solidFill>
                <a:srgbClr val="334155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2304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5" y="674127"/>
            <a:ext cx="6108148" cy="61414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2273" y="304795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212529"/>
                </a:solidFill>
                <a:effectLst/>
                <a:latin typeface="+mn-ea"/>
              </a:rPr>
              <a:t>K-means</a:t>
            </a:r>
            <a:r>
              <a:rPr lang="en-US" altLang="ko-KR" i="0" dirty="0" smtClean="0">
                <a:solidFill>
                  <a:srgbClr val="212529"/>
                </a:solidFill>
                <a:effectLst/>
                <a:latin typeface="+mn-ea"/>
              </a:rPr>
              <a:t> </a:t>
            </a:r>
            <a:r>
              <a:rPr lang="ko-KR" altLang="en-US" i="0" dirty="0" smtClean="0">
                <a:solidFill>
                  <a:srgbClr val="212529"/>
                </a:solidFill>
                <a:effectLst/>
                <a:latin typeface="+mn-ea"/>
              </a:rPr>
              <a:t>알고리즘 원리</a:t>
            </a:r>
            <a:endParaRPr lang="ko-KR" altLang="en-US" i="0" dirty="0">
              <a:solidFill>
                <a:srgbClr val="212529"/>
              </a:solidFill>
              <a:effectLst/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8367" y="1168924"/>
            <a:ext cx="2328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06154" y="984258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사람이 결정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04258" y="199852"/>
            <a:ext cx="2290713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/>
              <a:t>K </a:t>
            </a:r>
            <a:r>
              <a:rPr lang="ko-KR" altLang="en-US" sz="1500" dirty="0" smtClean="0"/>
              <a:t>구하는 방법</a:t>
            </a:r>
            <a:endParaRPr lang="en-US" altLang="ko-KR" sz="15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smtClean="0"/>
              <a:t>Rule </a:t>
            </a:r>
            <a:r>
              <a:rPr lang="en-US" altLang="ko-KR" sz="1500" b="1" dirty="0"/>
              <a:t>of </a:t>
            </a:r>
            <a:r>
              <a:rPr lang="en-US" altLang="ko-KR" sz="1500" b="1" dirty="0" smtClean="0"/>
              <a:t>Thumb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500" b="1" dirty="0"/>
              <a:t>Elbow Method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 smtClean="0"/>
              <a:t>정보 </a:t>
            </a:r>
            <a:r>
              <a:rPr lang="ko-KR" altLang="en-US" sz="1500" b="1" dirty="0"/>
              <a:t>기준 접근법</a:t>
            </a:r>
            <a:endParaRPr lang="en-US" altLang="ko-KR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85" y="3522397"/>
            <a:ext cx="5024486" cy="329318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342397" y="2275730"/>
            <a:ext cx="162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212529"/>
                </a:solidFill>
              </a:rPr>
              <a:t>Centroid </a:t>
            </a:r>
            <a:r>
              <a:rPr lang="ko-KR" altLang="en-US" dirty="0" smtClean="0">
                <a:solidFill>
                  <a:srgbClr val="212529"/>
                </a:solidFill>
              </a:rPr>
              <a:t>설정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138367" y="2460396"/>
            <a:ext cx="2328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4257" y="1831081"/>
            <a:ext cx="28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212529"/>
                </a:solidFill>
              </a:rPr>
              <a:t>Centroid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구하는 방법</a:t>
            </a:r>
            <a:endParaRPr lang="en-US" altLang="ko-KR" sz="15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/>
              <a:t>Randomly </a:t>
            </a:r>
            <a:r>
              <a:rPr lang="en-US" altLang="ko-KR" sz="1500" b="1" dirty="0" smtClean="0"/>
              <a:t>select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smtClean="0"/>
              <a:t>Manually </a:t>
            </a:r>
            <a:r>
              <a:rPr lang="en-US" altLang="ko-KR" sz="1500" b="1" dirty="0"/>
              <a:t>assign </a:t>
            </a:r>
            <a:endParaRPr lang="en-US" altLang="ko-KR" sz="15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smtClean="0"/>
              <a:t>K-means++ // </a:t>
            </a:r>
            <a:r>
              <a:rPr lang="ko-KR" altLang="en-US" sz="1500" b="1" dirty="0" smtClean="0"/>
              <a:t>기본값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27997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8436" y="328190"/>
            <a:ext cx="231403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Rule of Thumb</a:t>
            </a:r>
          </a:p>
        </p:txBody>
      </p:sp>
      <p:pic>
        <p:nvPicPr>
          <p:cNvPr id="1026" name="Picture 2" descr="https://media.vlpt.us/images/gr8alex/post/a24284dd-26fc-477f-a54a-e0164a48b9b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6" y="1045115"/>
            <a:ext cx="2314246" cy="8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3510" y="2100733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 = </a:t>
            </a:r>
            <a:r>
              <a:rPr lang="ko-KR" altLang="en-US" dirty="0" smtClean="0">
                <a:solidFill>
                  <a:srgbClr val="FF0000"/>
                </a:solidFill>
              </a:rPr>
              <a:t>데이터 개수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89670" y="1045115"/>
            <a:ext cx="5948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클러스터의 수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-apple-system"/>
              </a:rPr>
              <a:t>(k)</a:t>
            </a:r>
            <a:r>
              <a:rPr lang="ko-KR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를 계속 </a:t>
            </a:r>
            <a:r>
              <a:rPr lang="ko-KR" altLang="en-US" b="0" i="0" dirty="0" smtClean="0">
                <a:solidFill>
                  <a:srgbClr val="FF0000"/>
                </a:solidFill>
                <a:effectLst/>
                <a:latin typeface="-apple-system"/>
              </a:rPr>
              <a:t>증가</a:t>
            </a:r>
            <a:r>
              <a:rPr lang="ko-KR" altLang="en-US" b="0" i="0" dirty="0" smtClean="0">
                <a:solidFill>
                  <a:srgbClr val="212529"/>
                </a:solidFill>
                <a:effectLst/>
                <a:latin typeface="-apple-system"/>
              </a:rPr>
              <a:t>시키며 정확도가 향상되지 않을 때 멈추는 방법이다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- </a:t>
            </a:r>
            <a:r>
              <a:rPr lang="en-US" altLang="ko-KR" dirty="0" err="1" smtClean="0">
                <a:solidFill>
                  <a:srgbClr val="212529"/>
                </a:solidFill>
                <a:latin typeface="-apple-system"/>
              </a:rPr>
              <a:t>KElbowVisualizer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 smtClean="0">
                <a:solidFill>
                  <a:srgbClr val="212529"/>
                </a:solidFill>
                <a:latin typeface="-apple-system"/>
              </a:rPr>
              <a:t>라이브러리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89670" y="328190"/>
            <a:ext cx="2271776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Elbow </a:t>
            </a:r>
            <a:r>
              <a:rPr lang="en-US" altLang="ko-KR" sz="2000" b="1" dirty="0"/>
              <a:t>Method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4828"/>
          <a:stretch/>
        </p:blipFill>
        <p:spPr>
          <a:xfrm>
            <a:off x="4189670" y="2392461"/>
            <a:ext cx="6638930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7533" y="4318880"/>
            <a:ext cx="58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1~10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K</a:t>
            </a:r>
            <a:r>
              <a:rPr lang="ko-KR" altLang="en-US" dirty="0" smtClean="0"/>
              <a:t>수에 대한 </a:t>
            </a:r>
            <a:r>
              <a:rPr lang="ko-KR" altLang="en-US" dirty="0" err="1" smtClean="0"/>
              <a:t>최적값을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구해줌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98436" y="5591170"/>
            <a:ext cx="1018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</a:rPr>
              <a:t>- </a:t>
            </a:r>
            <a:r>
              <a:rPr lang="ko-KR" altLang="en-US" dirty="0" err="1" smtClean="0">
                <a:latin typeface="Arial" panose="020B0604020202020204" pitchFamily="34" charset="0"/>
              </a:rPr>
              <a:t>클러스터링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모델에 대해 </a:t>
            </a: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가능성</a:t>
            </a:r>
            <a:r>
              <a:rPr lang="ko-KR" altLang="en-US" dirty="0" smtClean="0">
                <a:latin typeface="Arial" panose="020B0604020202020204" pitchFamily="34" charset="0"/>
              </a:rPr>
              <a:t>을 계산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일반적으로 가능성을 계산하는 데이터가 많이 존재하지 않기 때문에 잘 사용하지 않음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8436" y="5037172"/>
            <a:ext cx="2551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정보 </a:t>
            </a:r>
            <a:r>
              <a:rPr lang="ko-KR" altLang="en-US" sz="2000" b="1" dirty="0"/>
              <a:t>기준 </a:t>
            </a:r>
            <a:r>
              <a:rPr lang="ko-KR" altLang="en-US" sz="2000" b="1" dirty="0" smtClean="0"/>
              <a:t>접근법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3892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8436" y="328190"/>
            <a:ext cx="344357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 smtClean="0"/>
              <a:t>Randomly select (</a:t>
            </a:r>
            <a:r>
              <a:rPr lang="ko-KR" altLang="en-US" sz="2000" b="1" dirty="0" smtClean="0"/>
              <a:t>랜덤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- </a:t>
            </a:r>
            <a:r>
              <a:rPr lang="ko-KR" altLang="en-US" dirty="0" smtClean="0"/>
              <a:t>전통적인 방법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898436" y="2566802"/>
            <a:ext cx="5251759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/>
              <a:t>Manually </a:t>
            </a:r>
            <a:r>
              <a:rPr lang="en-US" altLang="ko-KR" sz="2000" b="1" dirty="0" smtClean="0"/>
              <a:t>assign (</a:t>
            </a:r>
            <a:r>
              <a:rPr lang="ko-KR" altLang="en-US" sz="2000" b="1" dirty="0" smtClean="0"/>
              <a:t>수동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 </a:t>
            </a:r>
            <a:r>
              <a:rPr lang="ko-KR" altLang="en-US" dirty="0" smtClean="0"/>
              <a:t>본인이 중심점을 직접 조절하고자 할 때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8436" y="3911247"/>
            <a:ext cx="384324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en-US" altLang="ko-KR" sz="2000" b="1" dirty="0"/>
              <a:t>K-means++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기본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- </a:t>
            </a:r>
            <a:r>
              <a:rPr lang="ko-KR" altLang="en-US" dirty="0" smtClean="0"/>
              <a:t>현재 가장 많이 쓰이는 방법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150195" y="4077126"/>
            <a:ext cx="5592648" cy="1607235"/>
            <a:chOff x="5898626" y="4473054"/>
            <a:chExt cx="5592648" cy="16072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626" y="4473054"/>
              <a:ext cx="5592648" cy="160723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9436231" y="5627802"/>
              <a:ext cx="1800520" cy="359185"/>
              <a:chOff x="9436231" y="5627802"/>
              <a:chExt cx="1800520" cy="359185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9436231" y="5627802"/>
                <a:ext cx="180052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9728462" y="5663822"/>
                <a:ext cx="15082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/>
                  <a:t>생략 가능</a:t>
                </a:r>
                <a:endParaRPr lang="ko-KR" altLang="en-US" sz="1500" dirty="0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6156230" y="477634"/>
            <a:ext cx="5586613" cy="1499620"/>
            <a:chOff x="6156230" y="477634"/>
            <a:chExt cx="5586613" cy="14996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6230" y="477634"/>
              <a:ext cx="5586613" cy="1499620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>
              <a:off x="9895190" y="1536569"/>
              <a:ext cx="15931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1098485" y="1342069"/>
            <a:ext cx="5905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 일단 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K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개의 임의의 중심점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(centroid)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을 배치하고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 각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데이터들을 가장 가까운 중심점으로 할당한다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 (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일종의 군집을 형성한다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 군집으로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지정된 데이터들을 기반으로 해당 군집의 중심점을 업데이트한다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 2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번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, 3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번 단계를 그래서 수렴이 될 때까지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즉 더이상 중심점이 업데이트 되지 않을 때까지 반복한다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 dirty="0">
              <a:solidFill>
                <a:srgbClr val="40424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98485" y="4945697"/>
            <a:ext cx="533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 (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일단 아무 공간에나 중심점을 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k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개 찍고 시작하는 게 아니라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가지고 있는 </a:t>
            </a:r>
            <a:r>
              <a:rPr lang="ko-KR" altLang="en-US" sz="1000" b="1" dirty="0" smtClean="0">
                <a:solidFill>
                  <a:srgbClr val="404248"/>
                </a:solidFill>
                <a:latin typeface="Arial" panose="020B0604020202020204" pitchFamily="34" charset="0"/>
              </a:rPr>
              <a:t>데이터 </a:t>
            </a:r>
            <a:endParaRPr lang="en-US" altLang="ko-KR" sz="1000" b="1" dirty="0" smtClean="0">
              <a:solidFill>
                <a:srgbClr val="404248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404248"/>
                </a:solidFill>
                <a:latin typeface="Arial" panose="020B0604020202020204" pitchFamily="34" charset="0"/>
              </a:rPr>
              <a:t>포인트 </a:t>
            </a:r>
            <a:r>
              <a:rPr lang="ko-KR" altLang="en-US" sz="1000" b="1" dirty="0">
                <a:solidFill>
                  <a:srgbClr val="404248"/>
                </a:solidFill>
                <a:latin typeface="Arial" panose="020B0604020202020204" pitchFamily="34" charset="0"/>
              </a:rPr>
              <a:t>중에서 무작위로 </a:t>
            </a:r>
            <a:r>
              <a:rPr lang="en-US" altLang="ko-KR" sz="1000" b="1" dirty="0">
                <a:solidFill>
                  <a:srgbClr val="404248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000" b="1" dirty="0">
                <a:solidFill>
                  <a:srgbClr val="404248"/>
                </a:solidFill>
                <a:latin typeface="Arial" panose="020B0604020202020204" pitchFamily="34" charset="0"/>
              </a:rPr>
              <a:t>개를 선택하여 그 녀석을 첫번째 중심점으로 지정한다</a:t>
            </a:r>
            <a:r>
              <a:rPr lang="en-US" altLang="ko-KR" sz="1000" b="1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  <a:endParaRPr lang="ko-KR" altLang="en-US" sz="1000" dirty="0">
              <a:solidFill>
                <a:srgbClr val="404248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2. </a:t>
            </a: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나머지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데이터 포인트들에 대해 그 첫번째 중심점까지의 거리를 계산한다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3. </a:t>
            </a: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두번째 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중심점은 각 </a:t>
            </a:r>
            <a:r>
              <a:rPr lang="ko-KR" altLang="en-US" sz="1000" dirty="0" err="1">
                <a:solidFill>
                  <a:srgbClr val="404248"/>
                </a:solidFill>
                <a:latin typeface="Arial" panose="020B0604020202020204" pitchFamily="34" charset="0"/>
              </a:rPr>
              <a:t>점들로부터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000" dirty="0" err="1">
                <a:solidFill>
                  <a:srgbClr val="404248"/>
                </a:solidFill>
                <a:latin typeface="Arial" panose="020B0604020202020204" pitchFamily="34" charset="0"/>
              </a:rPr>
              <a:t>거리비례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 확률에 따라 선택한다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즉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, </a:t>
            </a:r>
            <a:r>
              <a:rPr lang="ko-KR" altLang="en-US" sz="1000" b="1" dirty="0">
                <a:solidFill>
                  <a:srgbClr val="404248"/>
                </a:solidFill>
                <a:latin typeface="Arial" panose="020B0604020202020204" pitchFamily="34" charset="0"/>
              </a:rPr>
              <a:t>이미 지정된 </a:t>
            </a:r>
            <a:r>
              <a:rPr lang="ko-KR" altLang="en-US" sz="1000" b="1" dirty="0" err="1">
                <a:solidFill>
                  <a:srgbClr val="404248"/>
                </a:solidFill>
                <a:latin typeface="Arial" panose="020B0604020202020204" pitchFamily="34" charset="0"/>
              </a:rPr>
              <a:t>중심점으로부터</a:t>
            </a:r>
            <a:r>
              <a:rPr lang="ko-KR" altLang="en-US" sz="1000" b="1" dirty="0">
                <a:solidFill>
                  <a:srgbClr val="404248"/>
                </a:solidFill>
                <a:latin typeface="Arial" panose="020B0604020202020204" pitchFamily="34" charset="0"/>
              </a:rPr>
              <a:t> 최대한 먼 곳에 배치된 데이터포인트를 그 다음 중심점으로 지정한다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는 뜻이다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4. </a:t>
            </a:r>
            <a:r>
              <a:rPr lang="ko-KR" altLang="en-US" sz="1000" dirty="0" smtClean="0">
                <a:solidFill>
                  <a:srgbClr val="404248"/>
                </a:solidFill>
                <a:latin typeface="Arial" panose="020B0604020202020204" pitchFamily="34" charset="0"/>
              </a:rPr>
              <a:t>중심점이 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k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개가 될 때까지 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2, 3</a:t>
            </a:r>
            <a:r>
              <a:rPr lang="ko-KR" altLang="en-US" sz="1000" dirty="0">
                <a:solidFill>
                  <a:srgbClr val="404248"/>
                </a:solidFill>
                <a:latin typeface="Arial" panose="020B0604020202020204" pitchFamily="34" charset="0"/>
              </a:rPr>
              <a:t>번을 반복한다</a:t>
            </a:r>
            <a:r>
              <a:rPr lang="en-US" altLang="ko-KR" sz="1000" dirty="0">
                <a:solidFill>
                  <a:srgbClr val="404248"/>
                </a:solidFill>
                <a:latin typeface="Arial" panose="020B0604020202020204" pitchFamily="34" charset="0"/>
              </a:rPr>
              <a:t>.</a:t>
            </a:r>
            <a:endParaRPr lang="en-US" altLang="ko-KR" sz="1000" b="0" i="0" dirty="0">
              <a:solidFill>
                <a:srgbClr val="40424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639" y="299138"/>
            <a:ext cx="4195713" cy="445580"/>
          </a:xfrm>
        </p:spPr>
        <p:txBody>
          <a:bodyPr>
            <a:normAutofit fontScale="90000"/>
          </a:bodyPr>
          <a:lstStyle/>
          <a:p>
            <a:r>
              <a:rPr lang="en-US" altLang="ko-KR" sz="3000" dirty="0" smtClean="0"/>
              <a:t>K-Means Python </a:t>
            </a:r>
            <a:r>
              <a:rPr lang="ko-KR" altLang="en-US" sz="3000" dirty="0" smtClean="0"/>
              <a:t>실습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1725105"/>
            <a:ext cx="72675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8" y="1252079"/>
            <a:ext cx="25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데이터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28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422</Words>
  <Application>Microsoft Office PowerPoint</Application>
  <PresentationFormat>와이드스크린</PresentationFormat>
  <Paragraphs>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-apple-system</vt:lpstr>
      <vt:lpstr>notokr</vt:lpstr>
      <vt:lpstr>ui-sans-serif</vt:lpstr>
      <vt:lpstr>맑은 고딕</vt:lpstr>
      <vt:lpstr>Arial</vt:lpstr>
      <vt:lpstr>Office 테마</vt:lpstr>
      <vt:lpstr>K-Means Clustering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K-Means Python 실습</vt:lpstr>
      <vt:lpstr>K-Means Python 실습</vt:lpstr>
      <vt:lpstr>K-Means Python 실습</vt:lpstr>
      <vt:lpstr>K-Means Python 실습</vt:lpstr>
      <vt:lpstr>K-Means Python 실습</vt:lpstr>
      <vt:lpstr>K-Means Python 실습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admin</dc:creator>
  <cp:lastModifiedBy>admin</cp:lastModifiedBy>
  <cp:revision>21</cp:revision>
  <dcterms:created xsi:type="dcterms:W3CDTF">2023-06-24T11:13:03Z</dcterms:created>
  <dcterms:modified xsi:type="dcterms:W3CDTF">2023-06-25T05:12:34Z</dcterms:modified>
</cp:coreProperties>
</file>