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4" r:id="rId5"/>
    <p:sldId id="260" r:id="rId6"/>
    <p:sldId id="273" r:id="rId7"/>
    <p:sldId id="264" r:id="rId8"/>
    <p:sldId id="265" r:id="rId9"/>
    <p:sldId id="275" r:id="rId10"/>
    <p:sldId id="276" r:id="rId11"/>
    <p:sldId id="280" r:id="rId12"/>
    <p:sldId id="277" r:id="rId13"/>
    <p:sldId id="281" r:id="rId14"/>
    <p:sldId id="282" r:id="rId15"/>
    <p:sldId id="283" r:id="rId16"/>
    <p:sldId id="284" r:id="rId17"/>
    <p:sldId id="286" r:id="rId18"/>
    <p:sldId id="28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DB1A8-9B2A-4CE3-AF7C-664BD80E94BC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BCD7A-681A-4688-A68E-6360220F4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5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8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3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7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3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9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7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0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0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9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2A20-58A2-42F5-89B0-CF7327482639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6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36105" y="2424682"/>
            <a:ext cx="9144000" cy="964726"/>
          </a:xfrm>
        </p:spPr>
        <p:txBody>
          <a:bodyPr/>
          <a:lstStyle/>
          <a:p>
            <a:r>
              <a:rPr lang="en-US" altLang="ko-KR" dirty="0" smtClean="0"/>
              <a:t>Naive </a:t>
            </a:r>
            <a:r>
              <a:rPr lang="en-US" altLang="ko-KR" dirty="0"/>
              <a:t>Bayes Classification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94497" y="4198377"/>
            <a:ext cx="72272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0" dirty="0" err="1" smtClean="0">
                <a:solidFill>
                  <a:srgbClr val="212529"/>
                </a:solidFill>
                <a:effectLst/>
                <a:latin typeface="-apple-system"/>
              </a:rPr>
              <a:t>나이브</a:t>
            </a:r>
            <a:r>
              <a:rPr lang="en-US" altLang="ko-KR" sz="2000" b="0" i="0" dirty="0" smtClean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2000" dirty="0" smtClean="0">
                <a:solidFill>
                  <a:srgbClr val="212529"/>
                </a:solidFill>
                <a:latin typeface="-apple-system"/>
              </a:rPr>
              <a:t>독립변수들이 모두 </a:t>
            </a:r>
            <a:r>
              <a:rPr lang="ko-KR" altLang="en-US" sz="2000" dirty="0" smtClean="0">
                <a:solidFill>
                  <a:srgbClr val="FF0000"/>
                </a:solidFill>
                <a:latin typeface="-apple-system"/>
              </a:rPr>
              <a:t>상호 독립적</a:t>
            </a:r>
            <a:r>
              <a:rPr lang="ko-KR" altLang="en-US" sz="2000" dirty="0" smtClean="0">
                <a:solidFill>
                  <a:srgbClr val="212529"/>
                </a:solidFill>
                <a:latin typeface="-apple-system"/>
              </a:rPr>
              <a:t>이다</a:t>
            </a:r>
            <a:r>
              <a:rPr lang="en-US" altLang="ko-KR" sz="2000" dirty="0" smtClean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212529"/>
                </a:solidFill>
                <a:latin typeface="-apple-system"/>
              </a:rPr>
              <a:t>베이즈</a:t>
            </a:r>
            <a:r>
              <a:rPr lang="en-US" altLang="ko-KR" sz="2000" dirty="0" smtClean="0">
                <a:solidFill>
                  <a:srgbClr val="212529"/>
                </a:solidFill>
                <a:latin typeface="-apple-system"/>
              </a:rPr>
              <a:t>: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베이즈</a:t>
            </a:r>
            <a:r>
              <a:rPr lang="ko-KR" altLang="en-US" sz="2000" dirty="0" smtClean="0">
                <a:solidFill>
                  <a:srgbClr val="FF0000"/>
                </a:solidFill>
              </a:rPr>
              <a:t> 정리</a:t>
            </a:r>
            <a:r>
              <a:rPr lang="ko-KR" altLang="en-US" sz="2000" dirty="0" smtClean="0"/>
              <a:t>를 통해 클래스 </a:t>
            </a:r>
            <a:r>
              <a:rPr lang="ko-KR" altLang="en-US" sz="2000" dirty="0"/>
              <a:t>전체의 </a:t>
            </a:r>
            <a:r>
              <a:rPr lang="ko-KR" altLang="en-US" sz="2000" dirty="0" smtClean="0"/>
              <a:t>확률 </a:t>
            </a:r>
            <a:r>
              <a:rPr lang="ko-KR" altLang="en-US" sz="2000" dirty="0"/>
              <a:t>분포 </a:t>
            </a:r>
            <a:r>
              <a:rPr lang="ko-KR" altLang="en-US" sz="2000" dirty="0" smtClean="0"/>
              <a:t>대비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특정 </a:t>
            </a:r>
            <a:r>
              <a:rPr lang="ko-KR" altLang="en-US" sz="2000" dirty="0"/>
              <a:t>클래스에 </a:t>
            </a:r>
            <a:r>
              <a:rPr lang="ko-KR" altLang="en-US" sz="2000" dirty="0" smtClean="0"/>
              <a:t>속할 </a:t>
            </a:r>
            <a:r>
              <a:rPr lang="ko-KR" altLang="en-US" sz="2000" dirty="0"/>
              <a:t>확률을 구하는 것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5119" y="103696"/>
            <a:ext cx="5118755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/>
              <a:t>출처</a:t>
            </a:r>
            <a:endParaRPr lang="en-US" altLang="ko-KR" sz="1300" dirty="0" smtClean="0"/>
          </a:p>
          <a:p>
            <a:r>
              <a:rPr lang="en-US" altLang="ko-KR" sz="1300" dirty="0"/>
              <a:t>https://yeong-jin-data-blog.tistory.com</a:t>
            </a:r>
            <a:r>
              <a:rPr lang="en-US" altLang="ko-KR" sz="1300" dirty="0" smtClean="0"/>
              <a:t>/</a:t>
            </a:r>
          </a:p>
          <a:p>
            <a:r>
              <a:rPr lang="en-US" altLang="ko-KR" sz="1300" dirty="0"/>
              <a:t>https://opentutorials.org</a:t>
            </a:r>
            <a:r>
              <a:rPr lang="en-US" altLang="ko-KR" sz="1300" dirty="0" smtClean="0"/>
              <a:t>/</a:t>
            </a:r>
          </a:p>
          <a:p>
            <a:r>
              <a:rPr lang="en-US" altLang="ko-KR" sz="1300" dirty="0"/>
              <a:t>https://swingswing.tistory.com</a:t>
            </a:r>
            <a:r>
              <a:rPr lang="en-US" altLang="ko-KR" sz="1300" dirty="0" smtClean="0"/>
              <a:t>/</a:t>
            </a:r>
          </a:p>
          <a:p>
            <a:r>
              <a:rPr lang="en-US" altLang="ko-KR" sz="1300" dirty="0"/>
              <a:t>https://bkshin.tistory.com</a:t>
            </a:r>
            <a:r>
              <a:rPr lang="en-US" altLang="ko-KR" sz="1300" dirty="0" smtClean="0"/>
              <a:t>/</a:t>
            </a:r>
          </a:p>
          <a:p>
            <a:r>
              <a:rPr lang="en-US" altLang="ko-KR" sz="1300" dirty="0"/>
              <a:t>https://zephyrus1111.tistory.com/230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884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642" y="368485"/>
            <a:ext cx="893224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/>
              <a:t>만약 </a:t>
            </a:r>
            <a:r>
              <a:rPr lang="en-US" altLang="ko-KR" sz="2500" dirty="0" smtClean="0">
                <a:solidFill>
                  <a:srgbClr val="FF0000"/>
                </a:solidFill>
              </a:rPr>
              <a:t>Cars</a:t>
            </a:r>
            <a:r>
              <a:rPr lang="ko-KR" altLang="en-US" sz="2500" dirty="0" smtClean="0"/>
              <a:t>라는 단어는 </a:t>
            </a:r>
            <a:r>
              <a:rPr lang="en-US" altLang="ko-KR" sz="2500" dirty="0" smtClean="0"/>
              <a:t>Action </a:t>
            </a:r>
            <a:r>
              <a:rPr lang="ko-KR" altLang="en-US" sz="2500" dirty="0" smtClean="0"/>
              <a:t>영화인가</a:t>
            </a:r>
            <a:r>
              <a:rPr lang="en-US" altLang="ko-KR" sz="2500" dirty="0" smtClean="0"/>
              <a:t>? Comedy </a:t>
            </a:r>
            <a:r>
              <a:rPr lang="ko-KR" altLang="en-US" sz="2500" dirty="0" smtClean="0"/>
              <a:t>영화인가</a:t>
            </a:r>
            <a:r>
              <a:rPr lang="en-US" altLang="ko-KR" sz="2500" dirty="0" smtClean="0"/>
              <a:t>? </a:t>
            </a:r>
            <a:endParaRPr lang="ko-KR" alt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751101" y="2465442"/>
            <a:ext cx="779646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Action</a:t>
            </a:r>
            <a:r>
              <a:rPr lang="ko-KR" altLang="en-US" dirty="0" smtClean="0"/>
              <a:t>일 확률이 </a:t>
            </a:r>
            <a:r>
              <a:rPr lang="en-US" altLang="ko-KR" dirty="0" smtClean="0"/>
              <a:t>0, Comedy</a:t>
            </a:r>
            <a:r>
              <a:rPr lang="ko-KR" altLang="en-US" dirty="0" smtClean="0"/>
              <a:t>일 확률이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이기 때문에 구할 수 없다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642" y="3104083"/>
            <a:ext cx="11136432" cy="1040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Laplace Smoothing: </a:t>
            </a:r>
          </a:p>
          <a:p>
            <a:pPr>
              <a:lnSpc>
                <a:spcPct val="150000"/>
              </a:lnSpc>
            </a:pPr>
            <a:r>
              <a:rPr lang="ko-KR" altLang="en-US" sz="2200" dirty="0" smtClean="0">
                <a:solidFill>
                  <a:srgbClr val="222222"/>
                </a:solidFill>
                <a:latin typeface="Noto Sans KR"/>
              </a:rPr>
              <a:t>분자에 </a:t>
            </a:r>
            <a:r>
              <a:rPr lang="en-US" altLang="ko-KR" sz="2200" b="1" dirty="0" smtClean="0">
                <a:solidFill>
                  <a:srgbClr val="FF0000"/>
                </a:solidFill>
                <a:latin typeface="Noto Sans KR"/>
              </a:rPr>
              <a:t>+1</a:t>
            </a:r>
            <a:r>
              <a:rPr lang="ko-KR" altLang="en-US" sz="2200" dirty="0" smtClean="0">
                <a:solidFill>
                  <a:srgbClr val="222222"/>
                </a:solidFill>
                <a:latin typeface="Noto Sans KR"/>
              </a:rPr>
              <a:t>을</a:t>
            </a:r>
            <a:r>
              <a:rPr lang="en-US" altLang="ko-KR" sz="2200" dirty="0" smtClean="0">
                <a:solidFill>
                  <a:srgbClr val="222222"/>
                </a:solidFill>
                <a:latin typeface="Noto Sans KR"/>
              </a:rPr>
              <a:t>, </a:t>
            </a:r>
            <a:r>
              <a:rPr lang="ko-KR" altLang="en-US" sz="2200" dirty="0" smtClean="0">
                <a:solidFill>
                  <a:srgbClr val="222222"/>
                </a:solidFill>
                <a:latin typeface="Noto Sans KR"/>
              </a:rPr>
              <a:t>분모에 </a:t>
            </a:r>
            <a:r>
              <a:rPr lang="ko-KR" altLang="en-US" sz="2200" b="1" dirty="0" smtClean="0">
                <a:solidFill>
                  <a:srgbClr val="FF0000"/>
                </a:solidFill>
                <a:latin typeface="Noto Sans KR"/>
              </a:rPr>
              <a:t>모든 데이터 수</a:t>
            </a:r>
            <a:r>
              <a:rPr lang="ko-KR" altLang="en-US" sz="2200" dirty="0" smtClean="0">
                <a:latin typeface="Noto Sans KR"/>
              </a:rPr>
              <a:t>를</a:t>
            </a:r>
            <a:r>
              <a:rPr lang="ko-KR" altLang="en-US" sz="2200" b="1" dirty="0" smtClean="0">
                <a:solidFill>
                  <a:srgbClr val="FF0000"/>
                </a:solidFill>
                <a:latin typeface="Noto Sans KR"/>
              </a:rPr>
              <a:t> </a:t>
            </a:r>
            <a:r>
              <a:rPr lang="ko-KR" altLang="en-US" sz="2200" dirty="0" smtClean="0">
                <a:solidFill>
                  <a:srgbClr val="222222"/>
                </a:solidFill>
                <a:latin typeface="Noto Sans KR"/>
              </a:rPr>
              <a:t>더해 줌으로써 확률이 </a:t>
            </a:r>
            <a:r>
              <a:rPr lang="en-US" altLang="ko-KR" sz="2200" dirty="0" smtClean="0">
                <a:solidFill>
                  <a:srgbClr val="222222"/>
                </a:solidFill>
                <a:latin typeface="Noto Sans KR"/>
              </a:rPr>
              <a:t>0</a:t>
            </a:r>
            <a:r>
              <a:rPr lang="ko-KR" altLang="en-US" sz="2200" dirty="0" smtClean="0">
                <a:solidFill>
                  <a:srgbClr val="222222"/>
                </a:solidFill>
                <a:latin typeface="Noto Sans KR"/>
              </a:rPr>
              <a:t>이 되는 것을 막는다</a:t>
            </a:r>
            <a:r>
              <a:rPr lang="en-US" altLang="ko-KR" sz="2200" dirty="0" smtClean="0">
                <a:solidFill>
                  <a:srgbClr val="222222"/>
                </a:solidFill>
                <a:latin typeface="Noto Sans KR"/>
              </a:rPr>
              <a:t>.</a:t>
            </a:r>
            <a:endParaRPr lang="ko-KR" altLang="en-US" sz="2200" dirty="0"/>
          </a:p>
        </p:txBody>
      </p:sp>
      <p:sp>
        <p:nvSpPr>
          <p:cNvPr id="8" name="직사각형 7"/>
          <p:cNvSpPr/>
          <p:nvPr/>
        </p:nvSpPr>
        <p:spPr>
          <a:xfrm>
            <a:off x="702642" y="1146180"/>
            <a:ext cx="943596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222222"/>
                </a:solidFill>
                <a:latin typeface="Noto Sans KR"/>
              </a:rPr>
              <a:t>주어진 단어가 </a:t>
            </a: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“</a:t>
            </a:r>
            <a:r>
              <a:rPr lang="en-US" altLang="ko-KR" b="1" dirty="0" err="1">
                <a:solidFill>
                  <a:srgbClr val="222222"/>
                </a:solidFill>
                <a:latin typeface="Noto Sans KR"/>
              </a:rPr>
              <a:t>fun,furious,fast,Cars</a:t>
            </a: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”</a:t>
            </a:r>
            <a:r>
              <a:rPr lang="ko-KR" altLang="en-US" dirty="0" smtClean="0"/>
              <a:t>단어라고 가정할 때</a:t>
            </a:r>
            <a:endParaRPr lang="en-US" altLang="ko-KR" dirty="0" smtClean="0">
              <a:solidFill>
                <a:srgbClr val="222222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P(</a:t>
            </a:r>
            <a:r>
              <a:rPr lang="en-US" altLang="ko-KR" dirty="0" err="1" smtClean="0">
                <a:solidFill>
                  <a:srgbClr val="222222"/>
                </a:solidFill>
                <a:latin typeface="Noto Sans KR"/>
              </a:rPr>
              <a:t>comedy|words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) = </a:t>
            </a: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{(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1/9) * (0/9) * (3/9) * (0/9:cars </a:t>
            </a:r>
            <a:r>
              <a:rPr lang="ko-KR" altLang="en-US" dirty="0">
                <a:solidFill>
                  <a:srgbClr val="222222"/>
                </a:solidFill>
                <a:latin typeface="Noto Sans KR"/>
              </a:rPr>
              <a:t>단어가 나온 확률</a:t>
            </a: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)} 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* 2/5 = 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P(</a:t>
            </a:r>
            <a:r>
              <a:rPr lang="en-US" altLang="ko-KR" dirty="0" err="1">
                <a:solidFill>
                  <a:srgbClr val="222222"/>
                </a:solidFill>
                <a:latin typeface="Noto Sans KR"/>
              </a:rPr>
              <a:t>action|words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) = </a:t>
            </a: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{(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2/11) * (2/11)*(1/11) * (0/9:cars </a:t>
            </a:r>
            <a:r>
              <a:rPr lang="ko-KR" altLang="en-US" dirty="0">
                <a:solidFill>
                  <a:srgbClr val="222222"/>
                </a:solidFill>
                <a:latin typeface="Noto Sans KR"/>
              </a:rPr>
              <a:t>단어가 나온 확률</a:t>
            </a: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)} 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* 3/5 = 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0</a:t>
            </a:r>
            <a:endParaRPr lang="en-US" altLang="ko-KR" b="1" i="0" dirty="0">
              <a:solidFill>
                <a:srgbClr val="222222"/>
              </a:solidFill>
              <a:effectLst/>
              <a:latin typeface="Noto Sans KR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1101" y="4721657"/>
            <a:ext cx="10347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KR"/>
              </a:rPr>
              <a:t>P(</a:t>
            </a:r>
            <a:r>
              <a:rPr lang="en-US" altLang="ko-KR" dirty="0" err="1">
                <a:solidFill>
                  <a:srgbClr val="222222"/>
                </a:solidFill>
                <a:latin typeface="Noto Sans KR"/>
              </a:rPr>
              <a:t>comedy|words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) = </a:t>
            </a: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{(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1+1/9+7) * (0+1/9+7) * (3+1/9+7) * (0+1/9+7:cars </a:t>
            </a:r>
            <a:r>
              <a:rPr lang="ko-KR" altLang="en-US" dirty="0">
                <a:solidFill>
                  <a:srgbClr val="222222"/>
                </a:solidFill>
                <a:latin typeface="Noto Sans KR"/>
              </a:rPr>
              <a:t>단어가 나온 확률</a:t>
            </a: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)} 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* 2/5 = 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0.00078</a:t>
            </a:r>
          </a:p>
          <a:p>
            <a:r>
              <a:rPr lang="en-US" altLang="ko-KR" dirty="0">
                <a:solidFill>
                  <a:srgbClr val="222222"/>
                </a:solidFill>
                <a:latin typeface="Noto Sans KR"/>
              </a:rPr>
              <a:t>P(</a:t>
            </a:r>
            <a:r>
              <a:rPr lang="en-US" altLang="ko-KR" dirty="0" err="1">
                <a:solidFill>
                  <a:srgbClr val="222222"/>
                </a:solidFill>
                <a:latin typeface="Noto Sans KR"/>
              </a:rPr>
              <a:t>action|words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) = </a:t>
            </a: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{(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2+1/11+7) * (2+1/11+7)*(1+1/11+7) * (0+1/9+7:cars </a:t>
            </a:r>
            <a:r>
              <a:rPr lang="ko-KR" altLang="en-US" dirty="0">
                <a:solidFill>
                  <a:srgbClr val="222222"/>
                </a:solidFill>
                <a:latin typeface="Noto Sans KR"/>
              </a:rPr>
              <a:t>단어가 나온 확률</a:t>
            </a: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)} * 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3/5 = </a:t>
            </a:r>
            <a:r>
              <a:rPr lang="en-US" altLang="ko-KR" b="1" dirty="0" smtClean="0">
                <a:solidFill>
                  <a:srgbClr val="222222"/>
                </a:solidFill>
                <a:latin typeface="Noto Sans KR"/>
              </a:rPr>
              <a:t>0.0018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Noto Sans KR"/>
            </a:endParaRPr>
          </a:p>
          <a:p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=&gt; </a:t>
            </a:r>
            <a:r>
              <a:rPr lang="en-US" altLang="ko-KR" dirty="0" smtClean="0">
                <a:solidFill>
                  <a:srgbClr val="FF0000"/>
                </a:solidFill>
                <a:latin typeface="Noto Sans KR"/>
              </a:rPr>
              <a:t>Action</a:t>
            </a:r>
            <a:r>
              <a:rPr lang="ko-KR" altLang="en-US" dirty="0" smtClean="0">
                <a:solidFill>
                  <a:srgbClr val="FF0000"/>
                </a:solidFill>
                <a:latin typeface="Noto Sans KR"/>
              </a:rPr>
              <a:t>영화</a:t>
            </a:r>
            <a:r>
              <a:rPr lang="ko-KR" altLang="en-US" dirty="0" smtClean="0">
                <a:solidFill>
                  <a:srgbClr val="222222"/>
                </a:solidFill>
                <a:latin typeface="Noto Sans KR"/>
              </a:rPr>
              <a:t>로 분류한다</a:t>
            </a: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.</a:t>
            </a:r>
            <a:endParaRPr lang="en-US" altLang="ko-KR" b="0" i="0" dirty="0">
              <a:solidFill>
                <a:srgbClr val="222222"/>
              </a:solidFill>
              <a:effectLst/>
              <a:latin typeface="Noto Sans K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1101" y="4313771"/>
            <a:ext cx="6433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222222"/>
                </a:solidFill>
                <a:latin typeface="Noto Sans KR"/>
              </a:rPr>
              <a:t>학습데이터</a:t>
            </a: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: </a:t>
            </a:r>
            <a:r>
              <a:rPr lang="en-US" altLang="ko-KR" dirty="0" err="1" smtClean="0">
                <a:solidFill>
                  <a:srgbClr val="222222"/>
                </a:solidFill>
                <a:latin typeface="Noto Sans KR"/>
              </a:rPr>
              <a:t>fun,couple,love,fast,furious,shoot,fly</a:t>
            </a:r>
            <a:r>
              <a:rPr lang="ko-KR" altLang="en-US" dirty="0">
                <a:solidFill>
                  <a:srgbClr val="222222"/>
                </a:solidFill>
                <a:latin typeface="Noto Sans KR"/>
              </a:rPr>
              <a:t>로 총 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7</a:t>
            </a:r>
            <a:r>
              <a:rPr lang="ko-KR" altLang="en-US" b="1" dirty="0">
                <a:solidFill>
                  <a:srgbClr val="222222"/>
                </a:solidFill>
                <a:latin typeface="Noto Sans KR"/>
              </a:rPr>
              <a:t>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7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2454" y="1221773"/>
            <a:ext cx="8312670" cy="751406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2) </a:t>
            </a:r>
            <a:r>
              <a:rPr lang="en-US" altLang="ko-KR" sz="3000" b="1" dirty="0"/>
              <a:t>Log</a:t>
            </a:r>
            <a:r>
              <a:rPr lang="ko-KR" altLang="en-US" sz="3000" b="1" dirty="0"/>
              <a:t>를 이용한 </a:t>
            </a:r>
            <a:r>
              <a:rPr lang="ko-KR" altLang="en-US" sz="3000" b="1" dirty="0" err="1"/>
              <a:t>언더</a:t>
            </a:r>
            <a:r>
              <a:rPr lang="ko-KR" altLang="en-US" sz="3000" b="1" dirty="0"/>
              <a:t> </a:t>
            </a:r>
            <a:r>
              <a:rPr lang="ko-KR" altLang="en-US" sz="3000" b="1" dirty="0" err="1"/>
              <a:t>플로우</a:t>
            </a:r>
            <a:r>
              <a:rPr lang="ko-KR" altLang="en-US" sz="3000" b="1" dirty="0"/>
              <a:t> 방지</a:t>
            </a:r>
            <a:endParaRPr lang="ko-KR" altLang="en-US" sz="3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02454" y="547755"/>
            <a:ext cx="6724502" cy="92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02454" y="665927"/>
            <a:ext cx="7496087" cy="421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/>
              <a:t>Naive Bayes </a:t>
            </a:r>
            <a:r>
              <a:rPr lang="en-US" altLang="ko-KR" sz="2500" dirty="0" smtClean="0"/>
              <a:t>Classification</a:t>
            </a:r>
            <a:r>
              <a:rPr lang="ko-KR" altLang="en-US" sz="2500" dirty="0" smtClean="0"/>
              <a:t>시 고려사항</a:t>
            </a:r>
            <a:endParaRPr lang="en-US" altLang="ko-KR" sz="25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62300" y="4141628"/>
            <a:ext cx="5279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2454" y="2346252"/>
            <a:ext cx="104913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222222"/>
                </a:solidFill>
                <a:latin typeface="Noto Sans KR"/>
              </a:rPr>
              <a:t>- </a:t>
            </a:r>
            <a:r>
              <a:rPr lang="ko-KR" altLang="en-US" dirty="0" smtClean="0">
                <a:solidFill>
                  <a:srgbClr val="222222"/>
                </a:solidFill>
                <a:latin typeface="Noto Sans KR"/>
              </a:rPr>
              <a:t>항목이 </a:t>
            </a:r>
            <a:r>
              <a:rPr lang="ko-KR" altLang="en-US" dirty="0">
                <a:solidFill>
                  <a:srgbClr val="222222"/>
                </a:solidFill>
                <a:latin typeface="Noto Sans KR"/>
              </a:rPr>
              <a:t>많은 경우 </a:t>
            </a:r>
            <a:r>
              <a:rPr lang="ko-KR" altLang="en-US" dirty="0" err="1">
                <a:solidFill>
                  <a:srgbClr val="222222"/>
                </a:solidFill>
                <a:latin typeface="Noto Sans KR"/>
              </a:rPr>
              <a:t>소숫점</a:t>
            </a:r>
            <a:r>
              <a:rPr lang="ko-KR" altLang="en-US" dirty="0">
                <a:solidFill>
                  <a:srgbClr val="222222"/>
                </a:solidFill>
                <a:latin typeface="Noto Sans KR"/>
              </a:rPr>
              <a:t> 아래로 계속 내려가서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Noto Sans KR"/>
              </a:rPr>
              <a:t>구분이 어려울 정도까지 값이 작게 나올 수 있다</a:t>
            </a: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65143" y="3795380"/>
            <a:ext cx="1044067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b="1" u="sng" dirty="0">
                <a:solidFill>
                  <a:srgbClr val="222222"/>
                </a:solidFill>
                <a:latin typeface="Noto Sans KR"/>
              </a:rPr>
              <a:t>log(a*b) = log (a) + log(b</a:t>
            </a:r>
            <a:r>
              <a:rPr lang="en-US" altLang="ko-KR" sz="2300" b="1" u="sng" dirty="0" smtClean="0">
                <a:solidFill>
                  <a:srgbClr val="222222"/>
                </a:solidFill>
                <a:latin typeface="Noto Sans KR"/>
              </a:rPr>
              <a:t>)</a:t>
            </a:r>
            <a:r>
              <a:rPr lang="ko-KR" altLang="en-US" sz="2300" dirty="0" smtClean="0">
                <a:solidFill>
                  <a:srgbClr val="222222"/>
                </a:solidFill>
                <a:latin typeface="Noto Sans KR"/>
              </a:rPr>
              <a:t>이기 때문에 양쪽에 모두 </a:t>
            </a:r>
            <a:r>
              <a:rPr lang="en-US" altLang="ko-KR" sz="2300" b="1" u="sng" dirty="0" smtClean="0">
                <a:solidFill>
                  <a:srgbClr val="222222"/>
                </a:solidFill>
                <a:latin typeface="Noto Sans KR"/>
              </a:rPr>
              <a:t>Log</a:t>
            </a:r>
            <a:r>
              <a:rPr lang="ko-KR" altLang="en-US" sz="2300" b="1" u="sng" dirty="0" smtClean="0">
                <a:solidFill>
                  <a:srgbClr val="222222"/>
                </a:solidFill>
                <a:latin typeface="Noto Sans KR"/>
              </a:rPr>
              <a:t>를 취한 후</a:t>
            </a:r>
            <a:r>
              <a:rPr lang="en-US" altLang="ko-KR" sz="2300" b="1" u="sng" dirty="0" smtClean="0">
                <a:solidFill>
                  <a:srgbClr val="222222"/>
                </a:solidFill>
                <a:latin typeface="Noto Sans KR"/>
              </a:rPr>
              <a:t>, </a:t>
            </a:r>
            <a:r>
              <a:rPr lang="ko-KR" altLang="en-US" sz="2300" b="1" u="sng" dirty="0" smtClean="0">
                <a:solidFill>
                  <a:srgbClr val="222222"/>
                </a:solidFill>
                <a:latin typeface="Noto Sans KR"/>
              </a:rPr>
              <a:t>대소 비교</a:t>
            </a:r>
            <a:endParaRPr lang="ko-KR" altLang="en-US" sz="2300" b="1" u="sng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45" y="4787959"/>
            <a:ext cx="7015579" cy="9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15" y="1638300"/>
            <a:ext cx="7734801" cy="496463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743138" y="531862"/>
            <a:ext cx="6485435" cy="445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700" dirty="0" smtClean="0"/>
              <a:t>Python </a:t>
            </a:r>
            <a:r>
              <a:rPr lang="ko-KR" altLang="en-US" sz="2700" dirty="0" smtClean="0"/>
              <a:t>실습</a:t>
            </a:r>
            <a:r>
              <a:rPr lang="en-US" altLang="ko-KR" sz="2700" dirty="0" smtClean="0"/>
              <a:t>2</a:t>
            </a:r>
            <a:endParaRPr lang="ko-KR" alt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914398" y="1252079"/>
            <a:ext cx="405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en-US" altLang="ko-KR" dirty="0" err="1" smtClean="0"/>
              <a:t>CategoricalNB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범주형 데이터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9567" y="6320226"/>
            <a:ext cx="64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X,Y </a:t>
            </a:r>
            <a:r>
              <a:rPr lang="ko-KR" altLang="en-US" dirty="0" smtClean="0"/>
              <a:t>값이 랜덤 하기 때문에 예측 정확도 또한 매번 다르다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87979" y="4025603"/>
            <a:ext cx="64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Laplace Smoothing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0.5</a:t>
            </a:r>
            <a:r>
              <a:rPr lang="en-US" altLang="ko-KR" dirty="0" smtClean="0"/>
              <a:t> or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주로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2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743138" y="531862"/>
            <a:ext cx="6485435" cy="445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700" dirty="0" smtClean="0"/>
              <a:t>Python </a:t>
            </a:r>
            <a:r>
              <a:rPr lang="ko-KR" altLang="en-US" sz="2700" dirty="0" smtClean="0"/>
              <a:t>실습</a:t>
            </a:r>
            <a:r>
              <a:rPr lang="en-US" altLang="ko-KR" sz="2700" dirty="0" smtClean="0"/>
              <a:t>2</a:t>
            </a:r>
            <a:endParaRPr lang="ko-KR" alt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914398" y="1252079"/>
            <a:ext cx="405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MultinomialNB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빈도수 데이터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67" y="1621411"/>
            <a:ext cx="7832128" cy="50694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97794" y="5909783"/>
            <a:ext cx="556214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FF0000"/>
                </a:solidFill>
              </a:rPr>
              <a:t>빈도수</a:t>
            </a:r>
            <a:r>
              <a:rPr lang="ko-KR" altLang="en-US" dirty="0" err="1" smtClean="0"/>
              <a:t>만을</a:t>
            </a:r>
            <a:r>
              <a:rPr lang="ko-KR" altLang="en-US" dirty="0" smtClean="0"/>
              <a:t> 고려하여 예측하다 보니 </a:t>
            </a:r>
            <a:r>
              <a:rPr lang="en-US" altLang="ko-KR" dirty="0" err="1" smtClean="0"/>
              <a:t>CategoricalNB</a:t>
            </a:r>
            <a:r>
              <a:rPr lang="ko-KR" altLang="en-US" dirty="0" smtClean="0"/>
              <a:t>보다 정확도가 </a:t>
            </a:r>
            <a:r>
              <a:rPr lang="ko-KR" altLang="en-US" dirty="0" smtClean="0">
                <a:solidFill>
                  <a:srgbClr val="FF0000"/>
                </a:solidFill>
              </a:rPr>
              <a:t>낮은 것</a:t>
            </a:r>
            <a:r>
              <a:rPr lang="ko-KR" altLang="en-US" dirty="0" smtClean="0"/>
              <a:t>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1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743138" y="531862"/>
            <a:ext cx="6485435" cy="445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700" dirty="0" smtClean="0"/>
              <a:t>Python </a:t>
            </a:r>
            <a:r>
              <a:rPr lang="ko-KR" altLang="en-US" sz="2700" dirty="0" smtClean="0"/>
              <a:t>실습</a:t>
            </a:r>
            <a:r>
              <a:rPr lang="en-US" altLang="ko-KR" sz="2700" dirty="0" smtClean="0"/>
              <a:t>2</a:t>
            </a:r>
            <a:endParaRPr lang="ko-KR" alt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914397" y="1252079"/>
            <a:ext cx="56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3-1) </a:t>
            </a:r>
            <a:r>
              <a:rPr lang="en-US" altLang="ko-KR" dirty="0" err="1" smtClean="0"/>
              <a:t>GaussianNB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불러오기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7" y="1770919"/>
            <a:ext cx="10356786" cy="42256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88455" y="2733575"/>
            <a:ext cx="37827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Wine </a:t>
            </a:r>
            <a:r>
              <a:rPr lang="ko-KR" altLang="en-US" dirty="0" smtClean="0"/>
              <a:t>데이터 불러오기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독립변수</a:t>
            </a:r>
            <a:r>
              <a:rPr lang="en-US" altLang="ko-KR" dirty="0" smtClean="0"/>
              <a:t>: 13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종속변수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-3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271562" y="5919537"/>
            <a:ext cx="46586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743138" y="531862"/>
            <a:ext cx="6485435" cy="445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700" dirty="0" smtClean="0"/>
              <a:t>Python </a:t>
            </a:r>
            <a:r>
              <a:rPr lang="ko-KR" altLang="en-US" sz="2700" dirty="0" smtClean="0"/>
              <a:t>실습</a:t>
            </a:r>
            <a:r>
              <a:rPr lang="en-US" altLang="ko-KR" sz="2700" dirty="0" smtClean="0"/>
              <a:t>2</a:t>
            </a:r>
            <a:endParaRPr lang="ko-KR" alt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914397" y="1252079"/>
            <a:ext cx="494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3-2) </a:t>
            </a:r>
            <a:r>
              <a:rPr lang="ko-KR" altLang="en-US" dirty="0" smtClean="0"/>
              <a:t>독립변수 및 종속변수 확인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7" y="1736915"/>
            <a:ext cx="7796466" cy="50368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38122" y="4466122"/>
            <a:ext cx="378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독립변수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수치형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종속변수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이산형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5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743138" y="531862"/>
            <a:ext cx="6485435" cy="445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700" dirty="0" smtClean="0"/>
              <a:t>Python </a:t>
            </a:r>
            <a:r>
              <a:rPr lang="ko-KR" altLang="en-US" sz="2700" dirty="0" smtClean="0"/>
              <a:t>실습</a:t>
            </a:r>
            <a:r>
              <a:rPr lang="en-US" altLang="ko-KR" sz="2700" dirty="0" smtClean="0"/>
              <a:t>2</a:t>
            </a:r>
            <a:endParaRPr lang="ko-KR" alt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914397" y="1252079"/>
            <a:ext cx="746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3-3) Training Data, Test Data </a:t>
            </a:r>
            <a:r>
              <a:rPr lang="ko-KR" altLang="en-US" dirty="0" smtClean="0"/>
              <a:t>분할 </a:t>
            </a:r>
            <a:r>
              <a:rPr lang="en-US" altLang="ko-KR" dirty="0" smtClean="0"/>
              <a:t>– </a:t>
            </a:r>
            <a:r>
              <a:rPr lang="en-US" altLang="ko-KR" sz="1500" dirty="0" err="1" smtClean="0"/>
              <a:t>train_test_split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라이브러리 사용</a:t>
            </a: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33" y="3597748"/>
            <a:ext cx="4465167" cy="31555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7" y="1621411"/>
            <a:ext cx="11715750" cy="19763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62298" y="4740609"/>
            <a:ext cx="378272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Training Data</a:t>
            </a:r>
            <a:r>
              <a:rPr lang="en-US" altLang="ko-KR" dirty="0" smtClean="0"/>
              <a:t>: 70%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Test Data</a:t>
            </a:r>
            <a:r>
              <a:rPr lang="en-US" altLang="ko-KR" dirty="0" smtClean="0"/>
              <a:t>: 30%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13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743138" y="531862"/>
            <a:ext cx="6485435" cy="445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700" dirty="0" smtClean="0"/>
              <a:t>Python </a:t>
            </a:r>
            <a:r>
              <a:rPr lang="ko-KR" altLang="en-US" sz="2700" dirty="0" smtClean="0"/>
              <a:t>실습</a:t>
            </a:r>
            <a:r>
              <a:rPr lang="en-US" altLang="ko-KR" sz="2700" dirty="0" smtClean="0"/>
              <a:t>2</a:t>
            </a:r>
            <a:endParaRPr lang="ko-KR" alt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914397" y="1252079"/>
            <a:ext cx="746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3-4) </a:t>
            </a:r>
            <a:r>
              <a:rPr lang="en-US" altLang="ko-KR" dirty="0" err="1" smtClean="0"/>
              <a:t>GaussianNB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모델링</a:t>
            </a:r>
            <a:endParaRPr lang="ko-KR" altLang="en-US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37" y="1621411"/>
            <a:ext cx="8301541" cy="50260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42686" y="6140918"/>
            <a:ext cx="3282215" cy="356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69793" y="6140918"/>
            <a:ext cx="2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정확도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90.7%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743138" y="531862"/>
            <a:ext cx="6485435" cy="445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700" dirty="0" smtClean="0"/>
              <a:t>Python </a:t>
            </a:r>
            <a:r>
              <a:rPr lang="ko-KR" altLang="en-US" sz="2700" dirty="0" smtClean="0"/>
              <a:t>실습</a:t>
            </a:r>
            <a:r>
              <a:rPr lang="en-US" altLang="ko-KR" sz="2700" dirty="0" smtClean="0"/>
              <a:t>2</a:t>
            </a:r>
            <a:endParaRPr lang="ko-KR" alt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914397" y="1252079"/>
            <a:ext cx="746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3-4) </a:t>
            </a:r>
            <a:r>
              <a:rPr lang="ko-KR" altLang="en-US" dirty="0" err="1" smtClean="0"/>
              <a:t>오차행렬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Confusion_matrix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sz="1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6" y="1631951"/>
            <a:ext cx="8961123" cy="504798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886552" y="4860758"/>
            <a:ext cx="1434164" cy="962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92201" y="5678905"/>
            <a:ext cx="510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첫번째 값이 </a:t>
            </a:r>
            <a:r>
              <a:rPr lang="en-US" altLang="ko-KR" b="1" dirty="0" smtClean="0"/>
              <a:t>[0</a:t>
            </a:r>
            <a:r>
              <a:rPr lang="ko-KR" altLang="en-US" b="1" dirty="0"/>
              <a:t>일</a:t>
            </a:r>
            <a:r>
              <a:rPr lang="ko-KR" altLang="en-US" b="1" dirty="0" smtClean="0"/>
              <a:t> 확률</a:t>
            </a:r>
            <a:r>
              <a:rPr lang="en-US" altLang="ko-KR" b="1" dirty="0" smtClean="0"/>
              <a:t>, 1</a:t>
            </a:r>
            <a:r>
              <a:rPr lang="ko-KR" altLang="en-US" b="1" dirty="0" smtClean="0"/>
              <a:t>일 확률</a:t>
            </a:r>
            <a:r>
              <a:rPr lang="en-US" altLang="ko-KR" b="1" dirty="0" smtClean="0"/>
              <a:t>, 2</a:t>
            </a:r>
            <a:r>
              <a:rPr lang="ko-KR" altLang="en-US" b="1" dirty="0" smtClean="0"/>
              <a:t>인 확률</a:t>
            </a:r>
            <a:r>
              <a:rPr lang="en-US" altLang="ko-KR" b="1" dirty="0" smtClean="0"/>
              <a:t>]</a:t>
            </a:r>
          </a:p>
          <a:p>
            <a:r>
              <a:rPr lang="ko-KR" altLang="en-US" dirty="0" smtClean="0"/>
              <a:t>두번째 </a:t>
            </a:r>
            <a:r>
              <a:rPr lang="ko-KR" altLang="en-US" dirty="0"/>
              <a:t>값이 </a:t>
            </a:r>
            <a:r>
              <a:rPr lang="en-US" altLang="ko-KR" b="1" dirty="0"/>
              <a:t>[0</a:t>
            </a:r>
            <a:r>
              <a:rPr lang="ko-KR" altLang="en-US" b="1" dirty="0"/>
              <a:t>일 확률</a:t>
            </a:r>
            <a:r>
              <a:rPr lang="en-US" altLang="ko-KR" b="1" dirty="0"/>
              <a:t>, 1</a:t>
            </a:r>
            <a:r>
              <a:rPr lang="ko-KR" altLang="en-US" b="1" dirty="0"/>
              <a:t>일 확률</a:t>
            </a:r>
            <a:r>
              <a:rPr lang="en-US" altLang="ko-KR" b="1" dirty="0"/>
              <a:t>, 2</a:t>
            </a:r>
            <a:r>
              <a:rPr lang="ko-KR" altLang="en-US" b="1" dirty="0"/>
              <a:t>인 확률</a:t>
            </a:r>
            <a:r>
              <a:rPr lang="en-US" altLang="ko-KR" b="1" dirty="0" smtClean="0"/>
              <a:t>]</a:t>
            </a:r>
          </a:p>
          <a:p>
            <a:pPr algn="ctr"/>
            <a:r>
              <a:rPr lang="en-US" altLang="ko-KR" b="1" dirty="0" smtClean="0"/>
              <a:t>…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996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72926" y="879100"/>
            <a:ext cx="4371975" cy="5476875"/>
            <a:chOff x="478656" y="539733"/>
            <a:chExt cx="4371975" cy="547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656" y="539733"/>
              <a:ext cx="4371975" cy="547687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91852" y="641024"/>
              <a:ext cx="2714919" cy="5297864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0466" y="641024"/>
              <a:ext cx="989814" cy="529786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77971" y="511455"/>
            <a:ext cx="1159497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독립변수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10466" y="511454"/>
            <a:ext cx="1159497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종속변수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399" y="1398643"/>
            <a:ext cx="529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Humidity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normal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Windy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Play</a:t>
            </a:r>
            <a:r>
              <a:rPr lang="ko-KR" altLang="en-US" dirty="0" smtClean="0">
                <a:solidFill>
                  <a:srgbClr val="FF0000"/>
                </a:solidFill>
              </a:rPr>
              <a:t>의 값</a:t>
            </a:r>
            <a:r>
              <a:rPr lang="ko-KR" altLang="en-US" dirty="0" smtClean="0"/>
              <a:t>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어떻게 될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399" y="3029158"/>
            <a:ext cx="575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) Humidity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Widny</a:t>
            </a:r>
            <a:r>
              <a:rPr lang="ko-KR" altLang="en-US" dirty="0" smtClean="0"/>
              <a:t>는 서로 </a:t>
            </a:r>
            <a:r>
              <a:rPr lang="ko-KR" altLang="en-US" dirty="0" smtClean="0">
                <a:solidFill>
                  <a:srgbClr val="FF0000"/>
                </a:solidFill>
              </a:rPr>
              <a:t>독립적</a:t>
            </a:r>
            <a:r>
              <a:rPr lang="ko-KR" altLang="en-US" dirty="0" smtClean="0"/>
              <a:t>이어야한다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Humidity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Windy</a:t>
            </a:r>
            <a:r>
              <a:rPr lang="ko-KR" altLang="en-US" dirty="0" smtClean="0"/>
              <a:t>의 영향을 받으면 안된다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en-US" altLang="ko-KR" dirty="0" smtClean="0"/>
              <a:t>Windy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Humidity</a:t>
            </a:r>
            <a:r>
              <a:rPr lang="ko-KR" altLang="en-US" dirty="0" smtClean="0"/>
              <a:t>의 </a:t>
            </a:r>
            <a:r>
              <a:rPr lang="ko-KR" altLang="en-US" dirty="0"/>
              <a:t>영향을 받으면 안된다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86399" y="4936672"/>
            <a:ext cx="575035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이진분류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종속변수가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Yes/NO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0/1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처럼 두가지 경우로 분류되는 경우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414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54196" y="851449"/>
            <a:ext cx="10718075" cy="5332534"/>
            <a:chOff x="1054196" y="851449"/>
            <a:chExt cx="10718075" cy="533253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196" y="851449"/>
              <a:ext cx="10718075" cy="5332534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1631950" y="2228850"/>
              <a:ext cx="914400" cy="9017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6061" y="1626851"/>
            <a:ext cx="406617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700" dirty="0"/>
              <a:t>Naive Bayes </a:t>
            </a:r>
            <a:r>
              <a:rPr lang="ko-KR" altLang="en-US" sz="1700" b="0" i="0" dirty="0" smtClean="0">
                <a:solidFill>
                  <a:srgbClr val="212529"/>
                </a:solidFill>
                <a:effectLst/>
                <a:latin typeface="-apple-system"/>
              </a:rPr>
              <a:t>알고리즘은 </a:t>
            </a:r>
            <a:r>
              <a:rPr lang="ko-KR" altLang="en-US" sz="1700" b="1" i="0" u="sng" dirty="0" smtClean="0">
                <a:effectLst/>
                <a:latin typeface="-apple-system"/>
              </a:rPr>
              <a:t>지도 </a:t>
            </a:r>
            <a:r>
              <a:rPr lang="ko-KR" altLang="en-US" sz="1700" b="1" i="0" u="sng" dirty="0" smtClean="0">
                <a:effectLst/>
                <a:latin typeface="-apple-system"/>
              </a:rPr>
              <a:t>학습</a:t>
            </a:r>
            <a:r>
              <a:rPr lang="ko-KR" altLang="en-US" sz="1700" b="1" i="0" dirty="0" smtClean="0">
                <a:effectLst/>
                <a:latin typeface="-apple-system"/>
              </a:rPr>
              <a:t> </a:t>
            </a:r>
            <a:r>
              <a:rPr lang="ko-KR" altLang="en-US" sz="1700" b="0" i="0" dirty="0" smtClean="0">
                <a:solidFill>
                  <a:srgbClr val="212529"/>
                </a:solidFill>
                <a:effectLst/>
                <a:latin typeface="-apple-system"/>
              </a:rPr>
              <a:t>방법</a:t>
            </a:r>
            <a:endParaRPr lang="ko-KR" altLang="en-US" sz="1700" dirty="0"/>
          </a:p>
        </p:txBody>
      </p:sp>
      <p:sp>
        <p:nvSpPr>
          <p:cNvPr id="7" name="직사각형 6"/>
          <p:cNvSpPr/>
          <p:nvPr/>
        </p:nvSpPr>
        <p:spPr>
          <a:xfrm>
            <a:off x="6284614" y="6432039"/>
            <a:ext cx="59073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  <a:latin typeface="notokr"/>
              </a:rPr>
              <a:t>지도 </a:t>
            </a:r>
            <a:r>
              <a:rPr lang="ko-KR" altLang="en-US" sz="1500" dirty="0" smtClean="0">
                <a:solidFill>
                  <a:srgbClr val="FF0000"/>
                </a:solidFill>
                <a:latin typeface="notokr"/>
              </a:rPr>
              <a:t>학습</a:t>
            </a:r>
            <a:r>
              <a:rPr lang="en-US" altLang="ko-KR" sz="1500" dirty="0" smtClean="0">
                <a:solidFill>
                  <a:srgbClr val="575757"/>
                </a:solidFill>
                <a:latin typeface="notokr"/>
              </a:rPr>
              <a:t>: </a:t>
            </a:r>
            <a:r>
              <a:rPr lang="ko-KR" altLang="en-US" sz="1500" b="0" i="0" dirty="0" smtClean="0">
                <a:solidFill>
                  <a:srgbClr val="575757"/>
                </a:solidFill>
                <a:effectLst/>
                <a:latin typeface="notokr"/>
              </a:rPr>
              <a:t>정답</a:t>
            </a:r>
            <a:r>
              <a:rPr lang="en-US" altLang="ko-KR" sz="1500" b="0" i="0" dirty="0" smtClean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sz="1500" b="0" i="0" dirty="0" smtClean="0">
                <a:solidFill>
                  <a:srgbClr val="575757"/>
                </a:solidFill>
                <a:effectLst/>
                <a:latin typeface="notokr"/>
              </a:rPr>
              <a:t>레이블</a:t>
            </a:r>
            <a:r>
              <a:rPr lang="en-US" altLang="ko-KR" sz="1500" b="0" i="0" dirty="0" smtClean="0">
                <a:solidFill>
                  <a:srgbClr val="575757"/>
                </a:solidFill>
                <a:effectLst/>
                <a:latin typeface="notokr"/>
              </a:rPr>
              <a:t>)</a:t>
            </a:r>
            <a:r>
              <a:rPr lang="ko-KR" altLang="en-US" sz="1500" b="0" i="0" dirty="0" smtClean="0">
                <a:solidFill>
                  <a:srgbClr val="575757"/>
                </a:solidFill>
                <a:effectLst/>
                <a:latin typeface="notokr"/>
              </a:rPr>
              <a:t>을 </a:t>
            </a:r>
            <a:r>
              <a:rPr lang="ko-KR" altLang="en-US" sz="1500" b="0" i="0" dirty="0" smtClean="0">
                <a:solidFill>
                  <a:srgbClr val="575757"/>
                </a:solidFill>
                <a:effectLst/>
                <a:latin typeface="notokr"/>
              </a:rPr>
              <a:t>알려줘 학습시키고 </a:t>
            </a:r>
            <a:r>
              <a:rPr lang="ko-KR" altLang="en-US" sz="1500" dirty="0" err="1" smtClean="0">
                <a:solidFill>
                  <a:srgbClr val="575757"/>
                </a:solidFill>
                <a:latin typeface="notokr"/>
              </a:rPr>
              <a:t>예측값을</a:t>
            </a:r>
            <a:r>
              <a:rPr lang="ko-KR" altLang="en-US" sz="1500" dirty="0" smtClean="0">
                <a:solidFill>
                  <a:srgbClr val="575757"/>
                </a:solidFill>
                <a:latin typeface="notokr"/>
              </a:rPr>
              <a:t> 찾는 방법</a:t>
            </a:r>
            <a:r>
              <a:rPr lang="ko-KR" altLang="en-US" sz="1500" b="0" i="0" dirty="0" smtClean="0">
                <a:solidFill>
                  <a:srgbClr val="575757"/>
                </a:solidFill>
                <a:effectLst/>
                <a:latin typeface="notokr"/>
              </a:rPr>
              <a:t>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150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955" y="644198"/>
            <a:ext cx="11143269" cy="309516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solidFill>
                  <a:srgbClr val="FF0000"/>
                </a:solidFill>
              </a:rPr>
              <a:t>장점</a:t>
            </a:r>
          </a:p>
          <a:p>
            <a:pPr>
              <a:lnSpc>
                <a:spcPct val="150000"/>
              </a:lnSpc>
            </a:pPr>
            <a:r>
              <a:rPr lang="ko-KR" altLang="en-US" sz="2300" dirty="0" smtClean="0"/>
              <a:t>간단하고 빠르며 효율적인 알고리즘이다</a:t>
            </a:r>
            <a:r>
              <a:rPr lang="en-US" altLang="ko-KR" sz="23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300" b="1" u="sng" dirty="0" smtClean="0"/>
              <a:t>노이즈</a:t>
            </a:r>
            <a:r>
              <a:rPr lang="ko-KR" altLang="en-US" sz="2300" dirty="0" smtClean="0"/>
              <a:t>와</a:t>
            </a:r>
            <a:r>
              <a:rPr lang="ko-KR" altLang="en-US" sz="2300" dirty="0" smtClean="0"/>
              <a:t> </a:t>
            </a:r>
            <a:r>
              <a:rPr lang="ko-KR" altLang="en-US" sz="2300" b="1" u="sng" dirty="0" smtClean="0"/>
              <a:t>결측 데이터</a:t>
            </a:r>
            <a:r>
              <a:rPr lang="ko-KR" altLang="en-US" sz="2300" dirty="0" smtClean="0"/>
              <a:t>를</a:t>
            </a:r>
            <a:r>
              <a:rPr lang="ko-KR" altLang="en-US" sz="2300" b="1" dirty="0" smtClean="0"/>
              <a:t> </a:t>
            </a:r>
            <a:r>
              <a:rPr lang="ko-KR" altLang="en-US" sz="2300" dirty="0" smtClean="0"/>
              <a:t>잘 처리한다</a:t>
            </a:r>
            <a:endParaRPr lang="en-US" altLang="ko-KR" sz="2300" dirty="0" smtClean="0"/>
          </a:p>
          <a:p>
            <a:pPr>
              <a:lnSpc>
                <a:spcPct val="150000"/>
              </a:lnSpc>
            </a:pPr>
            <a:r>
              <a:rPr lang="ko-KR" altLang="en-US" sz="2300" dirty="0" smtClean="0"/>
              <a:t>예측을 위한 추정 확률을 구할 수 있다</a:t>
            </a:r>
            <a:r>
              <a:rPr lang="en-US" altLang="ko-KR" sz="23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100" dirty="0" smtClean="0"/>
              <a:t>-&gt; </a:t>
            </a:r>
            <a:r>
              <a:rPr lang="ko-KR" altLang="en-US" sz="2100" dirty="0" smtClean="0"/>
              <a:t>왜 이런 결과를 갖게 되었는지 알 수 있다</a:t>
            </a:r>
            <a:r>
              <a:rPr lang="en-US" altLang="ko-KR" sz="2100" dirty="0" smtClean="0"/>
              <a:t>.</a:t>
            </a:r>
            <a:endParaRPr lang="ko-KR" altLang="en-US" sz="2100" dirty="0"/>
          </a:p>
        </p:txBody>
      </p:sp>
      <p:sp>
        <p:nvSpPr>
          <p:cNvPr id="2" name="직사각형 1"/>
          <p:cNvSpPr/>
          <p:nvPr/>
        </p:nvSpPr>
        <p:spPr>
          <a:xfrm>
            <a:off x="611955" y="4014856"/>
            <a:ext cx="10997938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FF0000"/>
                </a:solidFill>
              </a:rPr>
              <a:t>단점</a:t>
            </a:r>
            <a:endParaRPr lang="en-US" altLang="ko-KR" sz="2800" b="1" dirty="0" smtClean="0">
              <a:solidFill>
                <a:srgbClr val="334155"/>
              </a:solidFill>
              <a:latin typeface="ui-sans-seri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solidFill>
                  <a:srgbClr val="334155"/>
                </a:solidFill>
                <a:latin typeface="ui-sans-serif"/>
              </a:rPr>
              <a:t>모든 독립변수가 </a:t>
            </a:r>
            <a:r>
              <a:rPr lang="ko-KR" altLang="en-US" sz="2100" u="sng" dirty="0">
                <a:solidFill>
                  <a:srgbClr val="FF0000"/>
                </a:solidFill>
                <a:latin typeface="ui-sans-serif"/>
              </a:rPr>
              <a:t>상호 </a:t>
            </a:r>
            <a:r>
              <a:rPr lang="ko-KR" altLang="en-US" sz="2100" u="sng" dirty="0" smtClean="0">
                <a:solidFill>
                  <a:srgbClr val="FF0000"/>
                </a:solidFill>
                <a:latin typeface="ui-sans-serif"/>
              </a:rPr>
              <a:t>독립적</a:t>
            </a:r>
            <a:r>
              <a:rPr lang="ko-KR" altLang="en-US" sz="2100" dirty="0" smtClean="0">
                <a:solidFill>
                  <a:srgbClr val="334155"/>
                </a:solidFill>
                <a:latin typeface="ui-sans-serif"/>
              </a:rPr>
              <a:t>이고</a:t>
            </a:r>
            <a:r>
              <a:rPr lang="en-US" altLang="ko-KR" sz="2100" dirty="0">
                <a:solidFill>
                  <a:srgbClr val="334155"/>
                </a:solidFill>
                <a:latin typeface="ui-sans-serif"/>
              </a:rPr>
              <a:t> </a:t>
            </a:r>
            <a:r>
              <a:rPr lang="ko-KR" altLang="en-US" sz="2100" dirty="0" smtClean="0">
                <a:solidFill>
                  <a:srgbClr val="334155"/>
                </a:solidFill>
                <a:latin typeface="ui-sans-serif"/>
              </a:rPr>
              <a:t>중요도가 같아야 한다</a:t>
            </a:r>
            <a:r>
              <a:rPr lang="en-US" altLang="ko-KR" sz="2100" dirty="0" smtClean="0">
                <a:solidFill>
                  <a:srgbClr val="334155"/>
                </a:solidFill>
                <a:latin typeface="ui-sans-serif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334155"/>
                </a:solidFill>
                <a:latin typeface="ui-sans-serif"/>
              </a:rPr>
              <a:t>-&gt; </a:t>
            </a:r>
            <a:r>
              <a:rPr lang="ko-KR" altLang="en-US" sz="1900" dirty="0" smtClean="0">
                <a:solidFill>
                  <a:srgbClr val="334155"/>
                </a:solidFill>
                <a:latin typeface="ui-sans-serif"/>
              </a:rPr>
              <a:t>실생활 적용이 어렵다</a:t>
            </a:r>
            <a:r>
              <a:rPr lang="en-US" altLang="ko-KR" sz="1900" dirty="0" smtClean="0">
                <a:solidFill>
                  <a:srgbClr val="334155"/>
                </a:solidFill>
                <a:latin typeface="ui-sans-serif"/>
              </a:rPr>
              <a:t>.</a:t>
            </a:r>
            <a:endParaRPr lang="en-US" altLang="ko-KR" sz="1900" dirty="0" smtClean="0">
              <a:solidFill>
                <a:srgbClr val="334155"/>
              </a:solidFill>
              <a:latin typeface="ui-sans-seri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 smtClean="0">
                <a:solidFill>
                  <a:srgbClr val="334155"/>
                </a:solidFill>
                <a:latin typeface="ui-sans-serif"/>
              </a:rPr>
              <a:t>수치 데이터가 많은 데이터 셋에 적합하지 않다</a:t>
            </a:r>
            <a:r>
              <a:rPr lang="en-US" altLang="ko-KR" sz="2100" dirty="0" smtClean="0">
                <a:solidFill>
                  <a:srgbClr val="334155"/>
                </a:solidFill>
                <a:latin typeface="ui-sans-serif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3842" y="2204464"/>
            <a:ext cx="5563404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 smtClean="0"/>
              <a:t>노이즈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실제로 입력되지 않았지만 입력되었다고 잘못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ko-KR" altLang="en-US" sz="1700" dirty="0" smtClean="0"/>
              <a:t>          판단한 값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ko-KR" altLang="en-US" sz="1700" b="1" dirty="0" err="1" smtClean="0"/>
              <a:t>결측값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필수적인 데이터가 입력되지 않고 누락된 값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9171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92273" y="1942223"/>
            <a:ext cx="9925320" cy="4371948"/>
            <a:chOff x="792273" y="1886552"/>
            <a:chExt cx="9925320" cy="44276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t="18976"/>
            <a:stretch/>
          </p:blipFill>
          <p:spPr>
            <a:xfrm>
              <a:off x="792273" y="1886552"/>
              <a:ext cx="9925320" cy="442761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070459" y="5322771"/>
              <a:ext cx="6083166" cy="87589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626209" y="123844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 smtClean="0">
                <a:solidFill>
                  <a:srgbClr val="212529"/>
                </a:solidFill>
                <a:effectLst/>
                <a:latin typeface="+mn-ea"/>
              </a:rPr>
              <a:t>조건부 확률</a:t>
            </a:r>
            <a:endParaRPr lang="ko-KR" altLang="en-US" i="0" dirty="0">
              <a:solidFill>
                <a:srgbClr val="212529"/>
              </a:solidFill>
              <a:effectLst/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80" y="198917"/>
            <a:ext cx="5986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 smtClean="0">
                <a:solidFill>
                  <a:srgbClr val="212529"/>
                </a:solidFill>
                <a:effectLst/>
                <a:latin typeface="+mn-ea"/>
              </a:rPr>
              <a:t>조건부 확률</a:t>
            </a:r>
            <a:r>
              <a:rPr lang="en-US" altLang="ko-KR" b="1" i="0" dirty="0" smtClean="0">
                <a:solidFill>
                  <a:srgbClr val="212529"/>
                </a:solidFill>
                <a:effectLst/>
                <a:latin typeface="+mn-ea"/>
              </a:rPr>
              <a:t>: </a:t>
            </a:r>
            <a:r>
              <a:rPr lang="ko-KR" altLang="en-US" dirty="0"/>
              <a:t> 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사건 </a:t>
            </a:r>
            <a:r>
              <a:rPr lang="en-US" altLang="ko-KR" dirty="0" smtClean="0"/>
              <a:t>A”</a:t>
            </a:r>
            <a:r>
              <a:rPr lang="ko-KR" altLang="en-US" dirty="0" smtClean="0"/>
              <a:t>가 일어났을 때 </a:t>
            </a:r>
            <a:r>
              <a:rPr lang="en-US" altLang="ko-KR" dirty="0" smtClean="0"/>
              <a:t>“B”</a:t>
            </a:r>
            <a:r>
              <a:rPr lang="ko-KR" altLang="en-US" dirty="0" smtClean="0"/>
              <a:t>가 </a:t>
            </a:r>
            <a:r>
              <a:rPr lang="ko-KR" altLang="en-US" dirty="0"/>
              <a:t>일어날 확률</a:t>
            </a:r>
            <a:endParaRPr lang="ko-KR" altLang="en-US" i="0" dirty="0">
              <a:solidFill>
                <a:srgbClr val="212529"/>
              </a:solidFill>
              <a:effectLst/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447" y="903998"/>
            <a:ext cx="3162300" cy="10382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26209" y="55830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 err="1" smtClean="0">
                <a:solidFill>
                  <a:srgbClr val="212529"/>
                </a:solidFill>
                <a:effectLst/>
                <a:latin typeface="+mn-ea"/>
              </a:rPr>
              <a:t>베이즈</a:t>
            </a:r>
            <a:r>
              <a:rPr lang="ko-KR" altLang="en-US" b="1" i="0" dirty="0" smtClean="0">
                <a:solidFill>
                  <a:srgbClr val="212529"/>
                </a:solidFill>
                <a:effectLst/>
                <a:latin typeface="+mn-ea"/>
              </a:rPr>
              <a:t> 공식</a:t>
            </a:r>
            <a:endParaRPr lang="ko-KR" altLang="en-US" i="0" dirty="0">
              <a:solidFill>
                <a:srgbClr val="212529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7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3" y="829828"/>
            <a:ext cx="11587127" cy="787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6674" y="321997"/>
            <a:ext cx="87814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Humidity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rgbClr val="FF0000"/>
                </a:solidFill>
              </a:rPr>
              <a:t>normal</a:t>
            </a:r>
            <a:r>
              <a:rPr lang="ko-KR" altLang="en-US" dirty="0"/>
              <a:t>이고 </a:t>
            </a:r>
            <a:r>
              <a:rPr lang="en-US" altLang="ko-KR" dirty="0"/>
              <a:t>Windy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ko-KR" altLang="en-US" dirty="0"/>
              <a:t>일 때</a:t>
            </a:r>
            <a:r>
              <a:rPr lang="en-US" altLang="ko-KR" dirty="0"/>
              <a:t>, Play</a:t>
            </a:r>
            <a:r>
              <a:rPr lang="ko-KR" altLang="en-US" dirty="0"/>
              <a:t>의 값이 어떻게 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9" y="1617045"/>
            <a:ext cx="3970198" cy="49955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471" y="2952649"/>
            <a:ext cx="6709453" cy="14916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5471" y="1617045"/>
            <a:ext cx="557302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A: Play=Yes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B: Humidity=normal, </a:t>
            </a:r>
            <a:r>
              <a:rPr lang="en-US" altLang="ko-KR" b="1" dirty="0" err="1" smtClean="0"/>
              <a:t>Widny</a:t>
            </a:r>
            <a:r>
              <a:rPr lang="en-US" altLang="ko-KR" b="1" dirty="0" smtClean="0"/>
              <a:t>=true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85471" y="4679123"/>
            <a:ext cx="652634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P(Humidity=normal</a:t>
            </a:r>
            <a:r>
              <a:rPr lang="en-US" altLang="ko-KR" dirty="0"/>
              <a:t>, </a:t>
            </a:r>
            <a:r>
              <a:rPr lang="en-US" altLang="ko-KR" dirty="0" err="1" smtClean="0"/>
              <a:t>Widny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true|Play</a:t>
            </a:r>
            <a:r>
              <a:rPr lang="en-US" altLang="ko-KR" dirty="0" smtClean="0"/>
              <a:t>=Yes</a:t>
            </a:r>
            <a:r>
              <a:rPr lang="en-US" altLang="ko-KR" dirty="0"/>
              <a:t>) = </a:t>
            </a:r>
            <a:r>
              <a:rPr lang="en-US" altLang="ko-KR" dirty="0" smtClean="0"/>
              <a:t>2/9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P(Play=YES) = 9/14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P(Humidity=normal</a:t>
            </a:r>
            <a:r>
              <a:rPr lang="en-US" altLang="ko-KR" dirty="0"/>
              <a:t>, </a:t>
            </a:r>
            <a:r>
              <a:rPr lang="en-US" altLang="ko-KR" dirty="0" err="1"/>
              <a:t>Widny</a:t>
            </a:r>
            <a:r>
              <a:rPr lang="en-US" altLang="ko-KR" dirty="0"/>
              <a:t>=true</a:t>
            </a:r>
            <a:r>
              <a:rPr lang="en-US" altLang="ko-KR" dirty="0" smtClean="0"/>
              <a:t>) = 3/14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2/3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Play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Yes</a:t>
            </a:r>
            <a:r>
              <a:rPr lang="ko-KR" altLang="en-US" dirty="0" smtClean="0"/>
              <a:t>일 확률이 더 높기 때문에 </a:t>
            </a:r>
            <a:r>
              <a:rPr lang="en-US" altLang="ko-KR" dirty="0" smtClean="0">
                <a:solidFill>
                  <a:srgbClr val="FF0000"/>
                </a:solidFill>
              </a:rPr>
              <a:t>Yes</a:t>
            </a:r>
            <a:r>
              <a:rPr lang="ko-KR" altLang="en-US" dirty="0" smtClean="0"/>
              <a:t>값을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8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3138" y="531862"/>
            <a:ext cx="6485435" cy="445580"/>
          </a:xfrm>
        </p:spPr>
        <p:txBody>
          <a:bodyPr>
            <a:noAutofit/>
          </a:bodyPr>
          <a:lstStyle/>
          <a:p>
            <a:r>
              <a:rPr lang="en-US" altLang="ko-KR" sz="2700" dirty="0" smtClean="0"/>
              <a:t>Python </a:t>
            </a:r>
            <a:r>
              <a:rPr lang="ko-KR" altLang="en-US" sz="2700" dirty="0" smtClean="0"/>
              <a:t>실습</a:t>
            </a:r>
            <a:r>
              <a:rPr lang="en-US" altLang="ko-KR" sz="2700" dirty="0" smtClean="0"/>
              <a:t>1</a:t>
            </a:r>
            <a:endParaRPr lang="ko-KR" alt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914398" y="1252079"/>
            <a:ext cx="258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97" y="1801829"/>
            <a:ext cx="9878081" cy="46663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09549" y="5640404"/>
            <a:ext cx="3388093" cy="827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9772" y="5866597"/>
            <a:ext cx="2011680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Text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Label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2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8" y="1252079"/>
            <a:ext cx="606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함수를 통한 독립변수 결합</a:t>
            </a:r>
            <a:r>
              <a:rPr lang="en-US" altLang="ko-KR" dirty="0" smtClean="0"/>
              <a:t>, </a:t>
            </a:r>
            <a:r>
              <a:rPr lang="en-US" altLang="ko-KR" dirty="0"/>
              <a:t>Naive </a:t>
            </a:r>
            <a:r>
              <a:rPr lang="en-US" altLang="ko-KR" dirty="0" smtClean="0"/>
              <a:t>Bayes </a:t>
            </a:r>
            <a:r>
              <a:rPr lang="ko-KR" altLang="en-US" dirty="0" smtClean="0"/>
              <a:t>모델링 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43138" y="531862"/>
            <a:ext cx="6485435" cy="445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700" dirty="0" smtClean="0"/>
              <a:t>Python </a:t>
            </a:r>
            <a:r>
              <a:rPr lang="ko-KR" altLang="en-US" sz="2700" dirty="0" smtClean="0"/>
              <a:t>실습</a:t>
            </a:r>
            <a:r>
              <a:rPr lang="en-US" altLang="ko-KR" sz="2700" dirty="0"/>
              <a:t>1</a:t>
            </a:r>
            <a:endParaRPr lang="ko-KR" altLang="en-US" sz="27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4" y="1896048"/>
            <a:ext cx="11170206" cy="47261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23798" y="3715352"/>
            <a:ext cx="555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GaussianNB</a:t>
            </a:r>
            <a:r>
              <a:rPr lang="ko-KR" altLang="en-US" b="1" dirty="0" smtClean="0"/>
              <a:t> 라이브러리</a:t>
            </a:r>
            <a:r>
              <a:rPr lang="ko-KR" altLang="en-US" dirty="0" smtClean="0"/>
              <a:t>를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가장 많이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8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2454" y="1221773"/>
            <a:ext cx="4279685" cy="751406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1) </a:t>
            </a:r>
            <a:r>
              <a:rPr lang="en-US" altLang="ko-KR" sz="3000" b="1" dirty="0" smtClean="0"/>
              <a:t>Laplace </a:t>
            </a:r>
            <a:r>
              <a:rPr lang="en-US" altLang="ko-KR" sz="3000" b="1" dirty="0"/>
              <a:t>Smoothing</a:t>
            </a:r>
            <a:endParaRPr lang="ko-KR" altLang="en-US" sz="3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02454" y="547755"/>
            <a:ext cx="6724502" cy="92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02454" y="665927"/>
            <a:ext cx="7496087" cy="421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/>
              <a:t>Naive Bayes </a:t>
            </a:r>
            <a:r>
              <a:rPr lang="en-US" altLang="ko-KR" sz="2500" dirty="0" smtClean="0"/>
              <a:t>Classification</a:t>
            </a:r>
            <a:r>
              <a:rPr lang="ko-KR" altLang="en-US" sz="2500" dirty="0" smtClean="0"/>
              <a:t>시 고려사항</a:t>
            </a:r>
            <a:endParaRPr lang="en-US" altLang="ko-KR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46150"/>
              </p:ext>
            </p:extLst>
          </p:nvPr>
        </p:nvGraphicFramePr>
        <p:xfrm>
          <a:off x="1799924" y="2107986"/>
          <a:ext cx="8807116" cy="4331370"/>
        </p:xfrm>
        <a:graphic>
          <a:graphicData uri="http://schemas.openxmlformats.org/drawingml/2006/table">
            <a:tbl>
              <a:tblPr/>
              <a:tblGrid>
                <a:gridCol w="1060213">
                  <a:extLst>
                    <a:ext uri="{9D8B030D-6E8A-4147-A177-3AD203B41FA5}">
                      <a16:colId xmlns:a16="http://schemas.microsoft.com/office/drawing/2014/main" val="1115301449"/>
                    </a:ext>
                  </a:extLst>
                </a:gridCol>
                <a:gridCol w="4903316">
                  <a:extLst>
                    <a:ext uri="{9D8B030D-6E8A-4147-A177-3AD203B41FA5}">
                      <a16:colId xmlns:a16="http://schemas.microsoft.com/office/drawing/2014/main" val="1149119740"/>
                    </a:ext>
                  </a:extLst>
                </a:gridCol>
                <a:gridCol w="2843587">
                  <a:extLst>
                    <a:ext uri="{9D8B030D-6E8A-4147-A177-3AD203B41FA5}">
                      <a16:colId xmlns:a16="http://schemas.microsoft.com/office/drawing/2014/main" val="2684126805"/>
                    </a:ext>
                  </a:extLst>
                </a:gridCol>
              </a:tblGrid>
              <a:tr h="721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effectLst/>
                        </a:rPr>
                        <a:t>movie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222222"/>
                          </a:solidFill>
                          <a:effectLst/>
                        </a:rPr>
                        <a:t>단어</a:t>
                      </a:r>
                      <a:r>
                        <a:rPr lang="en-US" altLang="ko-KR" sz="2000" dirty="0">
                          <a:solidFill>
                            <a:srgbClr val="222222"/>
                          </a:solidFill>
                          <a:effectLst/>
                        </a:rPr>
                        <a:t>(</a:t>
                      </a:r>
                      <a:r>
                        <a:rPr lang="en-US" sz="2000" dirty="0">
                          <a:solidFill>
                            <a:srgbClr val="222222"/>
                          </a:solidFill>
                          <a:effectLst/>
                        </a:rPr>
                        <a:t>Word)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222222"/>
                          </a:solidFill>
                          <a:effectLst/>
                        </a:rPr>
                        <a:t>분류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1266"/>
                  </a:ext>
                </a:extLst>
              </a:tr>
              <a:tr h="721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222222"/>
                          </a:solidFill>
                          <a:effectLst/>
                        </a:rPr>
                        <a:t>1</a:t>
                      </a:r>
                      <a:endParaRPr lang="ko-KR" altLang="en-US" sz="20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effectLst/>
                        </a:rPr>
                        <a:t>fun,couple,love,love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effectLst/>
                        </a:rPr>
                        <a:t>Comedy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19170"/>
                  </a:ext>
                </a:extLst>
              </a:tr>
              <a:tr h="721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2000">
                          <a:solidFill>
                            <a:srgbClr val="222222"/>
                          </a:solidFill>
                          <a:effectLst/>
                        </a:rPr>
                        <a:t>2</a:t>
                      </a:r>
                      <a:endParaRPr lang="ko-KR" altLang="en-US" sz="20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effectLst/>
                        </a:rPr>
                        <a:t>fast,furious,shoot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effectLst/>
                        </a:rPr>
                        <a:t>Action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979409"/>
                  </a:ext>
                </a:extLst>
              </a:tr>
              <a:tr h="721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2000">
                          <a:solidFill>
                            <a:srgbClr val="222222"/>
                          </a:solidFill>
                          <a:effectLst/>
                        </a:rPr>
                        <a:t>3</a:t>
                      </a:r>
                      <a:endParaRPr lang="ko-KR" altLang="en-US" sz="20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effectLst/>
                        </a:rPr>
                        <a:t>Couple,fly,fast,fun,fun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22222"/>
                          </a:solidFill>
                          <a:effectLst/>
                        </a:rPr>
                        <a:t>Comedy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813042"/>
                  </a:ext>
                </a:extLst>
              </a:tr>
              <a:tr h="721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2000">
                          <a:solidFill>
                            <a:srgbClr val="222222"/>
                          </a:solidFill>
                          <a:effectLst/>
                        </a:rPr>
                        <a:t>4</a:t>
                      </a:r>
                      <a:endParaRPr lang="ko-KR" altLang="en-US" sz="20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effectLst/>
                        </a:rPr>
                        <a:t>Furious,shoot,shoot,fun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effectLst/>
                        </a:rPr>
                        <a:t>Action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217227"/>
                  </a:ext>
                </a:extLst>
              </a:tr>
              <a:tr h="721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2000">
                          <a:solidFill>
                            <a:srgbClr val="222222"/>
                          </a:solidFill>
                          <a:effectLst/>
                        </a:rPr>
                        <a:t>5</a:t>
                      </a:r>
                      <a:endParaRPr lang="ko-KR" altLang="en-US" sz="200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effectLst/>
                        </a:rPr>
                        <a:t>Fly,fast,shoot,love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22222"/>
                          </a:solidFill>
                          <a:effectLst/>
                        </a:rPr>
                        <a:t>Action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859688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62300" y="4141628"/>
            <a:ext cx="5279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700</Words>
  <Application>Microsoft Office PowerPoint</Application>
  <PresentationFormat>와이드스크린</PresentationFormat>
  <Paragraphs>113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-apple-system</vt:lpstr>
      <vt:lpstr>Noto Sans KR</vt:lpstr>
      <vt:lpstr>notokr</vt:lpstr>
      <vt:lpstr>ui-sans-serif</vt:lpstr>
      <vt:lpstr>맑은 고딕</vt:lpstr>
      <vt:lpstr>Arial</vt:lpstr>
      <vt:lpstr>Symbol</vt:lpstr>
      <vt:lpstr>Office 테마</vt:lpstr>
      <vt:lpstr>Naive Bayes Classification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Python 실습1</vt:lpstr>
      <vt:lpstr>PowerPoint 프레젠테이션</vt:lpstr>
      <vt:lpstr>1) Laplace Smoothing</vt:lpstr>
      <vt:lpstr>PowerPoint 프레젠테이션</vt:lpstr>
      <vt:lpstr>2) Log를 이용한 언더 플로우 방지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admin</dc:creator>
  <cp:lastModifiedBy>admin</cp:lastModifiedBy>
  <cp:revision>57</cp:revision>
  <dcterms:created xsi:type="dcterms:W3CDTF">2023-06-24T11:13:03Z</dcterms:created>
  <dcterms:modified xsi:type="dcterms:W3CDTF">2023-07-08T17:47:07Z</dcterms:modified>
</cp:coreProperties>
</file>