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3" r:id="rId6"/>
    <p:sldId id="27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64" autoAdjust="0"/>
  </p:normalViewPr>
  <p:slideViewPr>
    <p:cSldViewPr>
      <p:cViewPr varScale="1">
        <p:scale>
          <a:sx n="36" d="100"/>
          <a:sy n="36" d="100"/>
        </p:scale>
        <p:origin x="11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BB89-5EB5-438A-8025-3ADA4ACD67A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F8090-5BEF-4444-A020-D91B96FD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1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광양시 문화시설 추가 제안서에 대한 발표 시작하겠습니다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08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1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02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07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9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0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6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3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1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6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08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F8090-5BEF-4444-A020-D91B96FD3D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6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6"/>
                </a:lnTo>
                <a:close/>
              </a:path>
            </a:pathLst>
          </a:custGeom>
          <a:solidFill>
            <a:srgbClr val="6B8B7D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143" y="472471"/>
            <a:ext cx="1725771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669585"/>
            <a:ext cx="16256000" cy="338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object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B8B7D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94275" y="8508600"/>
            <a:ext cx="7848600" cy="62837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lang="en-US" altLang="ko-KR" sz="3500" dirty="0" smtClean="0">
                <a:solidFill>
                  <a:schemeClr val="bg1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KFO </a:t>
            </a:r>
            <a:r>
              <a:rPr lang="ko-KR" altLang="en-US" sz="3500" dirty="0" smtClean="0">
                <a:solidFill>
                  <a:schemeClr val="bg1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한국직업개발원</a:t>
            </a:r>
            <a:r>
              <a:rPr lang="en-US" altLang="ko-KR" sz="3500" dirty="0" smtClean="0">
                <a:solidFill>
                  <a:schemeClr val="bg1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 </a:t>
            </a:r>
            <a:r>
              <a:rPr lang="ko-KR" altLang="en-US" sz="3500" dirty="0" err="1" smtClean="0">
                <a:solidFill>
                  <a:schemeClr val="bg1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임세훈</a:t>
            </a:r>
            <a:endParaRPr sz="3500" dirty="0">
              <a:solidFill>
                <a:schemeClr val="bg1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98519">
              <a:lnSpc>
                <a:spcPct val="100000"/>
              </a:lnSpc>
              <a:spcBef>
                <a:spcPts val="100"/>
              </a:spcBef>
            </a:pPr>
            <a:r>
              <a:rPr lang="en-US" spc="-55" dirty="0" smtClean="0"/>
              <a:t>2023</a:t>
            </a:r>
            <a:endParaRPr spc="-55" dirty="0"/>
          </a:p>
        </p:txBody>
      </p:sp>
      <p:sp>
        <p:nvSpPr>
          <p:cNvPr id="6" name="object 6"/>
          <p:cNvSpPr/>
          <p:nvPr/>
        </p:nvSpPr>
        <p:spPr>
          <a:xfrm>
            <a:off x="641682" y="793115"/>
            <a:ext cx="15650210" cy="0"/>
          </a:xfrm>
          <a:custGeom>
            <a:avLst/>
            <a:gdLst/>
            <a:ahLst/>
            <a:cxnLst/>
            <a:rect l="l" t="t" r="r" b="b"/>
            <a:pathLst>
              <a:path w="15650210">
                <a:moveTo>
                  <a:pt x="0" y="0"/>
                </a:moveTo>
                <a:lnTo>
                  <a:pt x="1564960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3" name="직선 연결선 12"/>
          <p:cNvCxnSpPr/>
          <p:nvPr/>
        </p:nvCxnSpPr>
        <p:spPr>
          <a:xfrm>
            <a:off x="2362200" y="9410603"/>
            <a:ext cx="15410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8300" y="4123372"/>
            <a:ext cx="1504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0" dirty="0" smtClean="0">
                <a:solidFill>
                  <a:schemeClr val="bg1"/>
                </a:solidFill>
                <a:latin typeface="광양햇살체 Bold" pitchFamily="2" charset="-127"/>
                <a:ea typeface="광양햇살체 Bold" pitchFamily="2" charset="-127"/>
              </a:rPr>
              <a:t>광양시 문화</a:t>
            </a:r>
            <a:r>
              <a:rPr lang="en-US" altLang="ko-KR" sz="9000" dirty="0">
                <a:solidFill>
                  <a:schemeClr val="bg1"/>
                </a:solidFill>
                <a:latin typeface="광양햇살체 Bold" pitchFamily="2" charset="-127"/>
                <a:ea typeface="광양햇살체 Bold" pitchFamily="2" charset="-127"/>
              </a:rPr>
              <a:t> </a:t>
            </a:r>
            <a:r>
              <a:rPr lang="ko-KR" altLang="en-US" sz="9000" dirty="0" smtClean="0">
                <a:solidFill>
                  <a:schemeClr val="bg1"/>
                </a:solidFill>
                <a:latin typeface="광양햇살체 Bold" pitchFamily="2" charset="-127"/>
                <a:ea typeface="광양햇살체 Bold" pitchFamily="2" charset="-127"/>
              </a:rPr>
              <a:t>시설 추가 제안서</a:t>
            </a:r>
            <a:endParaRPr lang="ko-KR" altLang="en-US" sz="9000" dirty="0">
              <a:solidFill>
                <a:schemeClr val="bg1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02"/>
          <a:stretch/>
        </p:blipFill>
        <p:spPr>
          <a:xfrm>
            <a:off x="381000" y="8572500"/>
            <a:ext cx="1809750" cy="1546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476500"/>
            <a:ext cx="14039850" cy="75782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lang="en-US"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10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3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문화시설 관심도 파악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000" y="9563100"/>
            <a:ext cx="245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/>
              <a:t>한국문화정보원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1847046"/>
            <a:ext cx="480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1</a:t>
            </a:r>
            <a:r>
              <a:rPr lang="en-US" altLang="ko-KR" sz="250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) 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연령대별 문화시설 관심도 파악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036" y="3063633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전체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036" y="5067300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10</a:t>
            </a:r>
            <a:r>
              <a:rPr lang="ko-KR" altLang="en-US" sz="2500" dirty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23" y="7048500"/>
            <a:ext cx="144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20,30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대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0472" y="6055682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10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대 청소년들의 미술관 관심도가 크게 증가 했다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70472" y="987011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40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대 이상의 문화시설 관심도는 대체로 모두 크게 증가 했다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406" y="9029700"/>
            <a:ext cx="15739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40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대 이상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7962900"/>
            <a:ext cx="1146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20~30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대 청년층의 도서관에 대한 관심도는 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20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년과 </a:t>
            </a:r>
            <a:r>
              <a:rPr lang="ko-KR" altLang="en-US" dirty="0" err="1" smtClean="0">
                <a:latin typeface="광양햇살체 Regular" pitchFamily="2" charset="-127"/>
                <a:ea typeface="광양햇살체 Regular" pitchFamily="2" charset="-127"/>
              </a:rPr>
              <a:t>다를바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 없는 반면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, 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문화회관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, 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미술관의 관심도가 크게 증가 했다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latin typeface="광양햇살체 Regular" pitchFamily="2" charset="-127"/>
              <a:ea typeface="광양햇살체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7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762661"/>
            <a:ext cx="15443616" cy="83219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lang="en-US"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11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광양시 인구 변화율 예측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59200" y="97155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46101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- </a:t>
            </a:r>
            <a:r>
              <a:rPr lang="ko-KR" altLang="en-US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남자의 인구수가 늘 것이라고 예측되지만 크게 눈부시게 늘어나지는 않는다</a:t>
            </a:r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.</a:t>
            </a:r>
            <a:r>
              <a:rPr lang="ko-KR" altLang="en-US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 </a:t>
            </a:r>
            <a:endParaRPr lang="ko-KR" altLang="en-US" dirty="0">
              <a:solidFill>
                <a:srgbClr val="6B8B7D"/>
              </a:solidFill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16000" y="442543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- 10</a:t>
            </a:r>
            <a:r>
              <a:rPr lang="ko-KR" altLang="en-US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대 인구수가 줄어들 것이라고 예측된다</a:t>
            </a:r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solidFill>
                <a:srgbClr val="6B8B7D"/>
              </a:solidFill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11200" y="708064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- 20~40</a:t>
            </a:r>
            <a:r>
              <a:rPr lang="ko-KR" altLang="en-US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대 인구수가 줄어들 것이라고 예측된다</a:t>
            </a:r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solidFill>
                <a:srgbClr val="6B8B7D"/>
              </a:solidFill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634178" y="885946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50</a:t>
            </a:r>
            <a:r>
              <a:rPr lang="ko-KR" altLang="en-US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대 이상 인구수가 늘어날 것이라고 예측된다</a:t>
            </a:r>
            <a:r>
              <a:rPr lang="en-US" altLang="ko-KR" dirty="0" smtClean="0">
                <a:solidFill>
                  <a:srgbClr val="6B8B7D"/>
                </a:solidFill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solidFill>
                <a:srgbClr val="6B8B7D"/>
              </a:solidFill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523" y="2939786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남자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523" y="6438900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여</a:t>
            </a:r>
            <a:r>
              <a:rPr lang="ko-KR" altLang="en-US" sz="250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자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5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322438" y="580740"/>
            <a:ext cx="9785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lang="en-US"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12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3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결론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48086">
            <a:off x="747531" y="2612940"/>
            <a:ext cx="10825419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6134100"/>
            <a:ext cx="1524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현재 광양시는 평균적으로 청년층들이 가장 관심이 미비한 공공도서관만이 존재하는 실정</a:t>
            </a: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하지만</a:t>
            </a: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, </a:t>
            </a: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오히려 공공도서관에 대한 관심은 점점 더 떨어지는 경향을 보이기도 한다</a:t>
            </a: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10</a:t>
            </a: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대</a:t>
            </a: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, 20~40</a:t>
            </a: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대의 인구를 유입 및 </a:t>
            </a: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40</a:t>
            </a: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대 이상의 관심도를 반영 한 결과</a:t>
            </a:r>
            <a:r>
              <a:rPr lang="en-US" altLang="ko-KR" sz="3000" dirty="0">
                <a:latin typeface="광양햇살체 Regular" pitchFamily="2" charset="-127"/>
                <a:ea typeface="광양햇살체 Regular" pitchFamily="2" charset="-127"/>
              </a:rPr>
              <a:t> </a:t>
            </a:r>
            <a:r>
              <a:rPr lang="ko-KR" altLang="en-US" sz="3000" b="1" dirty="0" smtClean="0">
                <a:latin typeface="광양햇살체 Regular" pitchFamily="2" charset="-127"/>
                <a:ea typeface="광양햇살체 Regular" pitchFamily="2" charset="-127"/>
              </a:rPr>
              <a:t>미술관</a:t>
            </a: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을 조성하는 것이 가장 바람직하다</a:t>
            </a:r>
            <a:r>
              <a:rPr lang="en-US" altLang="ko-KR" sz="3000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  <a:r>
              <a:rPr lang="ko-KR" altLang="en-US" sz="3000" dirty="0" smtClean="0">
                <a:latin typeface="광양햇살체 Regular" pitchFamily="2" charset="-127"/>
                <a:ea typeface="광양햇살체 Regular" pitchFamily="2" charset="-127"/>
              </a:rPr>
              <a:t> </a:t>
            </a:r>
            <a:endParaRPr lang="ko-KR" altLang="en-US" sz="3000" dirty="0">
              <a:latin typeface="광양햇살체 Regular" pitchFamily="2" charset="-127"/>
              <a:ea typeface="광양햇살체 Regular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5359">
            <a:off x="8357852" y="4214424"/>
            <a:ext cx="9696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322438" y="580740"/>
            <a:ext cx="9785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lang="en-US"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13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한계 및 애로사항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52600" y="2857500"/>
            <a:ext cx="14706600" cy="2209800"/>
            <a:chOff x="1676400" y="2857500"/>
            <a:chExt cx="14706600" cy="220980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676400" y="2857500"/>
              <a:ext cx="4419600" cy="2209800"/>
            </a:xfrm>
            <a:prstGeom prst="roundRect">
              <a:avLst/>
            </a:prstGeom>
            <a:ln>
              <a:solidFill>
                <a:srgbClr val="6B8B7D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최신 데이터 활용 불가능</a:t>
              </a:r>
              <a:endParaRPr lang="ko-KR" altLang="en-US" sz="3000" dirty="0">
                <a:solidFill>
                  <a:schemeClr val="tx1"/>
                </a:solidFill>
                <a:latin typeface="광양햇살체 Bold" pitchFamily="2" charset="-127"/>
                <a:ea typeface="광양햇살체 Bold" pitchFamily="2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239000" y="2878110"/>
              <a:ext cx="9144000" cy="2189189"/>
            </a:xfrm>
            <a:prstGeom prst="roundRect">
              <a:avLst/>
            </a:prstGeom>
            <a:ln>
              <a:solidFill>
                <a:srgbClr val="6B8B7D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문화시설 이용자수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관심도 파악에 대한 데이터 범위의 한계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(~2021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년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광양햇살체 Bold" pitchFamily="2" charset="-127"/>
                <a:ea typeface="광양햇살체 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52600" y="6134100"/>
            <a:ext cx="14706600" cy="2209800"/>
            <a:chOff x="1676400" y="2857500"/>
            <a:chExt cx="14706600" cy="2209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676400" y="2857500"/>
              <a:ext cx="4419600" cy="2209800"/>
            </a:xfrm>
            <a:prstGeom prst="roundRect">
              <a:avLst/>
            </a:prstGeom>
            <a:ln>
              <a:solidFill>
                <a:srgbClr val="6B8B7D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광양 시민의 의사 </a:t>
              </a:r>
              <a:endParaRPr lang="en-US" altLang="ko-KR" sz="3000" dirty="0" smtClean="0">
                <a:solidFill>
                  <a:schemeClr val="tx1"/>
                </a:solidFill>
                <a:latin typeface="광양햇살체 Bold" pitchFamily="2" charset="-127"/>
                <a:ea typeface="광양햇살체 Bold" pitchFamily="2" charset="-127"/>
              </a:endParaRPr>
            </a:p>
            <a:p>
              <a:pPr algn="ctr"/>
              <a:r>
                <a:rPr lang="ko-KR" altLang="en-US" sz="3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반영이 어려움</a:t>
              </a:r>
              <a:endParaRPr lang="ko-KR" altLang="en-US" sz="3000" dirty="0">
                <a:solidFill>
                  <a:schemeClr val="tx1"/>
                </a:solidFill>
                <a:latin typeface="광양햇살체 Bold" pitchFamily="2" charset="-127"/>
                <a:ea typeface="광양햇살체 Bold" pitchFamily="2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239000" y="2878110"/>
              <a:ext cx="9144000" cy="2189189"/>
            </a:xfrm>
            <a:prstGeom prst="roundRect">
              <a:avLst/>
            </a:prstGeom>
            <a:ln>
              <a:solidFill>
                <a:srgbClr val="6B8B7D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다른 도시와는 달리 광양시에서 자체적으로 문화시설에 대한 </a:t>
              </a:r>
              <a:endParaRPr lang="en-US" altLang="ko-KR" sz="2000" dirty="0" smtClean="0">
                <a:solidFill>
                  <a:schemeClr val="tx1"/>
                </a:solidFill>
                <a:latin typeface="광양햇살체 Bold" pitchFamily="2" charset="-127"/>
                <a:ea typeface="광양햇살체 Bold" pitchFamily="2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광양햇살체 Bold" pitchFamily="2" charset="-127"/>
                  <a:ea typeface="광양햇살체 Bold" pitchFamily="2" charset="-127"/>
                </a:rPr>
                <a:t>설문조사가 존재 하지 않음</a:t>
              </a:r>
              <a:endParaRPr lang="ko-KR" altLang="en-US" sz="2000" dirty="0">
                <a:solidFill>
                  <a:schemeClr val="tx1"/>
                </a:solidFill>
                <a:latin typeface="광양햇살체 Bold" pitchFamily="2" charset="-127"/>
                <a:ea typeface="광양햇살체 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91200" y="4533900"/>
            <a:ext cx="78486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Thank you</a:t>
            </a:r>
            <a:endParaRPr sz="100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35458" y="3581400"/>
            <a:ext cx="18288000" cy="6705600"/>
          </a:xfrm>
          <a:custGeom>
            <a:avLst/>
            <a:gdLst/>
            <a:ahLst/>
            <a:cxnLst/>
            <a:rect l="l" t="t" r="r" b="b"/>
            <a:pathLst>
              <a:path w="18288000" h="6705600">
                <a:moveTo>
                  <a:pt x="0" y="6704987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6704987"/>
                </a:lnTo>
                <a:lnTo>
                  <a:pt x="0" y="6704987"/>
                </a:lnTo>
                <a:close/>
              </a:path>
            </a:pathLst>
          </a:custGeom>
          <a:solidFill>
            <a:srgbClr val="C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0160" y="4533900"/>
            <a:ext cx="5308240" cy="125803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600" b="1" spc="55" dirty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01</a:t>
            </a:r>
            <a:endParaRPr sz="3600" dirty="0">
              <a:latin typeface="광양햇살체 Bold" pitchFamily="2" charset="-127"/>
              <a:ea typeface="광양햇살체 Bold" pitchFamily="2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3000" b="1" spc="-210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문화시설 현황 파악 </a:t>
            </a:r>
            <a:endParaRPr sz="3000" dirty="0"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02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>
              <a:latin typeface="Malgun Gothic"/>
              <a:cs typeface="Malgun Gothic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" y="467261"/>
            <a:ext cx="5060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Contents</a:t>
            </a:r>
            <a:endParaRPr lang="ko-KR" altLang="en-US" sz="80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838200" y="6028689"/>
            <a:ext cx="5026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38200" y="4308476"/>
            <a:ext cx="16484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4"/>
          <p:cNvSpPr txBox="1"/>
          <p:nvPr/>
        </p:nvSpPr>
        <p:spPr>
          <a:xfrm>
            <a:off x="6633173" y="4533900"/>
            <a:ext cx="5308240" cy="125803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600" b="1" spc="55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0</a:t>
            </a:r>
            <a:r>
              <a:rPr lang="en-US" sz="3600" b="1" spc="55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2</a:t>
            </a:r>
            <a:endParaRPr sz="3600" dirty="0">
              <a:latin typeface="광양햇살체 Bold" pitchFamily="2" charset="-127"/>
              <a:ea typeface="광양햇살체 Bold" pitchFamily="2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3000" b="1" spc="-210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문화시설 관심도 파악</a:t>
            </a:r>
            <a:endParaRPr sz="3000" dirty="0"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6531213" y="6028689"/>
            <a:ext cx="5026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4"/>
          <p:cNvSpPr txBox="1"/>
          <p:nvPr/>
        </p:nvSpPr>
        <p:spPr>
          <a:xfrm>
            <a:off x="12397453" y="4533900"/>
            <a:ext cx="5308240" cy="125803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600" b="1" spc="55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0</a:t>
            </a:r>
            <a:r>
              <a:rPr lang="en-US" sz="3600" b="1" spc="55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3</a:t>
            </a:r>
            <a:endParaRPr sz="3600" dirty="0">
              <a:latin typeface="광양햇살체 Bold" pitchFamily="2" charset="-127"/>
              <a:ea typeface="광양햇살체 Bold" pitchFamily="2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3000" b="1" spc="-210" dirty="0" smtClean="0">
                <a:solidFill>
                  <a:srgbClr val="49534E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결론</a:t>
            </a:r>
            <a:endParaRPr sz="3000" dirty="0"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2295493" y="6028689"/>
            <a:ext cx="5026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bject 4"/>
          <p:cNvSpPr txBox="1"/>
          <p:nvPr/>
        </p:nvSpPr>
        <p:spPr>
          <a:xfrm>
            <a:off x="940160" y="6254112"/>
            <a:ext cx="5308240" cy="207620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830"/>
              </a:spcBef>
              <a:buFontTx/>
              <a:buChar char="-"/>
            </a:pP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제안 배경</a:t>
            </a: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  <a:p>
            <a:pPr marL="355600" indent="-342900">
              <a:lnSpc>
                <a:spcPct val="150000"/>
              </a:lnSpc>
              <a:spcBef>
                <a:spcPts val="830"/>
              </a:spcBef>
              <a:buFontTx/>
              <a:buChar char="-"/>
            </a:pP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전국 </a:t>
            </a:r>
            <a:r>
              <a:rPr lang="ko-KR" altLang="en-US" sz="2500" b="1" spc="-210" dirty="0" err="1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도시별</a:t>
            </a:r>
            <a:r>
              <a:rPr lang="ko-KR" altLang="en-US" sz="2500" b="1" spc="-210" dirty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 </a:t>
            </a: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문화시설 현황 </a:t>
            </a: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  <a:p>
            <a:pPr marL="355600" indent="-342900">
              <a:lnSpc>
                <a:spcPct val="150000"/>
              </a:lnSpc>
              <a:spcBef>
                <a:spcPts val="830"/>
              </a:spcBef>
              <a:buFontTx/>
              <a:buChar char="-"/>
            </a:pP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유사 도시 선정 및 문화시설 비교</a:t>
            </a:r>
            <a:endParaRPr lang="en-US" sz="2500" b="1" spc="-210" dirty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</p:txBody>
      </p:sp>
      <p:sp>
        <p:nvSpPr>
          <p:cNvPr id="74" name="object 4"/>
          <p:cNvSpPr txBox="1"/>
          <p:nvPr/>
        </p:nvSpPr>
        <p:spPr>
          <a:xfrm>
            <a:off x="6633173" y="6254112"/>
            <a:ext cx="5308240" cy="207620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830"/>
              </a:spcBef>
              <a:buFontTx/>
              <a:buChar char="-"/>
            </a:pP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성별 문화시설 관심도</a:t>
            </a: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  <a:p>
            <a:pPr marL="355600" indent="-342900">
              <a:lnSpc>
                <a:spcPct val="150000"/>
              </a:lnSpc>
              <a:spcBef>
                <a:spcPts val="830"/>
              </a:spcBef>
              <a:buFontTx/>
              <a:buChar char="-"/>
            </a:pP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연령대별 문화시설 관심도</a:t>
            </a: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  <a:p>
            <a:pPr marL="12700">
              <a:lnSpc>
                <a:spcPct val="150000"/>
              </a:lnSpc>
              <a:spcBef>
                <a:spcPts val="830"/>
              </a:spcBef>
            </a:pP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</p:txBody>
      </p:sp>
      <p:sp>
        <p:nvSpPr>
          <p:cNvPr id="76" name="object 4"/>
          <p:cNvSpPr txBox="1"/>
          <p:nvPr/>
        </p:nvSpPr>
        <p:spPr>
          <a:xfrm>
            <a:off x="12397453" y="6254112"/>
            <a:ext cx="5308240" cy="207620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en-US" altLang="ko-KR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-  </a:t>
            </a: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결론</a:t>
            </a: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en-US" altLang="ko-KR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-  </a:t>
            </a:r>
            <a:r>
              <a:rPr lang="ko-KR" altLang="en-US" sz="2500" b="1" spc="-210" dirty="0" smtClean="0">
                <a:solidFill>
                  <a:srgbClr val="49534E"/>
                </a:solidFill>
                <a:latin typeface="광양햇살체 Regular" pitchFamily="2" charset="-127"/>
                <a:ea typeface="광양햇살체 Regular" pitchFamily="2" charset="-127"/>
                <a:cs typeface="Malgun Gothic"/>
              </a:rPr>
              <a:t>한계 및 애로사항</a:t>
            </a:r>
            <a:endParaRPr lang="en-US" altLang="ko-KR" sz="2500" b="1" spc="-210" dirty="0" smtClean="0">
              <a:solidFill>
                <a:srgbClr val="49534E"/>
              </a:solidFill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  <a:p>
            <a:pPr marL="12700">
              <a:lnSpc>
                <a:spcPct val="150000"/>
              </a:lnSpc>
              <a:spcBef>
                <a:spcPts val="830"/>
              </a:spcBef>
            </a:pPr>
            <a:endParaRPr sz="2500" dirty="0">
              <a:latin typeface="광양햇살체 Regular" pitchFamily="2" charset="-127"/>
              <a:ea typeface="광양햇살체 Regular" pitchFamily="2" charset="-127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2"/>
          <p:cNvSpPr/>
          <p:nvPr/>
        </p:nvSpPr>
        <p:spPr>
          <a:xfrm>
            <a:off x="0" y="2095500"/>
            <a:ext cx="18288000" cy="8237082"/>
          </a:xfrm>
          <a:custGeom>
            <a:avLst/>
            <a:gdLst/>
            <a:ahLst/>
            <a:cxnLst/>
            <a:rect l="l" t="t" r="r" b="b"/>
            <a:pathLst>
              <a:path w="18288000" h="6705600">
                <a:moveTo>
                  <a:pt x="0" y="6704987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6704987"/>
                </a:lnTo>
                <a:lnTo>
                  <a:pt x="0" y="6704987"/>
                </a:lnTo>
                <a:close/>
              </a:path>
            </a:pathLst>
          </a:custGeom>
          <a:solidFill>
            <a:srgbClr val="C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그룹 20"/>
          <p:cNvGrpSpPr/>
          <p:nvPr/>
        </p:nvGrpSpPr>
        <p:grpSpPr>
          <a:xfrm>
            <a:off x="1141696" y="2400300"/>
            <a:ext cx="9983504" cy="2922944"/>
            <a:chOff x="1371600" y="781943"/>
            <a:chExt cx="9410700" cy="324943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781943"/>
              <a:ext cx="9410700" cy="3249430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5410200" y="2933700"/>
              <a:ext cx="4114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bject 4"/>
          <p:cNvSpPr txBox="1"/>
          <p:nvPr/>
        </p:nvSpPr>
        <p:spPr>
          <a:xfrm>
            <a:off x="17322438" y="580742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03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>
              <a:latin typeface="Malgun Gothic"/>
              <a:cs typeface="Malgun Gothic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30811" y="6286500"/>
            <a:ext cx="9906000" cy="3777116"/>
            <a:chOff x="7620000" y="3397118"/>
            <a:chExt cx="9458325" cy="330517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0" y="3397118"/>
              <a:ext cx="9458325" cy="3305175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7696200" y="4493057"/>
              <a:ext cx="92202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545" y="544949"/>
            <a:ext cx="50604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제안 배경</a:t>
            </a:r>
            <a:endParaRPr lang="ko-KR" altLang="en-US" sz="70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077200" y="4762500"/>
            <a:ext cx="9646840" cy="1752600"/>
            <a:chOff x="762000" y="7957591"/>
            <a:chExt cx="10229850" cy="149542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7957591"/>
              <a:ext cx="10229850" cy="1495425"/>
            </a:xfrm>
            <a:prstGeom prst="rect">
              <a:avLst/>
            </a:prstGeom>
          </p:spPr>
        </p:pic>
        <p:cxnSp>
          <p:nvCxnSpPr>
            <p:cNvPr id="18" name="직선 연결선 17"/>
            <p:cNvCxnSpPr/>
            <p:nvPr/>
          </p:nvCxnSpPr>
          <p:spPr>
            <a:xfrm>
              <a:off x="990600" y="8752170"/>
              <a:ext cx="9601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04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전국 </a:t>
            </a:r>
            <a:r>
              <a:rPr lang="ko-KR" altLang="en-US" sz="6000" b="1" spc="-210" dirty="0" err="1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도시별</a:t>
            </a: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 문화시설 현황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1230" y="2171701"/>
            <a:ext cx="18256770" cy="8115300"/>
            <a:chOff x="31230" y="2733675"/>
            <a:chExt cx="18256770" cy="75533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30" y="2733675"/>
              <a:ext cx="18256770" cy="755332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3411200" y="5001952"/>
              <a:ext cx="533400" cy="1436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744200" y="8343900"/>
              <a:ext cx="609600" cy="1828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73100" y="45339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광양햇살체 Bold" pitchFamily="2" charset="-127"/>
                  <a:ea typeface="광양햇살체 Bold" pitchFamily="2" charset="-127"/>
                </a:rPr>
                <a:t>9</a:t>
              </a:r>
              <a:r>
                <a:rPr lang="ko-KR" altLang="en-US" dirty="0" smtClean="0">
                  <a:solidFill>
                    <a:srgbClr val="FF0000"/>
                  </a:solidFill>
                  <a:latin typeface="광양햇살체 Bold" pitchFamily="2" charset="-127"/>
                  <a:ea typeface="광양햇살체 Bold" pitchFamily="2" charset="-127"/>
                </a:rPr>
                <a:t>위</a:t>
              </a:r>
              <a:endParaRPr lang="ko-KR" altLang="en-US" dirty="0">
                <a:solidFill>
                  <a:srgbClr val="FF0000"/>
                </a:solidFill>
                <a:latin typeface="광양햇살체 Bold" pitchFamily="2" charset="-127"/>
                <a:ea typeface="광양햇살체 Bold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44200" y="7879205"/>
              <a:ext cx="609600" cy="343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광양햇살체 Bold" pitchFamily="2" charset="-127"/>
                  <a:ea typeface="광양햇살체 Bold" pitchFamily="2" charset="-127"/>
                </a:rPr>
                <a:t>4</a:t>
              </a:r>
              <a:r>
                <a:rPr lang="ko-KR" altLang="en-US" dirty="0" smtClean="0">
                  <a:solidFill>
                    <a:srgbClr val="FF0000"/>
                  </a:solidFill>
                  <a:latin typeface="광양햇살체 Bold" pitchFamily="2" charset="-127"/>
                  <a:ea typeface="광양햇살체 Bold" pitchFamily="2" charset="-127"/>
                </a:rPr>
                <a:t>위</a:t>
              </a:r>
              <a:endParaRPr lang="ko-KR" altLang="en-US" dirty="0">
                <a:solidFill>
                  <a:srgbClr val="FF0000"/>
                </a:solidFill>
                <a:latin typeface="광양햇살체 Bold" pitchFamily="2" charset="-127"/>
                <a:ea typeface="광양햇살체 Bold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220249" y="29337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출처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통계청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06800" y="677629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출처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통계청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3" y="1881187"/>
            <a:ext cx="17352006" cy="84058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</a:t>
            </a:r>
            <a:r>
              <a:rPr lang="en-US"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5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전라남도 </a:t>
            </a:r>
            <a:r>
              <a:rPr lang="ko-KR" altLang="en-US" sz="6000" b="1" spc="-210" dirty="0" err="1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시군구별</a:t>
            </a: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 문화시설 현황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71800" y="3543300"/>
            <a:ext cx="762000" cy="2362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47800" y="8724899"/>
            <a:ext cx="457200" cy="1447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20249" y="2386608"/>
            <a:ext cx="1600200" cy="39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220249" y="6210300"/>
            <a:ext cx="1600200" cy="39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7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24100"/>
            <a:ext cx="15392400" cy="79528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</a:t>
            </a:r>
            <a:r>
              <a:rPr lang="en-US"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6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도시 선정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1847046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1) 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인구 대비 유사 도시</a:t>
            </a:r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 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44000" y="8801099"/>
            <a:ext cx="990600" cy="1371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90800" y="5981700"/>
            <a:ext cx="3962400" cy="228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680153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광양햇살체 Bold" pitchFamily="2" charset="-127"/>
                <a:ea typeface="광양햇살체 Bold" pitchFamily="2" charset="-127"/>
              </a:rPr>
              <a:t>인구대비 </a:t>
            </a:r>
            <a:r>
              <a:rPr lang="en-US" altLang="ko-KR" dirty="0" smtClean="0">
                <a:latin typeface="광양햇살체 Bold" pitchFamily="2" charset="-127"/>
                <a:ea typeface="광양햇살체 Bold" pitchFamily="2" charset="-127"/>
              </a:rPr>
              <a:t>7</a:t>
            </a:r>
            <a:r>
              <a:rPr lang="ko-KR" altLang="en-US" dirty="0" smtClean="0">
                <a:latin typeface="광양햇살체 Bold" pitchFamily="2" charset="-127"/>
                <a:ea typeface="광양햇살체 Bold" pitchFamily="2" charset="-127"/>
              </a:rPr>
              <a:t>곳 선정</a:t>
            </a:r>
            <a:endParaRPr lang="ko-KR" altLang="en-US" dirty="0"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20249" y="6210300"/>
            <a:ext cx="1600200" cy="39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8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56" y="2705100"/>
            <a:ext cx="15632244" cy="75247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</a:t>
            </a:r>
            <a:r>
              <a:rPr lang="en-US" sz="2400" b="1" u="heavy" spc="30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7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도시 선정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1847046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1) 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인구 대비 유사 도시</a:t>
            </a:r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 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20249" y="6210300"/>
            <a:ext cx="1600200" cy="39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2735041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공공도서관 수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58400" y="2735041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박물관 수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0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</a:t>
            </a:r>
            <a:r>
              <a:rPr lang="en-US" sz="2400" b="1" u="heavy" spc="30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8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도시 선정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22338" y="9570087"/>
            <a:ext cx="1600200" cy="39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통계청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847046"/>
            <a:ext cx="365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2) 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제 </a:t>
            </a:r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5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차 예비 문화도시</a:t>
            </a:r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 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52700"/>
            <a:ext cx="14978564" cy="7581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039600" y="2324100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공공도서관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20600" y="6515100"/>
            <a:ext cx="1186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박물관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2644276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문화시설 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6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52700"/>
            <a:ext cx="15468600" cy="75011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22438" y="580740"/>
            <a:ext cx="97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2400" b="1" u="heavy" spc="30" dirty="0" smtClean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0</a:t>
            </a:r>
            <a:r>
              <a:rPr lang="en-US" sz="2400" b="1" u="heavy" spc="30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9</a:t>
            </a:r>
            <a:r>
              <a:rPr sz="2400" b="1" u="heavy" dirty="0">
                <a:solidFill>
                  <a:srgbClr val="6B8B7D"/>
                </a:solidFill>
                <a:uFill>
                  <a:solidFill>
                    <a:srgbClr val="6B8B7D"/>
                  </a:solidFill>
                </a:uFill>
                <a:latin typeface="Malgun Gothic"/>
                <a:cs typeface="Malgun Gothic"/>
              </a:rPr>
              <a:t>	</a:t>
            </a:r>
            <a:endParaRPr sz="2400" dirty="0">
              <a:latin typeface="Malgun Gothic"/>
              <a:cs typeface="Malgun Gothic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578961"/>
            <a:ext cx="0" cy="1183700"/>
          </a:xfrm>
          <a:prstGeom prst="line">
            <a:avLst/>
          </a:prstGeom>
          <a:ln w="38100">
            <a:solidFill>
              <a:srgbClr val="6B8B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545" y="342900"/>
            <a:ext cx="12223255" cy="13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30"/>
              </a:spcBef>
            </a:pPr>
            <a:r>
              <a:rPr lang="ko-KR" altLang="en-US" sz="6000" b="1" spc="-21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  <a:cs typeface="Malgun Gothic"/>
              </a:rPr>
              <a:t>문화시설 관심도 파악</a:t>
            </a:r>
            <a:endParaRPr lang="en-US" altLang="ko-KR" sz="6000" b="1" spc="-210" dirty="0" smtClean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000" y="9563100"/>
            <a:ext cx="245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/>
              <a:t>한국문화정보원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1847046"/>
            <a:ext cx="411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1</a:t>
            </a:r>
            <a:r>
              <a:rPr lang="en-US" altLang="ko-KR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) </a:t>
            </a:r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성별 문화시설 관심도 파악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036" y="3063633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전체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026" y="5981700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남자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036" y="8572500"/>
            <a:ext cx="922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6B8B7D"/>
                </a:solidFill>
                <a:latin typeface="광양햇살체 Bold" pitchFamily="2" charset="-127"/>
                <a:ea typeface="광양햇살체 Bold" pitchFamily="2" charset="-127"/>
              </a:rPr>
              <a:t>여자</a:t>
            </a:r>
            <a:endParaRPr lang="ko-KR" altLang="en-US" sz="2500" dirty="0">
              <a:solidFill>
                <a:srgbClr val="6B8B7D"/>
              </a:solidFill>
              <a:latin typeface="광양햇살체 Bold" pitchFamily="2" charset="-127"/>
              <a:ea typeface="광양햇살체 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70485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2020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년에 비해 오히려 도서관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, 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박물관 관심도가 하락한 것을 볼 수 있다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latin typeface="광양햇살체 Regular" pitchFamily="2" charset="-127"/>
              <a:ea typeface="광양햇살체 Regular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9747766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2020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년에 비해 문화회관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, </a:t>
            </a:r>
            <a:r>
              <a:rPr lang="ko-KR" altLang="en-US" dirty="0" smtClean="0">
                <a:latin typeface="광양햇살체 Regular" pitchFamily="2" charset="-127"/>
                <a:ea typeface="광양햇살체 Regular" pitchFamily="2" charset="-127"/>
              </a:rPr>
              <a:t>미술관 관심도가 크게 증가한 것을 볼 수 있다</a:t>
            </a:r>
            <a:r>
              <a:rPr lang="en-US" altLang="ko-KR" dirty="0" smtClean="0">
                <a:latin typeface="광양햇살체 Regular" pitchFamily="2" charset="-127"/>
                <a:ea typeface="광양햇살체 Regular" pitchFamily="2" charset="-127"/>
              </a:rPr>
              <a:t>.</a:t>
            </a:r>
            <a:endParaRPr lang="ko-KR" altLang="en-US" dirty="0">
              <a:latin typeface="광양햇살체 Regular" pitchFamily="2" charset="-127"/>
              <a:ea typeface="광양햇살체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385</Words>
  <Application>Microsoft Office PowerPoint</Application>
  <PresentationFormat>사용자 지정</PresentationFormat>
  <Paragraphs>105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광양햇살체 Bold</vt:lpstr>
      <vt:lpstr>광양햇살체 Regular</vt:lpstr>
      <vt:lpstr>맑은 고딕</vt:lpstr>
      <vt:lpstr>맑은 고딕</vt:lpstr>
      <vt:lpstr>Calibri</vt:lpstr>
      <vt:lpstr>Office Theme</vt:lpstr>
      <vt:lpstr>2023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녹색 파스텔톤 그린전략 보고서 프레젠테이션</dc:title>
  <dc:creator>임세훈</dc:creator>
  <cp:keywords>DAFfaciP5Yg,BAFfaY_iPCk</cp:keywords>
  <cp:lastModifiedBy>admin</cp:lastModifiedBy>
  <cp:revision>39</cp:revision>
  <dcterms:created xsi:type="dcterms:W3CDTF">2023-04-07T09:30:04Z</dcterms:created>
  <dcterms:modified xsi:type="dcterms:W3CDTF">2023-04-10T08:41:22Z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2023-04-07T00:00:00Z</vt:filetime>
  </property>
</Properties>
</file>