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73" r:id="rId6"/>
    <p:sldId id="271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70" r:id="rId15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8B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864" autoAdjust="0"/>
  </p:normalViewPr>
  <p:slideViewPr>
    <p:cSldViewPr>
      <p:cViewPr varScale="1">
        <p:scale>
          <a:sx n="36" d="100"/>
          <a:sy n="36" d="100"/>
        </p:scale>
        <p:origin x="11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C3BB89-5EB5-438A-8025-3ADA4ACD67A0}" type="datetimeFigureOut">
              <a:rPr lang="ko-KR" altLang="en-US" smtClean="0"/>
              <a:t>2023-05-28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4F8090-5BEF-4444-A020-D91B96FD3D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2117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광양시 문화시설 추가 제안서에 대한 발표 시작하겠습니다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4F8090-5BEF-4444-A020-D91B96FD3D1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1089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4F8090-5BEF-4444-A020-D91B96FD3D1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0114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4F8090-5BEF-4444-A020-D91B96FD3D1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0026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4F8090-5BEF-4444-A020-D91B96FD3D1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9078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4F8090-5BEF-4444-A020-D91B96FD3D1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5992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4F8090-5BEF-4444-A020-D91B96FD3D1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11044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4F8090-5BEF-4444-A020-D91B96FD3D1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762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4F8090-5BEF-4444-A020-D91B96FD3D1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04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4F8090-5BEF-4444-A020-D91B96FD3D1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21301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4F8090-5BEF-4444-A020-D91B96FD3D1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6133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4F8090-5BEF-4444-A020-D91B96FD3D1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1607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4F8090-5BEF-4444-A020-D91B96FD3D1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3085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4F8090-5BEF-4444-A020-D91B96FD3D1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169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bg1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bg1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5/28/2023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bg1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5/28/2023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"/>
            <a:ext cx="18287999" cy="10286996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2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9" y="10286996"/>
                </a:moveTo>
                <a:lnTo>
                  <a:pt x="0" y="10286996"/>
                </a:lnTo>
                <a:lnTo>
                  <a:pt x="0" y="0"/>
                </a:lnTo>
                <a:lnTo>
                  <a:pt x="18287999" y="0"/>
                </a:lnTo>
                <a:lnTo>
                  <a:pt x="18287999" y="10286996"/>
                </a:lnTo>
                <a:close/>
              </a:path>
            </a:pathLst>
          </a:custGeom>
          <a:solidFill>
            <a:srgbClr val="6B8B7D">
              <a:alpha val="297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5/28/2023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5143" y="472471"/>
            <a:ext cx="17257712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bg1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16000" y="2669585"/>
            <a:ext cx="16256000" cy="33877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sp>
        <p:nvSpPr>
          <p:cNvPr id="17" name="object 3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9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9" y="0"/>
                </a:lnTo>
                <a:lnTo>
                  <a:pt x="18287999" y="10286999"/>
                </a:lnTo>
                <a:close/>
              </a:path>
            </a:pathLst>
          </a:custGeom>
          <a:solidFill>
            <a:srgbClr val="6B8B7D">
              <a:alpha val="748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894275" y="8508600"/>
            <a:ext cx="7848600" cy="628377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600"/>
              </a:spcBef>
            </a:pPr>
            <a:r>
              <a:rPr lang="en-US" altLang="ko-KR" sz="3500" dirty="0" smtClean="0">
                <a:solidFill>
                  <a:schemeClr val="bg1"/>
                </a:solidFill>
                <a:latin typeface="광양햇살체 Regular" pitchFamily="2" charset="-127"/>
                <a:ea typeface="광양햇살체 Regular" pitchFamily="2" charset="-127"/>
                <a:cs typeface="Malgun Gothic"/>
              </a:rPr>
              <a:t>KFO </a:t>
            </a:r>
            <a:r>
              <a:rPr lang="ko-KR" altLang="en-US" sz="3500" dirty="0" smtClean="0">
                <a:solidFill>
                  <a:schemeClr val="bg1"/>
                </a:solidFill>
                <a:latin typeface="광양햇살체 Regular" pitchFamily="2" charset="-127"/>
                <a:ea typeface="광양햇살체 Regular" pitchFamily="2" charset="-127"/>
                <a:cs typeface="Malgun Gothic"/>
              </a:rPr>
              <a:t>한국직업개발원</a:t>
            </a:r>
            <a:r>
              <a:rPr lang="en-US" altLang="ko-KR" sz="3500" dirty="0" smtClean="0">
                <a:solidFill>
                  <a:schemeClr val="bg1"/>
                </a:solidFill>
                <a:latin typeface="광양햇살체 Regular" pitchFamily="2" charset="-127"/>
                <a:ea typeface="광양햇살체 Regular" pitchFamily="2" charset="-127"/>
                <a:cs typeface="Malgun Gothic"/>
              </a:rPr>
              <a:t> </a:t>
            </a:r>
            <a:r>
              <a:rPr lang="ko-KR" altLang="en-US" sz="3500" dirty="0" err="1" smtClean="0">
                <a:solidFill>
                  <a:schemeClr val="bg1"/>
                </a:solidFill>
                <a:latin typeface="광양햇살체 Regular" pitchFamily="2" charset="-127"/>
                <a:ea typeface="광양햇살체 Regular" pitchFamily="2" charset="-127"/>
                <a:cs typeface="Malgun Gothic"/>
              </a:rPr>
              <a:t>임세훈</a:t>
            </a:r>
            <a:endParaRPr sz="3500" dirty="0">
              <a:solidFill>
                <a:schemeClr val="bg1"/>
              </a:solidFill>
              <a:latin typeface="광양햇살체 Regular" pitchFamily="2" charset="-127"/>
              <a:ea typeface="광양햇살체 Regular" pitchFamily="2" charset="-127"/>
              <a:cs typeface="Malgun Gothic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098519">
              <a:lnSpc>
                <a:spcPct val="100000"/>
              </a:lnSpc>
              <a:spcBef>
                <a:spcPts val="100"/>
              </a:spcBef>
            </a:pPr>
            <a:r>
              <a:rPr lang="en-US" spc="-55" dirty="0" smtClean="0"/>
              <a:t>2023</a:t>
            </a:r>
            <a:endParaRPr spc="-55" dirty="0"/>
          </a:p>
        </p:txBody>
      </p:sp>
      <p:sp>
        <p:nvSpPr>
          <p:cNvPr id="6" name="object 6"/>
          <p:cNvSpPr/>
          <p:nvPr/>
        </p:nvSpPr>
        <p:spPr>
          <a:xfrm>
            <a:off x="641682" y="793115"/>
            <a:ext cx="15650210" cy="0"/>
          </a:xfrm>
          <a:custGeom>
            <a:avLst/>
            <a:gdLst/>
            <a:ahLst/>
            <a:cxnLst/>
            <a:rect l="l" t="t" r="r" b="b"/>
            <a:pathLst>
              <a:path w="15650210">
                <a:moveTo>
                  <a:pt x="0" y="0"/>
                </a:moveTo>
                <a:lnTo>
                  <a:pt x="15649609" y="0"/>
                </a:lnTo>
              </a:path>
            </a:pathLst>
          </a:custGeom>
          <a:ln w="1904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cxnSp>
        <p:nvCxnSpPr>
          <p:cNvPr id="13" name="직선 연결선 12"/>
          <p:cNvCxnSpPr/>
          <p:nvPr/>
        </p:nvCxnSpPr>
        <p:spPr>
          <a:xfrm>
            <a:off x="2362200" y="9410603"/>
            <a:ext cx="1541065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638300" y="4123372"/>
            <a:ext cx="150495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0" dirty="0" smtClean="0">
                <a:solidFill>
                  <a:schemeClr val="bg1"/>
                </a:solidFill>
                <a:latin typeface="광양햇살체 Bold" pitchFamily="2" charset="-127"/>
                <a:ea typeface="광양햇살체 Bold" pitchFamily="2" charset="-127"/>
              </a:rPr>
              <a:t>광양시 문화</a:t>
            </a:r>
            <a:r>
              <a:rPr lang="en-US" altLang="ko-KR" sz="9000" dirty="0">
                <a:solidFill>
                  <a:schemeClr val="bg1"/>
                </a:solidFill>
                <a:latin typeface="광양햇살체 Bold" pitchFamily="2" charset="-127"/>
                <a:ea typeface="광양햇살체 Bold" pitchFamily="2" charset="-127"/>
              </a:rPr>
              <a:t> </a:t>
            </a:r>
            <a:r>
              <a:rPr lang="ko-KR" altLang="en-US" sz="9000" dirty="0" smtClean="0">
                <a:solidFill>
                  <a:schemeClr val="bg1"/>
                </a:solidFill>
                <a:latin typeface="광양햇살체 Bold" pitchFamily="2" charset="-127"/>
                <a:ea typeface="광양햇살체 Bold" pitchFamily="2" charset="-127"/>
              </a:rPr>
              <a:t>시설 추가 제안서</a:t>
            </a:r>
            <a:endParaRPr lang="ko-KR" altLang="en-US" sz="9000" dirty="0">
              <a:solidFill>
                <a:schemeClr val="bg1"/>
              </a:solidFill>
              <a:latin typeface="광양햇살체 Bold" pitchFamily="2" charset="-127"/>
              <a:ea typeface="광양햇살체 Bold" pitchFamily="2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502"/>
          <a:stretch/>
        </p:blipFill>
        <p:spPr>
          <a:xfrm>
            <a:off x="381000" y="8572500"/>
            <a:ext cx="1809750" cy="15468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2476500"/>
            <a:ext cx="14039850" cy="757828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7322438" y="580740"/>
            <a:ext cx="9785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65200" algn="l"/>
              </a:tabLst>
            </a:pPr>
            <a:r>
              <a:rPr lang="en-US" sz="2400" b="1" u="heavy" spc="30" dirty="0" smtClean="0">
                <a:solidFill>
                  <a:srgbClr val="6B8B7D"/>
                </a:solidFill>
                <a:uFill>
                  <a:solidFill>
                    <a:srgbClr val="6B8B7D"/>
                  </a:solidFill>
                </a:uFill>
                <a:latin typeface="Malgun Gothic"/>
                <a:cs typeface="Malgun Gothic"/>
              </a:rPr>
              <a:t>10</a:t>
            </a:r>
            <a:r>
              <a:rPr sz="2400" b="1" u="heavy" dirty="0">
                <a:solidFill>
                  <a:srgbClr val="6B8B7D"/>
                </a:solidFill>
                <a:uFill>
                  <a:solidFill>
                    <a:srgbClr val="6B8B7D"/>
                  </a:solidFill>
                </a:uFill>
                <a:latin typeface="Malgun Gothic"/>
                <a:cs typeface="Malgun Gothic"/>
              </a:rPr>
              <a:t>	</a:t>
            </a:r>
            <a:endParaRPr sz="2400" dirty="0">
              <a:latin typeface="Malgun Gothic"/>
              <a:cs typeface="Malgun Gothic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457200" y="578961"/>
            <a:ext cx="0" cy="1183700"/>
          </a:xfrm>
          <a:prstGeom prst="line">
            <a:avLst/>
          </a:prstGeom>
          <a:ln w="38100">
            <a:solidFill>
              <a:srgbClr val="6B8B7D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54545" y="342900"/>
            <a:ext cx="12223255" cy="1312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830"/>
              </a:spcBef>
            </a:pPr>
            <a:r>
              <a:rPr lang="ko-KR" altLang="en-US" sz="6000" b="1" spc="-210" dirty="0" smtClean="0">
                <a:solidFill>
                  <a:srgbClr val="6B8B7D"/>
                </a:solidFill>
                <a:latin typeface="광양햇살체 Bold" pitchFamily="2" charset="-127"/>
                <a:ea typeface="광양햇살체 Bold" pitchFamily="2" charset="-127"/>
                <a:cs typeface="Malgun Gothic"/>
              </a:rPr>
              <a:t>문화시설 관심도 파악</a:t>
            </a:r>
            <a:endParaRPr lang="en-US" altLang="ko-KR" sz="6000" b="1" spc="-210" dirty="0" smtClean="0">
              <a:solidFill>
                <a:srgbClr val="6B8B7D"/>
              </a:solidFill>
              <a:latin typeface="광양햇살체 Bold" pitchFamily="2" charset="-127"/>
              <a:ea typeface="광양햇살체 Bold" pitchFamily="2" charset="-127"/>
              <a:cs typeface="Malgun Gothic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621000" y="9563100"/>
            <a:ext cx="2451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출처 </a:t>
            </a:r>
            <a:r>
              <a:rPr lang="en-US" altLang="ko-KR" dirty="0" smtClean="0"/>
              <a:t>: </a:t>
            </a:r>
            <a:r>
              <a:rPr lang="ko-KR" altLang="en-US" dirty="0"/>
              <a:t>한국문화정보원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71600" y="1847046"/>
            <a:ext cx="48006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solidFill>
                  <a:srgbClr val="6B8B7D"/>
                </a:solidFill>
                <a:latin typeface="광양햇살체 Bold" pitchFamily="2" charset="-127"/>
                <a:ea typeface="광양햇살체 Bold" pitchFamily="2" charset="-127"/>
              </a:rPr>
              <a:t>1</a:t>
            </a:r>
            <a:r>
              <a:rPr lang="en-US" altLang="ko-KR" sz="2500" smtClean="0">
                <a:solidFill>
                  <a:srgbClr val="6B8B7D"/>
                </a:solidFill>
                <a:latin typeface="광양햇살체 Bold" pitchFamily="2" charset="-127"/>
                <a:ea typeface="광양햇살체 Bold" pitchFamily="2" charset="-127"/>
              </a:rPr>
              <a:t>) </a:t>
            </a:r>
            <a:r>
              <a:rPr lang="ko-KR" altLang="en-US" sz="2500" dirty="0" smtClean="0">
                <a:solidFill>
                  <a:srgbClr val="6B8B7D"/>
                </a:solidFill>
                <a:latin typeface="광양햇살체 Bold" pitchFamily="2" charset="-127"/>
                <a:ea typeface="광양햇살체 Bold" pitchFamily="2" charset="-127"/>
              </a:rPr>
              <a:t>연령대별 문화시설 관심도 파악</a:t>
            </a:r>
            <a:endParaRPr lang="ko-KR" altLang="en-US" sz="2500" dirty="0">
              <a:solidFill>
                <a:srgbClr val="6B8B7D"/>
              </a:solidFill>
              <a:latin typeface="광양햇살체 Bold" pitchFamily="2" charset="-127"/>
              <a:ea typeface="광양햇살체 Bold" pitchFamily="2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4036" y="3063633"/>
            <a:ext cx="92257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>
                <a:solidFill>
                  <a:srgbClr val="6B8B7D"/>
                </a:solidFill>
                <a:latin typeface="광양햇살체 Bold" pitchFamily="2" charset="-127"/>
                <a:ea typeface="광양햇살체 Bold" pitchFamily="2" charset="-127"/>
              </a:rPr>
              <a:t>전체</a:t>
            </a:r>
            <a:endParaRPr lang="ko-KR" altLang="en-US" sz="2500" dirty="0">
              <a:solidFill>
                <a:srgbClr val="6B8B7D"/>
              </a:solidFill>
              <a:latin typeface="광양햇살체 Bold" pitchFamily="2" charset="-127"/>
              <a:ea typeface="광양햇살체 Bold" pitchFamily="2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4036" y="5067300"/>
            <a:ext cx="92257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>
                <a:solidFill>
                  <a:srgbClr val="6B8B7D"/>
                </a:solidFill>
                <a:latin typeface="광양햇살체 Bold" pitchFamily="2" charset="-127"/>
                <a:ea typeface="광양햇살체 Bold" pitchFamily="2" charset="-127"/>
              </a:rPr>
              <a:t>10</a:t>
            </a:r>
            <a:r>
              <a:rPr lang="ko-KR" altLang="en-US" sz="2500" dirty="0">
                <a:solidFill>
                  <a:srgbClr val="6B8B7D"/>
                </a:solidFill>
                <a:latin typeface="광양햇살체 Bold" pitchFamily="2" charset="-127"/>
                <a:ea typeface="광양햇살체 Bold" pitchFamily="2" charset="-127"/>
              </a:rPr>
              <a:t>대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71423" y="7048500"/>
            <a:ext cx="1447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>
                <a:solidFill>
                  <a:srgbClr val="6B8B7D"/>
                </a:solidFill>
                <a:latin typeface="광양햇살체 Bold" pitchFamily="2" charset="-127"/>
                <a:ea typeface="광양햇살체 Bold" pitchFamily="2" charset="-127"/>
              </a:rPr>
              <a:t>20,30</a:t>
            </a:r>
            <a:r>
              <a:rPr lang="ko-KR" altLang="en-US" sz="2500" dirty="0" smtClean="0">
                <a:solidFill>
                  <a:srgbClr val="6B8B7D"/>
                </a:solidFill>
                <a:latin typeface="광양햇살체 Bold" pitchFamily="2" charset="-127"/>
                <a:ea typeface="광양햇살체 Bold" pitchFamily="2" charset="-127"/>
              </a:rPr>
              <a:t>대</a:t>
            </a:r>
            <a:endParaRPr lang="ko-KR" altLang="en-US" sz="2500" dirty="0">
              <a:solidFill>
                <a:srgbClr val="6B8B7D"/>
              </a:solidFill>
              <a:latin typeface="광양햇살체 Bold" pitchFamily="2" charset="-127"/>
              <a:ea typeface="광양햇살체 Bold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70472" y="6055682"/>
            <a:ext cx="739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광양햇살체 Regular" pitchFamily="2" charset="-127"/>
                <a:ea typeface="광양햇살체 Regular" pitchFamily="2" charset="-127"/>
              </a:rPr>
              <a:t>10</a:t>
            </a:r>
            <a:r>
              <a:rPr lang="ko-KR" altLang="en-US" dirty="0" smtClean="0">
                <a:latin typeface="광양햇살체 Regular" pitchFamily="2" charset="-127"/>
                <a:ea typeface="광양햇살체 Regular" pitchFamily="2" charset="-127"/>
              </a:rPr>
              <a:t>대 청소년들의 미술관 관심도가 크게 증가 했다</a:t>
            </a:r>
            <a:r>
              <a:rPr lang="en-US" altLang="ko-KR" dirty="0" smtClean="0">
                <a:latin typeface="광양햇살체 Regular" pitchFamily="2" charset="-127"/>
                <a:ea typeface="광양햇살체 Regular" pitchFamily="2" charset="-127"/>
              </a:rPr>
              <a:t>.</a:t>
            </a:r>
            <a:endParaRPr lang="ko-KR" altLang="en-US" dirty="0">
              <a:latin typeface="광양햇살체 Regular" pitchFamily="2" charset="-127"/>
              <a:ea typeface="광양햇살체 Regular" pitchFamily="2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070472" y="9870118"/>
            <a:ext cx="739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광양햇살체 Regular" pitchFamily="2" charset="-127"/>
                <a:ea typeface="광양햇살체 Regular" pitchFamily="2" charset="-127"/>
              </a:rPr>
              <a:t>40</a:t>
            </a:r>
            <a:r>
              <a:rPr lang="ko-KR" altLang="en-US" dirty="0" smtClean="0">
                <a:latin typeface="광양햇살체 Regular" pitchFamily="2" charset="-127"/>
                <a:ea typeface="광양햇살체 Regular" pitchFamily="2" charset="-127"/>
              </a:rPr>
              <a:t>대 이상의 문화시설 관심도는 대체로 모두 크게 증가 했다</a:t>
            </a:r>
            <a:r>
              <a:rPr lang="en-US" altLang="ko-KR" dirty="0" smtClean="0">
                <a:latin typeface="광양햇살체 Regular" pitchFamily="2" charset="-127"/>
                <a:ea typeface="광양햇살체 Regular" pitchFamily="2" charset="-127"/>
              </a:rPr>
              <a:t>.</a:t>
            </a:r>
            <a:endParaRPr lang="ko-KR" altLang="en-US" dirty="0">
              <a:latin typeface="광양햇살체 Regular" pitchFamily="2" charset="-127"/>
              <a:ea typeface="광양햇살체 Regular" pitchFamily="2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2406" y="9029700"/>
            <a:ext cx="157399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smtClean="0">
                <a:solidFill>
                  <a:srgbClr val="6B8B7D"/>
                </a:solidFill>
                <a:latin typeface="광양햇살체 Bold" pitchFamily="2" charset="-127"/>
                <a:ea typeface="광양햇살체 Bold" pitchFamily="2" charset="-127"/>
              </a:rPr>
              <a:t>40</a:t>
            </a:r>
            <a:r>
              <a:rPr lang="ko-KR" altLang="en-US" sz="2500" dirty="0" smtClean="0">
                <a:solidFill>
                  <a:srgbClr val="6B8B7D"/>
                </a:solidFill>
                <a:latin typeface="광양햇살체 Bold" pitchFamily="2" charset="-127"/>
                <a:ea typeface="광양햇살체 Bold" pitchFamily="2" charset="-127"/>
              </a:rPr>
              <a:t>대 이상</a:t>
            </a:r>
            <a:endParaRPr lang="ko-KR" altLang="en-US" sz="2500" dirty="0">
              <a:solidFill>
                <a:srgbClr val="6B8B7D"/>
              </a:solidFill>
              <a:latin typeface="광양햇살체 Bold" pitchFamily="2" charset="-127"/>
              <a:ea typeface="광양햇살체 Bold" pitchFamily="2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200400" y="7962900"/>
            <a:ext cx="11464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광양햇살체 Regular" pitchFamily="2" charset="-127"/>
                <a:ea typeface="광양햇살체 Regular" pitchFamily="2" charset="-127"/>
              </a:rPr>
              <a:t>20~30</a:t>
            </a:r>
            <a:r>
              <a:rPr lang="ko-KR" altLang="en-US" dirty="0" smtClean="0">
                <a:latin typeface="광양햇살체 Regular" pitchFamily="2" charset="-127"/>
                <a:ea typeface="광양햇살체 Regular" pitchFamily="2" charset="-127"/>
              </a:rPr>
              <a:t>대 청년층의 도서관에 대한 관심도는 </a:t>
            </a:r>
            <a:r>
              <a:rPr lang="en-US" altLang="ko-KR" dirty="0" smtClean="0">
                <a:latin typeface="광양햇살체 Regular" pitchFamily="2" charset="-127"/>
                <a:ea typeface="광양햇살체 Regular" pitchFamily="2" charset="-127"/>
              </a:rPr>
              <a:t>20</a:t>
            </a:r>
            <a:r>
              <a:rPr lang="ko-KR" altLang="en-US" dirty="0" smtClean="0">
                <a:latin typeface="광양햇살체 Regular" pitchFamily="2" charset="-127"/>
                <a:ea typeface="광양햇살체 Regular" pitchFamily="2" charset="-127"/>
              </a:rPr>
              <a:t>년과 </a:t>
            </a:r>
            <a:r>
              <a:rPr lang="ko-KR" altLang="en-US" dirty="0" err="1" smtClean="0">
                <a:latin typeface="광양햇살체 Regular" pitchFamily="2" charset="-127"/>
                <a:ea typeface="광양햇살체 Regular" pitchFamily="2" charset="-127"/>
              </a:rPr>
              <a:t>다를바</a:t>
            </a:r>
            <a:r>
              <a:rPr lang="ko-KR" altLang="en-US" dirty="0" smtClean="0">
                <a:latin typeface="광양햇살체 Regular" pitchFamily="2" charset="-127"/>
                <a:ea typeface="광양햇살체 Regular" pitchFamily="2" charset="-127"/>
              </a:rPr>
              <a:t> 없는 반면</a:t>
            </a:r>
            <a:r>
              <a:rPr lang="en-US" altLang="ko-KR" dirty="0" smtClean="0">
                <a:latin typeface="광양햇살체 Regular" pitchFamily="2" charset="-127"/>
                <a:ea typeface="광양햇살체 Regular" pitchFamily="2" charset="-127"/>
              </a:rPr>
              <a:t>, </a:t>
            </a:r>
            <a:r>
              <a:rPr lang="ko-KR" altLang="en-US" dirty="0" smtClean="0">
                <a:latin typeface="광양햇살체 Regular" pitchFamily="2" charset="-127"/>
                <a:ea typeface="광양햇살체 Regular" pitchFamily="2" charset="-127"/>
              </a:rPr>
              <a:t>문화회관</a:t>
            </a:r>
            <a:r>
              <a:rPr lang="en-US" altLang="ko-KR" dirty="0" smtClean="0">
                <a:latin typeface="광양햇살체 Regular" pitchFamily="2" charset="-127"/>
                <a:ea typeface="광양햇살체 Regular" pitchFamily="2" charset="-127"/>
              </a:rPr>
              <a:t>, </a:t>
            </a:r>
            <a:r>
              <a:rPr lang="ko-KR" altLang="en-US" dirty="0" smtClean="0">
                <a:latin typeface="광양햇살체 Regular" pitchFamily="2" charset="-127"/>
                <a:ea typeface="광양햇살체 Regular" pitchFamily="2" charset="-127"/>
              </a:rPr>
              <a:t>미술관의 관심도가 크게 증가 했다</a:t>
            </a:r>
            <a:r>
              <a:rPr lang="en-US" altLang="ko-KR" dirty="0" smtClean="0">
                <a:latin typeface="광양햇살체 Regular" pitchFamily="2" charset="-127"/>
                <a:ea typeface="광양햇살체 Regular" pitchFamily="2" charset="-127"/>
              </a:rPr>
              <a:t>.</a:t>
            </a:r>
            <a:endParaRPr lang="ko-KR" altLang="en-US" dirty="0">
              <a:latin typeface="광양햇살체 Regular" pitchFamily="2" charset="-127"/>
              <a:ea typeface="광양햇살체 Regular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571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1762661"/>
            <a:ext cx="15443616" cy="832197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7322438" y="580740"/>
            <a:ext cx="9785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65200" algn="l"/>
              </a:tabLst>
            </a:pPr>
            <a:r>
              <a:rPr lang="en-US" sz="2400" b="1" u="heavy" spc="30" dirty="0" smtClean="0">
                <a:solidFill>
                  <a:srgbClr val="6B8B7D"/>
                </a:solidFill>
                <a:uFill>
                  <a:solidFill>
                    <a:srgbClr val="6B8B7D"/>
                  </a:solidFill>
                </a:uFill>
                <a:latin typeface="Malgun Gothic"/>
                <a:cs typeface="Malgun Gothic"/>
              </a:rPr>
              <a:t>11</a:t>
            </a:r>
            <a:r>
              <a:rPr sz="2400" b="1" u="heavy" dirty="0">
                <a:solidFill>
                  <a:srgbClr val="6B8B7D"/>
                </a:solidFill>
                <a:uFill>
                  <a:solidFill>
                    <a:srgbClr val="6B8B7D"/>
                  </a:solidFill>
                </a:uFill>
                <a:latin typeface="Malgun Gothic"/>
                <a:cs typeface="Malgun Gothic"/>
              </a:rPr>
              <a:t>	</a:t>
            </a:r>
            <a:endParaRPr sz="2400" dirty="0">
              <a:latin typeface="Malgun Gothic"/>
              <a:cs typeface="Malgun Gothic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457200" y="578961"/>
            <a:ext cx="0" cy="1183700"/>
          </a:xfrm>
          <a:prstGeom prst="line">
            <a:avLst/>
          </a:prstGeom>
          <a:ln w="38100">
            <a:solidFill>
              <a:srgbClr val="6B8B7D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54545" y="342900"/>
            <a:ext cx="122232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830"/>
              </a:spcBef>
            </a:pPr>
            <a:r>
              <a:rPr lang="ko-KR" altLang="en-US" sz="6000" b="1" spc="-210" dirty="0" smtClean="0">
                <a:solidFill>
                  <a:srgbClr val="6B8B7D"/>
                </a:solidFill>
                <a:latin typeface="광양햇살체 Bold" pitchFamily="2" charset="-127"/>
                <a:ea typeface="광양햇살체 Bold" pitchFamily="2" charset="-127"/>
                <a:cs typeface="Malgun Gothic"/>
              </a:rPr>
              <a:t>광양시 인구 변화율 예측</a:t>
            </a:r>
            <a:endParaRPr lang="en-US" altLang="ko-KR" sz="6000" b="1" spc="-210" dirty="0" smtClean="0">
              <a:solidFill>
                <a:srgbClr val="6B8B7D"/>
              </a:solidFill>
              <a:latin typeface="광양햇살체 Bold" pitchFamily="2" charset="-127"/>
              <a:ea typeface="광양햇살체 Bold" pitchFamily="2" charset="-127"/>
              <a:cs typeface="Malgun Gothic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459200" y="9715500"/>
            <a:ext cx="1600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출처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통계청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590800" y="4610100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6B8B7D"/>
                </a:solidFill>
                <a:latin typeface="광양햇살체 Regular" pitchFamily="2" charset="-127"/>
                <a:ea typeface="광양햇살체 Regular" pitchFamily="2" charset="-127"/>
              </a:rPr>
              <a:t>- </a:t>
            </a:r>
            <a:r>
              <a:rPr lang="ko-KR" altLang="en-US" dirty="0" smtClean="0">
                <a:solidFill>
                  <a:srgbClr val="6B8B7D"/>
                </a:solidFill>
                <a:latin typeface="광양햇살체 Regular" pitchFamily="2" charset="-127"/>
                <a:ea typeface="광양햇살체 Regular" pitchFamily="2" charset="-127"/>
              </a:rPr>
              <a:t>남자의 인구수가 늘 것이라고 예측되지만 크게 눈부시게 늘어나지는 않는다</a:t>
            </a:r>
            <a:r>
              <a:rPr lang="en-US" altLang="ko-KR" dirty="0" smtClean="0">
                <a:solidFill>
                  <a:srgbClr val="6B8B7D"/>
                </a:solidFill>
                <a:latin typeface="광양햇살체 Regular" pitchFamily="2" charset="-127"/>
                <a:ea typeface="광양햇살체 Regular" pitchFamily="2" charset="-127"/>
              </a:rPr>
              <a:t>.</a:t>
            </a:r>
            <a:r>
              <a:rPr lang="ko-KR" altLang="en-US" dirty="0" smtClean="0">
                <a:solidFill>
                  <a:srgbClr val="6B8B7D"/>
                </a:solidFill>
                <a:latin typeface="광양햇살체 Regular" pitchFamily="2" charset="-127"/>
                <a:ea typeface="광양햇살체 Regular" pitchFamily="2" charset="-127"/>
              </a:rPr>
              <a:t> </a:t>
            </a:r>
            <a:endParaRPr lang="ko-KR" altLang="en-US" dirty="0">
              <a:solidFill>
                <a:srgbClr val="6B8B7D"/>
              </a:solidFill>
              <a:latin typeface="광양햇살체 Regular" pitchFamily="2" charset="-127"/>
              <a:ea typeface="광양햇살체 Regular" pitchFamily="2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3716000" y="4425434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6B8B7D"/>
                </a:solidFill>
                <a:latin typeface="광양햇살체 Regular" pitchFamily="2" charset="-127"/>
                <a:ea typeface="광양햇살체 Regular" pitchFamily="2" charset="-127"/>
              </a:rPr>
              <a:t>- 10</a:t>
            </a:r>
            <a:r>
              <a:rPr lang="ko-KR" altLang="en-US" dirty="0" smtClean="0">
                <a:solidFill>
                  <a:srgbClr val="6B8B7D"/>
                </a:solidFill>
                <a:latin typeface="광양햇살체 Regular" pitchFamily="2" charset="-127"/>
                <a:ea typeface="광양햇살체 Regular" pitchFamily="2" charset="-127"/>
              </a:rPr>
              <a:t>대 인구수가 줄어들 것이라고 예측된다</a:t>
            </a:r>
            <a:r>
              <a:rPr lang="en-US" altLang="ko-KR" dirty="0" smtClean="0">
                <a:solidFill>
                  <a:srgbClr val="6B8B7D"/>
                </a:solidFill>
                <a:latin typeface="광양햇살체 Regular" pitchFamily="2" charset="-127"/>
                <a:ea typeface="광양햇살체 Regular" pitchFamily="2" charset="-127"/>
              </a:rPr>
              <a:t>.</a:t>
            </a:r>
            <a:endParaRPr lang="ko-KR" altLang="en-US" dirty="0">
              <a:solidFill>
                <a:srgbClr val="6B8B7D"/>
              </a:solidFill>
              <a:latin typeface="광양햇살체 Regular" pitchFamily="2" charset="-127"/>
              <a:ea typeface="광양햇살체 Regular" pitchFamily="2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3411200" y="7080644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6B8B7D"/>
                </a:solidFill>
                <a:latin typeface="광양햇살체 Regular" pitchFamily="2" charset="-127"/>
                <a:ea typeface="광양햇살체 Regular" pitchFamily="2" charset="-127"/>
              </a:rPr>
              <a:t>- 20~40</a:t>
            </a:r>
            <a:r>
              <a:rPr lang="ko-KR" altLang="en-US" dirty="0" smtClean="0">
                <a:solidFill>
                  <a:srgbClr val="6B8B7D"/>
                </a:solidFill>
                <a:latin typeface="광양햇살체 Regular" pitchFamily="2" charset="-127"/>
                <a:ea typeface="광양햇살체 Regular" pitchFamily="2" charset="-127"/>
              </a:rPr>
              <a:t>대 인구수가 줄어들 것이라고 예측된다</a:t>
            </a:r>
            <a:r>
              <a:rPr lang="en-US" altLang="ko-KR" dirty="0" smtClean="0">
                <a:solidFill>
                  <a:srgbClr val="6B8B7D"/>
                </a:solidFill>
                <a:latin typeface="광양햇살체 Regular" pitchFamily="2" charset="-127"/>
                <a:ea typeface="광양햇살체 Regular" pitchFamily="2" charset="-127"/>
              </a:rPr>
              <a:t>.</a:t>
            </a:r>
            <a:endParaRPr lang="ko-KR" altLang="en-US" dirty="0">
              <a:solidFill>
                <a:srgbClr val="6B8B7D"/>
              </a:solidFill>
              <a:latin typeface="광양햇살체 Regular" pitchFamily="2" charset="-127"/>
              <a:ea typeface="광양햇살체 Regular" pitchFamily="2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3634178" y="8859460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6B8B7D"/>
                </a:solidFill>
                <a:latin typeface="광양햇살체 Regular" pitchFamily="2" charset="-127"/>
                <a:ea typeface="광양햇살체 Regular" pitchFamily="2" charset="-127"/>
              </a:rPr>
              <a:t>50</a:t>
            </a:r>
            <a:r>
              <a:rPr lang="ko-KR" altLang="en-US" dirty="0" smtClean="0">
                <a:solidFill>
                  <a:srgbClr val="6B8B7D"/>
                </a:solidFill>
                <a:latin typeface="광양햇살체 Regular" pitchFamily="2" charset="-127"/>
                <a:ea typeface="광양햇살체 Regular" pitchFamily="2" charset="-127"/>
              </a:rPr>
              <a:t>대 이상 인구수가 늘어날 것이라고 예측된다</a:t>
            </a:r>
            <a:r>
              <a:rPr lang="en-US" altLang="ko-KR" dirty="0" smtClean="0">
                <a:solidFill>
                  <a:srgbClr val="6B8B7D"/>
                </a:solidFill>
                <a:latin typeface="광양햇살체 Regular" pitchFamily="2" charset="-127"/>
                <a:ea typeface="광양햇살체 Regular" pitchFamily="2" charset="-127"/>
              </a:rPr>
              <a:t>.</a:t>
            </a:r>
            <a:endParaRPr lang="ko-KR" altLang="en-US" dirty="0">
              <a:solidFill>
                <a:srgbClr val="6B8B7D"/>
              </a:solidFill>
              <a:latin typeface="광양햇살체 Regular" pitchFamily="2" charset="-127"/>
              <a:ea typeface="광양햇살체 Regular" pitchFamily="2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49523" y="2939786"/>
            <a:ext cx="92257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>
                <a:solidFill>
                  <a:srgbClr val="6B8B7D"/>
                </a:solidFill>
                <a:latin typeface="광양햇살체 Bold" pitchFamily="2" charset="-127"/>
                <a:ea typeface="광양햇살체 Bold" pitchFamily="2" charset="-127"/>
              </a:rPr>
              <a:t>남자</a:t>
            </a:r>
            <a:endParaRPr lang="ko-KR" altLang="en-US" sz="2500" dirty="0">
              <a:solidFill>
                <a:srgbClr val="6B8B7D"/>
              </a:solidFill>
              <a:latin typeface="광양햇살체 Bold" pitchFamily="2" charset="-127"/>
              <a:ea typeface="광양햇살체 Bold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9523" y="6438900"/>
            <a:ext cx="92257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solidFill>
                  <a:srgbClr val="6B8B7D"/>
                </a:solidFill>
                <a:latin typeface="광양햇살체 Bold" pitchFamily="2" charset="-127"/>
                <a:ea typeface="광양햇살체 Bold" pitchFamily="2" charset="-127"/>
              </a:rPr>
              <a:t>여</a:t>
            </a:r>
            <a:r>
              <a:rPr lang="ko-KR" altLang="en-US" sz="2500" smtClean="0">
                <a:solidFill>
                  <a:srgbClr val="6B8B7D"/>
                </a:solidFill>
                <a:latin typeface="광양햇살체 Bold" pitchFamily="2" charset="-127"/>
                <a:ea typeface="광양햇살체 Bold" pitchFamily="2" charset="-127"/>
              </a:rPr>
              <a:t>자</a:t>
            </a:r>
            <a:endParaRPr lang="ko-KR" altLang="en-US" sz="2500" dirty="0">
              <a:solidFill>
                <a:srgbClr val="6B8B7D"/>
              </a:solidFill>
              <a:latin typeface="광양햇살체 Bold" pitchFamily="2" charset="-127"/>
              <a:ea typeface="광양햇살체 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256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7322438" y="580740"/>
            <a:ext cx="97853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65200" algn="l"/>
              </a:tabLst>
            </a:pPr>
            <a:r>
              <a:rPr lang="en-US" sz="2400" b="1" u="heavy" spc="30" dirty="0" smtClean="0">
                <a:solidFill>
                  <a:srgbClr val="6B8B7D"/>
                </a:solidFill>
                <a:uFill>
                  <a:solidFill>
                    <a:srgbClr val="6B8B7D"/>
                  </a:solidFill>
                </a:uFill>
                <a:latin typeface="Malgun Gothic"/>
                <a:cs typeface="Malgun Gothic"/>
              </a:rPr>
              <a:t>12</a:t>
            </a:r>
            <a:r>
              <a:rPr sz="2400" b="1" u="heavy" dirty="0">
                <a:solidFill>
                  <a:srgbClr val="6B8B7D"/>
                </a:solidFill>
                <a:uFill>
                  <a:solidFill>
                    <a:srgbClr val="6B8B7D"/>
                  </a:solidFill>
                </a:uFill>
                <a:latin typeface="Malgun Gothic"/>
                <a:cs typeface="Malgun Gothic"/>
              </a:rPr>
              <a:t>	</a:t>
            </a:r>
            <a:endParaRPr sz="2400" dirty="0">
              <a:latin typeface="Malgun Gothic"/>
              <a:cs typeface="Malgun Gothic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457200" y="578961"/>
            <a:ext cx="0" cy="1183700"/>
          </a:xfrm>
          <a:prstGeom prst="line">
            <a:avLst/>
          </a:prstGeom>
          <a:ln w="38100">
            <a:solidFill>
              <a:srgbClr val="6B8B7D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54545" y="342900"/>
            <a:ext cx="12223255" cy="1312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830"/>
              </a:spcBef>
            </a:pPr>
            <a:r>
              <a:rPr lang="ko-KR" altLang="en-US" sz="6000" b="1" spc="-210" dirty="0" smtClean="0">
                <a:solidFill>
                  <a:srgbClr val="6B8B7D"/>
                </a:solidFill>
                <a:latin typeface="광양햇살체 Bold" pitchFamily="2" charset="-127"/>
                <a:ea typeface="광양햇살체 Bold" pitchFamily="2" charset="-127"/>
                <a:cs typeface="Malgun Gothic"/>
              </a:rPr>
              <a:t>결론</a:t>
            </a:r>
            <a:endParaRPr lang="en-US" altLang="ko-KR" sz="6000" b="1" spc="-210" dirty="0" smtClean="0">
              <a:solidFill>
                <a:srgbClr val="6B8B7D"/>
              </a:solidFill>
              <a:latin typeface="광양햇살체 Bold" pitchFamily="2" charset="-127"/>
              <a:ea typeface="광양햇살체 Bold" pitchFamily="2" charset="-127"/>
              <a:cs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048086">
            <a:off x="747531" y="2612940"/>
            <a:ext cx="10825419" cy="1905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05000" y="6134100"/>
            <a:ext cx="15240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Tx/>
              <a:buChar char="-"/>
            </a:pPr>
            <a:r>
              <a:rPr lang="ko-KR" altLang="en-US" sz="3000" dirty="0" smtClean="0">
                <a:latin typeface="광양햇살체 Regular" pitchFamily="2" charset="-127"/>
                <a:ea typeface="광양햇살체 Regular" pitchFamily="2" charset="-127"/>
              </a:rPr>
              <a:t>현재 광양시는 평균적으로 청년층들이 가장 관심이 미비한 공공도서관만이 존재하는 실정</a:t>
            </a:r>
            <a:r>
              <a:rPr lang="en-US" altLang="ko-KR" sz="3000" dirty="0" smtClean="0">
                <a:latin typeface="광양햇살체 Regular" pitchFamily="2" charset="-127"/>
                <a:ea typeface="광양햇살체 Regular" pitchFamily="2" charset="-127"/>
              </a:rPr>
              <a:t>.</a:t>
            </a:r>
          </a:p>
          <a:p>
            <a:pPr marL="457200" indent="-457200">
              <a:lnSpc>
                <a:spcPct val="200000"/>
              </a:lnSpc>
              <a:buFontTx/>
              <a:buChar char="-"/>
            </a:pPr>
            <a:r>
              <a:rPr lang="ko-KR" altLang="en-US" sz="3000" dirty="0" smtClean="0">
                <a:latin typeface="광양햇살체 Regular" pitchFamily="2" charset="-127"/>
                <a:ea typeface="광양햇살체 Regular" pitchFamily="2" charset="-127"/>
              </a:rPr>
              <a:t>하지만</a:t>
            </a:r>
            <a:r>
              <a:rPr lang="en-US" altLang="ko-KR" sz="3000" dirty="0" smtClean="0">
                <a:latin typeface="광양햇살체 Regular" pitchFamily="2" charset="-127"/>
                <a:ea typeface="광양햇살체 Regular" pitchFamily="2" charset="-127"/>
              </a:rPr>
              <a:t>, </a:t>
            </a:r>
            <a:r>
              <a:rPr lang="ko-KR" altLang="en-US" sz="3000" dirty="0" smtClean="0">
                <a:latin typeface="광양햇살체 Regular" pitchFamily="2" charset="-127"/>
                <a:ea typeface="광양햇살체 Regular" pitchFamily="2" charset="-127"/>
              </a:rPr>
              <a:t>오히려 공공도서관에 대한 관심은 점점 더 떨어지는 경향을 보이기도 한다</a:t>
            </a:r>
            <a:r>
              <a:rPr lang="en-US" altLang="ko-KR" sz="3000" dirty="0" smtClean="0">
                <a:latin typeface="광양햇살체 Regular" pitchFamily="2" charset="-127"/>
                <a:ea typeface="광양햇살체 Regular" pitchFamily="2" charset="-127"/>
              </a:rPr>
              <a:t>.</a:t>
            </a:r>
          </a:p>
          <a:p>
            <a:pPr marL="457200" indent="-457200">
              <a:lnSpc>
                <a:spcPct val="200000"/>
              </a:lnSpc>
              <a:buFontTx/>
              <a:buChar char="-"/>
            </a:pPr>
            <a:r>
              <a:rPr lang="en-US" altLang="ko-KR" sz="3000" dirty="0" smtClean="0">
                <a:latin typeface="광양햇살체 Regular" pitchFamily="2" charset="-127"/>
                <a:ea typeface="광양햇살체 Regular" pitchFamily="2" charset="-127"/>
              </a:rPr>
              <a:t>10</a:t>
            </a:r>
            <a:r>
              <a:rPr lang="ko-KR" altLang="en-US" sz="3000" dirty="0" smtClean="0">
                <a:latin typeface="광양햇살체 Regular" pitchFamily="2" charset="-127"/>
                <a:ea typeface="광양햇살체 Regular" pitchFamily="2" charset="-127"/>
              </a:rPr>
              <a:t>대</a:t>
            </a:r>
            <a:r>
              <a:rPr lang="en-US" altLang="ko-KR" sz="3000" dirty="0" smtClean="0">
                <a:latin typeface="광양햇살체 Regular" pitchFamily="2" charset="-127"/>
                <a:ea typeface="광양햇살체 Regular" pitchFamily="2" charset="-127"/>
              </a:rPr>
              <a:t>, 20~40</a:t>
            </a:r>
            <a:r>
              <a:rPr lang="ko-KR" altLang="en-US" sz="3000" dirty="0" smtClean="0">
                <a:latin typeface="광양햇살체 Regular" pitchFamily="2" charset="-127"/>
                <a:ea typeface="광양햇살체 Regular" pitchFamily="2" charset="-127"/>
              </a:rPr>
              <a:t>대의 인구를 유입 및 </a:t>
            </a:r>
            <a:r>
              <a:rPr lang="en-US" altLang="ko-KR" sz="3000" dirty="0" smtClean="0">
                <a:latin typeface="광양햇살체 Regular" pitchFamily="2" charset="-127"/>
                <a:ea typeface="광양햇살체 Regular" pitchFamily="2" charset="-127"/>
              </a:rPr>
              <a:t>40</a:t>
            </a:r>
            <a:r>
              <a:rPr lang="ko-KR" altLang="en-US" sz="3000" dirty="0" smtClean="0">
                <a:latin typeface="광양햇살체 Regular" pitchFamily="2" charset="-127"/>
                <a:ea typeface="광양햇살체 Regular" pitchFamily="2" charset="-127"/>
              </a:rPr>
              <a:t>대 이상의 관심도를 반영 한 결과</a:t>
            </a:r>
            <a:r>
              <a:rPr lang="en-US" altLang="ko-KR" sz="3000" dirty="0">
                <a:latin typeface="광양햇살체 Regular" pitchFamily="2" charset="-127"/>
                <a:ea typeface="광양햇살체 Regular" pitchFamily="2" charset="-127"/>
              </a:rPr>
              <a:t> </a:t>
            </a:r>
            <a:r>
              <a:rPr lang="ko-KR" altLang="en-US" sz="3000" b="1" dirty="0" smtClean="0">
                <a:latin typeface="광양햇살체 Regular" pitchFamily="2" charset="-127"/>
                <a:ea typeface="광양햇살체 Regular" pitchFamily="2" charset="-127"/>
              </a:rPr>
              <a:t>미술관</a:t>
            </a:r>
            <a:r>
              <a:rPr lang="ko-KR" altLang="en-US" sz="3000" dirty="0" smtClean="0">
                <a:latin typeface="광양햇살체 Regular" pitchFamily="2" charset="-127"/>
                <a:ea typeface="광양햇살체 Regular" pitchFamily="2" charset="-127"/>
              </a:rPr>
              <a:t>을 조성하는 것이 가장 바람직하다</a:t>
            </a:r>
            <a:r>
              <a:rPr lang="en-US" altLang="ko-KR" sz="3000" dirty="0" smtClean="0">
                <a:latin typeface="광양햇살체 Regular" pitchFamily="2" charset="-127"/>
                <a:ea typeface="광양햇살체 Regular" pitchFamily="2" charset="-127"/>
              </a:rPr>
              <a:t>.</a:t>
            </a:r>
            <a:r>
              <a:rPr lang="ko-KR" altLang="en-US" sz="3000" dirty="0" smtClean="0">
                <a:latin typeface="광양햇살체 Regular" pitchFamily="2" charset="-127"/>
                <a:ea typeface="광양햇살체 Regular" pitchFamily="2" charset="-127"/>
              </a:rPr>
              <a:t> </a:t>
            </a:r>
            <a:endParaRPr lang="ko-KR" altLang="en-US" sz="3000" dirty="0">
              <a:latin typeface="광양햇살체 Regular" pitchFamily="2" charset="-127"/>
              <a:ea typeface="광양햇살체 Regular" pitchFamily="2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65359">
            <a:off x="8357852" y="4214424"/>
            <a:ext cx="969645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08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7322438" y="580740"/>
            <a:ext cx="97853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65200" algn="l"/>
              </a:tabLst>
            </a:pPr>
            <a:r>
              <a:rPr lang="en-US" sz="2400" b="1" u="heavy" spc="30" dirty="0" smtClean="0">
                <a:solidFill>
                  <a:srgbClr val="6B8B7D"/>
                </a:solidFill>
                <a:uFill>
                  <a:solidFill>
                    <a:srgbClr val="6B8B7D"/>
                  </a:solidFill>
                </a:uFill>
                <a:latin typeface="Malgun Gothic"/>
                <a:cs typeface="Malgun Gothic"/>
              </a:rPr>
              <a:t>13</a:t>
            </a:r>
            <a:r>
              <a:rPr sz="2400" b="1" u="heavy" dirty="0">
                <a:solidFill>
                  <a:srgbClr val="6B8B7D"/>
                </a:solidFill>
                <a:uFill>
                  <a:solidFill>
                    <a:srgbClr val="6B8B7D"/>
                  </a:solidFill>
                </a:uFill>
                <a:latin typeface="Malgun Gothic"/>
                <a:cs typeface="Malgun Gothic"/>
              </a:rPr>
              <a:t>	</a:t>
            </a:r>
            <a:endParaRPr sz="2400" dirty="0">
              <a:latin typeface="Malgun Gothic"/>
              <a:cs typeface="Malgun Gothic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457200" y="578961"/>
            <a:ext cx="0" cy="1183700"/>
          </a:xfrm>
          <a:prstGeom prst="line">
            <a:avLst/>
          </a:prstGeom>
          <a:ln w="38100">
            <a:solidFill>
              <a:srgbClr val="6B8B7D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54545" y="342900"/>
            <a:ext cx="122232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830"/>
              </a:spcBef>
            </a:pPr>
            <a:r>
              <a:rPr lang="ko-KR" altLang="en-US" sz="6000" b="1" spc="-210" dirty="0" smtClean="0">
                <a:solidFill>
                  <a:srgbClr val="6B8B7D"/>
                </a:solidFill>
                <a:latin typeface="광양햇살체 Bold" pitchFamily="2" charset="-127"/>
                <a:ea typeface="광양햇살체 Bold" pitchFamily="2" charset="-127"/>
                <a:cs typeface="Malgun Gothic"/>
              </a:rPr>
              <a:t>한계 및 애로사항</a:t>
            </a:r>
            <a:endParaRPr lang="en-US" altLang="ko-KR" sz="6000" b="1" spc="-210" dirty="0" smtClean="0">
              <a:solidFill>
                <a:srgbClr val="6B8B7D"/>
              </a:solidFill>
              <a:latin typeface="광양햇살체 Bold" pitchFamily="2" charset="-127"/>
              <a:ea typeface="광양햇살체 Bold" pitchFamily="2" charset="-127"/>
              <a:cs typeface="Malgun Gothic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752600" y="2857500"/>
            <a:ext cx="14706600" cy="2209800"/>
            <a:chOff x="1676400" y="2857500"/>
            <a:chExt cx="14706600" cy="2209800"/>
          </a:xfrm>
        </p:grpSpPr>
        <p:sp>
          <p:nvSpPr>
            <p:cNvPr id="3" name="모서리가 둥근 직사각형 2"/>
            <p:cNvSpPr/>
            <p:nvPr/>
          </p:nvSpPr>
          <p:spPr>
            <a:xfrm>
              <a:off x="1676400" y="2857500"/>
              <a:ext cx="4419600" cy="2209800"/>
            </a:xfrm>
            <a:prstGeom prst="roundRect">
              <a:avLst/>
            </a:prstGeom>
            <a:ln>
              <a:solidFill>
                <a:srgbClr val="6B8B7D"/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3000" dirty="0" smtClean="0">
                  <a:solidFill>
                    <a:schemeClr val="tx1"/>
                  </a:solidFill>
                  <a:latin typeface="광양햇살체 Bold" pitchFamily="2" charset="-127"/>
                  <a:ea typeface="광양햇살체 Bold" pitchFamily="2" charset="-127"/>
                </a:rPr>
                <a:t>최신 데이터 활용 불가능</a:t>
              </a:r>
              <a:endParaRPr lang="ko-KR" altLang="en-US" sz="3000" dirty="0">
                <a:solidFill>
                  <a:schemeClr val="tx1"/>
                </a:solidFill>
                <a:latin typeface="광양햇살체 Bold" pitchFamily="2" charset="-127"/>
                <a:ea typeface="광양햇살체 Bold" pitchFamily="2" charset="-127"/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7239000" y="2878110"/>
              <a:ext cx="9144000" cy="2189189"/>
            </a:xfrm>
            <a:prstGeom prst="roundRect">
              <a:avLst/>
            </a:prstGeom>
            <a:ln>
              <a:solidFill>
                <a:srgbClr val="6B8B7D"/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smtClean="0">
                  <a:solidFill>
                    <a:schemeClr val="tx1"/>
                  </a:solidFill>
                  <a:latin typeface="광양햇살체 Bold" pitchFamily="2" charset="-127"/>
                  <a:ea typeface="광양햇살체 Bold" pitchFamily="2" charset="-127"/>
                </a:rPr>
                <a:t>문화시설 이용자수</a:t>
              </a:r>
              <a:r>
                <a:rPr lang="en-US" altLang="ko-KR" sz="2000" dirty="0" smtClean="0">
                  <a:solidFill>
                    <a:schemeClr val="tx1"/>
                  </a:solidFill>
                  <a:latin typeface="광양햇살체 Bold" pitchFamily="2" charset="-127"/>
                  <a:ea typeface="광양햇살체 Bold" pitchFamily="2" charset="-127"/>
                </a:rPr>
                <a:t>, </a:t>
              </a:r>
              <a:r>
                <a:rPr lang="ko-KR" altLang="en-US" sz="2000" dirty="0" smtClean="0">
                  <a:solidFill>
                    <a:schemeClr val="tx1"/>
                  </a:solidFill>
                  <a:latin typeface="광양햇살체 Bold" pitchFamily="2" charset="-127"/>
                  <a:ea typeface="광양햇살체 Bold" pitchFamily="2" charset="-127"/>
                </a:rPr>
                <a:t>관심도 파악에 대한 데이터 범위의 한계</a:t>
              </a:r>
              <a:r>
                <a:rPr lang="en-US" altLang="ko-KR" sz="2000" dirty="0" smtClean="0">
                  <a:solidFill>
                    <a:schemeClr val="tx1"/>
                  </a:solidFill>
                  <a:latin typeface="광양햇살체 Bold" pitchFamily="2" charset="-127"/>
                  <a:ea typeface="광양햇살체 Bold" pitchFamily="2" charset="-127"/>
                </a:rPr>
                <a:t>(~2021</a:t>
              </a:r>
              <a:r>
                <a:rPr lang="ko-KR" altLang="en-US" sz="2000" dirty="0" smtClean="0">
                  <a:solidFill>
                    <a:schemeClr val="tx1"/>
                  </a:solidFill>
                  <a:latin typeface="광양햇살체 Bold" pitchFamily="2" charset="-127"/>
                  <a:ea typeface="광양햇살체 Bold" pitchFamily="2" charset="-127"/>
                </a:rPr>
                <a:t>년</a:t>
              </a:r>
              <a:r>
                <a:rPr lang="en-US" altLang="ko-KR" sz="2000" dirty="0" smtClean="0">
                  <a:solidFill>
                    <a:schemeClr val="tx1"/>
                  </a:solidFill>
                  <a:latin typeface="광양햇살체 Bold" pitchFamily="2" charset="-127"/>
                  <a:ea typeface="광양햇살체 Bold" pitchFamily="2" charset="-127"/>
                </a:rPr>
                <a:t>)</a:t>
              </a:r>
              <a:endParaRPr lang="ko-KR" altLang="en-US" sz="2000" dirty="0">
                <a:solidFill>
                  <a:schemeClr val="tx1"/>
                </a:solidFill>
                <a:latin typeface="광양햇살체 Bold" pitchFamily="2" charset="-127"/>
                <a:ea typeface="광양햇살체 Bold" pitchFamily="2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1752600" y="6134100"/>
            <a:ext cx="14706600" cy="2209800"/>
            <a:chOff x="1676400" y="2857500"/>
            <a:chExt cx="14706600" cy="2209800"/>
          </a:xfrm>
        </p:grpSpPr>
        <p:sp>
          <p:nvSpPr>
            <p:cNvPr id="21" name="모서리가 둥근 직사각형 20"/>
            <p:cNvSpPr/>
            <p:nvPr/>
          </p:nvSpPr>
          <p:spPr>
            <a:xfrm>
              <a:off x="1676400" y="2857500"/>
              <a:ext cx="4419600" cy="2209800"/>
            </a:xfrm>
            <a:prstGeom prst="roundRect">
              <a:avLst/>
            </a:prstGeom>
            <a:ln>
              <a:solidFill>
                <a:srgbClr val="6B8B7D"/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3000" dirty="0" smtClean="0">
                  <a:solidFill>
                    <a:schemeClr val="tx1"/>
                  </a:solidFill>
                  <a:latin typeface="광양햇살체 Bold" pitchFamily="2" charset="-127"/>
                  <a:ea typeface="광양햇살체 Bold" pitchFamily="2" charset="-127"/>
                </a:rPr>
                <a:t>광양 시민의 의사 </a:t>
              </a:r>
              <a:endParaRPr lang="en-US" altLang="ko-KR" sz="3000" dirty="0" smtClean="0">
                <a:solidFill>
                  <a:schemeClr val="tx1"/>
                </a:solidFill>
                <a:latin typeface="광양햇살체 Bold" pitchFamily="2" charset="-127"/>
                <a:ea typeface="광양햇살체 Bold" pitchFamily="2" charset="-127"/>
              </a:endParaRPr>
            </a:p>
            <a:p>
              <a:pPr algn="ctr"/>
              <a:r>
                <a:rPr lang="ko-KR" altLang="en-US" sz="3000" dirty="0" smtClean="0">
                  <a:solidFill>
                    <a:schemeClr val="tx1"/>
                  </a:solidFill>
                  <a:latin typeface="광양햇살체 Bold" pitchFamily="2" charset="-127"/>
                  <a:ea typeface="광양햇살체 Bold" pitchFamily="2" charset="-127"/>
                </a:rPr>
                <a:t>반영이 어려움</a:t>
              </a:r>
              <a:endParaRPr lang="ko-KR" altLang="en-US" sz="3000" dirty="0">
                <a:solidFill>
                  <a:schemeClr val="tx1"/>
                </a:solidFill>
                <a:latin typeface="광양햇살체 Bold" pitchFamily="2" charset="-127"/>
                <a:ea typeface="광양햇살체 Bold" pitchFamily="2" charset="-127"/>
              </a:endParaRPr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7239000" y="2878110"/>
              <a:ext cx="9144000" cy="2189189"/>
            </a:xfrm>
            <a:prstGeom prst="roundRect">
              <a:avLst/>
            </a:prstGeom>
            <a:ln>
              <a:solidFill>
                <a:srgbClr val="6B8B7D"/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smtClean="0">
                  <a:solidFill>
                    <a:schemeClr val="tx1"/>
                  </a:solidFill>
                  <a:latin typeface="광양햇살체 Bold" pitchFamily="2" charset="-127"/>
                  <a:ea typeface="광양햇살체 Bold" pitchFamily="2" charset="-127"/>
                </a:rPr>
                <a:t>다른 도시와는 달리 광양시에서 자체적으로 문화시설에 대한 </a:t>
              </a:r>
              <a:endParaRPr lang="en-US" altLang="ko-KR" sz="2000" dirty="0" smtClean="0">
                <a:solidFill>
                  <a:schemeClr val="tx1"/>
                </a:solidFill>
                <a:latin typeface="광양햇살체 Bold" pitchFamily="2" charset="-127"/>
                <a:ea typeface="광양햇살체 Bold" pitchFamily="2" charset="-127"/>
              </a:endParaRPr>
            </a:p>
            <a:p>
              <a:pPr algn="ctr"/>
              <a:r>
                <a:rPr lang="ko-KR" altLang="en-US" sz="2000" dirty="0" smtClean="0">
                  <a:solidFill>
                    <a:schemeClr val="tx1"/>
                  </a:solidFill>
                  <a:latin typeface="광양햇살체 Bold" pitchFamily="2" charset="-127"/>
                  <a:ea typeface="광양햇살체 Bold" pitchFamily="2" charset="-127"/>
                </a:rPr>
                <a:t>설문조사가 존재 하지 않음</a:t>
              </a:r>
              <a:endParaRPr lang="ko-KR" altLang="en-US" sz="2000" dirty="0">
                <a:solidFill>
                  <a:schemeClr val="tx1"/>
                </a:solidFill>
                <a:latin typeface="광양햇살체 Bold" pitchFamily="2" charset="-127"/>
                <a:ea typeface="광양햇살체 Bold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46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791200" y="4533900"/>
            <a:ext cx="7848600" cy="15517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0000" dirty="0" smtClean="0">
                <a:solidFill>
                  <a:srgbClr val="6B8B7D"/>
                </a:solidFill>
                <a:latin typeface="광양햇살체 Bold" pitchFamily="2" charset="-127"/>
                <a:ea typeface="광양햇살체 Bold" pitchFamily="2" charset="-127"/>
                <a:cs typeface="Malgun Gothic"/>
              </a:rPr>
              <a:t>Thank you</a:t>
            </a:r>
            <a:endParaRPr sz="10000" dirty="0">
              <a:solidFill>
                <a:srgbClr val="6B8B7D"/>
              </a:solidFill>
              <a:latin typeface="광양햇살체 Bold" pitchFamily="2" charset="-127"/>
              <a:ea typeface="광양햇살체 Bold" pitchFamily="2" charset="-127"/>
              <a:cs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object 2"/>
          <p:cNvSpPr/>
          <p:nvPr/>
        </p:nvSpPr>
        <p:spPr>
          <a:xfrm>
            <a:off x="35458" y="3581400"/>
            <a:ext cx="18288000" cy="6705600"/>
          </a:xfrm>
          <a:custGeom>
            <a:avLst/>
            <a:gdLst/>
            <a:ahLst/>
            <a:cxnLst/>
            <a:rect l="l" t="t" r="r" b="b"/>
            <a:pathLst>
              <a:path w="18288000" h="6705600">
                <a:moveTo>
                  <a:pt x="0" y="6704987"/>
                </a:moveTo>
                <a:lnTo>
                  <a:pt x="0" y="0"/>
                </a:lnTo>
                <a:lnTo>
                  <a:pt x="18288000" y="0"/>
                </a:lnTo>
                <a:lnTo>
                  <a:pt x="18288000" y="6704987"/>
                </a:lnTo>
                <a:lnTo>
                  <a:pt x="0" y="6704987"/>
                </a:lnTo>
                <a:close/>
              </a:path>
            </a:pathLst>
          </a:custGeom>
          <a:solidFill>
            <a:srgbClr val="CAD5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40160" y="4533900"/>
            <a:ext cx="5308240" cy="1258037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sz="3600" b="1" spc="55" dirty="0">
                <a:solidFill>
                  <a:srgbClr val="49534E"/>
                </a:solidFill>
                <a:latin typeface="광양햇살체 Bold" pitchFamily="2" charset="-127"/>
                <a:ea typeface="광양햇살체 Bold" pitchFamily="2" charset="-127"/>
                <a:cs typeface="Malgun Gothic"/>
              </a:rPr>
              <a:t>01</a:t>
            </a:r>
            <a:endParaRPr sz="3600" dirty="0">
              <a:latin typeface="광양햇살체 Bold" pitchFamily="2" charset="-127"/>
              <a:ea typeface="광양햇살체 Bold" pitchFamily="2" charset="-127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lang="ko-KR" altLang="en-US" sz="3000" b="1" spc="-210" dirty="0" smtClean="0">
                <a:solidFill>
                  <a:srgbClr val="49534E"/>
                </a:solidFill>
                <a:latin typeface="광양햇살체 Bold" pitchFamily="2" charset="-127"/>
                <a:ea typeface="광양햇살체 Bold" pitchFamily="2" charset="-127"/>
                <a:cs typeface="Malgun Gothic"/>
              </a:rPr>
              <a:t>문화시설 현황 파악 </a:t>
            </a:r>
            <a:endParaRPr sz="3000" dirty="0">
              <a:latin typeface="광양햇살체 Bold" pitchFamily="2" charset="-127"/>
              <a:ea typeface="광양햇살체 Bold" pitchFamily="2" charset="-127"/>
              <a:cs typeface="Malgun Gothic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7322438" y="580740"/>
            <a:ext cx="9785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65200" algn="l"/>
              </a:tabLst>
            </a:pPr>
            <a:r>
              <a:rPr sz="2400" b="1" u="heavy" spc="30" dirty="0">
                <a:solidFill>
                  <a:srgbClr val="6B8B7D"/>
                </a:solidFill>
                <a:uFill>
                  <a:solidFill>
                    <a:srgbClr val="6B8B7D"/>
                  </a:solidFill>
                </a:uFill>
                <a:latin typeface="Malgun Gothic"/>
                <a:cs typeface="Malgun Gothic"/>
              </a:rPr>
              <a:t>02</a:t>
            </a:r>
            <a:r>
              <a:rPr sz="2400" b="1" u="heavy" dirty="0">
                <a:solidFill>
                  <a:srgbClr val="6B8B7D"/>
                </a:solidFill>
                <a:uFill>
                  <a:solidFill>
                    <a:srgbClr val="6B8B7D"/>
                  </a:solidFill>
                </a:uFill>
                <a:latin typeface="Malgun Gothic"/>
                <a:cs typeface="Malgun Gothic"/>
              </a:rPr>
              <a:t>	</a:t>
            </a:r>
            <a:endParaRPr sz="2400">
              <a:latin typeface="Malgun Gothic"/>
              <a:cs typeface="Malgun Gothic"/>
            </a:endParaRPr>
          </a:p>
        </p:txBody>
      </p:sp>
      <p:cxnSp>
        <p:nvCxnSpPr>
          <p:cNvPr id="35" name="직선 연결선 34"/>
          <p:cNvCxnSpPr/>
          <p:nvPr/>
        </p:nvCxnSpPr>
        <p:spPr>
          <a:xfrm>
            <a:off x="457200" y="578961"/>
            <a:ext cx="0" cy="1183700"/>
          </a:xfrm>
          <a:prstGeom prst="line">
            <a:avLst/>
          </a:prstGeom>
          <a:ln w="38100">
            <a:solidFill>
              <a:srgbClr val="6B8B7D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09600" y="467261"/>
            <a:ext cx="506045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 smtClean="0">
                <a:solidFill>
                  <a:srgbClr val="6B8B7D"/>
                </a:solidFill>
                <a:latin typeface="광양햇살체 Bold" pitchFamily="2" charset="-127"/>
                <a:ea typeface="광양햇살체 Bold" pitchFamily="2" charset="-127"/>
              </a:rPr>
              <a:t>Contents</a:t>
            </a:r>
            <a:endParaRPr lang="ko-KR" altLang="en-US" sz="8000" dirty="0">
              <a:solidFill>
                <a:srgbClr val="6B8B7D"/>
              </a:solidFill>
              <a:latin typeface="광양햇살체 Bold" pitchFamily="2" charset="-127"/>
              <a:ea typeface="광양햇살체 Bold" pitchFamily="2" charset="-127"/>
            </a:endParaRPr>
          </a:p>
        </p:txBody>
      </p:sp>
      <p:cxnSp>
        <p:nvCxnSpPr>
          <p:cNvPr id="47" name="직선 연결선 46"/>
          <p:cNvCxnSpPr/>
          <p:nvPr/>
        </p:nvCxnSpPr>
        <p:spPr>
          <a:xfrm>
            <a:off x="838200" y="6028689"/>
            <a:ext cx="50269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838200" y="4308476"/>
            <a:ext cx="164842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bject 4"/>
          <p:cNvSpPr txBox="1"/>
          <p:nvPr/>
        </p:nvSpPr>
        <p:spPr>
          <a:xfrm>
            <a:off x="6633173" y="4533900"/>
            <a:ext cx="5308240" cy="1258037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sz="3600" b="1" spc="55" dirty="0" smtClean="0">
                <a:solidFill>
                  <a:srgbClr val="49534E"/>
                </a:solidFill>
                <a:latin typeface="광양햇살체 Bold" pitchFamily="2" charset="-127"/>
                <a:ea typeface="광양햇살체 Bold" pitchFamily="2" charset="-127"/>
                <a:cs typeface="Malgun Gothic"/>
              </a:rPr>
              <a:t>0</a:t>
            </a:r>
            <a:r>
              <a:rPr lang="en-US" sz="3600" b="1" spc="55" dirty="0" smtClean="0">
                <a:solidFill>
                  <a:srgbClr val="49534E"/>
                </a:solidFill>
                <a:latin typeface="광양햇살체 Bold" pitchFamily="2" charset="-127"/>
                <a:ea typeface="광양햇살체 Bold" pitchFamily="2" charset="-127"/>
                <a:cs typeface="Malgun Gothic"/>
              </a:rPr>
              <a:t>2</a:t>
            </a:r>
            <a:endParaRPr sz="3600" dirty="0">
              <a:latin typeface="광양햇살체 Bold" pitchFamily="2" charset="-127"/>
              <a:ea typeface="광양햇살체 Bold" pitchFamily="2" charset="-127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lang="ko-KR" altLang="en-US" sz="3000" b="1" spc="-210" dirty="0" smtClean="0">
                <a:solidFill>
                  <a:srgbClr val="49534E"/>
                </a:solidFill>
                <a:latin typeface="광양햇살체 Bold" pitchFamily="2" charset="-127"/>
                <a:ea typeface="광양햇살체 Bold" pitchFamily="2" charset="-127"/>
                <a:cs typeface="Malgun Gothic"/>
              </a:rPr>
              <a:t>문화시설 관심도 파악</a:t>
            </a:r>
            <a:endParaRPr sz="3000" dirty="0">
              <a:latin typeface="광양햇살체 Bold" pitchFamily="2" charset="-127"/>
              <a:ea typeface="광양햇살체 Bold" pitchFamily="2" charset="-127"/>
              <a:cs typeface="Malgun Gothic"/>
            </a:endParaRPr>
          </a:p>
        </p:txBody>
      </p:sp>
      <p:cxnSp>
        <p:nvCxnSpPr>
          <p:cNvPr id="68" name="직선 연결선 67"/>
          <p:cNvCxnSpPr/>
          <p:nvPr/>
        </p:nvCxnSpPr>
        <p:spPr>
          <a:xfrm>
            <a:off x="6531213" y="6028689"/>
            <a:ext cx="50269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bject 4"/>
          <p:cNvSpPr txBox="1"/>
          <p:nvPr/>
        </p:nvSpPr>
        <p:spPr>
          <a:xfrm>
            <a:off x="12397453" y="4533900"/>
            <a:ext cx="5308240" cy="1258037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sz="3600" b="1" spc="55" dirty="0" smtClean="0">
                <a:solidFill>
                  <a:srgbClr val="49534E"/>
                </a:solidFill>
                <a:latin typeface="광양햇살체 Bold" pitchFamily="2" charset="-127"/>
                <a:ea typeface="광양햇살체 Bold" pitchFamily="2" charset="-127"/>
                <a:cs typeface="Malgun Gothic"/>
              </a:rPr>
              <a:t>0</a:t>
            </a:r>
            <a:r>
              <a:rPr lang="en-US" sz="3600" b="1" spc="55" dirty="0" smtClean="0">
                <a:solidFill>
                  <a:srgbClr val="49534E"/>
                </a:solidFill>
                <a:latin typeface="광양햇살체 Bold" pitchFamily="2" charset="-127"/>
                <a:ea typeface="광양햇살체 Bold" pitchFamily="2" charset="-127"/>
                <a:cs typeface="Malgun Gothic"/>
              </a:rPr>
              <a:t>3</a:t>
            </a:r>
            <a:endParaRPr sz="3600" dirty="0">
              <a:latin typeface="광양햇살체 Bold" pitchFamily="2" charset="-127"/>
              <a:ea typeface="광양햇살체 Bold" pitchFamily="2" charset="-127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lang="ko-KR" altLang="en-US" sz="3000" b="1" spc="-210" dirty="0" smtClean="0">
                <a:solidFill>
                  <a:srgbClr val="49534E"/>
                </a:solidFill>
                <a:latin typeface="광양햇살체 Bold" pitchFamily="2" charset="-127"/>
                <a:ea typeface="광양햇살체 Bold" pitchFamily="2" charset="-127"/>
                <a:cs typeface="Malgun Gothic"/>
              </a:rPr>
              <a:t>결론</a:t>
            </a:r>
            <a:endParaRPr sz="3000" dirty="0">
              <a:latin typeface="광양햇살체 Bold" pitchFamily="2" charset="-127"/>
              <a:ea typeface="광양햇살체 Bold" pitchFamily="2" charset="-127"/>
              <a:cs typeface="Malgun Gothic"/>
            </a:endParaRPr>
          </a:p>
        </p:txBody>
      </p:sp>
      <p:cxnSp>
        <p:nvCxnSpPr>
          <p:cNvPr id="70" name="직선 연결선 69"/>
          <p:cNvCxnSpPr/>
          <p:nvPr/>
        </p:nvCxnSpPr>
        <p:spPr>
          <a:xfrm>
            <a:off x="12295493" y="6028689"/>
            <a:ext cx="50269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bject 4"/>
          <p:cNvSpPr txBox="1"/>
          <p:nvPr/>
        </p:nvSpPr>
        <p:spPr>
          <a:xfrm>
            <a:off x="940160" y="6254112"/>
            <a:ext cx="5308240" cy="2076209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355600" indent="-342900">
              <a:lnSpc>
                <a:spcPct val="150000"/>
              </a:lnSpc>
              <a:spcBef>
                <a:spcPts val="830"/>
              </a:spcBef>
              <a:buFontTx/>
              <a:buChar char="-"/>
            </a:pPr>
            <a:r>
              <a:rPr lang="ko-KR" altLang="en-US" sz="2500" b="1" spc="-210" dirty="0" smtClean="0">
                <a:solidFill>
                  <a:srgbClr val="49534E"/>
                </a:solidFill>
                <a:latin typeface="광양햇살체 Regular" pitchFamily="2" charset="-127"/>
                <a:ea typeface="광양햇살체 Regular" pitchFamily="2" charset="-127"/>
                <a:cs typeface="Malgun Gothic"/>
              </a:rPr>
              <a:t>제안 배경</a:t>
            </a:r>
            <a:endParaRPr lang="en-US" altLang="ko-KR" sz="2500" b="1" spc="-210" dirty="0" smtClean="0">
              <a:solidFill>
                <a:srgbClr val="49534E"/>
              </a:solidFill>
              <a:latin typeface="광양햇살체 Regular" pitchFamily="2" charset="-127"/>
              <a:ea typeface="광양햇살체 Regular" pitchFamily="2" charset="-127"/>
              <a:cs typeface="Malgun Gothic"/>
            </a:endParaRPr>
          </a:p>
          <a:p>
            <a:pPr marL="355600" indent="-342900">
              <a:lnSpc>
                <a:spcPct val="150000"/>
              </a:lnSpc>
              <a:spcBef>
                <a:spcPts val="830"/>
              </a:spcBef>
              <a:buFontTx/>
              <a:buChar char="-"/>
            </a:pPr>
            <a:r>
              <a:rPr lang="ko-KR" altLang="en-US" sz="2500" b="1" spc="-210" dirty="0" smtClean="0">
                <a:solidFill>
                  <a:srgbClr val="49534E"/>
                </a:solidFill>
                <a:latin typeface="광양햇살체 Regular" pitchFamily="2" charset="-127"/>
                <a:ea typeface="광양햇살체 Regular" pitchFamily="2" charset="-127"/>
                <a:cs typeface="Malgun Gothic"/>
              </a:rPr>
              <a:t>전국 </a:t>
            </a:r>
            <a:r>
              <a:rPr lang="ko-KR" altLang="en-US" sz="2500" b="1" spc="-210" dirty="0" err="1" smtClean="0">
                <a:solidFill>
                  <a:srgbClr val="49534E"/>
                </a:solidFill>
                <a:latin typeface="광양햇살체 Regular" pitchFamily="2" charset="-127"/>
                <a:ea typeface="광양햇살체 Regular" pitchFamily="2" charset="-127"/>
                <a:cs typeface="Malgun Gothic"/>
              </a:rPr>
              <a:t>도시별</a:t>
            </a:r>
            <a:r>
              <a:rPr lang="ko-KR" altLang="en-US" sz="2500" b="1" spc="-210" dirty="0">
                <a:solidFill>
                  <a:srgbClr val="49534E"/>
                </a:solidFill>
                <a:latin typeface="광양햇살체 Regular" pitchFamily="2" charset="-127"/>
                <a:ea typeface="광양햇살체 Regular" pitchFamily="2" charset="-127"/>
                <a:cs typeface="Malgun Gothic"/>
              </a:rPr>
              <a:t> </a:t>
            </a:r>
            <a:r>
              <a:rPr lang="ko-KR" altLang="en-US" sz="2500" b="1" spc="-210" dirty="0" smtClean="0">
                <a:solidFill>
                  <a:srgbClr val="49534E"/>
                </a:solidFill>
                <a:latin typeface="광양햇살체 Regular" pitchFamily="2" charset="-127"/>
                <a:ea typeface="광양햇살체 Regular" pitchFamily="2" charset="-127"/>
                <a:cs typeface="Malgun Gothic"/>
              </a:rPr>
              <a:t>문화시설 현황 </a:t>
            </a:r>
            <a:endParaRPr lang="en-US" altLang="ko-KR" sz="2500" b="1" spc="-210" dirty="0" smtClean="0">
              <a:solidFill>
                <a:srgbClr val="49534E"/>
              </a:solidFill>
              <a:latin typeface="광양햇살체 Regular" pitchFamily="2" charset="-127"/>
              <a:ea typeface="광양햇살체 Regular" pitchFamily="2" charset="-127"/>
              <a:cs typeface="Malgun Gothic"/>
            </a:endParaRPr>
          </a:p>
          <a:p>
            <a:pPr marL="355600" indent="-342900">
              <a:lnSpc>
                <a:spcPct val="150000"/>
              </a:lnSpc>
              <a:spcBef>
                <a:spcPts val="830"/>
              </a:spcBef>
              <a:buFontTx/>
              <a:buChar char="-"/>
            </a:pPr>
            <a:r>
              <a:rPr lang="ko-KR" altLang="en-US" sz="2500" b="1" spc="-210" dirty="0" smtClean="0">
                <a:solidFill>
                  <a:srgbClr val="49534E"/>
                </a:solidFill>
                <a:latin typeface="광양햇살체 Regular" pitchFamily="2" charset="-127"/>
                <a:ea typeface="광양햇살체 Regular" pitchFamily="2" charset="-127"/>
                <a:cs typeface="Malgun Gothic"/>
              </a:rPr>
              <a:t>유사 도시 선정 및 문화시설 비교</a:t>
            </a:r>
            <a:endParaRPr lang="en-US" sz="2500" b="1" spc="-210" dirty="0">
              <a:solidFill>
                <a:srgbClr val="49534E"/>
              </a:solidFill>
              <a:latin typeface="광양햇살체 Regular" pitchFamily="2" charset="-127"/>
              <a:ea typeface="광양햇살체 Regular" pitchFamily="2" charset="-127"/>
              <a:cs typeface="Malgun Gothic"/>
            </a:endParaRPr>
          </a:p>
        </p:txBody>
      </p:sp>
      <p:sp>
        <p:nvSpPr>
          <p:cNvPr id="74" name="object 4"/>
          <p:cNvSpPr txBox="1"/>
          <p:nvPr/>
        </p:nvSpPr>
        <p:spPr>
          <a:xfrm>
            <a:off x="6633173" y="6254112"/>
            <a:ext cx="5308240" cy="2076209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355600" indent="-342900">
              <a:lnSpc>
                <a:spcPct val="150000"/>
              </a:lnSpc>
              <a:spcBef>
                <a:spcPts val="830"/>
              </a:spcBef>
              <a:buFontTx/>
              <a:buChar char="-"/>
            </a:pPr>
            <a:r>
              <a:rPr lang="ko-KR" altLang="en-US" sz="2500" b="1" spc="-210" dirty="0" smtClean="0">
                <a:solidFill>
                  <a:srgbClr val="49534E"/>
                </a:solidFill>
                <a:latin typeface="광양햇살체 Regular" pitchFamily="2" charset="-127"/>
                <a:ea typeface="광양햇살체 Regular" pitchFamily="2" charset="-127"/>
                <a:cs typeface="Malgun Gothic"/>
              </a:rPr>
              <a:t>성별 문화시설 관심도</a:t>
            </a:r>
            <a:endParaRPr lang="en-US" altLang="ko-KR" sz="2500" b="1" spc="-210" dirty="0" smtClean="0">
              <a:solidFill>
                <a:srgbClr val="49534E"/>
              </a:solidFill>
              <a:latin typeface="광양햇살체 Regular" pitchFamily="2" charset="-127"/>
              <a:ea typeface="광양햇살체 Regular" pitchFamily="2" charset="-127"/>
              <a:cs typeface="Malgun Gothic"/>
            </a:endParaRPr>
          </a:p>
          <a:p>
            <a:pPr marL="355600" indent="-342900">
              <a:lnSpc>
                <a:spcPct val="150000"/>
              </a:lnSpc>
              <a:spcBef>
                <a:spcPts val="830"/>
              </a:spcBef>
              <a:buFontTx/>
              <a:buChar char="-"/>
            </a:pPr>
            <a:r>
              <a:rPr lang="ko-KR" altLang="en-US" sz="2500" b="1" spc="-210" dirty="0" smtClean="0">
                <a:solidFill>
                  <a:srgbClr val="49534E"/>
                </a:solidFill>
                <a:latin typeface="광양햇살체 Regular" pitchFamily="2" charset="-127"/>
                <a:ea typeface="광양햇살체 Regular" pitchFamily="2" charset="-127"/>
                <a:cs typeface="Malgun Gothic"/>
              </a:rPr>
              <a:t>연령대별 문화시설 관심도</a:t>
            </a:r>
            <a:endParaRPr lang="en-US" altLang="ko-KR" sz="2500" b="1" spc="-210" dirty="0" smtClean="0">
              <a:solidFill>
                <a:srgbClr val="49534E"/>
              </a:solidFill>
              <a:latin typeface="광양햇살체 Regular" pitchFamily="2" charset="-127"/>
              <a:ea typeface="광양햇살체 Regular" pitchFamily="2" charset="-127"/>
              <a:cs typeface="Malgun Gothic"/>
            </a:endParaRPr>
          </a:p>
          <a:p>
            <a:pPr marL="12700">
              <a:lnSpc>
                <a:spcPct val="150000"/>
              </a:lnSpc>
              <a:spcBef>
                <a:spcPts val="830"/>
              </a:spcBef>
            </a:pPr>
            <a:endParaRPr lang="en-US" altLang="ko-KR" sz="2500" b="1" spc="-210" dirty="0" smtClean="0">
              <a:solidFill>
                <a:srgbClr val="49534E"/>
              </a:solidFill>
              <a:latin typeface="광양햇살체 Regular" pitchFamily="2" charset="-127"/>
              <a:ea typeface="광양햇살체 Regular" pitchFamily="2" charset="-127"/>
              <a:cs typeface="Malgun Gothic"/>
            </a:endParaRPr>
          </a:p>
        </p:txBody>
      </p:sp>
      <p:sp>
        <p:nvSpPr>
          <p:cNvPr id="76" name="object 4"/>
          <p:cNvSpPr txBox="1"/>
          <p:nvPr/>
        </p:nvSpPr>
        <p:spPr>
          <a:xfrm>
            <a:off x="12397453" y="6254112"/>
            <a:ext cx="5308240" cy="2076209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830"/>
              </a:spcBef>
            </a:pPr>
            <a:r>
              <a:rPr lang="en-US" altLang="ko-KR" sz="2500" b="1" spc="-210" dirty="0" smtClean="0">
                <a:solidFill>
                  <a:srgbClr val="49534E"/>
                </a:solidFill>
                <a:latin typeface="광양햇살체 Regular" pitchFamily="2" charset="-127"/>
                <a:ea typeface="광양햇살체 Regular" pitchFamily="2" charset="-127"/>
                <a:cs typeface="Malgun Gothic"/>
              </a:rPr>
              <a:t>-  </a:t>
            </a:r>
            <a:r>
              <a:rPr lang="ko-KR" altLang="en-US" sz="2500" b="1" spc="-210" dirty="0" smtClean="0">
                <a:solidFill>
                  <a:srgbClr val="49534E"/>
                </a:solidFill>
                <a:latin typeface="광양햇살체 Regular" pitchFamily="2" charset="-127"/>
                <a:ea typeface="광양햇살체 Regular" pitchFamily="2" charset="-127"/>
                <a:cs typeface="Malgun Gothic"/>
              </a:rPr>
              <a:t>결론</a:t>
            </a:r>
            <a:endParaRPr lang="en-US" altLang="ko-KR" sz="2500" b="1" spc="-210" dirty="0" smtClean="0">
              <a:solidFill>
                <a:srgbClr val="49534E"/>
              </a:solidFill>
              <a:latin typeface="광양햇살체 Regular" pitchFamily="2" charset="-127"/>
              <a:ea typeface="광양햇살체 Regular" pitchFamily="2" charset="-127"/>
              <a:cs typeface="Malgun Gothic"/>
            </a:endParaRPr>
          </a:p>
          <a:p>
            <a:pPr marL="12700">
              <a:lnSpc>
                <a:spcPct val="150000"/>
              </a:lnSpc>
              <a:spcBef>
                <a:spcPts val="830"/>
              </a:spcBef>
            </a:pPr>
            <a:r>
              <a:rPr lang="en-US" altLang="ko-KR" sz="2500" b="1" spc="-210" dirty="0" smtClean="0">
                <a:solidFill>
                  <a:srgbClr val="49534E"/>
                </a:solidFill>
                <a:latin typeface="광양햇살체 Regular" pitchFamily="2" charset="-127"/>
                <a:ea typeface="광양햇살체 Regular" pitchFamily="2" charset="-127"/>
                <a:cs typeface="Malgun Gothic"/>
              </a:rPr>
              <a:t>-  </a:t>
            </a:r>
            <a:r>
              <a:rPr lang="ko-KR" altLang="en-US" sz="2500" b="1" spc="-210" dirty="0" smtClean="0">
                <a:solidFill>
                  <a:srgbClr val="49534E"/>
                </a:solidFill>
                <a:latin typeface="광양햇살체 Regular" pitchFamily="2" charset="-127"/>
                <a:ea typeface="광양햇살체 Regular" pitchFamily="2" charset="-127"/>
                <a:cs typeface="Malgun Gothic"/>
              </a:rPr>
              <a:t>한계 및 애로사항</a:t>
            </a:r>
            <a:endParaRPr lang="en-US" altLang="ko-KR" sz="2500" b="1" spc="-210" dirty="0" smtClean="0">
              <a:solidFill>
                <a:srgbClr val="49534E"/>
              </a:solidFill>
              <a:latin typeface="광양햇살체 Regular" pitchFamily="2" charset="-127"/>
              <a:ea typeface="광양햇살체 Regular" pitchFamily="2" charset="-127"/>
              <a:cs typeface="Malgun Gothic"/>
            </a:endParaRPr>
          </a:p>
          <a:p>
            <a:pPr marL="12700">
              <a:lnSpc>
                <a:spcPct val="150000"/>
              </a:lnSpc>
              <a:spcBef>
                <a:spcPts val="830"/>
              </a:spcBef>
            </a:pPr>
            <a:endParaRPr sz="2500" dirty="0">
              <a:latin typeface="광양햇살체 Regular" pitchFamily="2" charset="-127"/>
              <a:ea typeface="광양햇살체 Regular" pitchFamily="2" charset="-127"/>
              <a:cs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bject 2"/>
          <p:cNvSpPr/>
          <p:nvPr/>
        </p:nvSpPr>
        <p:spPr>
          <a:xfrm>
            <a:off x="0" y="2095500"/>
            <a:ext cx="18288000" cy="8237082"/>
          </a:xfrm>
          <a:custGeom>
            <a:avLst/>
            <a:gdLst/>
            <a:ahLst/>
            <a:cxnLst/>
            <a:rect l="l" t="t" r="r" b="b"/>
            <a:pathLst>
              <a:path w="18288000" h="6705600">
                <a:moveTo>
                  <a:pt x="0" y="6704987"/>
                </a:moveTo>
                <a:lnTo>
                  <a:pt x="0" y="0"/>
                </a:lnTo>
                <a:lnTo>
                  <a:pt x="18288000" y="0"/>
                </a:lnTo>
                <a:lnTo>
                  <a:pt x="18288000" y="6704987"/>
                </a:lnTo>
                <a:lnTo>
                  <a:pt x="0" y="6704987"/>
                </a:lnTo>
                <a:close/>
              </a:path>
            </a:pathLst>
          </a:custGeom>
          <a:solidFill>
            <a:srgbClr val="CAD5C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1" name="그룹 20"/>
          <p:cNvGrpSpPr/>
          <p:nvPr/>
        </p:nvGrpSpPr>
        <p:grpSpPr>
          <a:xfrm>
            <a:off x="1141696" y="2400300"/>
            <a:ext cx="9983504" cy="2922944"/>
            <a:chOff x="1371600" y="781943"/>
            <a:chExt cx="9410700" cy="3249430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71600" y="781943"/>
              <a:ext cx="9410700" cy="3249430"/>
            </a:xfrm>
            <a:prstGeom prst="rect">
              <a:avLst/>
            </a:prstGeom>
          </p:spPr>
        </p:pic>
        <p:cxnSp>
          <p:nvCxnSpPr>
            <p:cNvPr id="14" name="직선 연결선 13"/>
            <p:cNvCxnSpPr/>
            <p:nvPr/>
          </p:nvCxnSpPr>
          <p:spPr>
            <a:xfrm>
              <a:off x="5410200" y="2933700"/>
              <a:ext cx="41148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object 4"/>
          <p:cNvSpPr txBox="1"/>
          <p:nvPr/>
        </p:nvSpPr>
        <p:spPr>
          <a:xfrm>
            <a:off x="17322438" y="580742"/>
            <a:ext cx="9785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65200" algn="l"/>
              </a:tabLst>
            </a:pPr>
            <a:r>
              <a:rPr sz="2400" b="1" u="heavy" spc="30" dirty="0">
                <a:solidFill>
                  <a:srgbClr val="6B8B7D"/>
                </a:solidFill>
                <a:uFill>
                  <a:solidFill>
                    <a:srgbClr val="6B8B7D"/>
                  </a:solidFill>
                </a:uFill>
                <a:latin typeface="Malgun Gothic"/>
                <a:cs typeface="Malgun Gothic"/>
              </a:rPr>
              <a:t>03</a:t>
            </a:r>
            <a:r>
              <a:rPr sz="2400" b="1" u="heavy" dirty="0">
                <a:solidFill>
                  <a:srgbClr val="6B8B7D"/>
                </a:solidFill>
                <a:uFill>
                  <a:solidFill>
                    <a:srgbClr val="6B8B7D"/>
                  </a:solidFill>
                </a:uFill>
                <a:latin typeface="Malgun Gothic"/>
                <a:cs typeface="Malgun Gothic"/>
              </a:rPr>
              <a:t>	</a:t>
            </a:r>
            <a:endParaRPr sz="2400">
              <a:latin typeface="Malgun Gothic"/>
              <a:cs typeface="Malgun Gothic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630811" y="6286500"/>
            <a:ext cx="9906000" cy="3777116"/>
            <a:chOff x="7620000" y="3397118"/>
            <a:chExt cx="9458325" cy="3305175"/>
          </a:xfrm>
        </p:grpSpPr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20000" y="3397118"/>
              <a:ext cx="9458325" cy="3305175"/>
            </a:xfrm>
            <a:prstGeom prst="rect">
              <a:avLst/>
            </a:prstGeom>
          </p:spPr>
        </p:pic>
        <p:sp>
          <p:nvSpPr>
            <p:cNvPr id="22" name="직사각형 21"/>
            <p:cNvSpPr/>
            <p:nvPr/>
          </p:nvSpPr>
          <p:spPr>
            <a:xfrm>
              <a:off x="7696200" y="4493057"/>
              <a:ext cx="9220200" cy="3048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7" name="직선 연결선 26"/>
          <p:cNvCxnSpPr/>
          <p:nvPr/>
        </p:nvCxnSpPr>
        <p:spPr>
          <a:xfrm>
            <a:off x="457200" y="578961"/>
            <a:ext cx="0" cy="1183700"/>
          </a:xfrm>
          <a:prstGeom prst="line">
            <a:avLst/>
          </a:prstGeom>
          <a:ln w="38100">
            <a:solidFill>
              <a:srgbClr val="6B8B7D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54545" y="544949"/>
            <a:ext cx="506045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0" dirty="0" smtClean="0">
                <a:solidFill>
                  <a:srgbClr val="6B8B7D"/>
                </a:solidFill>
                <a:latin typeface="광양햇살체 Bold" pitchFamily="2" charset="-127"/>
                <a:ea typeface="광양햇살체 Bold" pitchFamily="2" charset="-127"/>
              </a:rPr>
              <a:t>제안 배경</a:t>
            </a:r>
            <a:endParaRPr lang="ko-KR" altLang="en-US" sz="7000" dirty="0">
              <a:solidFill>
                <a:srgbClr val="6B8B7D"/>
              </a:solidFill>
              <a:latin typeface="광양햇살체 Bold" pitchFamily="2" charset="-127"/>
              <a:ea typeface="광양햇살체 Bold" pitchFamily="2" charset="-127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8077200" y="4762500"/>
            <a:ext cx="9646840" cy="1752600"/>
            <a:chOff x="762000" y="7957591"/>
            <a:chExt cx="10229850" cy="1495425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62000" y="7957591"/>
              <a:ext cx="10229850" cy="1495425"/>
            </a:xfrm>
            <a:prstGeom prst="rect">
              <a:avLst/>
            </a:prstGeom>
          </p:spPr>
        </p:pic>
        <p:cxnSp>
          <p:nvCxnSpPr>
            <p:cNvPr id="18" name="직선 연결선 17"/>
            <p:cNvCxnSpPr/>
            <p:nvPr/>
          </p:nvCxnSpPr>
          <p:spPr>
            <a:xfrm>
              <a:off x="990600" y="8752170"/>
              <a:ext cx="96012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7322438" y="580740"/>
            <a:ext cx="9785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65200" algn="l"/>
              </a:tabLst>
            </a:pPr>
            <a:r>
              <a:rPr sz="2400" b="1" u="heavy" spc="30" dirty="0">
                <a:solidFill>
                  <a:srgbClr val="6B8B7D"/>
                </a:solidFill>
                <a:uFill>
                  <a:solidFill>
                    <a:srgbClr val="6B8B7D"/>
                  </a:solidFill>
                </a:uFill>
                <a:latin typeface="Malgun Gothic"/>
                <a:cs typeface="Malgun Gothic"/>
              </a:rPr>
              <a:t>04</a:t>
            </a:r>
            <a:r>
              <a:rPr sz="2400" b="1" u="heavy" dirty="0">
                <a:solidFill>
                  <a:srgbClr val="6B8B7D"/>
                </a:solidFill>
                <a:uFill>
                  <a:solidFill>
                    <a:srgbClr val="6B8B7D"/>
                  </a:solidFill>
                </a:uFill>
                <a:latin typeface="Malgun Gothic"/>
                <a:cs typeface="Malgun Gothic"/>
              </a:rPr>
              <a:t>	</a:t>
            </a:r>
            <a:endParaRPr sz="2400">
              <a:latin typeface="Malgun Gothic"/>
              <a:cs typeface="Malgun Gothic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457200" y="578961"/>
            <a:ext cx="0" cy="1183700"/>
          </a:xfrm>
          <a:prstGeom prst="line">
            <a:avLst/>
          </a:prstGeom>
          <a:ln w="38100">
            <a:solidFill>
              <a:srgbClr val="6B8B7D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54545" y="342900"/>
            <a:ext cx="122232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830"/>
              </a:spcBef>
            </a:pPr>
            <a:r>
              <a:rPr lang="ko-KR" altLang="en-US" sz="6000" b="1" spc="-210" dirty="0" smtClean="0">
                <a:solidFill>
                  <a:srgbClr val="6B8B7D"/>
                </a:solidFill>
                <a:latin typeface="광양햇살체 Bold" pitchFamily="2" charset="-127"/>
                <a:ea typeface="광양햇살체 Bold" pitchFamily="2" charset="-127"/>
                <a:cs typeface="Malgun Gothic"/>
              </a:rPr>
              <a:t>전국 </a:t>
            </a:r>
            <a:r>
              <a:rPr lang="ko-KR" altLang="en-US" sz="6000" b="1" spc="-210" dirty="0" err="1" smtClean="0">
                <a:solidFill>
                  <a:srgbClr val="6B8B7D"/>
                </a:solidFill>
                <a:latin typeface="광양햇살체 Bold" pitchFamily="2" charset="-127"/>
                <a:ea typeface="광양햇살체 Bold" pitchFamily="2" charset="-127"/>
                <a:cs typeface="Malgun Gothic"/>
              </a:rPr>
              <a:t>도시별</a:t>
            </a:r>
            <a:r>
              <a:rPr lang="ko-KR" altLang="en-US" sz="6000" b="1" spc="-210" dirty="0" smtClean="0">
                <a:solidFill>
                  <a:srgbClr val="6B8B7D"/>
                </a:solidFill>
                <a:latin typeface="광양햇살체 Bold" pitchFamily="2" charset="-127"/>
                <a:ea typeface="광양햇살체 Bold" pitchFamily="2" charset="-127"/>
                <a:cs typeface="Malgun Gothic"/>
              </a:rPr>
              <a:t> 문화시설 현황</a:t>
            </a:r>
            <a:endParaRPr lang="en-US" altLang="ko-KR" sz="6000" b="1" spc="-210" dirty="0" smtClean="0">
              <a:solidFill>
                <a:srgbClr val="6B8B7D"/>
              </a:solidFill>
              <a:latin typeface="광양햇살체 Bold" pitchFamily="2" charset="-127"/>
              <a:ea typeface="광양햇살체 Bold" pitchFamily="2" charset="-127"/>
              <a:cs typeface="Malgun Gothic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31230" y="2171701"/>
            <a:ext cx="18256770" cy="8115300"/>
            <a:chOff x="31230" y="2733675"/>
            <a:chExt cx="18256770" cy="7553325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230" y="2733675"/>
              <a:ext cx="18256770" cy="7553325"/>
            </a:xfrm>
            <a:prstGeom prst="rect">
              <a:avLst/>
            </a:prstGeom>
          </p:spPr>
        </p:pic>
        <p:sp>
          <p:nvSpPr>
            <p:cNvPr id="3" name="직사각형 2"/>
            <p:cNvSpPr/>
            <p:nvPr/>
          </p:nvSpPr>
          <p:spPr>
            <a:xfrm>
              <a:off x="13411200" y="5001952"/>
              <a:ext cx="533400" cy="143694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0744200" y="8343900"/>
              <a:ext cx="609600" cy="18288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3373100" y="45339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  <a:latin typeface="광양햇살체 Bold" pitchFamily="2" charset="-127"/>
                  <a:ea typeface="광양햇살체 Bold" pitchFamily="2" charset="-127"/>
                </a:rPr>
                <a:t>9</a:t>
              </a:r>
              <a:r>
                <a:rPr lang="ko-KR" altLang="en-US" dirty="0" smtClean="0">
                  <a:solidFill>
                    <a:srgbClr val="FF0000"/>
                  </a:solidFill>
                  <a:latin typeface="광양햇살체 Bold" pitchFamily="2" charset="-127"/>
                  <a:ea typeface="광양햇살체 Bold" pitchFamily="2" charset="-127"/>
                </a:rPr>
                <a:t>위</a:t>
              </a:r>
              <a:endParaRPr lang="ko-KR" altLang="en-US" dirty="0">
                <a:solidFill>
                  <a:srgbClr val="FF0000"/>
                </a:solidFill>
                <a:latin typeface="광양햇살체 Bold" pitchFamily="2" charset="-127"/>
                <a:ea typeface="광양햇살체 Bold" pitchFamily="2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744200" y="7879205"/>
              <a:ext cx="609600" cy="3437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  <a:latin typeface="광양햇살체 Bold" pitchFamily="2" charset="-127"/>
                  <a:ea typeface="광양햇살체 Bold" pitchFamily="2" charset="-127"/>
                </a:rPr>
                <a:t>4</a:t>
              </a:r>
              <a:r>
                <a:rPr lang="ko-KR" altLang="en-US" dirty="0" smtClean="0">
                  <a:solidFill>
                    <a:srgbClr val="FF0000"/>
                  </a:solidFill>
                  <a:latin typeface="광양햇살체 Bold" pitchFamily="2" charset="-127"/>
                  <a:ea typeface="광양햇살체 Bold" pitchFamily="2" charset="-127"/>
                </a:rPr>
                <a:t>위</a:t>
              </a:r>
              <a:endParaRPr lang="ko-KR" altLang="en-US" dirty="0">
                <a:solidFill>
                  <a:srgbClr val="FF0000"/>
                </a:solidFill>
                <a:latin typeface="광양햇살체 Bold" pitchFamily="2" charset="-127"/>
                <a:ea typeface="광양햇살체 Bold" pitchFamily="2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6220249" y="2933700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출처 </a:t>
              </a:r>
              <a:r>
                <a:rPr lang="en-US" altLang="ko-KR" dirty="0" smtClean="0"/>
                <a:t>: </a:t>
              </a:r>
              <a:r>
                <a:rPr lang="ko-KR" altLang="en-US" dirty="0" smtClean="0"/>
                <a:t>통계청</a:t>
              </a:r>
              <a:endParaRPr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6306800" y="6776299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출처 </a:t>
              </a:r>
              <a:r>
                <a:rPr lang="en-US" altLang="ko-KR" dirty="0" smtClean="0"/>
                <a:t>: </a:t>
              </a:r>
              <a:r>
                <a:rPr lang="ko-KR" altLang="en-US" dirty="0" smtClean="0"/>
                <a:t>통계청</a:t>
              </a:r>
              <a:endParaRPr lang="ko-KR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443" y="1881187"/>
            <a:ext cx="17352006" cy="840581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7322438" y="580740"/>
            <a:ext cx="9785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65200" algn="l"/>
              </a:tabLst>
            </a:pPr>
            <a:r>
              <a:rPr sz="2400" b="1" u="heavy" spc="30" dirty="0" smtClean="0">
                <a:solidFill>
                  <a:srgbClr val="6B8B7D"/>
                </a:solidFill>
                <a:uFill>
                  <a:solidFill>
                    <a:srgbClr val="6B8B7D"/>
                  </a:solidFill>
                </a:uFill>
                <a:latin typeface="Malgun Gothic"/>
                <a:cs typeface="Malgun Gothic"/>
              </a:rPr>
              <a:t>0</a:t>
            </a:r>
            <a:r>
              <a:rPr lang="en-US" sz="2400" b="1" u="heavy" spc="30" dirty="0" smtClean="0">
                <a:solidFill>
                  <a:srgbClr val="6B8B7D"/>
                </a:solidFill>
                <a:uFill>
                  <a:solidFill>
                    <a:srgbClr val="6B8B7D"/>
                  </a:solidFill>
                </a:uFill>
                <a:latin typeface="Malgun Gothic"/>
                <a:cs typeface="Malgun Gothic"/>
              </a:rPr>
              <a:t>5</a:t>
            </a:r>
            <a:r>
              <a:rPr sz="2400" b="1" u="heavy" dirty="0">
                <a:solidFill>
                  <a:srgbClr val="6B8B7D"/>
                </a:solidFill>
                <a:uFill>
                  <a:solidFill>
                    <a:srgbClr val="6B8B7D"/>
                  </a:solidFill>
                </a:uFill>
                <a:latin typeface="Malgun Gothic"/>
                <a:cs typeface="Malgun Gothic"/>
              </a:rPr>
              <a:t>	</a:t>
            </a:r>
            <a:endParaRPr sz="2400" dirty="0">
              <a:latin typeface="Malgun Gothic"/>
              <a:cs typeface="Malgun Gothic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457200" y="578961"/>
            <a:ext cx="0" cy="1183700"/>
          </a:xfrm>
          <a:prstGeom prst="line">
            <a:avLst/>
          </a:prstGeom>
          <a:ln w="38100">
            <a:solidFill>
              <a:srgbClr val="6B8B7D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54545" y="342900"/>
            <a:ext cx="122232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830"/>
              </a:spcBef>
            </a:pPr>
            <a:r>
              <a:rPr lang="ko-KR" altLang="en-US" sz="6000" b="1" spc="-210" dirty="0" smtClean="0">
                <a:solidFill>
                  <a:srgbClr val="6B8B7D"/>
                </a:solidFill>
                <a:latin typeface="광양햇살체 Bold" pitchFamily="2" charset="-127"/>
                <a:ea typeface="광양햇살체 Bold" pitchFamily="2" charset="-127"/>
                <a:cs typeface="Malgun Gothic"/>
              </a:rPr>
              <a:t>전라남도 </a:t>
            </a:r>
            <a:r>
              <a:rPr lang="ko-KR" altLang="en-US" sz="6000" b="1" spc="-210" dirty="0" err="1" smtClean="0">
                <a:solidFill>
                  <a:srgbClr val="6B8B7D"/>
                </a:solidFill>
                <a:latin typeface="광양햇살체 Bold" pitchFamily="2" charset="-127"/>
                <a:ea typeface="광양햇살체 Bold" pitchFamily="2" charset="-127"/>
                <a:cs typeface="Malgun Gothic"/>
              </a:rPr>
              <a:t>시군구별</a:t>
            </a:r>
            <a:r>
              <a:rPr lang="ko-KR" altLang="en-US" sz="6000" b="1" spc="-210" dirty="0" smtClean="0">
                <a:solidFill>
                  <a:srgbClr val="6B8B7D"/>
                </a:solidFill>
                <a:latin typeface="광양햇살체 Bold" pitchFamily="2" charset="-127"/>
                <a:ea typeface="광양햇살체 Bold" pitchFamily="2" charset="-127"/>
                <a:cs typeface="Malgun Gothic"/>
              </a:rPr>
              <a:t> 문화시설 현황</a:t>
            </a:r>
            <a:endParaRPr lang="en-US" altLang="ko-KR" sz="6000" b="1" spc="-210" dirty="0" smtClean="0">
              <a:solidFill>
                <a:srgbClr val="6B8B7D"/>
              </a:solidFill>
              <a:latin typeface="광양햇살체 Bold" pitchFamily="2" charset="-127"/>
              <a:ea typeface="광양햇살체 Bold" pitchFamily="2" charset="-127"/>
              <a:cs typeface="Malgun Gothic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971800" y="3543300"/>
            <a:ext cx="762000" cy="2362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447800" y="8724899"/>
            <a:ext cx="457200" cy="14478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220249" y="2386608"/>
            <a:ext cx="1600200" cy="396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출처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통계청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6220249" y="6210300"/>
            <a:ext cx="1600200" cy="396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출처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통계청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2785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2324100"/>
            <a:ext cx="15392400" cy="795283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7322438" y="580740"/>
            <a:ext cx="9785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65200" algn="l"/>
              </a:tabLst>
            </a:pPr>
            <a:r>
              <a:rPr sz="2400" b="1" u="heavy" spc="30" dirty="0" smtClean="0">
                <a:solidFill>
                  <a:srgbClr val="6B8B7D"/>
                </a:solidFill>
                <a:uFill>
                  <a:solidFill>
                    <a:srgbClr val="6B8B7D"/>
                  </a:solidFill>
                </a:uFill>
                <a:latin typeface="Malgun Gothic"/>
                <a:cs typeface="Malgun Gothic"/>
              </a:rPr>
              <a:t>0</a:t>
            </a:r>
            <a:r>
              <a:rPr lang="en-US" sz="2400" b="1" u="heavy" spc="30" dirty="0" smtClean="0">
                <a:solidFill>
                  <a:srgbClr val="6B8B7D"/>
                </a:solidFill>
                <a:uFill>
                  <a:solidFill>
                    <a:srgbClr val="6B8B7D"/>
                  </a:solidFill>
                </a:uFill>
                <a:latin typeface="Malgun Gothic"/>
                <a:cs typeface="Malgun Gothic"/>
              </a:rPr>
              <a:t>6</a:t>
            </a:r>
            <a:r>
              <a:rPr sz="2400" b="1" u="heavy" dirty="0">
                <a:solidFill>
                  <a:srgbClr val="6B8B7D"/>
                </a:solidFill>
                <a:uFill>
                  <a:solidFill>
                    <a:srgbClr val="6B8B7D"/>
                  </a:solidFill>
                </a:uFill>
                <a:latin typeface="Malgun Gothic"/>
                <a:cs typeface="Malgun Gothic"/>
              </a:rPr>
              <a:t>	</a:t>
            </a:r>
            <a:endParaRPr sz="2400" dirty="0">
              <a:latin typeface="Malgun Gothic"/>
              <a:cs typeface="Malgun Gothic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457200" y="578961"/>
            <a:ext cx="0" cy="1183700"/>
          </a:xfrm>
          <a:prstGeom prst="line">
            <a:avLst/>
          </a:prstGeom>
          <a:ln w="38100">
            <a:solidFill>
              <a:srgbClr val="6B8B7D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54545" y="342900"/>
            <a:ext cx="122232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830"/>
              </a:spcBef>
            </a:pPr>
            <a:r>
              <a:rPr lang="ko-KR" altLang="en-US" sz="6000" b="1" spc="-210" dirty="0" smtClean="0">
                <a:solidFill>
                  <a:srgbClr val="6B8B7D"/>
                </a:solidFill>
                <a:latin typeface="광양햇살체 Bold" pitchFamily="2" charset="-127"/>
                <a:ea typeface="광양햇살체 Bold" pitchFamily="2" charset="-127"/>
                <a:cs typeface="Malgun Gothic"/>
              </a:rPr>
              <a:t>도시 선정</a:t>
            </a:r>
            <a:endParaRPr lang="en-US" altLang="ko-KR" sz="6000" b="1" spc="-210" dirty="0" smtClean="0">
              <a:solidFill>
                <a:srgbClr val="6B8B7D"/>
              </a:solidFill>
              <a:latin typeface="광양햇살체 Bold" pitchFamily="2" charset="-127"/>
              <a:ea typeface="광양햇살체 Bold" pitchFamily="2" charset="-127"/>
              <a:cs typeface="Malgun Gothic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71600" y="1847046"/>
            <a:ext cx="3352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>
                <a:solidFill>
                  <a:srgbClr val="6B8B7D"/>
                </a:solidFill>
                <a:latin typeface="광양햇살체 Bold" pitchFamily="2" charset="-127"/>
                <a:ea typeface="광양햇살체 Bold" pitchFamily="2" charset="-127"/>
              </a:rPr>
              <a:t>1) </a:t>
            </a:r>
            <a:r>
              <a:rPr lang="ko-KR" altLang="en-US" sz="2500" dirty="0" smtClean="0">
                <a:solidFill>
                  <a:srgbClr val="6B8B7D"/>
                </a:solidFill>
                <a:latin typeface="광양햇살체 Bold" pitchFamily="2" charset="-127"/>
                <a:ea typeface="광양햇살체 Bold" pitchFamily="2" charset="-127"/>
              </a:rPr>
              <a:t>인구 대비 유사 도시</a:t>
            </a:r>
            <a:r>
              <a:rPr lang="en-US" altLang="ko-KR" sz="2500" dirty="0" smtClean="0">
                <a:solidFill>
                  <a:srgbClr val="6B8B7D"/>
                </a:solidFill>
                <a:latin typeface="광양햇살체 Bold" pitchFamily="2" charset="-127"/>
                <a:ea typeface="광양햇살체 Bold" pitchFamily="2" charset="-127"/>
              </a:rPr>
              <a:t> </a:t>
            </a:r>
            <a:endParaRPr lang="ko-KR" altLang="en-US" sz="2500" dirty="0">
              <a:solidFill>
                <a:srgbClr val="6B8B7D"/>
              </a:solidFill>
              <a:latin typeface="광양햇살체 Bold" pitchFamily="2" charset="-127"/>
              <a:ea typeface="광양햇살체 Bold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144000" y="8801099"/>
            <a:ext cx="990600" cy="13716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590800" y="5981700"/>
            <a:ext cx="3962400" cy="2286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95400" y="6801534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광양햇살체 Bold" pitchFamily="2" charset="-127"/>
                <a:ea typeface="광양햇살체 Bold" pitchFamily="2" charset="-127"/>
              </a:rPr>
              <a:t>인구대비 </a:t>
            </a:r>
            <a:r>
              <a:rPr lang="en-US" altLang="ko-KR" dirty="0" smtClean="0">
                <a:latin typeface="광양햇살체 Bold" pitchFamily="2" charset="-127"/>
                <a:ea typeface="광양햇살체 Bold" pitchFamily="2" charset="-127"/>
              </a:rPr>
              <a:t>7</a:t>
            </a:r>
            <a:r>
              <a:rPr lang="ko-KR" altLang="en-US" dirty="0" smtClean="0">
                <a:latin typeface="광양햇살체 Bold" pitchFamily="2" charset="-127"/>
                <a:ea typeface="광양햇살체 Bold" pitchFamily="2" charset="-127"/>
              </a:rPr>
              <a:t>곳 선정</a:t>
            </a:r>
            <a:endParaRPr lang="ko-KR" altLang="en-US" dirty="0">
              <a:latin typeface="광양햇살체 Bold" pitchFamily="2" charset="-127"/>
              <a:ea typeface="광양햇살체 Bold" pitchFamily="2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220249" y="6210300"/>
            <a:ext cx="1600200" cy="396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출처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통계청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785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0356" y="2705100"/>
            <a:ext cx="15632244" cy="752475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7322438" y="580740"/>
            <a:ext cx="9785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65200" algn="l"/>
              </a:tabLst>
            </a:pPr>
            <a:r>
              <a:rPr sz="2400" b="1" u="heavy" spc="30" dirty="0" smtClean="0">
                <a:solidFill>
                  <a:srgbClr val="6B8B7D"/>
                </a:solidFill>
                <a:uFill>
                  <a:solidFill>
                    <a:srgbClr val="6B8B7D"/>
                  </a:solidFill>
                </a:uFill>
                <a:latin typeface="Malgun Gothic"/>
                <a:cs typeface="Malgun Gothic"/>
              </a:rPr>
              <a:t>0</a:t>
            </a:r>
            <a:r>
              <a:rPr lang="en-US" sz="2400" b="1" u="heavy" spc="30" dirty="0">
                <a:solidFill>
                  <a:srgbClr val="6B8B7D"/>
                </a:solidFill>
                <a:uFill>
                  <a:solidFill>
                    <a:srgbClr val="6B8B7D"/>
                  </a:solidFill>
                </a:uFill>
                <a:latin typeface="Malgun Gothic"/>
                <a:cs typeface="Malgun Gothic"/>
              </a:rPr>
              <a:t>7</a:t>
            </a:r>
            <a:r>
              <a:rPr sz="2400" b="1" u="heavy" dirty="0">
                <a:solidFill>
                  <a:srgbClr val="6B8B7D"/>
                </a:solidFill>
                <a:uFill>
                  <a:solidFill>
                    <a:srgbClr val="6B8B7D"/>
                  </a:solidFill>
                </a:uFill>
                <a:latin typeface="Malgun Gothic"/>
                <a:cs typeface="Malgun Gothic"/>
              </a:rPr>
              <a:t>	</a:t>
            </a:r>
            <a:endParaRPr sz="2400" dirty="0">
              <a:latin typeface="Malgun Gothic"/>
              <a:cs typeface="Malgun Gothic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457200" y="578961"/>
            <a:ext cx="0" cy="1183700"/>
          </a:xfrm>
          <a:prstGeom prst="line">
            <a:avLst/>
          </a:prstGeom>
          <a:ln w="38100">
            <a:solidFill>
              <a:srgbClr val="6B8B7D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54545" y="342900"/>
            <a:ext cx="122232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830"/>
              </a:spcBef>
            </a:pPr>
            <a:r>
              <a:rPr lang="ko-KR" altLang="en-US" sz="6000" b="1" spc="-210" dirty="0" smtClean="0">
                <a:solidFill>
                  <a:srgbClr val="6B8B7D"/>
                </a:solidFill>
                <a:latin typeface="광양햇살체 Bold" pitchFamily="2" charset="-127"/>
                <a:ea typeface="광양햇살체 Bold" pitchFamily="2" charset="-127"/>
                <a:cs typeface="Malgun Gothic"/>
              </a:rPr>
              <a:t>도시 선정</a:t>
            </a:r>
            <a:endParaRPr lang="en-US" altLang="ko-KR" sz="6000" b="1" spc="-210" dirty="0" smtClean="0">
              <a:solidFill>
                <a:srgbClr val="6B8B7D"/>
              </a:solidFill>
              <a:latin typeface="광양햇살체 Bold" pitchFamily="2" charset="-127"/>
              <a:ea typeface="광양햇살체 Bold" pitchFamily="2" charset="-127"/>
              <a:cs typeface="Malgun Gothic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71600" y="1847046"/>
            <a:ext cx="3352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>
                <a:solidFill>
                  <a:srgbClr val="6B8B7D"/>
                </a:solidFill>
                <a:latin typeface="광양햇살체 Bold" pitchFamily="2" charset="-127"/>
                <a:ea typeface="광양햇살체 Bold" pitchFamily="2" charset="-127"/>
              </a:rPr>
              <a:t>1) </a:t>
            </a:r>
            <a:r>
              <a:rPr lang="ko-KR" altLang="en-US" sz="2500" dirty="0" smtClean="0">
                <a:solidFill>
                  <a:srgbClr val="6B8B7D"/>
                </a:solidFill>
                <a:latin typeface="광양햇살체 Bold" pitchFamily="2" charset="-127"/>
                <a:ea typeface="광양햇살체 Bold" pitchFamily="2" charset="-127"/>
              </a:rPr>
              <a:t>인구 대비 유사 도시</a:t>
            </a:r>
            <a:r>
              <a:rPr lang="en-US" altLang="ko-KR" sz="2500" dirty="0" smtClean="0">
                <a:solidFill>
                  <a:srgbClr val="6B8B7D"/>
                </a:solidFill>
                <a:latin typeface="광양햇살체 Bold" pitchFamily="2" charset="-127"/>
                <a:ea typeface="광양햇살체 Bold" pitchFamily="2" charset="-127"/>
              </a:rPr>
              <a:t> </a:t>
            </a:r>
            <a:endParaRPr lang="ko-KR" altLang="en-US" sz="2500" dirty="0">
              <a:solidFill>
                <a:srgbClr val="6B8B7D"/>
              </a:solidFill>
              <a:latin typeface="광양햇살체 Bold" pitchFamily="2" charset="-127"/>
              <a:ea typeface="광양햇살체 Bold" pitchFamily="2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220249" y="6210300"/>
            <a:ext cx="1600200" cy="396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출처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통계청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676400" y="2735041"/>
            <a:ext cx="3352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>
                <a:solidFill>
                  <a:srgbClr val="6B8B7D"/>
                </a:solidFill>
                <a:latin typeface="광양햇살체 Bold" pitchFamily="2" charset="-127"/>
                <a:ea typeface="광양햇살체 Bold" pitchFamily="2" charset="-127"/>
              </a:rPr>
              <a:t>공공도서관 수</a:t>
            </a:r>
            <a:endParaRPr lang="ko-KR" altLang="en-US" sz="2500" dirty="0">
              <a:solidFill>
                <a:srgbClr val="6B8B7D"/>
              </a:solidFill>
              <a:latin typeface="광양햇살체 Bold" pitchFamily="2" charset="-127"/>
              <a:ea typeface="광양햇살체 Bold" pitchFamily="2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058400" y="2735041"/>
            <a:ext cx="3352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>
                <a:solidFill>
                  <a:srgbClr val="6B8B7D"/>
                </a:solidFill>
                <a:latin typeface="광양햇살체 Bold" pitchFamily="2" charset="-127"/>
                <a:ea typeface="광양햇살체 Bold" pitchFamily="2" charset="-127"/>
              </a:rPr>
              <a:t>박물관 수</a:t>
            </a:r>
            <a:endParaRPr lang="ko-KR" altLang="en-US" sz="2500" dirty="0">
              <a:solidFill>
                <a:srgbClr val="6B8B7D"/>
              </a:solidFill>
              <a:latin typeface="광양햇살체 Bold" pitchFamily="2" charset="-127"/>
              <a:ea typeface="광양햇살체 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3070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7322438" y="580740"/>
            <a:ext cx="9785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65200" algn="l"/>
              </a:tabLst>
            </a:pPr>
            <a:r>
              <a:rPr sz="2400" b="1" u="heavy" spc="30" dirty="0" smtClean="0">
                <a:solidFill>
                  <a:srgbClr val="6B8B7D"/>
                </a:solidFill>
                <a:uFill>
                  <a:solidFill>
                    <a:srgbClr val="6B8B7D"/>
                  </a:solidFill>
                </a:uFill>
                <a:latin typeface="Malgun Gothic"/>
                <a:cs typeface="Malgun Gothic"/>
              </a:rPr>
              <a:t>0</a:t>
            </a:r>
            <a:r>
              <a:rPr lang="en-US" sz="2400" b="1" u="heavy" spc="30" dirty="0">
                <a:solidFill>
                  <a:srgbClr val="6B8B7D"/>
                </a:solidFill>
                <a:uFill>
                  <a:solidFill>
                    <a:srgbClr val="6B8B7D"/>
                  </a:solidFill>
                </a:uFill>
                <a:latin typeface="Malgun Gothic"/>
                <a:cs typeface="Malgun Gothic"/>
              </a:rPr>
              <a:t>8</a:t>
            </a:r>
            <a:r>
              <a:rPr sz="2400" b="1" u="heavy" dirty="0">
                <a:solidFill>
                  <a:srgbClr val="6B8B7D"/>
                </a:solidFill>
                <a:uFill>
                  <a:solidFill>
                    <a:srgbClr val="6B8B7D"/>
                  </a:solidFill>
                </a:uFill>
                <a:latin typeface="Malgun Gothic"/>
                <a:cs typeface="Malgun Gothic"/>
              </a:rPr>
              <a:t>	</a:t>
            </a:r>
            <a:endParaRPr sz="2400" dirty="0">
              <a:latin typeface="Malgun Gothic"/>
              <a:cs typeface="Malgun Gothic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457200" y="578961"/>
            <a:ext cx="0" cy="1183700"/>
          </a:xfrm>
          <a:prstGeom prst="line">
            <a:avLst/>
          </a:prstGeom>
          <a:ln w="38100">
            <a:solidFill>
              <a:srgbClr val="6B8B7D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54545" y="342900"/>
            <a:ext cx="122232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830"/>
              </a:spcBef>
            </a:pPr>
            <a:r>
              <a:rPr lang="ko-KR" altLang="en-US" sz="6000" b="1" spc="-210" dirty="0" smtClean="0">
                <a:solidFill>
                  <a:srgbClr val="6B8B7D"/>
                </a:solidFill>
                <a:latin typeface="광양햇살체 Bold" pitchFamily="2" charset="-127"/>
                <a:ea typeface="광양햇살체 Bold" pitchFamily="2" charset="-127"/>
                <a:cs typeface="Malgun Gothic"/>
              </a:rPr>
              <a:t>도시 선정</a:t>
            </a:r>
            <a:endParaRPr lang="en-US" altLang="ko-KR" sz="6000" b="1" spc="-210" dirty="0" smtClean="0">
              <a:solidFill>
                <a:srgbClr val="6B8B7D"/>
              </a:solidFill>
              <a:latin typeface="광양햇살체 Bold" pitchFamily="2" charset="-127"/>
              <a:ea typeface="광양햇살체 Bold" pitchFamily="2" charset="-127"/>
              <a:cs typeface="Malgun Gothic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522338" y="9570087"/>
            <a:ext cx="1600200" cy="396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출처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통계청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71600" y="1847046"/>
            <a:ext cx="36576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>
                <a:solidFill>
                  <a:srgbClr val="6B8B7D"/>
                </a:solidFill>
                <a:latin typeface="광양햇살체 Bold" pitchFamily="2" charset="-127"/>
                <a:ea typeface="광양햇살체 Bold" pitchFamily="2" charset="-127"/>
              </a:rPr>
              <a:t>2) </a:t>
            </a:r>
            <a:r>
              <a:rPr lang="ko-KR" altLang="en-US" sz="2500" dirty="0" smtClean="0">
                <a:solidFill>
                  <a:srgbClr val="6B8B7D"/>
                </a:solidFill>
                <a:latin typeface="광양햇살체 Bold" pitchFamily="2" charset="-127"/>
                <a:ea typeface="광양햇살체 Bold" pitchFamily="2" charset="-127"/>
              </a:rPr>
              <a:t>제 </a:t>
            </a:r>
            <a:r>
              <a:rPr lang="en-US" altLang="ko-KR" sz="2500" dirty="0" smtClean="0">
                <a:solidFill>
                  <a:srgbClr val="6B8B7D"/>
                </a:solidFill>
                <a:latin typeface="광양햇살체 Bold" pitchFamily="2" charset="-127"/>
                <a:ea typeface="광양햇살체 Bold" pitchFamily="2" charset="-127"/>
              </a:rPr>
              <a:t>5</a:t>
            </a:r>
            <a:r>
              <a:rPr lang="ko-KR" altLang="en-US" sz="2500" dirty="0" smtClean="0">
                <a:solidFill>
                  <a:srgbClr val="6B8B7D"/>
                </a:solidFill>
                <a:latin typeface="광양햇살체 Bold" pitchFamily="2" charset="-127"/>
                <a:ea typeface="광양햇살체 Bold" pitchFamily="2" charset="-127"/>
              </a:rPr>
              <a:t>차 예비 문화도시</a:t>
            </a:r>
            <a:r>
              <a:rPr lang="en-US" altLang="ko-KR" sz="2500" dirty="0" smtClean="0">
                <a:solidFill>
                  <a:srgbClr val="6B8B7D"/>
                </a:solidFill>
                <a:latin typeface="광양햇살체 Bold" pitchFamily="2" charset="-127"/>
                <a:ea typeface="광양햇살체 Bold" pitchFamily="2" charset="-127"/>
              </a:rPr>
              <a:t> </a:t>
            </a:r>
            <a:endParaRPr lang="ko-KR" altLang="en-US" sz="2500" dirty="0">
              <a:solidFill>
                <a:srgbClr val="6B8B7D"/>
              </a:solidFill>
              <a:latin typeface="광양햇살체 Bold" pitchFamily="2" charset="-127"/>
              <a:ea typeface="광양햇살체 Bold" pitchFamily="2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2552700"/>
            <a:ext cx="14978564" cy="75819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2039600" y="2324100"/>
            <a:ext cx="3352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>
                <a:solidFill>
                  <a:srgbClr val="6B8B7D"/>
                </a:solidFill>
                <a:latin typeface="광양햇살체 Bold" pitchFamily="2" charset="-127"/>
                <a:ea typeface="광양햇살체 Bold" pitchFamily="2" charset="-127"/>
              </a:rPr>
              <a:t>공공도서관</a:t>
            </a:r>
            <a:endParaRPr lang="ko-KR" altLang="en-US" sz="2500" dirty="0">
              <a:solidFill>
                <a:srgbClr val="6B8B7D"/>
              </a:solidFill>
              <a:latin typeface="광양햇살체 Bold" pitchFamily="2" charset="-127"/>
              <a:ea typeface="광양햇살체 Bold" pitchFamily="2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420600" y="6515100"/>
            <a:ext cx="11863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>
                <a:solidFill>
                  <a:srgbClr val="6B8B7D"/>
                </a:solidFill>
                <a:latin typeface="광양햇살체 Bold" pitchFamily="2" charset="-127"/>
                <a:ea typeface="광양햇살체 Bold" pitchFamily="2" charset="-127"/>
              </a:rPr>
              <a:t>박물관</a:t>
            </a:r>
            <a:endParaRPr lang="ko-KR" altLang="en-US" sz="2500" dirty="0">
              <a:solidFill>
                <a:srgbClr val="6B8B7D"/>
              </a:solidFill>
              <a:latin typeface="광양햇살체 Bold" pitchFamily="2" charset="-127"/>
              <a:ea typeface="광양햇살체 Bold" pitchFamily="2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191000" y="2644276"/>
            <a:ext cx="3352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>
                <a:solidFill>
                  <a:srgbClr val="6B8B7D"/>
                </a:solidFill>
                <a:latin typeface="광양햇살체 Bold" pitchFamily="2" charset="-127"/>
                <a:ea typeface="광양햇살체 Bold" pitchFamily="2" charset="-127"/>
              </a:rPr>
              <a:t>문화시설 </a:t>
            </a:r>
            <a:endParaRPr lang="ko-KR" altLang="en-US" sz="2500" dirty="0">
              <a:solidFill>
                <a:srgbClr val="6B8B7D"/>
              </a:solidFill>
              <a:latin typeface="광양햇살체 Bold" pitchFamily="2" charset="-127"/>
              <a:ea typeface="광양햇살체 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968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2552700"/>
            <a:ext cx="15468600" cy="750118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7322438" y="580740"/>
            <a:ext cx="9785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65200" algn="l"/>
              </a:tabLst>
            </a:pPr>
            <a:r>
              <a:rPr sz="2400" b="1" u="heavy" spc="30" dirty="0" smtClean="0">
                <a:solidFill>
                  <a:srgbClr val="6B8B7D"/>
                </a:solidFill>
                <a:uFill>
                  <a:solidFill>
                    <a:srgbClr val="6B8B7D"/>
                  </a:solidFill>
                </a:uFill>
                <a:latin typeface="Malgun Gothic"/>
                <a:cs typeface="Malgun Gothic"/>
              </a:rPr>
              <a:t>0</a:t>
            </a:r>
            <a:r>
              <a:rPr lang="en-US" sz="2400" b="1" u="heavy" spc="30" dirty="0">
                <a:solidFill>
                  <a:srgbClr val="6B8B7D"/>
                </a:solidFill>
                <a:uFill>
                  <a:solidFill>
                    <a:srgbClr val="6B8B7D"/>
                  </a:solidFill>
                </a:uFill>
                <a:latin typeface="Malgun Gothic"/>
                <a:cs typeface="Malgun Gothic"/>
              </a:rPr>
              <a:t>9</a:t>
            </a:r>
            <a:r>
              <a:rPr sz="2400" b="1" u="heavy" dirty="0">
                <a:solidFill>
                  <a:srgbClr val="6B8B7D"/>
                </a:solidFill>
                <a:uFill>
                  <a:solidFill>
                    <a:srgbClr val="6B8B7D"/>
                  </a:solidFill>
                </a:uFill>
                <a:latin typeface="Malgun Gothic"/>
                <a:cs typeface="Malgun Gothic"/>
              </a:rPr>
              <a:t>	</a:t>
            </a:r>
            <a:endParaRPr sz="2400" dirty="0">
              <a:latin typeface="Malgun Gothic"/>
              <a:cs typeface="Malgun Gothic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457200" y="578961"/>
            <a:ext cx="0" cy="1183700"/>
          </a:xfrm>
          <a:prstGeom prst="line">
            <a:avLst/>
          </a:prstGeom>
          <a:ln w="38100">
            <a:solidFill>
              <a:srgbClr val="6B8B7D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54545" y="342900"/>
            <a:ext cx="12223255" cy="1312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830"/>
              </a:spcBef>
            </a:pPr>
            <a:r>
              <a:rPr lang="ko-KR" altLang="en-US" sz="6000" b="1" spc="-210" dirty="0" smtClean="0">
                <a:solidFill>
                  <a:srgbClr val="6B8B7D"/>
                </a:solidFill>
                <a:latin typeface="광양햇살체 Bold" pitchFamily="2" charset="-127"/>
                <a:ea typeface="광양햇살체 Bold" pitchFamily="2" charset="-127"/>
                <a:cs typeface="Malgun Gothic"/>
              </a:rPr>
              <a:t>문화시설 관심도 파악</a:t>
            </a:r>
            <a:endParaRPr lang="en-US" altLang="ko-KR" sz="6000" b="1" spc="-210" dirty="0" smtClean="0">
              <a:solidFill>
                <a:srgbClr val="6B8B7D"/>
              </a:solidFill>
              <a:latin typeface="광양햇살체 Bold" pitchFamily="2" charset="-127"/>
              <a:ea typeface="광양햇살체 Bold" pitchFamily="2" charset="-127"/>
              <a:cs typeface="Malgun Gothic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621000" y="9563100"/>
            <a:ext cx="2451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출처 </a:t>
            </a:r>
            <a:r>
              <a:rPr lang="en-US" altLang="ko-KR" dirty="0" smtClean="0"/>
              <a:t>: </a:t>
            </a:r>
            <a:r>
              <a:rPr lang="ko-KR" altLang="en-US" dirty="0"/>
              <a:t>한국문화정보원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71600" y="1847046"/>
            <a:ext cx="4114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solidFill>
                  <a:srgbClr val="6B8B7D"/>
                </a:solidFill>
                <a:latin typeface="광양햇살체 Bold" pitchFamily="2" charset="-127"/>
                <a:ea typeface="광양햇살체 Bold" pitchFamily="2" charset="-127"/>
              </a:rPr>
              <a:t>1</a:t>
            </a:r>
            <a:r>
              <a:rPr lang="en-US" altLang="ko-KR" sz="2500" dirty="0" smtClean="0">
                <a:solidFill>
                  <a:srgbClr val="6B8B7D"/>
                </a:solidFill>
                <a:latin typeface="광양햇살체 Bold" pitchFamily="2" charset="-127"/>
                <a:ea typeface="광양햇살체 Bold" pitchFamily="2" charset="-127"/>
              </a:rPr>
              <a:t>) </a:t>
            </a:r>
            <a:r>
              <a:rPr lang="ko-KR" altLang="en-US" sz="2500" dirty="0" smtClean="0">
                <a:solidFill>
                  <a:srgbClr val="6B8B7D"/>
                </a:solidFill>
                <a:latin typeface="광양햇살체 Bold" pitchFamily="2" charset="-127"/>
                <a:ea typeface="광양햇살체 Bold" pitchFamily="2" charset="-127"/>
              </a:rPr>
              <a:t>성별 문화시설 관심도 파악</a:t>
            </a:r>
            <a:endParaRPr lang="ko-KR" altLang="en-US" sz="2500" dirty="0">
              <a:solidFill>
                <a:srgbClr val="6B8B7D"/>
              </a:solidFill>
              <a:latin typeface="광양햇살체 Bold" pitchFamily="2" charset="-127"/>
              <a:ea typeface="광양햇살체 Bold" pitchFamily="2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4036" y="3063633"/>
            <a:ext cx="92257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smtClean="0">
                <a:solidFill>
                  <a:srgbClr val="6B8B7D"/>
                </a:solidFill>
                <a:latin typeface="광양햇살체 Bold" pitchFamily="2" charset="-127"/>
                <a:ea typeface="광양햇살체 Bold" pitchFamily="2" charset="-127"/>
              </a:rPr>
              <a:t>전체</a:t>
            </a:r>
            <a:endParaRPr lang="ko-KR" altLang="en-US" sz="2500" dirty="0">
              <a:solidFill>
                <a:srgbClr val="6B8B7D"/>
              </a:solidFill>
              <a:latin typeface="광양햇살체 Bold" pitchFamily="2" charset="-127"/>
              <a:ea typeface="광양햇살체 Bold" pitchFamily="2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9026" y="5981700"/>
            <a:ext cx="92257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>
                <a:solidFill>
                  <a:srgbClr val="6B8B7D"/>
                </a:solidFill>
                <a:latin typeface="광양햇살체 Bold" pitchFamily="2" charset="-127"/>
                <a:ea typeface="광양햇살체 Bold" pitchFamily="2" charset="-127"/>
              </a:rPr>
              <a:t>남자</a:t>
            </a:r>
            <a:endParaRPr lang="ko-KR" altLang="en-US" sz="2500" dirty="0">
              <a:solidFill>
                <a:srgbClr val="6B8B7D"/>
              </a:solidFill>
              <a:latin typeface="광양햇살체 Bold" pitchFamily="2" charset="-127"/>
              <a:ea typeface="광양햇살체 Bold" pitchFamily="2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34036" y="8572500"/>
            <a:ext cx="92257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>
                <a:solidFill>
                  <a:srgbClr val="6B8B7D"/>
                </a:solidFill>
                <a:latin typeface="광양햇살체 Bold" pitchFamily="2" charset="-127"/>
                <a:ea typeface="광양햇살체 Bold" pitchFamily="2" charset="-127"/>
              </a:rPr>
              <a:t>여자</a:t>
            </a:r>
            <a:endParaRPr lang="ko-KR" altLang="en-US" sz="2500" dirty="0">
              <a:solidFill>
                <a:srgbClr val="6B8B7D"/>
              </a:solidFill>
              <a:latin typeface="광양햇살체 Bold" pitchFamily="2" charset="-127"/>
              <a:ea typeface="광양햇살체 Bold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86400" y="7048500"/>
            <a:ext cx="739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광양햇살체 Regular" pitchFamily="2" charset="-127"/>
                <a:ea typeface="광양햇살체 Regular" pitchFamily="2" charset="-127"/>
              </a:rPr>
              <a:t>2020</a:t>
            </a:r>
            <a:r>
              <a:rPr lang="ko-KR" altLang="en-US" dirty="0" smtClean="0">
                <a:latin typeface="광양햇살체 Regular" pitchFamily="2" charset="-127"/>
                <a:ea typeface="광양햇살체 Regular" pitchFamily="2" charset="-127"/>
              </a:rPr>
              <a:t>년에 비해 오히려 도서관</a:t>
            </a:r>
            <a:r>
              <a:rPr lang="en-US" altLang="ko-KR" dirty="0" smtClean="0">
                <a:latin typeface="광양햇살체 Regular" pitchFamily="2" charset="-127"/>
                <a:ea typeface="광양햇살체 Regular" pitchFamily="2" charset="-127"/>
              </a:rPr>
              <a:t>, </a:t>
            </a:r>
            <a:r>
              <a:rPr lang="ko-KR" altLang="en-US" dirty="0" smtClean="0">
                <a:latin typeface="광양햇살체 Regular" pitchFamily="2" charset="-127"/>
                <a:ea typeface="광양햇살체 Regular" pitchFamily="2" charset="-127"/>
              </a:rPr>
              <a:t>박물관 관심도가 하락한 것을 볼 수 있다</a:t>
            </a:r>
            <a:r>
              <a:rPr lang="en-US" altLang="ko-KR" dirty="0" smtClean="0">
                <a:latin typeface="광양햇살체 Regular" pitchFamily="2" charset="-127"/>
                <a:ea typeface="광양햇살체 Regular" pitchFamily="2" charset="-127"/>
              </a:rPr>
              <a:t>.</a:t>
            </a:r>
            <a:endParaRPr lang="ko-KR" altLang="en-US" dirty="0">
              <a:latin typeface="광양햇살체 Regular" pitchFamily="2" charset="-127"/>
              <a:ea typeface="광양햇살체 Regular" pitchFamily="2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486400" y="9747766"/>
            <a:ext cx="739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광양햇살체 Regular" pitchFamily="2" charset="-127"/>
                <a:ea typeface="광양햇살체 Regular" pitchFamily="2" charset="-127"/>
              </a:rPr>
              <a:t>2020</a:t>
            </a:r>
            <a:r>
              <a:rPr lang="ko-KR" altLang="en-US" dirty="0" smtClean="0">
                <a:latin typeface="광양햇살체 Regular" pitchFamily="2" charset="-127"/>
                <a:ea typeface="광양햇살체 Regular" pitchFamily="2" charset="-127"/>
              </a:rPr>
              <a:t>년에 비해 문화회관</a:t>
            </a:r>
            <a:r>
              <a:rPr lang="en-US" altLang="ko-KR" dirty="0" smtClean="0">
                <a:latin typeface="광양햇살체 Regular" pitchFamily="2" charset="-127"/>
                <a:ea typeface="광양햇살체 Regular" pitchFamily="2" charset="-127"/>
              </a:rPr>
              <a:t>, </a:t>
            </a:r>
            <a:r>
              <a:rPr lang="ko-KR" altLang="en-US" dirty="0" smtClean="0">
                <a:latin typeface="광양햇살체 Regular" pitchFamily="2" charset="-127"/>
                <a:ea typeface="광양햇살체 Regular" pitchFamily="2" charset="-127"/>
              </a:rPr>
              <a:t>미술관 관심도가 크게 증가한 것을 볼 수 있다</a:t>
            </a:r>
            <a:r>
              <a:rPr lang="en-US" altLang="ko-KR" dirty="0" smtClean="0">
                <a:latin typeface="광양햇살체 Regular" pitchFamily="2" charset="-127"/>
                <a:ea typeface="광양햇살체 Regular" pitchFamily="2" charset="-127"/>
              </a:rPr>
              <a:t>.</a:t>
            </a:r>
            <a:endParaRPr lang="ko-KR" altLang="en-US" dirty="0">
              <a:latin typeface="광양햇살체 Regular" pitchFamily="2" charset="-127"/>
              <a:ea typeface="광양햇살체 Regular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291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445</TotalTime>
  <Words>385</Words>
  <Application>Microsoft Office PowerPoint</Application>
  <PresentationFormat>사용자 지정</PresentationFormat>
  <Paragraphs>105</Paragraphs>
  <Slides>14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광양햇살체 Bold</vt:lpstr>
      <vt:lpstr>광양햇살체 Regular</vt:lpstr>
      <vt:lpstr>맑은 고딕</vt:lpstr>
      <vt:lpstr>맑은 고딕</vt:lpstr>
      <vt:lpstr>Calibri</vt:lpstr>
      <vt:lpstr>Office Theme</vt:lpstr>
      <vt:lpstr>2023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광양시문화시설제안서</dc:title>
  <dc:creator>임세훈</dc:creator>
  <cp:keywords/>
  <cp:lastModifiedBy>admin</cp:lastModifiedBy>
  <cp:revision>40</cp:revision>
  <dcterms:created xsi:type="dcterms:W3CDTF">2023-04-07T09:30:04Z</dcterms:created>
  <dcterms:modified xsi:type="dcterms:W3CDTF">2023-05-28T06:20:37Z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2023-04-07T00:00:00Z</vt:filetime>
  </property>
  <property fmtid="{D5CDD505-2E9C-101B-9397-08002B2CF9AE}" pid="3" name="Creator">
    <vt:lpwstr>Canva</vt:lpwstr>
  </property>
  <property fmtid="{D5CDD505-2E9C-101B-9397-08002B2CF9AE}" pid="4" name="LastSaved">
    <vt:filetime>2023-04-07T00:00:00Z</vt:filetime>
  </property>
</Properties>
</file>