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6" r:id="rId4"/>
    <p:sldId id="277" r:id="rId5"/>
    <p:sldId id="278" r:id="rId6"/>
    <p:sldId id="279" r:id="rId7"/>
    <p:sldId id="275" r:id="rId8"/>
    <p:sldId id="281" r:id="rId9"/>
    <p:sldId id="282" r:id="rId10"/>
    <p:sldId id="280" r:id="rId11"/>
    <p:sldId id="283" r:id="rId12"/>
    <p:sldId id="284" r:id="rId13"/>
    <p:sldId id="285" r:id="rId14"/>
    <p:sldId id="286" r:id="rId15"/>
    <p:sldId id="274" r:id="rId16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4E48"/>
    <a:srgbClr val="4F81BD"/>
    <a:srgbClr val="000000"/>
    <a:srgbClr val="665653"/>
    <a:srgbClr val="F1F0EB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7" autoAdjust="0"/>
  </p:normalViewPr>
  <p:slideViewPr>
    <p:cSldViewPr>
      <p:cViewPr varScale="1">
        <p:scale>
          <a:sx n="43" d="100"/>
          <a:sy n="43" d="100"/>
        </p:scale>
        <p:origin x="7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481B3-B9FF-4DC1-A1B9-14F65C0023D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F50E15E-8217-44D0-80B0-8C24A36904A8}">
      <dgm:prSet phldrT="[텍스트]"/>
      <dgm:spPr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 smtClean="0"/>
            <a:t>1) 65</a:t>
          </a:r>
          <a:r>
            <a:rPr lang="ko-KR" altLang="en-US" dirty="0" smtClean="0"/>
            <a:t>세 이상 </a:t>
          </a:r>
          <a:endParaRPr lang="en-US" altLang="ko-KR" dirty="0" smtClean="0"/>
        </a:p>
        <a:p>
          <a:pPr latinLnBrk="1"/>
          <a:r>
            <a:rPr lang="ko-KR" altLang="en-US" dirty="0" smtClean="0"/>
            <a:t>소비문화 파악</a:t>
          </a:r>
          <a:endParaRPr lang="ko-KR" altLang="en-US" dirty="0"/>
        </a:p>
      </dgm:t>
    </dgm:pt>
    <dgm:pt modelId="{4A7FF8BA-2376-487E-BE05-3D8563E34747}" type="parTrans" cxnId="{68ECD1AE-A545-4A45-812E-DB98F6E86575}">
      <dgm:prSet/>
      <dgm:spPr/>
      <dgm:t>
        <a:bodyPr/>
        <a:lstStyle/>
        <a:p>
          <a:pPr latinLnBrk="1"/>
          <a:endParaRPr lang="ko-KR" altLang="en-US"/>
        </a:p>
      </dgm:t>
    </dgm:pt>
    <dgm:pt modelId="{896D4E79-ADAA-43E6-A113-F0D0C82A8649}" type="sibTrans" cxnId="{68ECD1AE-A545-4A45-812E-DB98F6E86575}">
      <dgm:prSet/>
      <dgm:spPr/>
      <dgm:t>
        <a:bodyPr/>
        <a:lstStyle/>
        <a:p>
          <a:pPr latinLnBrk="1"/>
          <a:endParaRPr lang="ko-KR" altLang="en-US"/>
        </a:p>
      </dgm:t>
    </dgm:pt>
    <dgm:pt modelId="{5B7863AC-A63E-4E90-A369-3F0FE5B015C1}">
      <dgm:prSet phldrT="[텍스트]"/>
      <dgm:spPr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 smtClean="0"/>
            <a:t>2) </a:t>
          </a:r>
          <a:r>
            <a:rPr lang="ko-KR" altLang="en-US" dirty="0" smtClean="0"/>
            <a:t>지역별 </a:t>
          </a:r>
          <a:endParaRPr lang="en-US" altLang="ko-KR" dirty="0" smtClean="0"/>
        </a:p>
        <a:p>
          <a:pPr latinLnBrk="1"/>
          <a:r>
            <a:rPr lang="ko-KR" altLang="en-US" dirty="0" smtClean="0"/>
            <a:t>연령별 인구비율 </a:t>
          </a:r>
          <a:endParaRPr lang="ko-KR" altLang="en-US" dirty="0"/>
        </a:p>
      </dgm:t>
    </dgm:pt>
    <dgm:pt modelId="{B90955D7-4A18-4D7F-AEBB-7E4AF825C02D}" type="parTrans" cxnId="{4E3D44E6-9850-40D3-8261-346DA9E1C70C}">
      <dgm:prSet/>
      <dgm:spPr/>
      <dgm:t>
        <a:bodyPr/>
        <a:lstStyle/>
        <a:p>
          <a:pPr latinLnBrk="1"/>
          <a:endParaRPr lang="ko-KR" altLang="en-US"/>
        </a:p>
      </dgm:t>
    </dgm:pt>
    <dgm:pt modelId="{990AB54C-1782-4BDC-9A86-2826A4305FD9}" type="sibTrans" cxnId="{4E3D44E6-9850-40D3-8261-346DA9E1C70C}">
      <dgm:prSet/>
      <dgm:spPr/>
      <dgm:t>
        <a:bodyPr/>
        <a:lstStyle/>
        <a:p>
          <a:pPr latinLnBrk="1"/>
          <a:endParaRPr lang="ko-KR" altLang="en-US"/>
        </a:p>
      </dgm:t>
    </dgm:pt>
    <dgm:pt modelId="{961EAED3-6069-4AB2-AA5D-AC08E421E1F3}">
      <dgm:prSet phldrT="[텍스트]" custT="1"/>
      <dgm:spPr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sz="3300" smtClean="0"/>
            <a:t>3) </a:t>
          </a:r>
          <a:r>
            <a:rPr lang="ko-KR" altLang="en-US" sz="3300" smtClean="0"/>
            <a:t>지역의 </a:t>
          </a:r>
          <a:r>
            <a:rPr lang="ko-KR" altLang="en-US" sz="3300" dirty="0" smtClean="0"/>
            <a:t>특성 고려 후</a:t>
          </a:r>
          <a:r>
            <a:rPr lang="en-US" altLang="ko-KR" sz="3300" dirty="0" smtClean="0"/>
            <a:t>, </a:t>
          </a:r>
          <a:r>
            <a:rPr lang="ko-KR" altLang="en-US" sz="3300" dirty="0" smtClean="0"/>
            <a:t>해결방법 제시</a:t>
          </a:r>
          <a:endParaRPr lang="ko-KR" altLang="en-US" sz="3300" dirty="0"/>
        </a:p>
      </dgm:t>
    </dgm:pt>
    <dgm:pt modelId="{43684382-78E2-48ED-86A6-4A98BDEDBB22}" type="parTrans" cxnId="{FF932617-44FF-4D27-A90C-F7C81EFBA462}">
      <dgm:prSet/>
      <dgm:spPr/>
      <dgm:t>
        <a:bodyPr/>
        <a:lstStyle/>
        <a:p>
          <a:pPr latinLnBrk="1"/>
          <a:endParaRPr lang="ko-KR" altLang="en-US"/>
        </a:p>
      </dgm:t>
    </dgm:pt>
    <dgm:pt modelId="{80F335CA-628A-4DAA-B885-8EFD4FCA427D}" type="sibTrans" cxnId="{FF932617-44FF-4D27-A90C-F7C81EFBA462}">
      <dgm:prSet/>
      <dgm:spPr/>
      <dgm:t>
        <a:bodyPr/>
        <a:lstStyle/>
        <a:p>
          <a:pPr latinLnBrk="1"/>
          <a:endParaRPr lang="ko-KR" altLang="en-US"/>
        </a:p>
      </dgm:t>
    </dgm:pt>
    <dgm:pt modelId="{9E3FDC6F-D112-41D9-8EE4-A6CC2BCC836D}" type="pres">
      <dgm:prSet presAssocID="{162481B3-B9FF-4DC1-A1B9-14F65C0023DA}" presName="Name0" presStyleCnt="0">
        <dgm:presLayoutVars>
          <dgm:dir/>
          <dgm:animLvl val="lvl"/>
          <dgm:resizeHandles val="exact"/>
        </dgm:presLayoutVars>
      </dgm:prSet>
      <dgm:spPr/>
    </dgm:pt>
    <dgm:pt modelId="{E8285D05-6E32-411B-AB4B-226B6A8DD8F1}" type="pres">
      <dgm:prSet presAssocID="{7F50E15E-8217-44D0-80B0-8C24A36904A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5B263-7C9F-4E82-B11C-05AF17BD236D}" type="pres">
      <dgm:prSet presAssocID="{896D4E79-ADAA-43E6-A113-F0D0C82A8649}" presName="parTxOnlySpace" presStyleCnt="0"/>
      <dgm:spPr/>
    </dgm:pt>
    <dgm:pt modelId="{816988AA-941A-4B07-8A26-2ABD6A340D34}" type="pres">
      <dgm:prSet presAssocID="{5B7863AC-A63E-4E90-A369-3F0FE5B015C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0E1F9B-36D6-47ED-8EF3-7A261B29ACA8}" type="pres">
      <dgm:prSet presAssocID="{990AB54C-1782-4BDC-9A86-2826A4305FD9}" presName="parTxOnlySpace" presStyleCnt="0"/>
      <dgm:spPr/>
    </dgm:pt>
    <dgm:pt modelId="{E7444B58-9201-46AB-A29F-4E55A15CD11F}" type="pres">
      <dgm:prSet presAssocID="{961EAED3-6069-4AB2-AA5D-AC08E421E1F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3C241F6-B1F2-4379-9D13-F5FD59F1C258}" type="presOf" srcId="{7F50E15E-8217-44D0-80B0-8C24A36904A8}" destId="{E8285D05-6E32-411B-AB4B-226B6A8DD8F1}" srcOrd="0" destOrd="0" presId="urn:microsoft.com/office/officeart/2005/8/layout/chevron1"/>
    <dgm:cxn modelId="{68ECD1AE-A545-4A45-812E-DB98F6E86575}" srcId="{162481B3-B9FF-4DC1-A1B9-14F65C0023DA}" destId="{7F50E15E-8217-44D0-80B0-8C24A36904A8}" srcOrd="0" destOrd="0" parTransId="{4A7FF8BA-2376-487E-BE05-3D8563E34747}" sibTransId="{896D4E79-ADAA-43E6-A113-F0D0C82A8649}"/>
    <dgm:cxn modelId="{A2F9FFE4-511C-4118-B4BC-A0C8CA0704B8}" type="presOf" srcId="{5B7863AC-A63E-4E90-A369-3F0FE5B015C1}" destId="{816988AA-941A-4B07-8A26-2ABD6A340D34}" srcOrd="0" destOrd="0" presId="urn:microsoft.com/office/officeart/2005/8/layout/chevron1"/>
    <dgm:cxn modelId="{0BB3F155-5FEA-431D-ADCD-58E96D8D6CCE}" type="presOf" srcId="{162481B3-B9FF-4DC1-A1B9-14F65C0023DA}" destId="{9E3FDC6F-D112-41D9-8EE4-A6CC2BCC836D}" srcOrd="0" destOrd="0" presId="urn:microsoft.com/office/officeart/2005/8/layout/chevron1"/>
    <dgm:cxn modelId="{4DA8555D-C803-4007-A0B3-EE4CDFB048DB}" type="presOf" srcId="{961EAED3-6069-4AB2-AA5D-AC08E421E1F3}" destId="{E7444B58-9201-46AB-A29F-4E55A15CD11F}" srcOrd="0" destOrd="0" presId="urn:microsoft.com/office/officeart/2005/8/layout/chevron1"/>
    <dgm:cxn modelId="{4E3D44E6-9850-40D3-8261-346DA9E1C70C}" srcId="{162481B3-B9FF-4DC1-A1B9-14F65C0023DA}" destId="{5B7863AC-A63E-4E90-A369-3F0FE5B015C1}" srcOrd="1" destOrd="0" parTransId="{B90955D7-4A18-4D7F-AEBB-7E4AF825C02D}" sibTransId="{990AB54C-1782-4BDC-9A86-2826A4305FD9}"/>
    <dgm:cxn modelId="{FF932617-44FF-4D27-A90C-F7C81EFBA462}" srcId="{162481B3-B9FF-4DC1-A1B9-14F65C0023DA}" destId="{961EAED3-6069-4AB2-AA5D-AC08E421E1F3}" srcOrd="2" destOrd="0" parTransId="{43684382-78E2-48ED-86A6-4A98BDEDBB22}" sibTransId="{80F335CA-628A-4DAA-B885-8EFD4FCA427D}"/>
    <dgm:cxn modelId="{86A2317D-E419-45FA-83AC-73563DADBCEE}" type="presParOf" srcId="{9E3FDC6F-D112-41D9-8EE4-A6CC2BCC836D}" destId="{E8285D05-6E32-411B-AB4B-226B6A8DD8F1}" srcOrd="0" destOrd="0" presId="urn:microsoft.com/office/officeart/2005/8/layout/chevron1"/>
    <dgm:cxn modelId="{EB8A6897-41B3-4571-98B5-6A3F5B22E83A}" type="presParOf" srcId="{9E3FDC6F-D112-41D9-8EE4-A6CC2BCC836D}" destId="{4935B263-7C9F-4E82-B11C-05AF17BD236D}" srcOrd="1" destOrd="0" presId="urn:microsoft.com/office/officeart/2005/8/layout/chevron1"/>
    <dgm:cxn modelId="{A13EAB54-6C2F-40A6-93CE-E1126D72A8C1}" type="presParOf" srcId="{9E3FDC6F-D112-41D9-8EE4-A6CC2BCC836D}" destId="{816988AA-941A-4B07-8A26-2ABD6A340D34}" srcOrd="2" destOrd="0" presId="urn:microsoft.com/office/officeart/2005/8/layout/chevron1"/>
    <dgm:cxn modelId="{EA6AAD38-610D-4B07-B69E-A943847860A0}" type="presParOf" srcId="{9E3FDC6F-D112-41D9-8EE4-A6CC2BCC836D}" destId="{260E1F9B-36D6-47ED-8EF3-7A261B29ACA8}" srcOrd="3" destOrd="0" presId="urn:microsoft.com/office/officeart/2005/8/layout/chevron1"/>
    <dgm:cxn modelId="{504A73DF-DA71-4741-AADA-4ECEED2C8A0D}" type="presParOf" srcId="{9E3FDC6F-D112-41D9-8EE4-A6CC2BCC836D}" destId="{E7444B58-9201-46AB-A29F-4E55A15CD11F}" srcOrd="4" destOrd="0" presId="urn:microsoft.com/office/officeart/2005/8/layout/chevron1"/>
  </dgm:cxnLst>
  <dgm:bg>
    <a:effectLst>
      <a:innerShdw blurRad="63500" dist="50800" dir="16200000">
        <a:prstClr val="black">
          <a:alpha val="50000"/>
        </a:prstClr>
      </a:inn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481B3-B9FF-4DC1-A1B9-14F65C0023D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F50E15E-8217-44D0-80B0-8C24A36904A8}">
      <dgm:prSet phldrT="[텍스트]"/>
      <dgm:spPr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 smtClean="0"/>
            <a:t>1) 66</a:t>
          </a:r>
          <a:r>
            <a:rPr lang="ko-KR" altLang="en-US" dirty="0" smtClean="0"/>
            <a:t>세 이상 </a:t>
          </a:r>
          <a:endParaRPr lang="en-US" altLang="ko-KR" dirty="0" smtClean="0"/>
        </a:p>
        <a:p>
          <a:pPr latinLnBrk="1"/>
          <a:r>
            <a:rPr lang="ko-KR" altLang="en-US" dirty="0" smtClean="0"/>
            <a:t>소비문화 파악</a:t>
          </a:r>
          <a:endParaRPr lang="ko-KR" altLang="en-US" dirty="0"/>
        </a:p>
      </dgm:t>
    </dgm:pt>
    <dgm:pt modelId="{4A7FF8BA-2376-487E-BE05-3D8563E34747}" type="parTrans" cxnId="{68ECD1AE-A545-4A45-812E-DB98F6E86575}">
      <dgm:prSet/>
      <dgm:spPr/>
      <dgm:t>
        <a:bodyPr/>
        <a:lstStyle/>
        <a:p>
          <a:pPr latinLnBrk="1"/>
          <a:endParaRPr lang="ko-KR" altLang="en-US"/>
        </a:p>
      </dgm:t>
    </dgm:pt>
    <dgm:pt modelId="{896D4E79-ADAA-43E6-A113-F0D0C82A8649}" type="sibTrans" cxnId="{68ECD1AE-A545-4A45-812E-DB98F6E86575}">
      <dgm:prSet/>
      <dgm:spPr/>
      <dgm:t>
        <a:bodyPr/>
        <a:lstStyle/>
        <a:p>
          <a:pPr latinLnBrk="1"/>
          <a:endParaRPr lang="ko-KR" altLang="en-US"/>
        </a:p>
      </dgm:t>
    </dgm:pt>
    <dgm:pt modelId="{5B7863AC-A63E-4E90-A369-3F0FE5B015C1}">
      <dgm:prSet phldrT="[텍스트]"/>
      <dgm:spPr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 smtClean="0"/>
            <a:t>2) </a:t>
          </a:r>
          <a:r>
            <a:rPr lang="ko-KR" altLang="en-US" dirty="0" smtClean="0"/>
            <a:t>지역별 연령별 인구비율</a:t>
          </a:r>
          <a:endParaRPr lang="ko-KR" altLang="en-US" dirty="0"/>
        </a:p>
      </dgm:t>
    </dgm:pt>
    <dgm:pt modelId="{B90955D7-4A18-4D7F-AEBB-7E4AF825C02D}" type="parTrans" cxnId="{4E3D44E6-9850-40D3-8261-346DA9E1C70C}">
      <dgm:prSet/>
      <dgm:spPr/>
      <dgm:t>
        <a:bodyPr/>
        <a:lstStyle/>
        <a:p>
          <a:pPr latinLnBrk="1"/>
          <a:endParaRPr lang="ko-KR" altLang="en-US"/>
        </a:p>
      </dgm:t>
    </dgm:pt>
    <dgm:pt modelId="{990AB54C-1782-4BDC-9A86-2826A4305FD9}" type="sibTrans" cxnId="{4E3D44E6-9850-40D3-8261-346DA9E1C70C}">
      <dgm:prSet/>
      <dgm:spPr/>
      <dgm:t>
        <a:bodyPr/>
        <a:lstStyle/>
        <a:p>
          <a:pPr latinLnBrk="1"/>
          <a:endParaRPr lang="ko-KR" altLang="en-US"/>
        </a:p>
      </dgm:t>
    </dgm:pt>
    <dgm:pt modelId="{961EAED3-6069-4AB2-AA5D-AC08E421E1F3}">
      <dgm:prSet phldrT="[텍스트]" custT="1"/>
      <dgm:spPr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sz="3300" smtClean="0"/>
            <a:t>3) </a:t>
          </a:r>
          <a:r>
            <a:rPr lang="ko-KR" altLang="en-US" sz="3300" smtClean="0"/>
            <a:t>지역의 </a:t>
          </a:r>
          <a:r>
            <a:rPr lang="ko-KR" altLang="en-US" sz="3300" dirty="0" smtClean="0"/>
            <a:t>특성 고려 후</a:t>
          </a:r>
          <a:r>
            <a:rPr lang="en-US" altLang="ko-KR" sz="3300" dirty="0" smtClean="0"/>
            <a:t>, </a:t>
          </a:r>
          <a:r>
            <a:rPr lang="ko-KR" altLang="en-US" sz="3300" dirty="0" smtClean="0"/>
            <a:t>해결방법 제시</a:t>
          </a:r>
          <a:endParaRPr lang="ko-KR" altLang="en-US" sz="3300" dirty="0"/>
        </a:p>
      </dgm:t>
    </dgm:pt>
    <dgm:pt modelId="{43684382-78E2-48ED-86A6-4A98BDEDBB22}" type="parTrans" cxnId="{FF932617-44FF-4D27-A90C-F7C81EFBA462}">
      <dgm:prSet/>
      <dgm:spPr/>
      <dgm:t>
        <a:bodyPr/>
        <a:lstStyle/>
        <a:p>
          <a:pPr latinLnBrk="1"/>
          <a:endParaRPr lang="ko-KR" altLang="en-US"/>
        </a:p>
      </dgm:t>
    </dgm:pt>
    <dgm:pt modelId="{80F335CA-628A-4DAA-B885-8EFD4FCA427D}" type="sibTrans" cxnId="{FF932617-44FF-4D27-A90C-F7C81EFBA462}">
      <dgm:prSet/>
      <dgm:spPr/>
      <dgm:t>
        <a:bodyPr/>
        <a:lstStyle/>
        <a:p>
          <a:pPr latinLnBrk="1"/>
          <a:endParaRPr lang="ko-KR" altLang="en-US"/>
        </a:p>
      </dgm:t>
    </dgm:pt>
    <dgm:pt modelId="{9E3FDC6F-D112-41D9-8EE4-A6CC2BCC836D}" type="pres">
      <dgm:prSet presAssocID="{162481B3-B9FF-4DC1-A1B9-14F65C0023DA}" presName="Name0" presStyleCnt="0">
        <dgm:presLayoutVars>
          <dgm:dir/>
          <dgm:animLvl val="lvl"/>
          <dgm:resizeHandles val="exact"/>
        </dgm:presLayoutVars>
      </dgm:prSet>
      <dgm:spPr/>
    </dgm:pt>
    <dgm:pt modelId="{E8285D05-6E32-411B-AB4B-226B6A8DD8F1}" type="pres">
      <dgm:prSet presAssocID="{7F50E15E-8217-44D0-80B0-8C24A36904A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5B263-7C9F-4E82-B11C-05AF17BD236D}" type="pres">
      <dgm:prSet presAssocID="{896D4E79-ADAA-43E6-A113-F0D0C82A8649}" presName="parTxOnlySpace" presStyleCnt="0"/>
      <dgm:spPr/>
    </dgm:pt>
    <dgm:pt modelId="{816988AA-941A-4B07-8A26-2ABD6A340D34}" type="pres">
      <dgm:prSet presAssocID="{5B7863AC-A63E-4E90-A369-3F0FE5B015C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0E1F9B-36D6-47ED-8EF3-7A261B29ACA8}" type="pres">
      <dgm:prSet presAssocID="{990AB54C-1782-4BDC-9A86-2826A4305FD9}" presName="parTxOnlySpace" presStyleCnt="0"/>
      <dgm:spPr/>
    </dgm:pt>
    <dgm:pt modelId="{E7444B58-9201-46AB-A29F-4E55A15CD11F}" type="pres">
      <dgm:prSet presAssocID="{961EAED3-6069-4AB2-AA5D-AC08E421E1F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3C241F6-B1F2-4379-9D13-F5FD59F1C258}" type="presOf" srcId="{7F50E15E-8217-44D0-80B0-8C24A36904A8}" destId="{E8285D05-6E32-411B-AB4B-226B6A8DD8F1}" srcOrd="0" destOrd="0" presId="urn:microsoft.com/office/officeart/2005/8/layout/chevron1"/>
    <dgm:cxn modelId="{68ECD1AE-A545-4A45-812E-DB98F6E86575}" srcId="{162481B3-B9FF-4DC1-A1B9-14F65C0023DA}" destId="{7F50E15E-8217-44D0-80B0-8C24A36904A8}" srcOrd="0" destOrd="0" parTransId="{4A7FF8BA-2376-487E-BE05-3D8563E34747}" sibTransId="{896D4E79-ADAA-43E6-A113-F0D0C82A8649}"/>
    <dgm:cxn modelId="{A2F9FFE4-511C-4118-B4BC-A0C8CA0704B8}" type="presOf" srcId="{5B7863AC-A63E-4E90-A369-3F0FE5B015C1}" destId="{816988AA-941A-4B07-8A26-2ABD6A340D34}" srcOrd="0" destOrd="0" presId="urn:microsoft.com/office/officeart/2005/8/layout/chevron1"/>
    <dgm:cxn modelId="{0BB3F155-5FEA-431D-ADCD-58E96D8D6CCE}" type="presOf" srcId="{162481B3-B9FF-4DC1-A1B9-14F65C0023DA}" destId="{9E3FDC6F-D112-41D9-8EE4-A6CC2BCC836D}" srcOrd="0" destOrd="0" presId="urn:microsoft.com/office/officeart/2005/8/layout/chevron1"/>
    <dgm:cxn modelId="{4DA8555D-C803-4007-A0B3-EE4CDFB048DB}" type="presOf" srcId="{961EAED3-6069-4AB2-AA5D-AC08E421E1F3}" destId="{E7444B58-9201-46AB-A29F-4E55A15CD11F}" srcOrd="0" destOrd="0" presId="urn:microsoft.com/office/officeart/2005/8/layout/chevron1"/>
    <dgm:cxn modelId="{4E3D44E6-9850-40D3-8261-346DA9E1C70C}" srcId="{162481B3-B9FF-4DC1-A1B9-14F65C0023DA}" destId="{5B7863AC-A63E-4E90-A369-3F0FE5B015C1}" srcOrd="1" destOrd="0" parTransId="{B90955D7-4A18-4D7F-AEBB-7E4AF825C02D}" sibTransId="{990AB54C-1782-4BDC-9A86-2826A4305FD9}"/>
    <dgm:cxn modelId="{FF932617-44FF-4D27-A90C-F7C81EFBA462}" srcId="{162481B3-B9FF-4DC1-A1B9-14F65C0023DA}" destId="{961EAED3-6069-4AB2-AA5D-AC08E421E1F3}" srcOrd="2" destOrd="0" parTransId="{43684382-78E2-48ED-86A6-4A98BDEDBB22}" sibTransId="{80F335CA-628A-4DAA-B885-8EFD4FCA427D}"/>
    <dgm:cxn modelId="{86A2317D-E419-45FA-83AC-73563DADBCEE}" type="presParOf" srcId="{9E3FDC6F-D112-41D9-8EE4-A6CC2BCC836D}" destId="{E8285D05-6E32-411B-AB4B-226B6A8DD8F1}" srcOrd="0" destOrd="0" presId="urn:microsoft.com/office/officeart/2005/8/layout/chevron1"/>
    <dgm:cxn modelId="{EB8A6897-41B3-4571-98B5-6A3F5B22E83A}" type="presParOf" srcId="{9E3FDC6F-D112-41D9-8EE4-A6CC2BCC836D}" destId="{4935B263-7C9F-4E82-B11C-05AF17BD236D}" srcOrd="1" destOrd="0" presId="urn:microsoft.com/office/officeart/2005/8/layout/chevron1"/>
    <dgm:cxn modelId="{A13EAB54-6C2F-40A6-93CE-E1126D72A8C1}" type="presParOf" srcId="{9E3FDC6F-D112-41D9-8EE4-A6CC2BCC836D}" destId="{816988AA-941A-4B07-8A26-2ABD6A340D34}" srcOrd="2" destOrd="0" presId="urn:microsoft.com/office/officeart/2005/8/layout/chevron1"/>
    <dgm:cxn modelId="{EA6AAD38-610D-4B07-B69E-A943847860A0}" type="presParOf" srcId="{9E3FDC6F-D112-41D9-8EE4-A6CC2BCC836D}" destId="{260E1F9B-36D6-47ED-8EF3-7A261B29ACA8}" srcOrd="3" destOrd="0" presId="urn:microsoft.com/office/officeart/2005/8/layout/chevron1"/>
    <dgm:cxn modelId="{504A73DF-DA71-4741-AADA-4ECEED2C8A0D}" type="presParOf" srcId="{9E3FDC6F-D112-41D9-8EE4-A6CC2BCC836D}" destId="{E7444B58-9201-46AB-A29F-4E55A15CD11F}" srcOrd="4" destOrd="0" presId="urn:microsoft.com/office/officeart/2005/8/layout/chevron1"/>
  </dgm:cxnLst>
  <dgm:bg>
    <a:effectLst>
      <a:innerShdw blurRad="63500" dist="50800" dir="16200000">
        <a:prstClr val="black">
          <a:alpha val="50000"/>
        </a:prstClr>
      </a:inn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85D05-6E32-411B-AB4B-226B6A8DD8F1}">
      <dsp:nvSpPr>
        <dsp:cNvPr id="0" name=""/>
        <dsp:cNvSpPr/>
      </dsp:nvSpPr>
      <dsp:spPr>
        <a:xfrm>
          <a:off x="4174" y="1586282"/>
          <a:ext cx="5086089" cy="2034435"/>
        </a:xfrm>
        <a:prstGeom prst="chevron">
          <a:avLst/>
        </a:prstGeom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100" kern="1200" dirty="0" smtClean="0"/>
            <a:t>1) 65</a:t>
          </a:r>
          <a:r>
            <a:rPr lang="ko-KR" altLang="en-US" sz="3100" kern="1200" dirty="0" smtClean="0"/>
            <a:t>세 이상 </a:t>
          </a:r>
          <a:endParaRPr lang="en-US" altLang="ko-KR" sz="3100" kern="1200" dirty="0" smtClean="0"/>
        </a:p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소비문화 파악</a:t>
          </a:r>
          <a:endParaRPr lang="ko-KR" altLang="en-US" sz="3100" kern="1200" dirty="0"/>
        </a:p>
      </dsp:txBody>
      <dsp:txXfrm>
        <a:off x="1021392" y="1586282"/>
        <a:ext cx="3051654" cy="2034435"/>
      </dsp:txXfrm>
    </dsp:sp>
    <dsp:sp modelId="{816988AA-941A-4B07-8A26-2ABD6A340D34}">
      <dsp:nvSpPr>
        <dsp:cNvPr id="0" name=""/>
        <dsp:cNvSpPr/>
      </dsp:nvSpPr>
      <dsp:spPr>
        <a:xfrm>
          <a:off x="4581655" y="1586282"/>
          <a:ext cx="5086089" cy="2034435"/>
        </a:xfrm>
        <a:prstGeom prst="chevron">
          <a:avLst/>
        </a:prstGeom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100" kern="1200" dirty="0" smtClean="0"/>
            <a:t>2) </a:t>
          </a:r>
          <a:r>
            <a:rPr lang="ko-KR" altLang="en-US" sz="3100" kern="1200" dirty="0" smtClean="0"/>
            <a:t>지역별 </a:t>
          </a:r>
          <a:endParaRPr lang="en-US" altLang="ko-KR" sz="3100" kern="1200" dirty="0" smtClean="0"/>
        </a:p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연령별 인구비율 </a:t>
          </a:r>
          <a:endParaRPr lang="ko-KR" altLang="en-US" sz="3100" kern="1200" dirty="0"/>
        </a:p>
      </dsp:txBody>
      <dsp:txXfrm>
        <a:off x="5598873" y="1586282"/>
        <a:ext cx="3051654" cy="2034435"/>
      </dsp:txXfrm>
    </dsp:sp>
    <dsp:sp modelId="{E7444B58-9201-46AB-A29F-4E55A15CD11F}">
      <dsp:nvSpPr>
        <dsp:cNvPr id="0" name=""/>
        <dsp:cNvSpPr/>
      </dsp:nvSpPr>
      <dsp:spPr>
        <a:xfrm>
          <a:off x="9159135" y="1586282"/>
          <a:ext cx="5086089" cy="2034435"/>
        </a:xfrm>
        <a:prstGeom prst="chevron">
          <a:avLst/>
        </a:prstGeom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smtClean="0"/>
            <a:t>3) </a:t>
          </a:r>
          <a:r>
            <a:rPr lang="ko-KR" altLang="en-US" sz="3300" kern="1200" smtClean="0"/>
            <a:t>지역의 </a:t>
          </a:r>
          <a:r>
            <a:rPr lang="ko-KR" altLang="en-US" sz="3300" kern="1200" dirty="0" smtClean="0"/>
            <a:t>특성 고려 후</a:t>
          </a:r>
          <a:r>
            <a:rPr lang="en-US" altLang="ko-KR" sz="3300" kern="1200" dirty="0" smtClean="0"/>
            <a:t>, </a:t>
          </a:r>
          <a:r>
            <a:rPr lang="ko-KR" altLang="en-US" sz="3300" kern="1200" dirty="0" smtClean="0"/>
            <a:t>해결방법 제시</a:t>
          </a:r>
          <a:endParaRPr lang="ko-KR" altLang="en-US" sz="3300" kern="1200" dirty="0"/>
        </a:p>
      </dsp:txBody>
      <dsp:txXfrm>
        <a:off x="10176353" y="1586282"/>
        <a:ext cx="3051654" cy="2034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85D05-6E32-411B-AB4B-226B6A8DD8F1}">
      <dsp:nvSpPr>
        <dsp:cNvPr id="0" name=""/>
        <dsp:cNvSpPr/>
      </dsp:nvSpPr>
      <dsp:spPr>
        <a:xfrm>
          <a:off x="4174" y="1586282"/>
          <a:ext cx="5086089" cy="2034435"/>
        </a:xfrm>
        <a:prstGeom prst="chevron">
          <a:avLst/>
        </a:prstGeom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1) 66</a:t>
          </a:r>
          <a:r>
            <a:rPr lang="ko-KR" altLang="en-US" sz="3600" kern="1200" dirty="0" smtClean="0"/>
            <a:t>세 이상 </a:t>
          </a:r>
          <a:endParaRPr lang="en-US" altLang="ko-KR" sz="3600" kern="1200" dirty="0" smtClean="0"/>
        </a:p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소비문화 파악</a:t>
          </a:r>
          <a:endParaRPr lang="ko-KR" altLang="en-US" sz="3600" kern="1200" dirty="0"/>
        </a:p>
      </dsp:txBody>
      <dsp:txXfrm>
        <a:off x="1021392" y="1586282"/>
        <a:ext cx="3051654" cy="2034435"/>
      </dsp:txXfrm>
    </dsp:sp>
    <dsp:sp modelId="{816988AA-941A-4B07-8A26-2ABD6A340D34}">
      <dsp:nvSpPr>
        <dsp:cNvPr id="0" name=""/>
        <dsp:cNvSpPr/>
      </dsp:nvSpPr>
      <dsp:spPr>
        <a:xfrm>
          <a:off x="4581655" y="1586282"/>
          <a:ext cx="5086089" cy="2034435"/>
        </a:xfrm>
        <a:prstGeom prst="chevron">
          <a:avLst/>
        </a:prstGeom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2) </a:t>
          </a:r>
          <a:r>
            <a:rPr lang="ko-KR" altLang="en-US" sz="3600" kern="1200" dirty="0" smtClean="0"/>
            <a:t>지역별 연령별 인구비율</a:t>
          </a:r>
          <a:endParaRPr lang="ko-KR" altLang="en-US" sz="3600" kern="1200" dirty="0"/>
        </a:p>
      </dsp:txBody>
      <dsp:txXfrm>
        <a:off x="5598873" y="1586282"/>
        <a:ext cx="3051654" cy="2034435"/>
      </dsp:txXfrm>
    </dsp:sp>
    <dsp:sp modelId="{E7444B58-9201-46AB-A29F-4E55A15CD11F}">
      <dsp:nvSpPr>
        <dsp:cNvPr id="0" name=""/>
        <dsp:cNvSpPr/>
      </dsp:nvSpPr>
      <dsp:spPr>
        <a:xfrm>
          <a:off x="9159135" y="1586282"/>
          <a:ext cx="5086089" cy="2034435"/>
        </a:xfrm>
        <a:prstGeom prst="chevron">
          <a:avLst/>
        </a:prstGeom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smtClean="0"/>
            <a:t>3) </a:t>
          </a:r>
          <a:r>
            <a:rPr lang="ko-KR" altLang="en-US" sz="3300" kern="1200" smtClean="0"/>
            <a:t>지역의 </a:t>
          </a:r>
          <a:r>
            <a:rPr lang="ko-KR" altLang="en-US" sz="3300" kern="1200" dirty="0" smtClean="0"/>
            <a:t>특성 고려 후</a:t>
          </a:r>
          <a:r>
            <a:rPr lang="en-US" altLang="ko-KR" sz="3300" kern="1200" dirty="0" smtClean="0"/>
            <a:t>, </a:t>
          </a:r>
          <a:r>
            <a:rPr lang="ko-KR" altLang="en-US" sz="3300" kern="1200" dirty="0" smtClean="0"/>
            <a:t>해결방법 제시</a:t>
          </a:r>
          <a:endParaRPr lang="ko-KR" altLang="en-US" sz="3300" kern="1200" dirty="0"/>
        </a:p>
      </dsp:txBody>
      <dsp:txXfrm>
        <a:off x="10176353" y="1586282"/>
        <a:ext cx="3051654" cy="2034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63F1D-755E-4967-A66B-CFA9B1565037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2E32C-52D9-450B-8CCF-95EF036CC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6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2E32C-52D9-450B-8CCF-95EF036CC4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2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2E32C-52D9-450B-8CCF-95EF036CC4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1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6F4E4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9927590"/>
          </a:xfrm>
          <a:custGeom>
            <a:avLst/>
            <a:gdLst/>
            <a:ahLst/>
            <a:cxnLst/>
            <a:rect l="l" t="t" r="r" b="b"/>
            <a:pathLst>
              <a:path w="18288000" h="9927590">
                <a:moveTo>
                  <a:pt x="0" y="9927579"/>
                </a:moveTo>
                <a:lnTo>
                  <a:pt x="18288000" y="9927579"/>
                </a:lnTo>
                <a:lnTo>
                  <a:pt x="18288000" y="0"/>
                </a:lnTo>
                <a:lnTo>
                  <a:pt x="0" y="0"/>
                </a:lnTo>
                <a:lnTo>
                  <a:pt x="0" y="9927579"/>
                </a:lnTo>
                <a:close/>
              </a:path>
            </a:pathLst>
          </a:custGeom>
          <a:solidFill>
            <a:srgbClr val="F1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27837" y="4675296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527837" y="5437296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27837" y="6199296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27837" y="6961296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27837" y="7723296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527837" y="8485296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6F4E4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6F4E4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9927590"/>
          </a:xfrm>
          <a:custGeom>
            <a:avLst/>
            <a:gdLst/>
            <a:ahLst/>
            <a:cxnLst/>
            <a:rect l="l" t="t" r="r" b="b"/>
            <a:pathLst>
              <a:path w="18288000" h="9927590">
                <a:moveTo>
                  <a:pt x="0" y="9927579"/>
                </a:moveTo>
                <a:lnTo>
                  <a:pt x="18288000" y="9927579"/>
                </a:lnTo>
                <a:lnTo>
                  <a:pt x="18288000" y="0"/>
                </a:lnTo>
                <a:lnTo>
                  <a:pt x="0" y="0"/>
                </a:lnTo>
                <a:lnTo>
                  <a:pt x="0" y="9927579"/>
                </a:lnTo>
                <a:close/>
              </a:path>
            </a:pathLst>
          </a:custGeom>
          <a:solidFill>
            <a:srgbClr val="F1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964" y="230218"/>
            <a:ext cx="2078989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rgbClr val="6F4E4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9070" y="2387290"/>
            <a:ext cx="14669769" cy="672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B9D9C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9482464"/>
            <a:ext cx="16364585" cy="0"/>
          </a:xfrm>
          <a:custGeom>
            <a:avLst/>
            <a:gdLst/>
            <a:ahLst/>
            <a:cxnLst/>
            <a:rect l="l" t="t" r="r" b="b"/>
            <a:pathLst>
              <a:path w="16364585">
                <a:moveTo>
                  <a:pt x="0" y="0"/>
                </a:moveTo>
                <a:lnTo>
                  <a:pt x="16364041" y="0"/>
                </a:lnTo>
              </a:path>
            </a:pathLst>
          </a:custGeom>
          <a:ln w="19050">
            <a:solidFill>
              <a:srgbClr val="66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77000" y="4305300"/>
            <a:ext cx="9637757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0" dirty="0" smtClean="0">
                <a:latin typeface="UnDinaru"/>
                <a:cs typeface="UnDinaru"/>
              </a:rPr>
              <a:t>빈곤층을 위한 정책방향</a:t>
            </a:r>
            <a:endParaRPr sz="10000" dirty="0">
              <a:latin typeface="UnDinaru"/>
              <a:cs typeface="UnDinar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7800" y="8860011"/>
            <a:ext cx="478218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40" dirty="0" smtClean="0">
                <a:solidFill>
                  <a:srgbClr val="6F4E48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cs typeface="Noto Sans CJK JP Regular"/>
              </a:rPr>
              <a:t>KFO </a:t>
            </a:r>
            <a:r>
              <a:rPr lang="ko-KR" altLang="en-US" sz="3000" b="1" spc="-40" dirty="0" smtClean="0">
                <a:solidFill>
                  <a:srgbClr val="6F4E48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cs typeface="Noto Sans CJK JP Regular"/>
              </a:rPr>
              <a:t>한국직업개발원 </a:t>
            </a:r>
            <a:r>
              <a:rPr lang="ko-KR" altLang="en-US" sz="3000" b="1" spc="-40" dirty="0" err="1" smtClean="0">
                <a:solidFill>
                  <a:srgbClr val="6F4E48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cs typeface="Noto Sans CJK JP Regular"/>
              </a:rPr>
              <a:t>임세훈</a:t>
            </a:r>
            <a:endParaRPr sz="3000" b="1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2275701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665653"/>
                </a:solidFill>
                <a:latin typeface="+mj-lt"/>
              </a:rPr>
              <a:t>Target</a:t>
            </a:r>
            <a:endParaRPr lang="ko-KR" altLang="en-US" sz="3000" dirty="0">
              <a:solidFill>
                <a:srgbClr val="665653"/>
              </a:solidFill>
              <a:latin typeface="+mj-lt"/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3581400" y="2552700"/>
            <a:ext cx="6705600" cy="6705600"/>
          </a:xfrm>
          <a:prstGeom prst="flowChartConnector">
            <a:avLst/>
          </a:prstGeom>
          <a:solidFill>
            <a:srgbClr val="665653">
              <a:alpha val="14902"/>
            </a:srgbClr>
          </a:solidFill>
          <a:ln>
            <a:solidFill>
              <a:srgbClr val="665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8077200" y="2552700"/>
            <a:ext cx="6705600" cy="6705600"/>
          </a:xfrm>
          <a:prstGeom prst="flowChartConnector">
            <a:avLst/>
          </a:prstGeom>
          <a:solidFill>
            <a:srgbClr val="665653">
              <a:alpha val="14902"/>
            </a:srgbClr>
          </a:solidFill>
          <a:ln>
            <a:solidFill>
              <a:srgbClr val="665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89500" y="5208063"/>
            <a:ext cx="2895600" cy="139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err="1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빈곤율이</a:t>
            </a:r>
            <a:r>
              <a:rPr lang="ko-KR" altLang="en-US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 높은 </a:t>
            </a:r>
            <a:r>
              <a:rPr lang="en-US" altLang="ko-KR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65</a:t>
            </a:r>
            <a:r>
              <a:rPr lang="ko-KR" altLang="en-US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세 이상</a:t>
            </a:r>
            <a:endParaRPr lang="ko-KR" altLang="en-US" sz="3000" dirty="0">
              <a:solidFill>
                <a:srgbClr val="000000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91800" y="4820586"/>
            <a:ext cx="3302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소득이 </a:t>
            </a:r>
            <a:r>
              <a:rPr lang="en-US" altLang="ko-KR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50%</a:t>
            </a:r>
            <a:r>
              <a:rPr lang="ko-KR" altLang="en-US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보다 낮으며 재산 소득</a:t>
            </a:r>
            <a:r>
              <a:rPr lang="en-US" altLang="ko-KR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, </a:t>
            </a:r>
            <a:r>
              <a:rPr lang="ko-KR" altLang="en-US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사적 연금이 낮은 연령대</a:t>
            </a:r>
            <a:endParaRPr lang="ko-KR" altLang="en-US" sz="3000" dirty="0">
              <a:solidFill>
                <a:srgbClr val="000000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39200" y="5067300"/>
            <a:ext cx="10160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002060"/>
                </a:solidFill>
              </a:rPr>
              <a:t>?</a:t>
            </a:r>
            <a:endParaRPr lang="ko-KR" altLang="en-US" sz="10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62000" y="1989767"/>
            <a:ext cx="12446000" cy="7591425"/>
            <a:chOff x="279401" y="1989767"/>
            <a:chExt cx="12065000" cy="75914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401" y="1989767"/>
              <a:ext cx="12065000" cy="75914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r="25000"/>
            <a:stretch/>
          </p:blipFill>
          <p:spPr>
            <a:xfrm>
              <a:off x="9448800" y="2171700"/>
              <a:ext cx="2743200" cy="22860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1616961" y="1532179"/>
            <a:ext cx="15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049000" y="6286500"/>
            <a:ext cx="2133600" cy="32184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220700" y="2857500"/>
            <a:ext cx="4876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재산소득 및 사적 연금 소득 비중이 타 연령대에 비해 가장 낮다</a:t>
            </a:r>
            <a:r>
              <a: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800" dirty="0" smtClean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근로소득 비중이 높다는 것은 근로를 멈추는 순간 소득이 끊겨 빈곤층이 될 확률이 높음</a:t>
            </a:r>
            <a:r>
              <a: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en-US" altLang="ko-KR" sz="28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Target -&gt; </a:t>
            </a:r>
            <a:r>
              <a:rPr lang="en-US" altLang="ko-KR" sz="2800" b="1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85</a:t>
            </a:r>
            <a:r>
              <a:rPr lang="ko-KR" altLang="en-US" sz="2800" b="1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 이상 연령대</a:t>
            </a:r>
            <a:endParaRPr lang="en-US" altLang="ko-KR" sz="2800" b="1" dirty="0" smtClean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5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소비패턴 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16961" y="1532179"/>
            <a:ext cx="15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423900" y="4838700"/>
            <a:ext cx="4876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65</a:t>
            </a:r>
            <a:r>
              <a:rPr lang="ko-KR" altLang="en-US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 이상 일을 하는 이유가 압도적으로 생활비 마련을 위해서 일을 한다</a:t>
            </a:r>
            <a:r>
              <a: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800" dirty="0" smtClean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두번째 이유로는 타 연령대에 비해 </a:t>
            </a:r>
            <a:r>
              <a:rPr lang="ko-KR" altLang="en-US" sz="2800" b="1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건강 유지</a:t>
            </a:r>
            <a:r>
              <a:rPr lang="ko-KR" altLang="en-US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를 위해 일을 한다</a:t>
            </a:r>
            <a:r>
              <a: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en-US" altLang="ko-KR" sz="28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98874"/>
            <a:ext cx="12865100" cy="77551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3400" y="8724900"/>
            <a:ext cx="8153400" cy="304800"/>
          </a:xfrm>
          <a:prstGeom prst="rect">
            <a:avLst/>
          </a:prstGeom>
          <a:noFill/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dirty="0" smtClean="0">
                <a:latin typeface="UnDinaru"/>
                <a:cs typeface="UnDinaru"/>
              </a:rPr>
              <a:t>결론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15800" y="4229100"/>
            <a:ext cx="6172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실제로 </a:t>
            </a:r>
            <a:r>
              <a:rPr lang="en-US" altLang="ko-KR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65~69</a:t>
            </a: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세를 제외하고 </a:t>
            </a:r>
            <a:r>
              <a:rPr lang="en-US" altLang="ko-KR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85</a:t>
            </a: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 이상이 소비가 제일 많은 실정</a:t>
            </a:r>
            <a:r>
              <a:rPr lang="en-US" altLang="ko-KR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그에 반해 주거비 지출은 </a:t>
            </a:r>
            <a:r>
              <a:rPr lang="en-US" altLang="ko-KR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80~84</a:t>
            </a: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세를 제외하고 가장 적다</a:t>
            </a:r>
            <a:r>
              <a:rPr lang="en-US" altLang="ko-KR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의료비로 인한 지출이 상당할 것으로 예상되며 </a:t>
            </a:r>
            <a:r>
              <a:rPr lang="ko-KR" altLang="en-US" sz="2600" b="1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의료비 정책</a:t>
            </a: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을 추진해야 한다</a:t>
            </a:r>
            <a:r>
              <a:rPr lang="en-US" altLang="ko-KR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en-US" altLang="ko-KR" sz="26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11361"/>
            <a:ext cx="11430000" cy="765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3961" y="1513260"/>
            <a:ext cx="15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2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714601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smtClean="0">
                <a:latin typeface="UnDinaru"/>
                <a:cs typeface="UnDinaru"/>
              </a:rPr>
              <a:t>한계 및 애로사항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752600" y="3238500"/>
            <a:ext cx="14706600" cy="5257800"/>
            <a:chOff x="1752600" y="2857500"/>
            <a:chExt cx="14706600" cy="5257800"/>
          </a:xfrm>
        </p:grpSpPr>
        <p:grpSp>
          <p:nvGrpSpPr>
            <p:cNvPr id="9" name="그룹 8"/>
            <p:cNvGrpSpPr/>
            <p:nvPr/>
          </p:nvGrpSpPr>
          <p:grpSpPr>
            <a:xfrm>
              <a:off x="1752600" y="2857500"/>
              <a:ext cx="14706600" cy="2209800"/>
              <a:chOff x="1676400" y="2857500"/>
              <a:chExt cx="14706600" cy="22098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676400" y="2857500"/>
                <a:ext cx="4419600" cy="2209800"/>
              </a:xfrm>
              <a:prstGeom prst="roundRect">
                <a:avLst/>
              </a:prstGeom>
              <a:ln>
                <a:solidFill>
                  <a:srgbClr val="6F4E48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데이터 정합성  </a:t>
                </a:r>
                <a:endParaRPr lang="ko-KR" altLang="en-US" sz="3000" dirty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7239000" y="2878110"/>
                <a:ext cx="9144000" cy="2189189"/>
              </a:xfrm>
              <a:prstGeom prst="roundRect">
                <a:avLst/>
              </a:prstGeom>
              <a:ln>
                <a:solidFill>
                  <a:srgbClr val="6F4E48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고령 인구의 소득 및 소비를 파악 하는 데이터에서 연간 데이터가 아닌 </a:t>
                </a:r>
                <a:endPara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3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년 데이터만 존재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, 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중간중간 없는 데이터 존재</a:t>
                </a:r>
                <a:endPara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752600" y="5905500"/>
              <a:ext cx="14706600" cy="2209800"/>
              <a:chOff x="1676400" y="2857500"/>
              <a:chExt cx="14706600" cy="220980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1676400" y="2857500"/>
                <a:ext cx="4419600" cy="2209800"/>
              </a:xfrm>
              <a:prstGeom prst="roundRect">
                <a:avLst/>
              </a:prstGeom>
              <a:ln>
                <a:solidFill>
                  <a:srgbClr val="6F4E48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데이터 세분화  </a:t>
                </a:r>
                <a:endParaRPr lang="ko-KR" altLang="en-US" sz="3000" dirty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239000" y="2878110"/>
                <a:ext cx="9144000" cy="2189189"/>
              </a:xfrm>
              <a:prstGeom prst="roundRect">
                <a:avLst/>
              </a:prstGeom>
              <a:ln>
                <a:solidFill>
                  <a:srgbClr val="6F4E48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 algn="ctr">
                  <a:buFontTx/>
                  <a:buChar char="-"/>
                </a:pP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각종 소비데이터는 대부분 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65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세 이상으로 처리되어 고령 인구의 </a:t>
                </a:r>
                <a:endPara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endParaRPr>
              </a:p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데이터 세분화가 어려움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, 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고령 인구의 표본이 타 연령대 데이터에 비해 적음</a:t>
                </a:r>
                <a:endPara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24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114" y="3086100"/>
            <a:ext cx="12726035" cy="0"/>
          </a:xfrm>
          <a:custGeom>
            <a:avLst/>
            <a:gdLst/>
            <a:ahLst/>
            <a:cxnLst/>
            <a:rect l="l" t="t" r="r" b="b"/>
            <a:pathLst>
              <a:path w="12726035">
                <a:moveTo>
                  <a:pt x="0" y="0"/>
                </a:moveTo>
                <a:lnTo>
                  <a:pt x="12725438" y="0"/>
                </a:lnTo>
              </a:path>
            </a:pathLst>
          </a:custGeom>
          <a:ln w="28575">
            <a:solidFill>
              <a:srgbClr val="AB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143000" y="3695700"/>
            <a:ext cx="6482080" cy="2795905"/>
          </a:xfrm>
          <a:prstGeom prst="rect">
            <a:avLst/>
          </a:prstGeom>
        </p:spPr>
        <p:txBody>
          <a:bodyPr vert="horz" wrap="square" lIns="0" tIns="619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80"/>
              </a:spcBef>
            </a:pPr>
            <a:r>
              <a:rPr sz="9000" spc="-490" dirty="0">
                <a:latin typeface="Times New Roman"/>
                <a:cs typeface="Times New Roman"/>
              </a:rPr>
              <a:t>THANK</a:t>
            </a:r>
            <a:r>
              <a:rPr sz="9000" spc="-434" dirty="0">
                <a:latin typeface="Times New Roman"/>
                <a:cs typeface="Times New Roman"/>
              </a:rPr>
              <a:t> </a:t>
            </a:r>
            <a:r>
              <a:rPr sz="9000" spc="-545" dirty="0">
                <a:latin typeface="Times New Roman"/>
                <a:cs typeface="Times New Roman"/>
              </a:rPr>
              <a:t>YOU</a:t>
            </a:r>
            <a:endParaRPr sz="9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lang="en-US" sz="3600" b="0" dirty="0" smtClean="0">
                <a:latin typeface="Noto Sans CJK JP Regular"/>
                <a:cs typeface="Noto Sans CJK JP Regular"/>
              </a:rPr>
              <a:t>  </a:t>
            </a:r>
            <a:r>
              <a:rPr sz="3600" b="0" dirty="0" err="1" smtClean="0">
                <a:latin typeface="Noto Sans CJK JP Regular"/>
                <a:cs typeface="Noto Sans CJK JP Regular"/>
              </a:rPr>
              <a:t>감사합니다</a:t>
            </a:r>
            <a:r>
              <a:rPr lang="en-US" sz="3600" b="0" dirty="0" smtClean="0">
                <a:latin typeface="Noto Sans CJK JP Regular"/>
                <a:cs typeface="Noto Sans CJK JP Regular"/>
              </a:rPr>
              <a:t>.</a:t>
            </a:r>
            <a:endParaRPr sz="3600" dirty="0">
              <a:latin typeface="Noto Sans CJK JP Regular"/>
              <a:cs typeface="Noto Sans CJK JP Regular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712114" y="7429500"/>
            <a:ext cx="12726035" cy="0"/>
          </a:xfrm>
          <a:custGeom>
            <a:avLst/>
            <a:gdLst/>
            <a:ahLst/>
            <a:cxnLst/>
            <a:rect l="l" t="t" r="r" b="b"/>
            <a:pathLst>
              <a:path w="12726035">
                <a:moveTo>
                  <a:pt x="0" y="0"/>
                </a:moveTo>
                <a:lnTo>
                  <a:pt x="12725438" y="0"/>
                </a:lnTo>
              </a:path>
            </a:pathLst>
          </a:custGeom>
          <a:ln w="28575">
            <a:solidFill>
              <a:srgbClr val="AB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9698" y="5679978"/>
            <a:ext cx="16049625" cy="1843405"/>
            <a:chOff x="1119698" y="5679978"/>
            <a:chExt cx="16049625" cy="1843405"/>
          </a:xfrm>
        </p:grpSpPr>
        <p:sp>
          <p:nvSpPr>
            <p:cNvPr id="3" name="object 3"/>
            <p:cNvSpPr/>
            <p:nvPr/>
          </p:nvSpPr>
          <p:spPr>
            <a:xfrm>
              <a:off x="1281623" y="5841910"/>
              <a:ext cx="15887700" cy="0"/>
            </a:xfrm>
            <a:custGeom>
              <a:avLst/>
              <a:gdLst/>
              <a:ahLst/>
              <a:cxnLst/>
              <a:rect l="l" t="t" r="r" b="b"/>
              <a:pathLst>
                <a:path w="15887700">
                  <a:moveTo>
                    <a:pt x="0" y="0"/>
                  </a:moveTo>
                  <a:lnTo>
                    <a:pt x="15887668" y="0"/>
                  </a:lnTo>
                </a:path>
              </a:pathLst>
            </a:custGeom>
            <a:ln w="28575">
              <a:solidFill>
                <a:srgbClr val="AB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9695" y="5679985"/>
              <a:ext cx="12865735" cy="323850"/>
            </a:xfrm>
            <a:custGeom>
              <a:avLst/>
              <a:gdLst/>
              <a:ahLst/>
              <a:cxnLst/>
              <a:rect l="l" t="t" r="r" b="b"/>
              <a:pathLst>
                <a:path w="12865735" h="323850">
                  <a:moveTo>
                    <a:pt x="323850" y="161937"/>
                  </a:moveTo>
                  <a:lnTo>
                    <a:pt x="318058" y="118897"/>
                  </a:lnTo>
                  <a:lnTo>
                    <a:pt x="301739" y="80213"/>
                  </a:lnTo>
                  <a:lnTo>
                    <a:pt x="276415" y="47434"/>
                  </a:lnTo>
                  <a:lnTo>
                    <a:pt x="243649" y="22110"/>
                  </a:lnTo>
                  <a:lnTo>
                    <a:pt x="204965" y="5778"/>
                  </a:lnTo>
                  <a:lnTo>
                    <a:pt x="161925" y="0"/>
                  </a:lnTo>
                  <a:lnTo>
                    <a:pt x="118872" y="5778"/>
                  </a:lnTo>
                  <a:lnTo>
                    <a:pt x="80200" y="22110"/>
                  </a:lnTo>
                  <a:lnTo>
                    <a:pt x="47421" y="47434"/>
                  </a:lnTo>
                  <a:lnTo>
                    <a:pt x="22098" y="80213"/>
                  </a:lnTo>
                  <a:lnTo>
                    <a:pt x="5778" y="118897"/>
                  </a:lnTo>
                  <a:lnTo>
                    <a:pt x="0" y="161937"/>
                  </a:lnTo>
                  <a:lnTo>
                    <a:pt x="5778" y="204978"/>
                  </a:lnTo>
                  <a:lnTo>
                    <a:pt x="22098" y="243662"/>
                  </a:lnTo>
                  <a:lnTo>
                    <a:pt x="47421" y="276428"/>
                  </a:lnTo>
                  <a:lnTo>
                    <a:pt x="80200" y="301739"/>
                  </a:lnTo>
                  <a:lnTo>
                    <a:pt x="118872" y="318071"/>
                  </a:lnTo>
                  <a:lnTo>
                    <a:pt x="161925" y="323850"/>
                  </a:lnTo>
                  <a:lnTo>
                    <a:pt x="204965" y="318071"/>
                  </a:lnTo>
                  <a:lnTo>
                    <a:pt x="243649" y="301739"/>
                  </a:lnTo>
                  <a:lnTo>
                    <a:pt x="276415" y="276428"/>
                  </a:lnTo>
                  <a:lnTo>
                    <a:pt x="301739" y="243662"/>
                  </a:lnTo>
                  <a:lnTo>
                    <a:pt x="318058" y="204978"/>
                  </a:lnTo>
                  <a:lnTo>
                    <a:pt x="323850" y="161937"/>
                  </a:lnTo>
                  <a:close/>
                </a:path>
                <a:path w="12865735" h="323850">
                  <a:moveTo>
                    <a:pt x="4324083" y="161937"/>
                  </a:moveTo>
                  <a:lnTo>
                    <a:pt x="4318305" y="118897"/>
                  </a:lnTo>
                  <a:lnTo>
                    <a:pt x="4301985" y="80213"/>
                  </a:lnTo>
                  <a:lnTo>
                    <a:pt x="4276661" y="47434"/>
                  </a:lnTo>
                  <a:lnTo>
                    <a:pt x="4243895" y="22110"/>
                  </a:lnTo>
                  <a:lnTo>
                    <a:pt x="4205224" y="5778"/>
                  </a:lnTo>
                  <a:lnTo>
                    <a:pt x="4162171" y="0"/>
                  </a:lnTo>
                  <a:lnTo>
                    <a:pt x="4119130" y="5778"/>
                  </a:lnTo>
                  <a:lnTo>
                    <a:pt x="4080446" y="22110"/>
                  </a:lnTo>
                  <a:lnTo>
                    <a:pt x="4047667" y="47434"/>
                  </a:lnTo>
                  <a:lnTo>
                    <a:pt x="4022344" y="80213"/>
                  </a:lnTo>
                  <a:lnTo>
                    <a:pt x="4006024" y="118897"/>
                  </a:lnTo>
                  <a:lnTo>
                    <a:pt x="4000233" y="161937"/>
                  </a:lnTo>
                  <a:lnTo>
                    <a:pt x="4006024" y="204978"/>
                  </a:lnTo>
                  <a:lnTo>
                    <a:pt x="4022344" y="243662"/>
                  </a:lnTo>
                  <a:lnTo>
                    <a:pt x="4047667" y="276428"/>
                  </a:lnTo>
                  <a:lnTo>
                    <a:pt x="4080446" y="301739"/>
                  </a:lnTo>
                  <a:lnTo>
                    <a:pt x="4119130" y="318071"/>
                  </a:lnTo>
                  <a:lnTo>
                    <a:pt x="4162171" y="323850"/>
                  </a:lnTo>
                  <a:lnTo>
                    <a:pt x="4205224" y="318071"/>
                  </a:lnTo>
                  <a:lnTo>
                    <a:pt x="4243895" y="301739"/>
                  </a:lnTo>
                  <a:lnTo>
                    <a:pt x="4276661" y="276428"/>
                  </a:lnTo>
                  <a:lnTo>
                    <a:pt x="4301985" y="243662"/>
                  </a:lnTo>
                  <a:lnTo>
                    <a:pt x="4318305" y="204978"/>
                  </a:lnTo>
                  <a:lnTo>
                    <a:pt x="4324083" y="161937"/>
                  </a:lnTo>
                  <a:close/>
                </a:path>
                <a:path w="12865735" h="323850">
                  <a:moveTo>
                    <a:pt x="8592871" y="161937"/>
                  </a:moveTo>
                  <a:lnTo>
                    <a:pt x="8587092" y="118897"/>
                  </a:lnTo>
                  <a:lnTo>
                    <a:pt x="8570760" y="80213"/>
                  </a:lnTo>
                  <a:lnTo>
                    <a:pt x="8545436" y="47434"/>
                  </a:lnTo>
                  <a:lnTo>
                    <a:pt x="8512658" y="22110"/>
                  </a:lnTo>
                  <a:lnTo>
                    <a:pt x="8473973" y="5778"/>
                  </a:lnTo>
                  <a:lnTo>
                    <a:pt x="8430933" y="0"/>
                  </a:lnTo>
                  <a:lnTo>
                    <a:pt x="8387893" y="5778"/>
                  </a:lnTo>
                  <a:lnTo>
                    <a:pt x="8349208" y="22110"/>
                  </a:lnTo>
                  <a:lnTo>
                    <a:pt x="8316442" y="47434"/>
                  </a:lnTo>
                  <a:lnTo>
                    <a:pt x="8291131" y="80213"/>
                  </a:lnTo>
                  <a:lnTo>
                    <a:pt x="8274799" y="118897"/>
                  </a:lnTo>
                  <a:lnTo>
                    <a:pt x="8269021" y="161937"/>
                  </a:lnTo>
                  <a:lnTo>
                    <a:pt x="8274799" y="204978"/>
                  </a:lnTo>
                  <a:lnTo>
                    <a:pt x="8291131" y="243662"/>
                  </a:lnTo>
                  <a:lnTo>
                    <a:pt x="8316442" y="276428"/>
                  </a:lnTo>
                  <a:lnTo>
                    <a:pt x="8349208" y="301739"/>
                  </a:lnTo>
                  <a:lnTo>
                    <a:pt x="8387893" y="318071"/>
                  </a:lnTo>
                  <a:lnTo>
                    <a:pt x="8430933" y="323850"/>
                  </a:lnTo>
                  <a:lnTo>
                    <a:pt x="8473973" y="318071"/>
                  </a:lnTo>
                  <a:lnTo>
                    <a:pt x="8512658" y="301739"/>
                  </a:lnTo>
                  <a:lnTo>
                    <a:pt x="8545436" y="276428"/>
                  </a:lnTo>
                  <a:lnTo>
                    <a:pt x="8570760" y="243662"/>
                  </a:lnTo>
                  <a:lnTo>
                    <a:pt x="8587092" y="204978"/>
                  </a:lnTo>
                  <a:lnTo>
                    <a:pt x="8592871" y="161937"/>
                  </a:lnTo>
                  <a:close/>
                </a:path>
                <a:path w="12865735" h="323850">
                  <a:moveTo>
                    <a:pt x="12865684" y="161937"/>
                  </a:moveTo>
                  <a:lnTo>
                    <a:pt x="12859893" y="118897"/>
                  </a:lnTo>
                  <a:lnTo>
                    <a:pt x="12843574" y="80213"/>
                  </a:lnTo>
                  <a:lnTo>
                    <a:pt x="12818250" y="47434"/>
                  </a:lnTo>
                  <a:lnTo>
                    <a:pt x="12785471" y="22110"/>
                  </a:lnTo>
                  <a:lnTo>
                    <a:pt x="12746787" y="5778"/>
                  </a:lnTo>
                  <a:lnTo>
                    <a:pt x="12703734" y="0"/>
                  </a:lnTo>
                  <a:lnTo>
                    <a:pt x="12660694" y="5778"/>
                  </a:lnTo>
                  <a:lnTo>
                    <a:pt x="12622022" y="22110"/>
                  </a:lnTo>
                  <a:lnTo>
                    <a:pt x="12589256" y="47434"/>
                  </a:lnTo>
                  <a:lnTo>
                    <a:pt x="12563932" y="80213"/>
                  </a:lnTo>
                  <a:lnTo>
                    <a:pt x="12547613" y="118897"/>
                  </a:lnTo>
                  <a:lnTo>
                    <a:pt x="12541834" y="161937"/>
                  </a:lnTo>
                  <a:lnTo>
                    <a:pt x="12547613" y="204978"/>
                  </a:lnTo>
                  <a:lnTo>
                    <a:pt x="12563932" y="243662"/>
                  </a:lnTo>
                  <a:lnTo>
                    <a:pt x="12589256" y="276428"/>
                  </a:lnTo>
                  <a:lnTo>
                    <a:pt x="12622022" y="301739"/>
                  </a:lnTo>
                  <a:lnTo>
                    <a:pt x="12660694" y="318071"/>
                  </a:lnTo>
                  <a:lnTo>
                    <a:pt x="12703747" y="323850"/>
                  </a:lnTo>
                  <a:lnTo>
                    <a:pt x="12746787" y="318071"/>
                  </a:lnTo>
                  <a:lnTo>
                    <a:pt x="12785471" y="301739"/>
                  </a:lnTo>
                  <a:lnTo>
                    <a:pt x="12818250" y="276428"/>
                  </a:lnTo>
                  <a:lnTo>
                    <a:pt x="12843574" y="243662"/>
                  </a:lnTo>
                  <a:lnTo>
                    <a:pt x="12859893" y="204978"/>
                  </a:lnTo>
                  <a:lnTo>
                    <a:pt x="12865684" y="161937"/>
                  </a:lnTo>
                  <a:close/>
                </a:path>
              </a:pathLst>
            </a:custGeom>
            <a:solidFill>
              <a:srgbClr val="AB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1606" y="5856213"/>
              <a:ext cx="0" cy="1667510"/>
            </a:xfrm>
            <a:custGeom>
              <a:avLst/>
              <a:gdLst/>
              <a:ahLst/>
              <a:cxnLst/>
              <a:rect l="l" t="t" r="r" b="b"/>
              <a:pathLst>
                <a:path h="1667509">
                  <a:moveTo>
                    <a:pt x="0" y="0"/>
                  </a:moveTo>
                  <a:lnTo>
                    <a:pt x="0" y="1666904"/>
                  </a:lnTo>
                </a:path>
              </a:pathLst>
            </a:custGeom>
            <a:ln w="28513">
              <a:solidFill>
                <a:srgbClr val="AB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81856" y="5856213"/>
              <a:ext cx="0" cy="1667510"/>
            </a:xfrm>
            <a:custGeom>
              <a:avLst/>
              <a:gdLst/>
              <a:ahLst/>
              <a:cxnLst/>
              <a:rect l="l" t="t" r="r" b="b"/>
              <a:pathLst>
                <a:path h="1667509">
                  <a:moveTo>
                    <a:pt x="0" y="0"/>
                  </a:moveTo>
                  <a:lnTo>
                    <a:pt x="0" y="1666904"/>
                  </a:lnTo>
                </a:path>
              </a:pathLst>
            </a:custGeom>
            <a:ln w="28513">
              <a:solidFill>
                <a:srgbClr val="AB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50641" y="5856213"/>
              <a:ext cx="0" cy="1667510"/>
            </a:xfrm>
            <a:custGeom>
              <a:avLst/>
              <a:gdLst/>
              <a:ahLst/>
              <a:cxnLst/>
              <a:rect l="l" t="t" r="r" b="b"/>
              <a:pathLst>
                <a:path h="1667509">
                  <a:moveTo>
                    <a:pt x="0" y="0"/>
                  </a:moveTo>
                  <a:lnTo>
                    <a:pt x="0" y="1666904"/>
                  </a:lnTo>
                </a:path>
              </a:pathLst>
            </a:custGeom>
            <a:ln w="28513">
              <a:solidFill>
                <a:srgbClr val="AB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23418" y="5856213"/>
              <a:ext cx="0" cy="1667510"/>
            </a:xfrm>
            <a:custGeom>
              <a:avLst/>
              <a:gdLst/>
              <a:ahLst/>
              <a:cxnLst/>
              <a:rect l="l" t="t" r="r" b="b"/>
              <a:pathLst>
                <a:path h="1667509">
                  <a:moveTo>
                    <a:pt x="0" y="0"/>
                  </a:moveTo>
                  <a:lnTo>
                    <a:pt x="0" y="1666904"/>
                  </a:lnTo>
                </a:path>
              </a:pathLst>
            </a:custGeom>
            <a:ln w="28513">
              <a:solidFill>
                <a:srgbClr val="AB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47800" y="6972300"/>
            <a:ext cx="293687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500" b="1" dirty="0" smtClean="0">
                <a:solidFill>
                  <a:srgbClr val="665653"/>
                </a:solidFill>
                <a:latin typeface="UnDinaru"/>
              </a:rPr>
              <a:t>제안 배경</a:t>
            </a:r>
            <a:endParaRPr sz="3500" b="1" dirty="0">
              <a:solidFill>
                <a:srgbClr val="665653"/>
              </a:solidFill>
              <a:latin typeface="UnDinar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1088" y="6932960"/>
            <a:ext cx="385101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240" dirty="0" smtClean="0">
                <a:solidFill>
                  <a:srgbClr val="665653"/>
                </a:solidFill>
                <a:latin typeface="UnDinaru"/>
                <a:cs typeface="UnDinaru"/>
              </a:rPr>
              <a:t>빈곤층 현황 파악</a:t>
            </a:r>
            <a:endParaRPr lang="en-US" altLang="ko-KR" sz="3600" b="1" spc="-240" dirty="0" smtClean="0">
              <a:solidFill>
                <a:srgbClr val="665653"/>
              </a:solidFill>
              <a:latin typeface="UnDinaru"/>
              <a:cs typeface="UnDinar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99873" y="6932960"/>
            <a:ext cx="38510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240" dirty="0" smtClean="0">
                <a:solidFill>
                  <a:srgbClr val="665653"/>
                </a:solidFill>
                <a:latin typeface="UnDinaru"/>
                <a:cs typeface="UnDinaru"/>
              </a:rPr>
              <a:t>빈곤층 소비패턴</a:t>
            </a:r>
            <a:endParaRPr lang="en-US" altLang="ko-KR" sz="3600" b="1" spc="-240" dirty="0" smtClean="0">
              <a:solidFill>
                <a:srgbClr val="665653"/>
              </a:solidFill>
              <a:latin typeface="UnDinaru"/>
              <a:cs typeface="UnDinar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72682" y="6932960"/>
            <a:ext cx="2936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50" dirty="0" smtClean="0">
                <a:solidFill>
                  <a:srgbClr val="665653"/>
                </a:solidFill>
                <a:latin typeface="UnDinaru"/>
                <a:cs typeface="UnDinaru"/>
              </a:rPr>
              <a:t>정책방향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54964" y="378979"/>
            <a:ext cx="5441036" cy="1335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en-US" spc="-875" dirty="0" smtClean="0">
                <a:latin typeface="광양햇살체 Bold" pitchFamily="2" charset="-127"/>
                <a:ea typeface="광양햇살체 Bold" pitchFamily="2" charset="-127"/>
              </a:rPr>
              <a:t>Contents</a:t>
            </a:r>
            <a:endParaRPr spc="-875" dirty="0"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9688" y="7734300"/>
            <a:ext cx="40105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>
                <a:solidFill>
                  <a:srgbClr val="665653"/>
                </a:solidFill>
                <a:latin typeface="+mn-ea"/>
              </a:rPr>
              <a:t>- </a:t>
            </a:r>
            <a:r>
              <a:rPr lang="ko-KR" altLang="en-US" sz="2300" dirty="0" err="1" smtClean="0">
                <a:solidFill>
                  <a:srgbClr val="665653"/>
                </a:solidFill>
                <a:latin typeface="+mn-ea"/>
              </a:rPr>
              <a:t>빈곤율과</a:t>
            </a: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 경제 상관관계</a:t>
            </a:r>
            <a:endParaRPr lang="ko-KR" altLang="en-US" sz="2300" dirty="0">
              <a:solidFill>
                <a:srgbClr val="665653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1856" y="7581900"/>
            <a:ext cx="40105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국가별</a:t>
            </a:r>
            <a:r>
              <a:rPr lang="en-US" altLang="ko-KR" sz="2300" dirty="0" smtClean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2300" dirty="0" err="1" smtClean="0">
                <a:solidFill>
                  <a:srgbClr val="665653"/>
                </a:solidFill>
                <a:latin typeface="+mn-ea"/>
              </a:rPr>
              <a:t>빈곤율</a:t>
            </a: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 현황</a:t>
            </a:r>
            <a:endParaRPr lang="en-US" altLang="ko-KR" sz="2300" dirty="0" smtClean="0">
              <a:solidFill>
                <a:srgbClr val="66565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연령대별 </a:t>
            </a:r>
            <a:r>
              <a:rPr lang="ko-KR" altLang="en-US" sz="2300" dirty="0" err="1" smtClean="0">
                <a:solidFill>
                  <a:srgbClr val="665653"/>
                </a:solidFill>
                <a:latin typeface="+mn-ea"/>
              </a:rPr>
              <a:t>빈곤율</a:t>
            </a: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 현황 </a:t>
            </a:r>
            <a:endParaRPr lang="en-US" altLang="ko-KR" sz="2300" dirty="0">
              <a:solidFill>
                <a:srgbClr val="665653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72682" y="7570738"/>
            <a:ext cx="40105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결론</a:t>
            </a:r>
            <a:endParaRPr lang="en-US" altLang="ko-KR" sz="2300" dirty="0" smtClean="0">
              <a:solidFill>
                <a:srgbClr val="66565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한계 및 애로사항</a:t>
            </a:r>
            <a:endParaRPr lang="en-US" altLang="ko-KR" sz="2300" dirty="0">
              <a:solidFill>
                <a:srgbClr val="665653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66531" y="7581900"/>
            <a:ext cx="388435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연령대별 일을 하는 이유</a:t>
            </a:r>
            <a:endParaRPr lang="en-US" altLang="ko-KR" sz="2300" dirty="0">
              <a:solidFill>
                <a:srgbClr val="66565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ko-KR" altLang="en-US" sz="2300" dirty="0">
              <a:solidFill>
                <a:srgbClr val="665653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841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dirty="0" smtClean="0">
                <a:latin typeface="UnDinaru"/>
                <a:cs typeface="UnDinaru"/>
              </a:rPr>
              <a:t>제안 배경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97000" y="3314700"/>
            <a:ext cx="3886200" cy="35804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665653"/>
                </a:solidFill>
              </a:rPr>
              <a:t>P-value : 0.0401</a:t>
            </a:r>
          </a:p>
          <a:p>
            <a:endParaRPr lang="en-US" altLang="ko-KR" sz="4000" dirty="0">
              <a:solidFill>
                <a:srgbClr val="665653"/>
              </a:solidFill>
            </a:endParaRPr>
          </a:p>
          <a:p>
            <a:r>
              <a:rPr lang="en-US" altLang="ko-KR" sz="4000" dirty="0" smtClean="0">
                <a:solidFill>
                  <a:srgbClr val="665653"/>
                </a:solidFill>
              </a:rPr>
              <a:t>R</a:t>
            </a:r>
            <a:r>
              <a:rPr lang="en-US" altLang="ko-KR" sz="4000" baseline="30000" dirty="0" smtClean="0">
                <a:solidFill>
                  <a:srgbClr val="665653"/>
                </a:solidFill>
              </a:rPr>
              <a:t>2</a:t>
            </a:r>
            <a:r>
              <a:rPr lang="en-US" altLang="ko-KR" sz="4000" dirty="0" smtClean="0">
                <a:solidFill>
                  <a:srgbClr val="665653"/>
                </a:solidFill>
              </a:rPr>
              <a:t> : 0.1289</a:t>
            </a:r>
          </a:p>
          <a:p>
            <a:endParaRPr lang="en-US" altLang="ko-KR" sz="4000" baseline="30000" dirty="0">
              <a:solidFill>
                <a:srgbClr val="665653"/>
              </a:solidFill>
            </a:endParaRPr>
          </a:p>
          <a:p>
            <a:endParaRPr lang="en-US" altLang="ko-KR" sz="4000" baseline="30000" dirty="0" smtClean="0">
              <a:solidFill>
                <a:srgbClr val="665653"/>
              </a:solidFill>
            </a:endParaRPr>
          </a:p>
          <a:p>
            <a:r>
              <a:rPr lang="en-US" altLang="ko-KR" sz="4000" baseline="30000" dirty="0" smtClean="0">
                <a:solidFill>
                  <a:srgbClr val="665653"/>
                </a:solidFill>
              </a:rPr>
              <a:t>* </a:t>
            </a:r>
            <a:r>
              <a:rPr lang="ko-KR" altLang="en-US" sz="4000" baseline="30000" dirty="0" smtClean="0">
                <a:solidFill>
                  <a:srgbClr val="665653"/>
                </a:solidFill>
              </a:rPr>
              <a:t>유의하긴 하지만 설명력이 아쉬운 상관관계</a:t>
            </a:r>
            <a:endParaRPr lang="en-US" altLang="ko-KR" sz="4000" baseline="30000" dirty="0" smtClean="0">
              <a:solidFill>
                <a:srgbClr val="66565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24482" y="7903541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665653"/>
                </a:solidFill>
                <a:latin typeface="+mj-lt"/>
              </a:rPr>
              <a:t>대한민국은 신뢰구간안에 들어감</a:t>
            </a:r>
            <a:r>
              <a:rPr lang="en-US" altLang="ko-KR" sz="3000" dirty="0">
                <a:solidFill>
                  <a:srgbClr val="665653"/>
                </a:solidFill>
                <a:latin typeface="+mj-lt"/>
              </a:rPr>
              <a:t>.</a:t>
            </a:r>
            <a:endParaRPr lang="ko-KR" altLang="en-US" sz="3000" dirty="0">
              <a:solidFill>
                <a:srgbClr val="665653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94869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665653"/>
                </a:solidFill>
              </a:rPr>
              <a:t>출처 </a:t>
            </a:r>
            <a:r>
              <a:rPr lang="en-US" altLang="ko-KR" dirty="0" smtClean="0">
                <a:solidFill>
                  <a:srgbClr val="665653"/>
                </a:solidFill>
              </a:rPr>
              <a:t>: 1</a:t>
            </a:r>
            <a:r>
              <a:rPr lang="ko-KR" altLang="en-US" dirty="0" smtClean="0">
                <a:solidFill>
                  <a:srgbClr val="665653"/>
                </a:solidFill>
              </a:rPr>
              <a:t>인당 </a:t>
            </a:r>
            <a:r>
              <a:rPr lang="en-US" altLang="ko-KR" dirty="0" smtClean="0">
                <a:solidFill>
                  <a:srgbClr val="665653"/>
                </a:solidFill>
              </a:rPr>
              <a:t>GDP – </a:t>
            </a:r>
            <a:r>
              <a:rPr lang="ko-KR" altLang="en-US" dirty="0" smtClean="0">
                <a:solidFill>
                  <a:srgbClr val="665653"/>
                </a:solidFill>
              </a:rPr>
              <a:t>통계청</a:t>
            </a:r>
            <a:r>
              <a:rPr lang="en-US" altLang="ko-KR" dirty="0" smtClean="0">
                <a:solidFill>
                  <a:srgbClr val="665653"/>
                </a:solidFill>
              </a:rPr>
              <a:t>, </a:t>
            </a:r>
            <a:r>
              <a:rPr lang="ko-KR" altLang="en-US" dirty="0" smtClean="0">
                <a:solidFill>
                  <a:srgbClr val="665653"/>
                </a:solidFill>
              </a:rPr>
              <a:t>국가별 </a:t>
            </a:r>
            <a:r>
              <a:rPr lang="ko-KR" altLang="en-US" dirty="0" err="1" smtClean="0">
                <a:solidFill>
                  <a:srgbClr val="665653"/>
                </a:solidFill>
              </a:rPr>
              <a:t>빈곤율</a:t>
            </a:r>
            <a:r>
              <a:rPr lang="ko-KR" altLang="en-US" dirty="0" smtClean="0">
                <a:solidFill>
                  <a:srgbClr val="665653"/>
                </a:solidFill>
              </a:rPr>
              <a:t> </a:t>
            </a:r>
            <a:r>
              <a:rPr lang="en-US" altLang="ko-KR" dirty="0" smtClean="0">
                <a:solidFill>
                  <a:srgbClr val="665653"/>
                </a:solidFill>
              </a:rPr>
              <a:t>- OECD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4544" y="1779769"/>
            <a:ext cx="12792856" cy="7554731"/>
            <a:chOff x="694544" y="1779769"/>
            <a:chExt cx="12183256" cy="755473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544" y="1779769"/>
              <a:ext cx="12183256" cy="7554731"/>
            </a:xfrm>
            <a:prstGeom prst="rect">
              <a:avLst/>
            </a:prstGeom>
          </p:spPr>
        </p:pic>
        <p:cxnSp>
          <p:nvCxnSpPr>
            <p:cNvPr id="9" name="직선 연결선 8"/>
            <p:cNvCxnSpPr/>
            <p:nvPr/>
          </p:nvCxnSpPr>
          <p:spPr>
            <a:xfrm>
              <a:off x="9677400" y="5067300"/>
              <a:ext cx="2057400" cy="1752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8153400" y="3924300"/>
              <a:ext cx="30480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2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1638944"/>
            <a:ext cx="12877800" cy="76955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94107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6F4E48"/>
                </a:solidFill>
              </a:rPr>
              <a:t>출처 </a:t>
            </a:r>
            <a:r>
              <a:rPr lang="en-US" altLang="ko-KR" dirty="0" smtClean="0">
                <a:solidFill>
                  <a:srgbClr val="6F4E48"/>
                </a:solidFill>
              </a:rPr>
              <a:t>:  OECD</a:t>
            </a:r>
            <a:endParaRPr lang="ko-KR" altLang="en-US" dirty="0">
              <a:solidFill>
                <a:srgbClr val="6F4E4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92200" y="3702189"/>
            <a:ext cx="426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전체적인 관점에서는 줄어들 것으로 예측됨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30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3000" dirty="0" smtClean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연령대별 분석에서는 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66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 이상의 </a:t>
            </a:r>
            <a:r>
              <a:rPr lang="ko-KR" altLang="en-US" sz="3000" dirty="0" err="1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빈곤율이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세계 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위인 것을 알 수 있음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ko-KR" altLang="en-US" sz="30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1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2600" y="2595263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665653"/>
                </a:solidFill>
                <a:latin typeface="+mj-lt"/>
              </a:rPr>
              <a:t>방향성</a:t>
            </a:r>
            <a:endParaRPr lang="ko-KR" altLang="en-US" sz="3000" dirty="0">
              <a:solidFill>
                <a:srgbClr val="665653"/>
              </a:solidFill>
              <a:latin typeface="+mj-lt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1964199759"/>
              </p:ext>
            </p:extLst>
          </p:nvPr>
        </p:nvGraphicFramePr>
        <p:xfrm>
          <a:off x="1905000" y="3190243"/>
          <a:ext cx="14249400" cy="520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6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2600" y="2595263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665653"/>
                </a:solidFill>
                <a:latin typeface="+mj-lt"/>
              </a:rPr>
              <a:t>방향성</a:t>
            </a:r>
            <a:endParaRPr lang="ko-KR" altLang="en-US" sz="3000" dirty="0">
              <a:solidFill>
                <a:srgbClr val="665653"/>
              </a:solidFill>
              <a:latin typeface="+mj-lt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3569332915"/>
              </p:ext>
            </p:extLst>
          </p:nvPr>
        </p:nvGraphicFramePr>
        <p:xfrm>
          <a:off x="1905000" y="3190243"/>
          <a:ext cx="14249400" cy="520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1866900"/>
            <a:ext cx="18288000" cy="8060679"/>
          </a:xfrm>
          <a:prstGeom prst="rect">
            <a:avLst/>
          </a:prstGeom>
          <a:solidFill>
            <a:srgbClr val="F1F0EB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51577">
            <a:off x="2832397" y="4514169"/>
            <a:ext cx="11835794" cy="20709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81800" y="7572209"/>
            <a:ext cx="11756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000" dirty="0" err="1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빈곤율은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근로소득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국민 연금과 같은 매달 소득을 계산</a:t>
            </a:r>
            <a:endParaRPr lang="en-US" altLang="ko-KR" sz="3000" dirty="0" smtClean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30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오히려 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60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대 이상은 주택과 부동산등 다른 자산이 높을 것이다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ko-KR" altLang="en-US" sz="30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1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11" y="1866900"/>
            <a:ext cx="12819789" cy="7924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579839" y="5372100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실제로 주택 보유 비율이 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70~79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세가 가장 많음</a:t>
            </a:r>
            <a:endParaRPr lang="ko-KR" altLang="en-US" sz="30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579839" y="7583578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50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대 미만의 주택 보유 비율이 가장 적은 곳이 서울</a:t>
            </a:r>
            <a:endParaRPr lang="ko-KR" altLang="en-US" sz="30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344400" y="2082800"/>
            <a:ext cx="143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인구수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1811000" y="2242066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96361" y="1392535"/>
            <a:ext cx="15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3503639" y="4860472"/>
            <a:ext cx="5089161" cy="4709113"/>
            <a:chOff x="13579839" y="6096813"/>
            <a:chExt cx="4724400" cy="4507614"/>
          </a:xfrm>
        </p:grpSpPr>
        <p:sp>
          <p:nvSpPr>
            <p:cNvPr id="22" name="TextBox 21"/>
            <p:cNvSpPr txBox="1"/>
            <p:nvPr/>
          </p:nvSpPr>
          <p:spPr>
            <a:xfrm>
              <a:off x="13579839" y="6096813"/>
              <a:ext cx="4724400" cy="63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연 소득이 늘어나는 추세</a:t>
              </a:r>
              <a:endParaRPr lang="ko-KR" altLang="en-US" sz="2800" dirty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579839" y="7334292"/>
              <a:ext cx="4631962" cy="3270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예전에 비해 남녀 연 소득 차이가 과거에 비해 조금은 줄어든 것을 확인 가능</a:t>
              </a:r>
              <a:endPara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 남자 </a:t>
              </a:r>
              <a:r>
                <a:rPr lang="en-US" altLang="ko-KR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53.6% -&gt; 51.9%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 여자 </a:t>
              </a:r>
              <a:r>
                <a:rPr lang="en-US" altLang="ko-KR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46.4% -&gt; 48.1%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34702"/>
            <a:ext cx="12984641" cy="78045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96361" y="1392535"/>
            <a:ext cx="15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3411200" y="4877656"/>
            <a:ext cx="4876800" cy="4228244"/>
            <a:chOff x="13579839" y="5117781"/>
            <a:chExt cx="4724400" cy="3211898"/>
          </a:xfrm>
        </p:grpSpPr>
        <p:sp>
          <p:nvSpPr>
            <p:cNvPr id="22" name="TextBox 21"/>
            <p:cNvSpPr txBox="1"/>
            <p:nvPr/>
          </p:nvSpPr>
          <p:spPr>
            <a:xfrm>
              <a:off x="13579839" y="5117781"/>
              <a:ext cx="4724400" cy="210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재산소득이 </a:t>
              </a:r>
              <a:r>
                <a:rPr lang="en-US" altLang="ko-KR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2017</a:t>
              </a: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년 이전에 비해 </a:t>
              </a:r>
              <a:r>
                <a:rPr lang="en-US" altLang="ko-KR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2020</a:t>
              </a: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년에 많이 올랐다</a:t>
              </a:r>
              <a:r>
                <a:rPr lang="en-US" altLang="ko-KR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.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2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재산소득</a:t>
              </a:r>
              <a:r>
                <a:rPr lang="en-US" altLang="ko-KR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</a:t>
              </a: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소유한 재산을 타인이 사용한 대가로 받은 순수익</a:t>
              </a:r>
              <a:r>
                <a:rPr lang="en-US" altLang="ko-KR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ex) </a:t>
              </a: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임대</a:t>
              </a:r>
              <a:r>
                <a:rPr lang="en-US" altLang="ko-KR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배당</a:t>
              </a:r>
              <a:r>
                <a:rPr lang="en-US" altLang="ko-KR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이자소득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579839" y="7334292"/>
              <a:ext cx="4631962" cy="995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2017</a:t>
              </a: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년에 비해 사적 연금 소득이 </a:t>
              </a:r>
              <a:r>
                <a:rPr lang="en-US" altLang="ko-KR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10</a:t>
              </a: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배 이상 늘었다</a:t>
              </a:r>
              <a:endPara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2001"/>
            <a:ext cx="12801600" cy="77314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11000" y="1392535"/>
            <a:ext cx="15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0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565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439</Words>
  <Application>Microsoft Office PowerPoint</Application>
  <PresentationFormat>사용자 지정</PresentationFormat>
  <Paragraphs>97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Noto Sans CJK JP Regular</vt:lpstr>
      <vt:lpstr>UnDinaru</vt:lpstr>
      <vt:lpstr>광양햇살체 Bold</vt:lpstr>
      <vt:lpstr>맑은 고딕</vt:lpstr>
      <vt:lpstr>포천 오성과 한음 Regular</vt:lpstr>
      <vt:lpstr>Calibri</vt:lpstr>
      <vt:lpstr>Times New Roman</vt:lpstr>
      <vt:lpstr>Verdana</vt:lpstr>
      <vt:lpstr>Wingdings</vt:lpstr>
      <vt:lpstr>Office Theme</vt:lpstr>
      <vt:lpstr>빈곤층을 위한 정책방향</vt:lpstr>
      <vt:lpstr>Contents</vt:lpstr>
      <vt:lpstr>제안 배경</vt:lpstr>
      <vt:lpstr>빈곤층 현황파악</vt:lpstr>
      <vt:lpstr>빈곤층 현황파악</vt:lpstr>
      <vt:lpstr>빈곤층 현황파악</vt:lpstr>
      <vt:lpstr>빈곤층 현황파악</vt:lpstr>
      <vt:lpstr>빈곤층 현황파악</vt:lpstr>
      <vt:lpstr>빈곤층 현황파악</vt:lpstr>
      <vt:lpstr>빈곤층 현황파악</vt:lpstr>
      <vt:lpstr>빈곤층 현황파악</vt:lpstr>
      <vt:lpstr>소비패턴 파악</vt:lpstr>
      <vt:lpstr>결론</vt:lpstr>
      <vt:lpstr>한계 및 애로사항</vt:lpstr>
      <vt:lpstr>THANK YOU  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빈곤층을 위한 정책방향</dc:title>
  <dc:creator>임세훈</dc:creator>
  <cp:keywords/>
  <cp:lastModifiedBy>admin</cp:lastModifiedBy>
  <cp:revision>37</cp:revision>
  <dcterms:created xsi:type="dcterms:W3CDTF">2023-04-11T01:04:29Z</dcterms:created>
  <dcterms:modified xsi:type="dcterms:W3CDTF">2023-05-28T06:25:53Z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2023-04-11T00:00:00Z</vt:filetime>
  </property>
</Properties>
</file>