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FEFF"/>
    <a:srgbClr val="F9F3FF"/>
    <a:srgbClr val="FFE7E7"/>
    <a:srgbClr val="F3E7FF"/>
    <a:srgbClr val="FFFFE1"/>
    <a:srgbClr val="F3FFFE"/>
    <a:srgbClr val="FDFFF3"/>
    <a:srgbClr val="FAFFF3"/>
    <a:srgbClr val="FFFBF3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68479-C41E-07B7-28E9-3FB93DAD5A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D7BF59-E875-5D0D-9676-7B246863E6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D5F7D4-13F9-0BC2-99D9-E5B058601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4B00F-BBA1-4F28-9EDE-AC533BC590C9}" type="datetimeFigureOut">
              <a:rPr lang="en-MY" smtClean="0"/>
              <a:t>31/8/2024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9217D1-EA0E-0D2F-8C57-B5188C8BA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29E106-6476-BF53-3061-8017FAB8B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3D9F9-0563-408B-81A1-898C0BF2A27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071180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9FEF0-93C7-DF5D-CB5D-96C396C7F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92DC78-EA17-4086-D0FD-464590FB91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04E3FE-EA3D-8A26-130A-53780FC05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4B00F-BBA1-4F28-9EDE-AC533BC590C9}" type="datetimeFigureOut">
              <a:rPr lang="en-MY" smtClean="0"/>
              <a:t>31/8/2024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EC84C6-EB6D-72BD-7887-A9B8ACCE8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7D4550-5665-2AAB-5551-277A0509E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3D9F9-0563-408B-81A1-898C0BF2A27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22307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73FC99-8C56-E069-5A9E-47DCB7E203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AFF110-B378-612B-795C-DD0B2C32A8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DE9B44-8020-EF39-C3B8-3DBD0D8DA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4B00F-BBA1-4F28-9EDE-AC533BC590C9}" type="datetimeFigureOut">
              <a:rPr lang="en-MY" smtClean="0"/>
              <a:t>31/8/2024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BCE64-45BE-E649-90C8-E6CCB8AA6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506DE3-CAC5-FBC7-E23F-6592095F7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3D9F9-0563-408B-81A1-898C0BF2A27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344332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16E5D-1A89-942C-3C08-A5111695C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1D603B-A4CA-AC93-6D4D-BA5BF8F9C5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828BB9-E33D-19EE-ECF4-709E1FEFA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4B00F-BBA1-4F28-9EDE-AC533BC590C9}" type="datetimeFigureOut">
              <a:rPr lang="en-MY" smtClean="0"/>
              <a:t>31/8/2024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FC3147-E746-31CD-CE50-BA771EE05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9B331E-D298-3D84-E466-21A03AF43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3D9F9-0563-408B-81A1-898C0BF2A27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505472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6F91C-2673-0465-A508-FC2E3B100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635572-BDC7-AD14-54B6-250EC210D9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68EB95-25B8-44C9-206C-E724EA867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4B00F-BBA1-4F28-9EDE-AC533BC590C9}" type="datetimeFigureOut">
              <a:rPr lang="en-MY" smtClean="0"/>
              <a:t>31/8/2024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04811E-A57A-B5DB-BD01-7FBF9AF68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47D1DF-8CA3-C29F-8B19-4BBC29C2F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3D9F9-0563-408B-81A1-898C0BF2A27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901663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B9597-9DBE-5BF0-CE82-08624E900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1438FD-A35F-1A1B-DFA4-4C65AE6A92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687006-DB94-E8C9-E1B9-B5E571950F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630D65-AD5C-B32D-75E7-A7BD9A96F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4B00F-BBA1-4F28-9EDE-AC533BC590C9}" type="datetimeFigureOut">
              <a:rPr lang="en-MY" smtClean="0"/>
              <a:t>31/8/2024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E7C810-C5D2-446B-64E6-B348F4A87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2D444E-4679-4B4C-EFA8-A96D80A7C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3D9F9-0563-408B-81A1-898C0BF2A27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017499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98EEE-9381-24D0-5ECD-45D8C084C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D3C1FE-774D-ADC5-A41F-2C5102F963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B48C56-EDC6-6182-2DB0-DF83F4D4EB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2FEDEA-E18E-158A-6E35-46B460614A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9FBCB5-E56D-292B-1B7E-E8754C8931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6B88FF-7758-198B-D6CA-0CCB22117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4B00F-BBA1-4F28-9EDE-AC533BC590C9}" type="datetimeFigureOut">
              <a:rPr lang="en-MY" smtClean="0"/>
              <a:t>31/8/2024</a:t>
            </a:fld>
            <a:endParaRPr lang="en-MY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FF6007-6F33-6393-3F95-3D0D18D03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0A946F-7620-A5F6-5AE1-6CE21E71A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3D9F9-0563-408B-81A1-898C0BF2A27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163981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4909B-8772-57FD-5A16-71D2F1E9C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326A99-AD1C-C3FA-6D5D-F52CE738B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4B00F-BBA1-4F28-9EDE-AC533BC590C9}" type="datetimeFigureOut">
              <a:rPr lang="en-MY" smtClean="0"/>
              <a:t>31/8/2024</a:t>
            </a:fld>
            <a:endParaRPr lang="en-M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51AEF7-4207-704C-9FA3-931EDBE7B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1BB538-AAD1-3851-0EAE-ECEEC4BAA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3D9F9-0563-408B-81A1-898C0BF2A27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159006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763621-0885-A4FD-BCB1-1107D1E08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4B00F-BBA1-4F28-9EDE-AC533BC590C9}" type="datetimeFigureOut">
              <a:rPr lang="en-MY" smtClean="0"/>
              <a:t>31/8/2024</a:t>
            </a:fld>
            <a:endParaRPr lang="en-MY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743CFB-824E-0910-15DA-F544DAE66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8F4221-CF42-8D61-41E0-E591F45EB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3D9F9-0563-408B-81A1-898C0BF2A27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905206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AEC76-591A-1F6C-498E-055912886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54231E-2E52-74E1-568E-6E1C17F317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82C6A6-466F-7C48-79C4-495D5EBE76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CA2A91-3CE8-0AB6-363E-2A128D767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4B00F-BBA1-4F28-9EDE-AC533BC590C9}" type="datetimeFigureOut">
              <a:rPr lang="en-MY" smtClean="0"/>
              <a:t>31/8/2024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979A00-323D-571D-6E1F-1E241C4D2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5FFD4A-0538-1E46-973F-EA5A98C1E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3D9F9-0563-408B-81A1-898C0BF2A27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505130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2CA7F-044E-0D44-92DF-EC79BDF91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09B06D-9C5F-76B5-CF82-90F2F619F2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8839C7-6B43-EABB-0A01-6A8A541D14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E7A098-C504-8621-1098-4D797419F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4B00F-BBA1-4F28-9EDE-AC533BC590C9}" type="datetimeFigureOut">
              <a:rPr lang="en-MY" smtClean="0"/>
              <a:t>31/8/2024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BC7B7B-7C7C-EBCC-E46E-52CA28473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2BAD0D-98C3-91A7-2658-52E13B54D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3D9F9-0563-408B-81A1-898C0BF2A27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684002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68F321-B44C-FCB2-A842-68EAC1253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C721AF-EEDD-6404-7BE3-79980B631A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9E6B67-7145-EE4E-91C7-59174460A0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734B00F-BBA1-4F28-9EDE-AC533BC590C9}" type="datetimeFigureOut">
              <a:rPr lang="en-MY" smtClean="0"/>
              <a:t>31/8/2024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66DA42-62D5-56BA-83BA-2C343EE2D2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5B44C6-4A14-F401-BA43-FD0BE5DA88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AF3D9F9-0563-408B-81A1-898C0BF2A27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040496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3274C179-74F5-C6BD-0156-A691F0A4465D}"/>
              </a:ext>
            </a:extLst>
          </p:cNvPr>
          <p:cNvSpPr/>
          <p:nvPr/>
        </p:nvSpPr>
        <p:spPr>
          <a:xfrm>
            <a:off x="5292852" y="137160"/>
            <a:ext cx="1600200" cy="694944"/>
          </a:xfrm>
          <a:prstGeom prst="ellipse">
            <a:avLst/>
          </a:prstGeom>
          <a:solidFill>
            <a:srgbClr val="EEF7FC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Decoder Start</a:t>
            </a:r>
            <a:endParaRPr lang="en-MY" sz="1600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84DE50-D472-EECF-333E-3EC533E1A9A5}"/>
              </a:ext>
            </a:extLst>
          </p:cNvPr>
          <p:cNvSpPr/>
          <p:nvPr/>
        </p:nvSpPr>
        <p:spPr>
          <a:xfrm>
            <a:off x="4066032" y="1225296"/>
            <a:ext cx="4059936" cy="585216"/>
          </a:xfrm>
          <a:prstGeom prst="rect">
            <a:avLst/>
          </a:prstGeom>
          <a:solidFill>
            <a:srgbClr val="FFFFE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Decoder Initialization &amp; Preprocessing</a:t>
            </a:r>
            <a:endParaRPr lang="en-MY" sz="1600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D33B97F-77F6-CBC1-5A38-B37DE5F00C61}"/>
              </a:ext>
            </a:extLst>
          </p:cNvPr>
          <p:cNvSpPr/>
          <p:nvPr/>
        </p:nvSpPr>
        <p:spPr>
          <a:xfrm>
            <a:off x="4066032" y="4160520"/>
            <a:ext cx="4059936" cy="585216"/>
          </a:xfrm>
          <a:prstGeom prst="rect">
            <a:avLst/>
          </a:prstGeom>
          <a:solidFill>
            <a:srgbClr val="FFFFE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Feed Forward Processing</a:t>
            </a:r>
            <a:endParaRPr lang="en-MY" sz="1600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Diamond 6">
            <a:extLst>
              <a:ext uri="{FF2B5EF4-FFF2-40B4-BE49-F238E27FC236}">
                <a16:creationId xmlns:a16="http://schemas.microsoft.com/office/drawing/2014/main" id="{A36FB749-F830-8B75-D205-6A98E8D43F9A}"/>
              </a:ext>
            </a:extLst>
          </p:cNvPr>
          <p:cNvSpPr/>
          <p:nvPr/>
        </p:nvSpPr>
        <p:spPr>
          <a:xfrm>
            <a:off x="5033391" y="2167128"/>
            <a:ext cx="2125218" cy="1655064"/>
          </a:xfrm>
          <a:prstGeom prst="diamond">
            <a:avLst/>
          </a:prstGeom>
          <a:solidFill>
            <a:srgbClr val="F0FAEC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If not inputs data ended </a:t>
            </a:r>
            <a:endParaRPr lang="en-MY" sz="1600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961D837-5BC4-F948-DF20-1F589E4FDD47}"/>
              </a:ext>
            </a:extLst>
          </p:cNvPr>
          <p:cNvSpPr/>
          <p:nvPr/>
        </p:nvSpPr>
        <p:spPr>
          <a:xfrm>
            <a:off x="4066032" y="5102352"/>
            <a:ext cx="4059936" cy="585216"/>
          </a:xfrm>
          <a:prstGeom prst="rect">
            <a:avLst/>
          </a:prstGeom>
          <a:solidFill>
            <a:srgbClr val="FFFFE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Traceback Processing</a:t>
            </a:r>
            <a:endParaRPr lang="en-MY" sz="1600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FA31BA8-84A5-FAAD-76BA-147803BBF560}"/>
              </a:ext>
            </a:extLst>
          </p:cNvPr>
          <p:cNvSpPr/>
          <p:nvPr/>
        </p:nvSpPr>
        <p:spPr>
          <a:xfrm>
            <a:off x="5295900" y="6025896"/>
            <a:ext cx="1600200" cy="694944"/>
          </a:xfrm>
          <a:prstGeom prst="ellipse">
            <a:avLst/>
          </a:prstGeom>
          <a:solidFill>
            <a:srgbClr val="FFE7E7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Decoder</a:t>
            </a:r>
          </a:p>
          <a:p>
            <a:pPr algn="ctr"/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End</a:t>
            </a:r>
            <a:endParaRPr lang="en-MY" sz="1600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48F0F3F-31F8-16AC-8178-626C1CD2DE1C}"/>
              </a:ext>
            </a:extLst>
          </p:cNvPr>
          <p:cNvCxnSpPr>
            <a:stCxn id="4" idx="4"/>
            <a:endCxn id="5" idx="0"/>
          </p:cNvCxnSpPr>
          <p:nvPr/>
        </p:nvCxnSpPr>
        <p:spPr>
          <a:xfrm>
            <a:off x="6092952" y="832104"/>
            <a:ext cx="3048" cy="393192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12ECE3E-D783-46AE-C197-96EBA5E0E14E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>
            <a:off x="6096000" y="1810512"/>
            <a:ext cx="0" cy="356616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C52A74F-A5D7-3E2A-52D5-88FA4E247955}"/>
              </a:ext>
            </a:extLst>
          </p:cNvPr>
          <p:cNvCxnSpPr>
            <a:cxnSpLocks/>
            <a:stCxn id="7" idx="2"/>
            <a:endCxn id="6" idx="0"/>
          </p:cNvCxnSpPr>
          <p:nvPr/>
        </p:nvCxnSpPr>
        <p:spPr>
          <a:xfrm>
            <a:off x="6096000" y="3822192"/>
            <a:ext cx="0" cy="338328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A88CF2A-3933-E081-4B4B-489B1A392947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>
            <a:off x="6096000" y="4745736"/>
            <a:ext cx="0" cy="356616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8699774D-1483-2813-F3B2-CCC068ECFDDC}"/>
              </a:ext>
            </a:extLst>
          </p:cNvPr>
          <p:cNvSpPr/>
          <p:nvPr/>
        </p:nvSpPr>
        <p:spPr>
          <a:xfrm>
            <a:off x="1191768" y="4160520"/>
            <a:ext cx="2026914" cy="585216"/>
          </a:xfrm>
          <a:prstGeom prst="rect">
            <a:avLst/>
          </a:prstGeom>
          <a:solidFill>
            <a:srgbClr val="F3E7FF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Next set of inputs</a:t>
            </a:r>
            <a:endParaRPr lang="en-MY" sz="1600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ABDFFF31-7828-30C4-1571-2BB59CF4A229}"/>
              </a:ext>
            </a:extLst>
          </p:cNvPr>
          <p:cNvCxnSpPr>
            <a:stCxn id="8" idx="1"/>
            <a:endCxn id="21" idx="2"/>
          </p:cNvCxnSpPr>
          <p:nvPr/>
        </p:nvCxnSpPr>
        <p:spPr>
          <a:xfrm rot="10800000">
            <a:off x="2205226" y="4745736"/>
            <a:ext cx="1860807" cy="649224"/>
          </a:xfrm>
          <a:prstGeom prst="bentConnector2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8F68DF56-FF4E-BD79-1E10-0353449C05EB}"/>
              </a:ext>
            </a:extLst>
          </p:cNvPr>
          <p:cNvCxnSpPr>
            <a:cxnSpLocks/>
            <a:stCxn id="21" idx="0"/>
            <a:endCxn id="7" idx="1"/>
          </p:cNvCxnSpPr>
          <p:nvPr/>
        </p:nvCxnSpPr>
        <p:spPr>
          <a:xfrm rot="5400000" flipH="1" flipV="1">
            <a:off x="3036378" y="2163507"/>
            <a:ext cx="1165860" cy="2828166"/>
          </a:xfrm>
          <a:prstGeom prst="bentConnector2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401FE97D-707F-020F-4B2B-AD0C1EFCF58C}"/>
              </a:ext>
            </a:extLst>
          </p:cNvPr>
          <p:cNvCxnSpPr>
            <a:cxnSpLocks/>
            <a:stCxn id="7" idx="3"/>
            <a:endCxn id="9" idx="6"/>
          </p:cNvCxnSpPr>
          <p:nvPr/>
        </p:nvCxnSpPr>
        <p:spPr>
          <a:xfrm flipH="1">
            <a:off x="6896100" y="2994660"/>
            <a:ext cx="262509" cy="3378708"/>
          </a:xfrm>
          <a:prstGeom prst="bentConnector3">
            <a:avLst>
              <a:gd name="adj1" fmla="val -818578"/>
            </a:avLst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C22390F-22EB-D5B7-E2E9-9CB6945BDC96}"/>
              </a:ext>
            </a:extLst>
          </p:cNvPr>
          <p:cNvSpPr txBox="1"/>
          <p:nvPr/>
        </p:nvSpPr>
        <p:spPr>
          <a:xfrm>
            <a:off x="7825597" y="2646962"/>
            <a:ext cx="6086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False</a:t>
            </a:r>
            <a:endParaRPr lang="en-MY" sz="16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E8E9AE0-B04D-E1D0-22FC-C54F5EC2816F}"/>
              </a:ext>
            </a:extLst>
          </p:cNvPr>
          <p:cNvSpPr txBox="1"/>
          <p:nvPr/>
        </p:nvSpPr>
        <p:spPr>
          <a:xfrm>
            <a:off x="6092952" y="3776246"/>
            <a:ext cx="5620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True</a:t>
            </a:r>
            <a:endParaRPr lang="en-MY" sz="16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1024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740AE836-C8B3-F5E3-1BDE-8DC2931F92AB}"/>
              </a:ext>
            </a:extLst>
          </p:cNvPr>
          <p:cNvSpPr/>
          <p:nvPr/>
        </p:nvSpPr>
        <p:spPr>
          <a:xfrm>
            <a:off x="765544" y="74428"/>
            <a:ext cx="10696354" cy="6613451"/>
          </a:xfrm>
          <a:prstGeom prst="roundRect">
            <a:avLst>
              <a:gd name="adj" fmla="val 6378"/>
            </a:avLst>
          </a:prstGeom>
          <a:solidFill>
            <a:srgbClr val="FFFBF3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274C179-74F5-C6BD-0156-A691F0A4465D}"/>
              </a:ext>
            </a:extLst>
          </p:cNvPr>
          <p:cNvSpPr/>
          <p:nvPr/>
        </p:nvSpPr>
        <p:spPr>
          <a:xfrm>
            <a:off x="2541273" y="461452"/>
            <a:ext cx="1756534" cy="731520"/>
          </a:xfrm>
          <a:prstGeom prst="ellipse">
            <a:avLst/>
          </a:prstGeom>
          <a:solidFill>
            <a:srgbClr val="EEF7FC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Initialization Start</a:t>
            </a:r>
            <a:endParaRPr lang="en-MY" sz="1600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84DE50-D472-EECF-333E-3EC533E1A9A5}"/>
              </a:ext>
            </a:extLst>
          </p:cNvPr>
          <p:cNvSpPr/>
          <p:nvPr/>
        </p:nvSpPr>
        <p:spPr>
          <a:xfrm>
            <a:off x="1389572" y="1549588"/>
            <a:ext cx="4059936" cy="417435"/>
          </a:xfrm>
          <a:prstGeom prst="rect">
            <a:avLst/>
          </a:prstGeom>
          <a:solidFill>
            <a:srgbClr val="FFFFE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Defined required parameters</a:t>
            </a:r>
            <a:endParaRPr lang="en-MY" sz="1600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Diamond 6">
            <a:extLst>
              <a:ext uri="{FF2B5EF4-FFF2-40B4-BE49-F238E27FC236}">
                <a16:creationId xmlns:a16="http://schemas.microsoft.com/office/drawing/2014/main" id="{A36FB749-F830-8B75-D205-6A98E8D43F9A}"/>
              </a:ext>
            </a:extLst>
          </p:cNvPr>
          <p:cNvSpPr/>
          <p:nvPr/>
        </p:nvSpPr>
        <p:spPr>
          <a:xfrm>
            <a:off x="2560401" y="2928953"/>
            <a:ext cx="1718283" cy="1261872"/>
          </a:xfrm>
          <a:prstGeom prst="diamond">
            <a:avLst/>
          </a:prstGeom>
          <a:solidFill>
            <a:srgbClr val="F0FAEC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Foreach possible states</a:t>
            </a:r>
            <a:endParaRPr lang="en-MY" sz="1600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48F0F3F-31F8-16AC-8178-626C1CD2DE1C}"/>
              </a:ext>
            </a:extLst>
          </p:cNvPr>
          <p:cNvCxnSpPr>
            <a:cxnSpLocks/>
            <a:stCxn id="4" idx="4"/>
            <a:endCxn id="5" idx="0"/>
          </p:cNvCxnSpPr>
          <p:nvPr/>
        </p:nvCxnSpPr>
        <p:spPr>
          <a:xfrm>
            <a:off x="3419540" y="1192972"/>
            <a:ext cx="0" cy="356616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12ECE3E-D783-46AE-C197-96EBA5E0E14E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>
            <a:off x="3419540" y="1967023"/>
            <a:ext cx="3" cy="96193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FC7F341D-0848-A65E-23E9-6CFAD2ABB1A7}"/>
              </a:ext>
            </a:extLst>
          </p:cNvPr>
          <p:cNvSpPr/>
          <p:nvPr/>
        </p:nvSpPr>
        <p:spPr>
          <a:xfrm>
            <a:off x="2541272" y="5374545"/>
            <a:ext cx="1756534" cy="731520"/>
          </a:xfrm>
          <a:prstGeom prst="ellipse">
            <a:avLst/>
          </a:prstGeom>
          <a:solidFill>
            <a:srgbClr val="FFE7E7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Initialization End</a:t>
            </a:r>
            <a:endParaRPr lang="en-MY" sz="1600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Diamond 27">
            <a:extLst>
              <a:ext uri="{FF2B5EF4-FFF2-40B4-BE49-F238E27FC236}">
                <a16:creationId xmlns:a16="http://schemas.microsoft.com/office/drawing/2014/main" id="{80416287-4E2F-61D2-A5A7-5C020D76C382}"/>
              </a:ext>
            </a:extLst>
          </p:cNvPr>
          <p:cNvSpPr/>
          <p:nvPr/>
        </p:nvSpPr>
        <p:spPr>
          <a:xfrm>
            <a:off x="5145132" y="2932568"/>
            <a:ext cx="1718283" cy="1261872"/>
          </a:xfrm>
          <a:prstGeom prst="diamond">
            <a:avLst/>
          </a:prstGeom>
          <a:solidFill>
            <a:srgbClr val="F0FAEC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Foreach possible inputs</a:t>
            </a:r>
            <a:endParaRPr lang="en-MY" sz="1600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0DB69EA-61A4-BD8E-9282-296018F4007E}"/>
              </a:ext>
            </a:extLst>
          </p:cNvPr>
          <p:cNvSpPr/>
          <p:nvPr/>
        </p:nvSpPr>
        <p:spPr>
          <a:xfrm>
            <a:off x="7649204" y="3965198"/>
            <a:ext cx="3451186" cy="417435"/>
          </a:xfrm>
          <a:prstGeom prst="rect">
            <a:avLst/>
          </a:prstGeom>
          <a:solidFill>
            <a:srgbClr val="FFFFE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Fill in input table</a:t>
            </a:r>
            <a:endParaRPr lang="en-MY" sz="1600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F342B57-98C6-12D1-153A-D22D96B97581}"/>
              </a:ext>
            </a:extLst>
          </p:cNvPr>
          <p:cNvSpPr/>
          <p:nvPr/>
        </p:nvSpPr>
        <p:spPr>
          <a:xfrm>
            <a:off x="7649204" y="4748393"/>
            <a:ext cx="3451186" cy="417435"/>
          </a:xfrm>
          <a:prstGeom prst="rect">
            <a:avLst/>
          </a:prstGeom>
          <a:solidFill>
            <a:srgbClr val="FFFFE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Fill in next state table</a:t>
            </a:r>
            <a:endParaRPr lang="en-MY" sz="1600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DAC3AE7-8A1C-8437-0FBE-8F40B07A94D3}"/>
              </a:ext>
            </a:extLst>
          </p:cNvPr>
          <p:cNvSpPr/>
          <p:nvPr/>
        </p:nvSpPr>
        <p:spPr>
          <a:xfrm>
            <a:off x="7649204" y="5531588"/>
            <a:ext cx="3451186" cy="417435"/>
          </a:xfrm>
          <a:prstGeom prst="rect">
            <a:avLst/>
          </a:prstGeom>
          <a:solidFill>
            <a:srgbClr val="FFFFE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Fill in output table</a:t>
            </a:r>
            <a:endParaRPr lang="en-MY" sz="1600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8699028C-FAC9-9289-A7AD-F19570F6B768}"/>
              </a:ext>
            </a:extLst>
          </p:cNvPr>
          <p:cNvCxnSpPr>
            <a:cxnSpLocks/>
            <a:stCxn id="28" idx="3"/>
            <a:endCxn id="32" idx="0"/>
          </p:cNvCxnSpPr>
          <p:nvPr/>
        </p:nvCxnSpPr>
        <p:spPr>
          <a:xfrm>
            <a:off x="6863415" y="3563504"/>
            <a:ext cx="2511382" cy="401694"/>
          </a:xfrm>
          <a:prstGeom prst="bentConnector2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9F26D50-9DE3-9514-C14F-05CA141491FA}"/>
              </a:ext>
            </a:extLst>
          </p:cNvPr>
          <p:cNvCxnSpPr>
            <a:cxnSpLocks/>
            <a:stCxn id="32" idx="2"/>
            <a:endCxn id="33" idx="0"/>
          </p:cNvCxnSpPr>
          <p:nvPr/>
        </p:nvCxnSpPr>
        <p:spPr>
          <a:xfrm>
            <a:off x="9374797" y="4382633"/>
            <a:ext cx="0" cy="36576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727E40B-E0E6-5A37-9615-F16EF8A714FF}"/>
              </a:ext>
            </a:extLst>
          </p:cNvPr>
          <p:cNvCxnSpPr>
            <a:cxnSpLocks/>
            <a:stCxn id="33" idx="2"/>
            <a:endCxn id="34" idx="0"/>
          </p:cNvCxnSpPr>
          <p:nvPr/>
        </p:nvCxnSpPr>
        <p:spPr>
          <a:xfrm>
            <a:off x="9374797" y="5165828"/>
            <a:ext cx="0" cy="36576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940B7EAF-4997-BA24-ABFE-5048F3936388}"/>
              </a:ext>
            </a:extLst>
          </p:cNvPr>
          <p:cNvCxnSpPr>
            <a:cxnSpLocks/>
            <a:stCxn id="28" idx="0"/>
          </p:cNvCxnSpPr>
          <p:nvPr/>
        </p:nvCxnSpPr>
        <p:spPr>
          <a:xfrm rot="16200000" flipV="1">
            <a:off x="4440625" y="1368918"/>
            <a:ext cx="538914" cy="2588385"/>
          </a:xfrm>
          <a:prstGeom prst="bentConnector2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22009D7A-F8C2-381C-F9AD-F5976231462C}"/>
              </a:ext>
            </a:extLst>
          </p:cNvPr>
          <p:cNvCxnSpPr>
            <a:cxnSpLocks/>
            <a:stCxn id="34" idx="2"/>
            <a:endCxn id="28" idx="2"/>
          </p:cNvCxnSpPr>
          <p:nvPr/>
        </p:nvCxnSpPr>
        <p:spPr>
          <a:xfrm rot="5400000" flipH="1">
            <a:off x="6812244" y="3386471"/>
            <a:ext cx="1754583" cy="3370523"/>
          </a:xfrm>
          <a:prstGeom prst="bentConnector3">
            <a:avLst>
              <a:gd name="adj1" fmla="val -13029"/>
            </a:avLst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6B3F8B39-6993-2CA2-ED45-B048A0D237A4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 flipH="1">
            <a:off x="3419539" y="4190825"/>
            <a:ext cx="4" cy="118372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05EDAC7F-083A-EA88-8357-CC827ED0FF47}"/>
              </a:ext>
            </a:extLst>
          </p:cNvPr>
          <p:cNvCxnSpPr>
            <a:cxnSpLocks/>
            <a:stCxn id="7" idx="3"/>
            <a:endCxn id="28" idx="1"/>
          </p:cNvCxnSpPr>
          <p:nvPr/>
        </p:nvCxnSpPr>
        <p:spPr>
          <a:xfrm>
            <a:off x="4278684" y="3559889"/>
            <a:ext cx="866448" cy="3615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044BA58A-21FD-3FE7-782E-3B96CD71064F}"/>
              </a:ext>
            </a:extLst>
          </p:cNvPr>
          <p:cNvSpPr txBox="1"/>
          <p:nvPr/>
        </p:nvSpPr>
        <p:spPr>
          <a:xfrm>
            <a:off x="3425868" y="4447606"/>
            <a:ext cx="14325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End of possible states</a:t>
            </a:r>
            <a:endParaRPr lang="en-MY" sz="16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3D4E0B8B-E4FE-35EB-8859-2C62D489BDC9}"/>
              </a:ext>
            </a:extLst>
          </p:cNvPr>
          <p:cNvSpPr txBox="1"/>
          <p:nvPr/>
        </p:nvSpPr>
        <p:spPr>
          <a:xfrm>
            <a:off x="6004273" y="2305247"/>
            <a:ext cx="15235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End of possible inputs</a:t>
            </a:r>
            <a:endParaRPr lang="en-MY" sz="16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49E2F370-82A3-62D4-AD4F-519FFBF22F76}"/>
              </a:ext>
            </a:extLst>
          </p:cNvPr>
          <p:cNvSpPr txBox="1"/>
          <p:nvPr/>
        </p:nvSpPr>
        <p:spPr>
          <a:xfrm>
            <a:off x="8382852" y="308811"/>
            <a:ext cx="28344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Decoder Initialization &amp; Preprocessing Unit</a:t>
            </a:r>
            <a:endParaRPr lang="en-MY" sz="2400" b="1" i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4004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740AE836-C8B3-F5E3-1BDE-8DC2931F92AB}"/>
              </a:ext>
            </a:extLst>
          </p:cNvPr>
          <p:cNvSpPr/>
          <p:nvPr/>
        </p:nvSpPr>
        <p:spPr>
          <a:xfrm>
            <a:off x="765544" y="74428"/>
            <a:ext cx="10696354" cy="6613451"/>
          </a:xfrm>
          <a:prstGeom prst="roundRect">
            <a:avLst>
              <a:gd name="adj" fmla="val 6378"/>
            </a:avLst>
          </a:prstGeom>
          <a:solidFill>
            <a:srgbClr val="FDFFF3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274C179-74F5-C6BD-0156-A691F0A4465D}"/>
              </a:ext>
            </a:extLst>
          </p:cNvPr>
          <p:cNvSpPr/>
          <p:nvPr/>
        </p:nvSpPr>
        <p:spPr>
          <a:xfrm>
            <a:off x="2541273" y="461452"/>
            <a:ext cx="1756534" cy="731520"/>
          </a:xfrm>
          <a:prstGeom prst="ellipse">
            <a:avLst/>
          </a:prstGeom>
          <a:solidFill>
            <a:srgbClr val="EEF7FC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Feed Forward Start</a:t>
            </a:r>
            <a:endParaRPr lang="en-MY" sz="1600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Diamond 6">
            <a:extLst>
              <a:ext uri="{FF2B5EF4-FFF2-40B4-BE49-F238E27FC236}">
                <a16:creationId xmlns:a16="http://schemas.microsoft.com/office/drawing/2014/main" id="{A36FB749-F830-8B75-D205-6A98E8D43F9A}"/>
              </a:ext>
            </a:extLst>
          </p:cNvPr>
          <p:cNvSpPr/>
          <p:nvPr/>
        </p:nvSpPr>
        <p:spPr>
          <a:xfrm>
            <a:off x="2560401" y="2151713"/>
            <a:ext cx="1718283" cy="1261872"/>
          </a:xfrm>
          <a:prstGeom prst="diamond">
            <a:avLst/>
          </a:prstGeom>
          <a:solidFill>
            <a:srgbClr val="F0FAEC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Foreach possible states</a:t>
            </a:r>
            <a:endParaRPr lang="en-MY" sz="1600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12ECE3E-D783-46AE-C197-96EBA5E0E14E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3419540" y="1189783"/>
            <a:ext cx="3" cy="96193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FC7F341D-0848-A65E-23E9-6CFAD2ABB1A7}"/>
              </a:ext>
            </a:extLst>
          </p:cNvPr>
          <p:cNvSpPr/>
          <p:nvPr/>
        </p:nvSpPr>
        <p:spPr>
          <a:xfrm>
            <a:off x="2541272" y="5584857"/>
            <a:ext cx="1756534" cy="731520"/>
          </a:xfrm>
          <a:prstGeom prst="ellipse">
            <a:avLst/>
          </a:prstGeom>
          <a:solidFill>
            <a:srgbClr val="FFE7E7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Feed Forward  End</a:t>
            </a:r>
            <a:endParaRPr lang="en-MY" sz="1600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Diamond 27">
            <a:extLst>
              <a:ext uri="{FF2B5EF4-FFF2-40B4-BE49-F238E27FC236}">
                <a16:creationId xmlns:a16="http://schemas.microsoft.com/office/drawing/2014/main" id="{80416287-4E2F-61D2-A5A7-5C020D76C382}"/>
              </a:ext>
            </a:extLst>
          </p:cNvPr>
          <p:cNvSpPr/>
          <p:nvPr/>
        </p:nvSpPr>
        <p:spPr>
          <a:xfrm>
            <a:off x="5145132" y="2155328"/>
            <a:ext cx="1718283" cy="1261872"/>
          </a:xfrm>
          <a:prstGeom prst="diamond">
            <a:avLst/>
          </a:prstGeom>
          <a:solidFill>
            <a:srgbClr val="F0FAEC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Foreach possible inputs</a:t>
            </a:r>
            <a:endParaRPr lang="en-MY" sz="1600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0DB69EA-61A4-BD8E-9282-296018F4007E}"/>
              </a:ext>
            </a:extLst>
          </p:cNvPr>
          <p:cNvSpPr/>
          <p:nvPr/>
        </p:nvSpPr>
        <p:spPr>
          <a:xfrm>
            <a:off x="7649204" y="3187958"/>
            <a:ext cx="3451186" cy="597658"/>
          </a:xfrm>
          <a:prstGeom prst="rect">
            <a:avLst/>
          </a:prstGeom>
          <a:solidFill>
            <a:srgbClr val="FFFFE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Obtain the binary outputs based on current state and current input </a:t>
            </a:r>
            <a:endParaRPr lang="en-MY" sz="1600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F342B57-98C6-12D1-153A-D22D96B97581}"/>
              </a:ext>
            </a:extLst>
          </p:cNvPr>
          <p:cNvSpPr/>
          <p:nvPr/>
        </p:nvSpPr>
        <p:spPr>
          <a:xfrm>
            <a:off x="7649201" y="4046423"/>
            <a:ext cx="3451186" cy="417435"/>
          </a:xfrm>
          <a:prstGeom prst="rect">
            <a:avLst/>
          </a:prstGeom>
          <a:solidFill>
            <a:srgbClr val="FFFFE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Compute the branch metric.</a:t>
            </a:r>
            <a:endParaRPr lang="en-MY" sz="1600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DAC3AE7-8A1C-8437-0FBE-8F40B07A94D3}"/>
              </a:ext>
            </a:extLst>
          </p:cNvPr>
          <p:cNvSpPr/>
          <p:nvPr/>
        </p:nvSpPr>
        <p:spPr>
          <a:xfrm>
            <a:off x="7649204" y="4754348"/>
            <a:ext cx="3451186" cy="567975"/>
          </a:xfrm>
          <a:prstGeom prst="rect">
            <a:avLst/>
          </a:prstGeom>
          <a:solidFill>
            <a:srgbClr val="FFFFE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Save an accumulated metric value for the survivor state.</a:t>
            </a:r>
            <a:endParaRPr lang="en-MY" sz="1600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8699028C-FAC9-9289-A7AD-F19570F6B768}"/>
              </a:ext>
            </a:extLst>
          </p:cNvPr>
          <p:cNvCxnSpPr>
            <a:cxnSpLocks/>
            <a:stCxn id="28" idx="3"/>
            <a:endCxn id="32" idx="0"/>
          </p:cNvCxnSpPr>
          <p:nvPr/>
        </p:nvCxnSpPr>
        <p:spPr>
          <a:xfrm>
            <a:off x="6863415" y="2786264"/>
            <a:ext cx="2511382" cy="401694"/>
          </a:xfrm>
          <a:prstGeom prst="bentConnector2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9F26D50-9DE3-9514-C14F-05CA141491FA}"/>
              </a:ext>
            </a:extLst>
          </p:cNvPr>
          <p:cNvCxnSpPr>
            <a:cxnSpLocks/>
            <a:stCxn id="32" idx="2"/>
            <a:endCxn id="33" idx="0"/>
          </p:cNvCxnSpPr>
          <p:nvPr/>
        </p:nvCxnSpPr>
        <p:spPr>
          <a:xfrm flipH="1">
            <a:off x="9374794" y="3785616"/>
            <a:ext cx="3" cy="260807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727E40B-E0E6-5A37-9615-F16EF8A714FF}"/>
              </a:ext>
            </a:extLst>
          </p:cNvPr>
          <p:cNvCxnSpPr>
            <a:cxnSpLocks/>
            <a:stCxn id="33" idx="2"/>
            <a:endCxn id="34" idx="0"/>
          </p:cNvCxnSpPr>
          <p:nvPr/>
        </p:nvCxnSpPr>
        <p:spPr>
          <a:xfrm>
            <a:off x="9374794" y="4463858"/>
            <a:ext cx="3" cy="29049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940B7EAF-4997-BA24-ABFE-5048F3936388}"/>
              </a:ext>
            </a:extLst>
          </p:cNvPr>
          <p:cNvCxnSpPr>
            <a:cxnSpLocks/>
            <a:stCxn id="28" idx="0"/>
          </p:cNvCxnSpPr>
          <p:nvPr/>
        </p:nvCxnSpPr>
        <p:spPr>
          <a:xfrm rot="16200000" flipV="1">
            <a:off x="4440625" y="591678"/>
            <a:ext cx="538914" cy="2588385"/>
          </a:xfrm>
          <a:prstGeom prst="bentConnector2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6B3F8B39-6993-2CA2-ED45-B048A0D237A4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 flipH="1">
            <a:off x="3419539" y="3413585"/>
            <a:ext cx="4" cy="2171272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05EDAC7F-083A-EA88-8357-CC827ED0FF47}"/>
              </a:ext>
            </a:extLst>
          </p:cNvPr>
          <p:cNvCxnSpPr>
            <a:cxnSpLocks/>
            <a:stCxn id="7" idx="3"/>
            <a:endCxn id="28" idx="1"/>
          </p:cNvCxnSpPr>
          <p:nvPr/>
        </p:nvCxnSpPr>
        <p:spPr>
          <a:xfrm>
            <a:off x="4278684" y="2782649"/>
            <a:ext cx="866448" cy="3615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044BA58A-21FD-3FE7-782E-3B96CD71064F}"/>
              </a:ext>
            </a:extLst>
          </p:cNvPr>
          <p:cNvSpPr txBox="1"/>
          <p:nvPr/>
        </p:nvSpPr>
        <p:spPr>
          <a:xfrm>
            <a:off x="3425868" y="3670366"/>
            <a:ext cx="14325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End of possible states</a:t>
            </a:r>
            <a:endParaRPr lang="en-MY" sz="16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3D4E0B8B-E4FE-35EB-8859-2C62D489BDC9}"/>
              </a:ext>
            </a:extLst>
          </p:cNvPr>
          <p:cNvSpPr txBox="1"/>
          <p:nvPr/>
        </p:nvSpPr>
        <p:spPr>
          <a:xfrm>
            <a:off x="6004273" y="1528007"/>
            <a:ext cx="15235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End of possible inputs</a:t>
            </a:r>
            <a:endParaRPr lang="en-MY" sz="16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49E2F370-82A3-62D4-AD4F-519FFBF22F76}"/>
              </a:ext>
            </a:extLst>
          </p:cNvPr>
          <p:cNvSpPr txBox="1"/>
          <p:nvPr/>
        </p:nvSpPr>
        <p:spPr>
          <a:xfrm>
            <a:off x="8382852" y="308811"/>
            <a:ext cx="28344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Feed Forward Processing Unit</a:t>
            </a:r>
            <a:endParaRPr lang="en-MY" sz="2400" b="1" i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E113D29-F387-6557-93DC-3F6295739530}"/>
              </a:ext>
            </a:extLst>
          </p:cNvPr>
          <p:cNvSpPr/>
          <p:nvPr/>
        </p:nvSpPr>
        <p:spPr>
          <a:xfrm>
            <a:off x="7649201" y="5549778"/>
            <a:ext cx="3451186" cy="567975"/>
          </a:xfrm>
          <a:prstGeom prst="rect">
            <a:avLst/>
          </a:prstGeom>
          <a:solidFill>
            <a:srgbClr val="FFFFE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Update the state history array with the state number of the survivor.</a:t>
            </a:r>
            <a:endParaRPr lang="en-MY" sz="1600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C2127936-7013-2243-33BA-D51D4C0BB188}"/>
              </a:ext>
            </a:extLst>
          </p:cNvPr>
          <p:cNvCxnSpPr>
            <a:cxnSpLocks/>
            <a:stCxn id="13" idx="2"/>
            <a:endCxn id="28" idx="2"/>
          </p:cNvCxnSpPr>
          <p:nvPr/>
        </p:nvCxnSpPr>
        <p:spPr>
          <a:xfrm rot="5400000" flipH="1">
            <a:off x="6339257" y="3082217"/>
            <a:ext cx="2700553" cy="3370520"/>
          </a:xfrm>
          <a:prstGeom prst="bentConnector3">
            <a:avLst>
              <a:gd name="adj1" fmla="val -8465"/>
            </a:avLst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9E682B8-3135-92EA-AB23-EABB67EA6EDB}"/>
              </a:ext>
            </a:extLst>
          </p:cNvPr>
          <p:cNvCxnSpPr>
            <a:cxnSpLocks/>
            <a:stCxn id="34" idx="2"/>
            <a:endCxn id="13" idx="0"/>
          </p:cNvCxnSpPr>
          <p:nvPr/>
        </p:nvCxnSpPr>
        <p:spPr>
          <a:xfrm flipH="1">
            <a:off x="9374794" y="5322323"/>
            <a:ext cx="3" cy="227455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4035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740AE836-C8B3-F5E3-1BDE-8DC2931F92AB}"/>
              </a:ext>
            </a:extLst>
          </p:cNvPr>
          <p:cNvSpPr/>
          <p:nvPr/>
        </p:nvSpPr>
        <p:spPr>
          <a:xfrm>
            <a:off x="765544" y="74428"/>
            <a:ext cx="10696354" cy="6613451"/>
          </a:xfrm>
          <a:prstGeom prst="roundRect">
            <a:avLst>
              <a:gd name="adj" fmla="val 6378"/>
            </a:avLst>
          </a:prstGeom>
          <a:solidFill>
            <a:srgbClr val="F3FEFF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274C179-74F5-C6BD-0156-A691F0A4465D}"/>
              </a:ext>
            </a:extLst>
          </p:cNvPr>
          <p:cNvSpPr/>
          <p:nvPr/>
        </p:nvSpPr>
        <p:spPr>
          <a:xfrm>
            <a:off x="2541273" y="461452"/>
            <a:ext cx="1756534" cy="731520"/>
          </a:xfrm>
          <a:prstGeom prst="ellipse">
            <a:avLst/>
          </a:prstGeom>
          <a:solidFill>
            <a:srgbClr val="EEF7FC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Traceback Start</a:t>
            </a:r>
            <a:endParaRPr lang="en-MY" sz="1600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Diamond 6">
            <a:extLst>
              <a:ext uri="{FF2B5EF4-FFF2-40B4-BE49-F238E27FC236}">
                <a16:creationId xmlns:a16="http://schemas.microsoft.com/office/drawing/2014/main" id="{A36FB749-F830-8B75-D205-6A98E8D43F9A}"/>
              </a:ext>
            </a:extLst>
          </p:cNvPr>
          <p:cNvSpPr/>
          <p:nvPr/>
        </p:nvSpPr>
        <p:spPr>
          <a:xfrm>
            <a:off x="2395451" y="1780211"/>
            <a:ext cx="2048175" cy="1518653"/>
          </a:xfrm>
          <a:prstGeom prst="diamond">
            <a:avLst/>
          </a:prstGeom>
          <a:solidFill>
            <a:srgbClr val="F0FAEC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If t &gt;= trellis depth - 1</a:t>
            </a:r>
            <a:endParaRPr lang="en-MY" sz="1600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12ECE3E-D783-46AE-C197-96EBA5E0E14E}"/>
              </a:ext>
            </a:extLst>
          </p:cNvPr>
          <p:cNvCxnSpPr>
            <a:cxnSpLocks/>
            <a:stCxn id="4" idx="4"/>
            <a:endCxn id="7" idx="0"/>
          </p:cNvCxnSpPr>
          <p:nvPr/>
        </p:nvCxnSpPr>
        <p:spPr>
          <a:xfrm flipH="1">
            <a:off x="3419539" y="1192972"/>
            <a:ext cx="1" cy="587239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FC7F341D-0848-A65E-23E9-6CFAD2ABB1A7}"/>
              </a:ext>
            </a:extLst>
          </p:cNvPr>
          <p:cNvSpPr/>
          <p:nvPr/>
        </p:nvSpPr>
        <p:spPr>
          <a:xfrm>
            <a:off x="2541272" y="5584857"/>
            <a:ext cx="1756534" cy="731520"/>
          </a:xfrm>
          <a:prstGeom prst="ellipse">
            <a:avLst/>
          </a:prstGeom>
          <a:solidFill>
            <a:srgbClr val="FFE7E7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Traceback End</a:t>
            </a:r>
            <a:endParaRPr lang="en-MY" sz="1600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0DB69EA-61A4-BD8E-9282-296018F4007E}"/>
              </a:ext>
            </a:extLst>
          </p:cNvPr>
          <p:cNvSpPr/>
          <p:nvPr/>
        </p:nvSpPr>
        <p:spPr>
          <a:xfrm>
            <a:off x="5847836" y="2831342"/>
            <a:ext cx="3451186" cy="597658"/>
          </a:xfrm>
          <a:prstGeom prst="rect">
            <a:avLst/>
          </a:prstGeom>
          <a:solidFill>
            <a:srgbClr val="FFFFE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Find the element of state history with the minimum accum. error metric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6B3F8B39-6993-2CA2-ED45-B048A0D237A4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>
            <a:off x="3419539" y="3298864"/>
            <a:ext cx="0" cy="2285993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49E2F370-82A3-62D4-AD4F-519FFBF22F76}"/>
              </a:ext>
            </a:extLst>
          </p:cNvPr>
          <p:cNvSpPr txBox="1"/>
          <p:nvPr/>
        </p:nvSpPr>
        <p:spPr>
          <a:xfrm>
            <a:off x="8382852" y="308811"/>
            <a:ext cx="28344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Traceback Processing Unit</a:t>
            </a:r>
            <a:endParaRPr lang="en-MY" sz="2400" b="1" i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BE49077-FBB4-5443-89A4-539A31B76A1F}"/>
              </a:ext>
            </a:extLst>
          </p:cNvPr>
          <p:cNvSpPr/>
          <p:nvPr/>
        </p:nvSpPr>
        <p:spPr>
          <a:xfrm>
            <a:off x="5847836" y="3824990"/>
            <a:ext cx="3451186" cy="893314"/>
          </a:xfrm>
          <a:prstGeom prst="rect">
            <a:avLst/>
          </a:prstGeom>
          <a:solidFill>
            <a:srgbClr val="FFFFE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Work backwards from the end of the trellis to the oldest state in the trellis to determine the optimal path.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DC1B3FF-8DAE-2D58-BBA6-F13D3E1F350F}"/>
              </a:ext>
            </a:extLst>
          </p:cNvPr>
          <p:cNvSpPr/>
          <p:nvPr/>
        </p:nvSpPr>
        <p:spPr>
          <a:xfrm>
            <a:off x="5847836" y="5102101"/>
            <a:ext cx="3451186" cy="857659"/>
          </a:xfrm>
          <a:prstGeom prst="rect">
            <a:avLst/>
          </a:prstGeom>
          <a:solidFill>
            <a:srgbClr val="FFFFE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Compute the input sequence corresponds to the state sequence in the optimal path</a:t>
            </a:r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03875783-D1EB-FC11-0759-2FAD48CFC7DB}"/>
              </a:ext>
            </a:extLst>
          </p:cNvPr>
          <p:cNvCxnSpPr>
            <a:cxnSpLocks/>
            <a:stCxn id="7" idx="3"/>
            <a:endCxn id="32" idx="0"/>
          </p:cNvCxnSpPr>
          <p:nvPr/>
        </p:nvCxnSpPr>
        <p:spPr>
          <a:xfrm>
            <a:off x="4443626" y="2539538"/>
            <a:ext cx="3129803" cy="291804"/>
          </a:xfrm>
          <a:prstGeom prst="bentConnector2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2357935-DC7A-862B-D63F-E9EEDC622138}"/>
              </a:ext>
            </a:extLst>
          </p:cNvPr>
          <p:cNvCxnSpPr>
            <a:cxnSpLocks/>
            <a:stCxn id="32" idx="2"/>
            <a:endCxn id="18" idx="0"/>
          </p:cNvCxnSpPr>
          <p:nvPr/>
        </p:nvCxnSpPr>
        <p:spPr>
          <a:xfrm>
            <a:off x="7573429" y="3429000"/>
            <a:ext cx="0" cy="39599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00B53AC-A3DE-90B3-D77F-5B6F202FECC8}"/>
              </a:ext>
            </a:extLst>
          </p:cNvPr>
          <p:cNvCxnSpPr>
            <a:cxnSpLocks/>
            <a:stCxn id="18" idx="2"/>
            <a:endCxn id="19" idx="0"/>
          </p:cNvCxnSpPr>
          <p:nvPr/>
        </p:nvCxnSpPr>
        <p:spPr>
          <a:xfrm>
            <a:off x="7573429" y="4718304"/>
            <a:ext cx="0" cy="383797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0AC4EB81-8D04-5C42-489C-491E70E7F79A}"/>
              </a:ext>
            </a:extLst>
          </p:cNvPr>
          <p:cNvCxnSpPr>
            <a:cxnSpLocks/>
            <a:stCxn id="19" idx="2"/>
          </p:cNvCxnSpPr>
          <p:nvPr/>
        </p:nvCxnSpPr>
        <p:spPr>
          <a:xfrm rot="5400000" flipH="1">
            <a:off x="4642584" y="3028915"/>
            <a:ext cx="1707800" cy="4153890"/>
          </a:xfrm>
          <a:prstGeom prst="bentConnector4">
            <a:avLst>
              <a:gd name="adj1" fmla="val -13386"/>
              <a:gd name="adj2" fmla="val 70771"/>
            </a:avLst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31914F16-CC89-B196-5270-D11191B4F99C}"/>
              </a:ext>
            </a:extLst>
          </p:cNvPr>
          <p:cNvSpPr txBox="1"/>
          <p:nvPr/>
        </p:nvSpPr>
        <p:spPr>
          <a:xfrm>
            <a:off x="3419538" y="3457718"/>
            <a:ext cx="6086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False</a:t>
            </a:r>
            <a:endParaRPr lang="en-MY" sz="16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B8CA6F5-27A2-35BC-D72A-567D96FA98AA}"/>
              </a:ext>
            </a:extLst>
          </p:cNvPr>
          <p:cNvSpPr txBox="1"/>
          <p:nvPr/>
        </p:nvSpPr>
        <p:spPr>
          <a:xfrm>
            <a:off x="4669218" y="2213526"/>
            <a:ext cx="5620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True</a:t>
            </a:r>
            <a:endParaRPr lang="en-MY" sz="16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8326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56A71B1-F071-9B4D-911E-1F7855E51F17}"/>
              </a:ext>
            </a:extLst>
          </p:cNvPr>
          <p:cNvSpPr/>
          <p:nvPr/>
        </p:nvSpPr>
        <p:spPr>
          <a:xfrm>
            <a:off x="5918188" y="2615184"/>
            <a:ext cx="4826012" cy="3886200"/>
          </a:xfrm>
          <a:prstGeom prst="roundRect">
            <a:avLst>
              <a:gd name="adj" fmla="val 6378"/>
            </a:avLst>
          </a:prstGeom>
          <a:solidFill>
            <a:srgbClr val="F9F3FF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D216071-F90C-F3A5-094C-495DD5EFDE03}"/>
              </a:ext>
            </a:extLst>
          </p:cNvPr>
          <p:cNvSpPr/>
          <p:nvPr/>
        </p:nvSpPr>
        <p:spPr>
          <a:xfrm>
            <a:off x="800596" y="2615184"/>
            <a:ext cx="4757432" cy="2569465"/>
          </a:xfrm>
          <a:prstGeom prst="roundRect">
            <a:avLst>
              <a:gd name="adj" fmla="val 6378"/>
            </a:avLst>
          </a:prstGeom>
          <a:solidFill>
            <a:srgbClr val="FFFBF3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A3976F0-A772-340A-9095-92FE812D6325}"/>
              </a:ext>
            </a:extLst>
          </p:cNvPr>
          <p:cNvSpPr/>
          <p:nvPr/>
        </p:nvSpPr>
        <p:spPr>
          <a:xfrm>
            <a:off x="3730752" y="1012141"/>
            <a:ext cx="3910584" cy="969264"/>
          </a:xfrm>
          <a:prstGeom prst="roundRect">
            <a:avLst>
              <a:gd name="adj" fmla="val 6290"/>
            </a:avLst>
          </a:prstGeom>
          <a:solidFill>
            <a:srgbClr val="FFE7E7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6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vdsim.h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MY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Viterbi decoder simulation header file. Contains parameters and function prototype.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F2E80F0-0BAC-7E7B-26DD-7E86FDC33741}"/>
              </a:ext>
            </a:extLst>
          </p:cNvPr>
          <p:cNvSpPr/>
          <p:nvPr/>
        </p:nvSpPr>
        <p:spPr>
          <a:xfrm>
            <a:off x="1252728" y="3489960"/>
            <a:ext cx="3910584" cy="969264"/>
          </a:xfrm>
          <a:prstGeom prst="roundRect">
            <a:avLst>
              <a:gd name="adj" fmla="val 6290"/>
            </a:avLst>
          </a:prstGeom>
          <a:solidFill>
            <a:srgbClr val="FFFFE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6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test.cpp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MY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Main entry of the programme.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MY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Control the flow of simulation environment.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MY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Define the tests.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B3785BD-45DD-F299-B288-3C354CC5E295}"/>
              </a:ext>
            </a:extLst>
          </p:cNvPr>
          <p:cNvSpPr/>
          <p:nvPr/>
        </p:nvSpPr>
        <p:spPr>
          <a:xfrm>
            <a:off x="6379464" y="3489960"/>
            <a:ext cx="3910584" cy="969264"/>
          </a:xfrm>
          <a:prstGeom prst="roundRect">
            <a:avLst>
              <a:gd name="adj" fmla="val 6290"/>
            </a:avLst>
          </a:prstGeom>
          <a:solidFill>
            <a:srgbClr val="F3E7FF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6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sdvd.cpp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MY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Defines soft decision Viterbi decoder. 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E25E28A-7083-B34D-2FE7-9D4333DAD464}"/>
              </a:ext>
            </a:extLst>
          </p:cNvPr>
          <p:cNvSpPr/>
          <p:nvPr/>
        </p:nvSpPr>
        <p:spPr>
          <a:xfrm>
            <a:off x="6403850" y="4831080"/>
            <a:ext cx="3910584" cy="969264"/>
          </a:xfrm>
          <a:prstGeom prst="roundRect">
            <a:avLst>
              <a:gd name="adj" fmla="val 6290"/>
            </a:avLst>
          </a:prstGeom>
          <a:solidFill>
            <a:srgbClr val="F3E7FF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6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utils.cpp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MY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Contain helper functions that are used in both decoder and encoder.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1B427F-D0B6-69A7-5F78-E54708A520E6}"/>
              </a:ext>
            </a:extLst>
          </p:cNvPr>
          <p:cNvSpPr txBox="1"/>
          <p:nvPr/>
        </p:nvSpPr>
        <p:spPr>
          <a:xfrm>
            <a:off x="574691" y="2846420"/>
            <a:ext cx="28344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Test Environment</a:t>
            </a:r>
            <a:endParaRPr lang="en-MY" sz="2000" b="1" i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344409E-290A-BAD6-92D7-1AE56D7FD829}"/>
              </a:ext>
            </a:extLst>
          </p:cNvPr>
          <p:cNvSpPr txBox="1"/>
          <p:nvPr/>
        </p:nvSpPr>
        <p:spPr>
          <a:xfrm>
            <a:off x="8014859" y="2846420"/>
            <a:ext cx="28344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Design Space</a:t>
            </a:r>
            <a:endParaRPr lang="en-MY" sz="2000" b="1" i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F6DD569F-D7A1-0BC7-1D38-AE2B8B6601E7}"/>
              </a:ext>
            </a:extLst>
          </p:cNvPr>
          <p:cNvCxnSpPr>
            <a:stCxn id="5" idx="0"/>
            <a:endCxn id="4" idx="1"/>
          </p:cNvCxnSpPr>
          <p:nvPr/>
        </p:nvCxnSpPr>
        <p:spPr>
          <a:xfrm rot="5400000" flipH="1" flipV="1">
            <a:off x="2472793" y="2232001"/>
            <a:ext cx="1993187" cy="522732"/>
          </a:xfrm>
          <a:prstGeom prst="bentConnector2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A8FA4C6A-999C-7762-748D-E660BE0FC84D}"/>
              </a:ext>
            </a:extLst>
          </p:cNvPr>
          <p:cNvCxnSpPr>
            <a:cxnSpLocks/>
            <a:stCxn id="6" idx="0"/>
            <a:endCxn id="4" idx="3"/>
          </p:cNvCxnSpPr>
          <p:nvPr/>
        </p:nvCxnSpPr>
        <p:spPr>
          <a:xfrm rot="16200000" flipV="1">
            <a:off x="6991453" y="2146657"/>
            <a:ext cx="1993187" cy="693420"/>
          </a:xfrm>
          <a:prstGeom prst="bentConnector2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DF1245C-E012-A0C1-F901-EB82D74F0E9B}"/>
              </a:ext>
            </a:extLst>
          </p:cNvPr>
          <p:cNvCxnSpPr>
            <a:endCxn id="6" idx="1"/>
          </p:cNvCxnSpPr>
          <p:nvPr/>
        </p:nvCxnSpPr>
        <p:spPr>
          <a:xfrm flipV="1">
            <a:off x="5163312" y="3974592"/>
            <a:ext cx="1216152" cy="3048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0D058B6-7F3F-2D89-96E4-362B0991FC69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8359142" y="4459224"/>
            <a:ext cx="0" cy="371856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1060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AD60EA7-7809-3FA6-C5A2-42751B5670B4}"/>
              </a:ext>
            </a:extLst>
          </p:cNvPr>
          <p:cNvSpPr/>
          <p:nvPr/>
        </p:nvSpPr>
        <p:spPr>
          <a:xfrm>
            <a:off x="4133088" y="1801369"/>
            <a:ext cx="2167128" cy="3090671"/>
          </a:xfrm>
          <a:prstGeom prst="roundRect">
            <a:avLst>
              <a:gd name="adj" fmla="val 6378"/>
            </a:avLst>
          </a:prstGeom>
          <a:solidFill>
            <a:srgbClr val="FFFBF3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179306-89D7-DBB4-235F-E93B766A7C17}"/>
              </a:ext>
            </a:extLst>
          </p:cNvPr>
          <p:cNvSpPr txBox="1"/>
          <p:nvPr/>
        </p:nvSpPr>
        <p:spPr>
          <a:xfrm>
            <a:off x="4133088" y="1945587"/>
            <a:ext cx="2167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Table Construct Kernel</a:t>
            </a:r>
            <a:endParaRPr lang="en-MY" b="1" i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C2D1BF-DBE0-6B4B-64A7-6D020FD054DC}"/>
              </a:ext>
            </a:extLst>
          </p:cNvPr>
          <p:cNvSpPr txBox="1"/>
          <p:nvPr/>
        </p:nvSpPr>
        <p:spPr>
          <a:xfrm>
            <a:off x="5727194" y="3268867"/>
            <a:ext cx="5730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out</a:t>
            </a:r>
            <a:endParaRPr lang="en-MY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51D1492-58BA-B4C1-2138-59FD473549AA}"/>
              </a:ext>
            </a:extLst>
          </p:cNvPr>
          <p:cNvCxnSpPr>
            <a:stCxn id="10" idx="3"/>
          </p:cNvCxnSpPr>
          <p:nvPr/>
        </p:nvCxnSpPr>
        <p:spPr>
          <a:xfrm flipV="1">
            <a:off x="6300216" y="3429000"/>
            <a:ext cx="585216" cy="91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57225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AD60EA7-7809-3FA6-C5A2-42751B5670B4}"/>
              </a:ext>
            </a:extLst>
          </p:cNvPr>
          <p:cNvSpPr/>
          <p:nvPr/>
        </p:nvSpPr>
        <p:spPr>
          <a:xfrm>
            <a:off x="4133088" y="1801369"/>
            <a:ext cx="2167128" cy="3090671"/>
          </a:xfrm>
          <a:prstGeom prst="roundRect">
            <a:avLst>
              <a:gd name="adj" fmla="val 6378"/>
            </a:avLst>
          </a:prstGeom>
          <a:solidFill>
            <a:srgbClr val="F9F3FF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179306-89D7-DBB4-235F-E93B766A7C17}"/>
              </a:ext>
            </a:extLst>
          </p:cNvPr>
          <p:cNvSpPr txBox="1"/>
          <p:nvPr/>
        </p:nvSpPr>
        <p:spPr>
          <a:xfrm>
            <a:off x="4235196" y="1888787"/>
            <a:ext cx="1962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Feed Forward Kernel</a:t>
            </a:r>
            <a:endParaRPr lang="en-MY" b="1" i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C2D1BF-DBE0-6B4B-64A7-6D020FD054DC}"/>
              </a:ext>
            </a:extLst>
          </p:cNvPr>
          <p:cNvSpPr txBox="1"/>
          <p:nvPr/>
        </p:nvSpPr>
        <p:spPr>
          <a:xfrm>
            <a:off x="5727194" y="3268867"/>
            <a:ext cx="5730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out</a:t>
            </a:r>
            <a:endParaRPr lang="en-MY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51D1492-58BA-B4C1-2138-59FD473549AA}"/>
              </a:ext>
            </a:extLst>
          </p:cNvPr>
          <p:cNvCxnSpPr>
            <a:stCxn id="10" idx="3"/>
          </p:cNvCxnSpPr>
          <p:nvPr/>
        </p:nvCxnSpPr>
        <p:spPr>
          <a:xfrm flipV="1">
            <a:off x="6300216" y="3429000"/>
            <a:ext cx="585216" cy="91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27783F9-916E-33E8-A646-A1E265A09597}"/>
              </a:ext>
            </a:extLst>
          </p:cNvPr>
          <p:cNvSpPr txBox="1"/>
          <p:nvPr/>
        </p:nvSpPr>
        <p:spPr>
          <a:xfrm>
            <a:off x="4187952" y="2860731"/>
            <a:ext cx="1216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input_data</a:t>
            </a:r>
            <a:endParaRPr lang="en-MY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0D30E7-6A86-1607-F397-5CD82834453D}"/>
              </a:ext>
            </a:extLst>
          </p:cNvPr>
          <p:cNvSpPr txBox="1"/>
          <p:nvPr/>
        </p:nvSpPr>
        <p:spPr>
          <a:xfrm>
            <a:off x="4187952" y="3680348"/>
            <a:ext cx="1216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tables</a:t>
            </a:r>
            <a:endParaRPr lang="en-MY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5485603-FF5E-394E-C9CC-B33462E1A48D}"/>
              </a:ext>
            </a:extLst>
          </p:cNvPr>
          <p:cNvCxnSpPr/>
          <p:nvPr/>
        </p:nvCxnSpPr>
        <p:spPr>
          <a:xfrm flipV="1">
            <a:off x="3547872" y="3030008"/>
            <a:ext cx="585216" cy="91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ED052BE-A692-7EB0-A461-A40ED4BFDF3E}"/>
              </a:ext>
            </a:extLst>
          </p:cNvPr>
          <p:cNvCxnSpPr/>
          <p:nvPr/>
        </p:nvCxnSpPr>
        <p:spPr>
          <a:xfrm flipV="1">
            <a:off x="3547872" y="3849625"/>
            <a:ext cx="585216" cy="91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84697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AD60EA7-7809-3FA6-C5A2-42751B5670B4}"/>
              </a:ext>
            </a:extLst>
          </p:cNvPr>
          <p:cNvSpPr/>
          <p:nvPr/>
        </p:nvSpPr>
        <p:spPr>
          <a:xfrm>
            <a:off x="4133088" y="1801369"/>
            <a:ext cx="2167128" cy="3090671"/>
          </a:xfrm>
          <a:prstGeom prst="roundRect">
            <a:avLst>
              <a:gd name="adj" fmla="val 6378"/>
            </a:avLst>
          </a:prstGeom>
          <a:solidFill>
            <a:srgbClr val="F3FEFF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179306-89D7-DBB4-235F-E93B766A7C17}"/>
              </a:ext>
            </a:extLst>
          </p:cNvPr>
          <p:cNvSpPr txBox="1"/>
          <p:nvPr/>
        </p:nvSpPr>
        <p:spPr>
          <a:xfrm>
            <a:off x="4353306" y="1883551"/>
            <a:ext cx="17266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Traceback Kernel</a:t>
            </a:r>
            <a:endParaRPr lang="en-MY" b="1" i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C2D1BF-DBE0-6B4B-64A7-6D020FD054DC}"/>
              </a:ext>
            </a:extLst>
          </p:cNvPr>
          <p:cNvSpPr txBox="1"/>
          <p:nvPr/>
        </p:nvSpPr>
        <p:spPr>
          <a:xfrm>
            <a:off x="5321808" y="3109399"/>
            <a:ext cx="9784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decoder_output_matrix</a:t>
            </a:r>
            <a:endParaRPr lang="en-MY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51D1492-58BA-B4C1-2138-59FD473549AA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6300216" y="3524898"/>
            <a:ext cx="58521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27783F9-916E-33E8-A646-A1E265A09597}"/>
              </a:ext>
            </a:extLst>
          </p:cNvPr>
          <p:cNvSpPr txBox="1"/>
          <p:nvPr/>
        </p:nvSpPr>
        <p:spPr>
          <a:xfrm>
            <a:off x="4187952" y="2860731"/>
            <a:ext cx="1216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input_data</a:t>
            </a:r>
            <a:endParaRPr lang="en-MY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0D30E7-6A86-1607-F397-5CD82834453D}"/>
              </a:ext>
            </a:extLst>
          </p:cNvPr>
          <p:cNvSpPr txBox="1"/>
          <p:nvPr/>
        </p:nvSpPr>
        <p:spPr>
          <a:xfrm>
            <a:off x="4187952" y="3680348"/>
            <a:ext cx="1216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tables</a:t>
            </a:r>
            <a:endParaRPr lang="en-MY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5485603-FF5E-394E-C9CC-B33462E1A48D}"/>
              </a:ext>
            </a:extLst>
          </p:cNvPr>
          <p:cNvCxnSpPr/>
          <p:nvPr/>
        </p:nvCxnSpPr>
        <p:spPr>
          <a:xfrm flipV="1">
            <a:off x="3547872" y="3030008"/>
            <a:ext cx="585216" cy="91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ED052BE-A692-7EB0-A461-A40ED4BFDF3E}"/>
              </a:ext>
            </a:extLst>
          </p:cNvPr>
          <p:cNvCxnSpPr/>
          <p:nvPr/>
        </p:nvCxnSpPr>
        <p:spPr>
          <a:xfrm flipV="1">
            <a:off x="3547872" y="3849625"/>
            <a:ext cx="585216" cy="91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98549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1327</TotalTime>
  <Words>275</Words>
  <Application>Microsoft Office PowerPoint</Application>
  <PresentationFormat>Widescreen</PresentationFormat>
  <Paragraphs>63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Aptos</vt:lpstr>
      <vt:lpstr>Aptos Display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Teo Sei Hau</dc:creator>
  <cp:lastModifiedBy>Teo Sei Hau</cp:lastModifiedBy>
  <cp:revision>7</cp:revision>
  <dcterms:created xsi:type="dcterms:W3CDTF">2024-08-14T19:04:26Z</dcterms:created>
  <dcterms:modified xsi:type="dcterms:W3CDTF">2024-08-31T19:03:33Z</dcterms:modified>
</cp:coreProperties>
</file>