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2"/>
    <p:sldId id="315" r:id="rId3"/>
    <p:sldId id="316" r:id="rId4"/>
    <p:sldId id="317" r:id="rId5"/>
    <p:sldId id="258" r:id="rId6"/>
    <p:sldId id="318" r:id="rId7"/>
    <p:sldId id="262" r:id="rId8"/>
    <p:sldId id="319" r:id="rId9"/>
    <p:sldId id="264" r:id="rId10"/>
    <p:sldId id="320" r:id="rId11"/>
    <p:sldId id="321" r:id="rId12"/>
    <p:sldId id="322" r:id="rId13"/>
    <p:sldId id="260" r:id="rId14"/>
    <p:sldId id="324" r:id="rId15"/>
    <p:sldId id="325" r:id="rId16"/>
    <p:sldId id="327" r:id="rId17"/>
    <p:sldId id="328" r:id="rId18"/>
    <p:sldId id="326" r:id="rId19"/>
    <p:sldId id="330" r:id="rId20"/>
    <p:sldId id="331" r:id="rId21"/>
    <p:sldId id="329" r:id="rId22"/>
    <p:sldId id="265" r:id="rId23"/>
    <p:sldId id="332" r:id="rId24"/>
    <p:sldId id="333" r:id="rId25"/>
    <p:sldId id="334" r:id="rId26"/>
    <p:sldId id="335" r:id="rId27"/>
    <p:sldId id="337" r:id="rId28"/>
    <p:sldId id="336" r:id="rId29"/>
    <p:sldId id="343" r:id="rId30"/>
    <p:sldId id="338" r:id="rId31"/>
    <p:sldId id="339" r:id="rId32"/>
    <p:sldId id="342" r:id="rId33"/>
    <p:sldId id="340" r:id="rId34"/>
    <p:sldId id="341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972A5-23AD-4F86-9B5A-2E289D532D23}" v="1" dt="2024-08-01T01:46:12.7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3B1972A5-23AD-4F86-9B5A-2E289D532D23}"/>
    <pc:docChg chg="addSld delSld">
      <pc:chgData name="g2121057" userId="037dc83c-fac4-4eea-acb3-34d3beafcde8" providerId="ADAL" clId="{3B1972A5-23AD-4F86-9B5A-2E289D532D23}" dt="2024-08-01T01:46:12.795" v="1" actId="47"/>
      <pc:docMkLst>
        <pc:docMk/>
      </pc:docMkLst>
      <pc:sldChg chg="new del">
        <pc:chgData name="g2121057" userId="037dc83c-fac4-4eea-acb3-34d3beafcde8" providerId="ADAL" clId="{3B1972A5-23AD-4F86-9B5A-2E289D532D23}" dt="2024-08-01T01:46:12.795" v="1" actId="47"/>
        <pc:sldMkLst>
          <pc:docMk/>
          <pc:sldMk cId="3213314492" sldId="344"/>
        </pc:sldMkLst>
      </pc:sld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24T13:36:38.428" v="7313" actId="47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Chg chg="addSp modSp new del modAnim">
        <pc:chgData name="g2121057" userId="037dc83c-fac4-4eea-acb3-34d3beafcde8" providerId="ADAL" clId="{5849604E-9A10-4EE7-B25E-8E16E6787DF6}" dt="2024-07-24T13:36:38.428" v="7313" actId="47"/>
        <pc:sldMkLst>
          <pc:docMk/>
          <pc:sldMk cId="2618129879" sldId="344"/>
        </pc:sldMkLst>
        <pc:picChg chg="add mod">
          <ac:chgData name="g2121057" userId="037dc83c-fac4-4eea-acb3-34d3beafcde8" providerId="ADAL" clId="{5849604E-9A10-4EE7-B25E-8E16E6787DF6}" dt="2024-07-24T13:35:15.526" v="7312"/>
          <ac:picMkLst>
            <pc:docMk/>
            <pc:sldMk cId="2618129879" sldId="344"/>
            <ac:picMk id="3" creationId="{9A202F44-CC74-556E-4EBD-D2651D28369A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>
                <a:latin typeface="MS PGothic"/>
                <a:cs typeface="MS PGothic"/>
              </a:rPr>
              <a:t>2121057  </a:t>
            </a:r>
            <a:r>
              <a:rPr lang="ja-JP" altLang="en-US" sz="2400">
                <a:latin typeface="MS PGothic"/>
                <a:cs typeface="MS PGothic"/>
              </a:rPr>
              <a:t>清　恵人</a:t>
            </a:r>
            <a:endParaRPr lang="en-US" sz="240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>
                <a:ea typeface="ＭＳ Ｐゴシック"/>
              </a:rPr>
              <a:t>進捗報告　卒業研究</a:t>
            </a:r>
            <a:endParaRPr kumimoji="1" lang="ja-JP" altLang="en-US" sz="45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rgbClr val="FF0000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>
                <a:solidFill>
                  <a:srgbClr val="FF0000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2.1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2.3</a:t>
            </a:r>
            <a:r>
              <a:rPr lang="ja-JP" altLang="en-US" sz="3200">
                <a:latin typeface="MS PGothic"/>
                <a:cs typeface="MS PGothic"/>
              </a:rPr>
              <a:t>　考察、今後の課題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FB977-0155-693B-7025-C35279BF92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8907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56226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11">
                <a:latin typeface="MS PGothic"/>
                <a:cs typeface="MS PGothic"/>
              </a:rPr>
              <a:t>提案手法</a:t>
            </a:r>
            <a:endParaRPr sz="4400" spc="-11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23" y="1672846"/>
            <a:ext cx="3767274" cy="380601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入力層から中間層を</a:t>
            </a: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グラフニューラルネットワークで学習</a:t>
            </a: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→入力変数間の依存関係</a:t>
            </a: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依存関係から重要な変数のみを最適化</a:t>
            </a:r>
            <a:endParaRPr lang="en-US" altLang="ja-JP" sz="3200" spc="-11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6E05041-DA2A-A7D1-17D8-1840C75163D0}"/>
              </a:ext>
            </a:extLst>
          </p:cNvPr>
          <p:cNvSpPr/>
          <p:nvPr/>
        </p:nvSpPr>
        <p:spPr>
          <a:xfrm>
            <a:off x="4110179" y="14226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88682C9-E753-F68C-B63C-D7FD21D8AB94}"/>
              </a:ext>
            </a:extLst>
          </p:cNvPr>
          <p:cNvSpPr/>
          <p:nvPr/>
        </p:nvSpPr>
        <p:spPr>
          <a:xfrm>
            <a:off x="4105561" y="301777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E9979C8-DD2C-EDB3-EC2F-C502BE4993E3}"/>
              </a:ext>
            </a:extLst>
          </p:cNvPr>
          <p:cNvSpPr/>
          <p:nvPr/>
        </p:nvSpPr>
        <p:spPr>
          <a:xfrm>
            <a:off x="4073234" y="4412883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0797CC1-E21C-7265-0B2C-5CECFE1703E6}"/>
              </a:ext>
            </a:extLst>
          </p:cNvPr>
          <p:cNvSpPr/>
          <p:nvPr/>
        </p:nvSpPr>
        <p:spPr>
          <a:xfrm>
            <a:off x="4105561" y="22202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1CE848B-3B57-202A-2FAC-A48E0F2A514E}"/>
              </a:ext>
            </a:extLst>
          </p:cNvPr>
          <p:cNvSpPr/>
          <p:nvPr/>
        </p:nvSpPr>
        <p:spPr>
          <a:xfrm>
            <a:off x="5481779" y="18417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447D18D-568D-BF08-4C3D-E95F0F4A5490}"/>
              </a:ext>
            </a:extLst>
          </p:cNvPr>
          <p:cNvSpPr/>
          <p:nvPr/>
        </p:nvSpPr>
        <p:spPr>
          <a:xfrm>
            <a:off x="5481779" y="27536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746271-2CC2-132A-1050-F3EEBDD209A2}"/>
              </a:ext>
            </a:extLst>
          </p:cNvPr>
          <p:cNvSpPr/>
          <p:nvPr/>
        </p:nvSpPr>
        <p:spPr>
          <a:xfrm>
            <a:off x="5481779" y="417655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4B46862-691F-5C9C-DBF3-F6E91926B26F}"/>
              </a:ext>
            </a:extLst>
          </p:cNvPr>
          <p:cNvSpPr/>
          <p:nvPr/>
        </p:nvSpPr>
        <p:spPr>
          <a:xfrm>
            <a:off x="7162799" y="23751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7DFDBD6-4D6F-F4E8-607E-013AFF053FEA}"/>
              </a:ext>
            </a:extLst>
          </p:cNvPr>
          <p:cNvSpPr/>
          <p:nvPr/>
        </p:nvSpPr>
        <p:spPr>
          <a:xfrm>
            <a:off x="7162799" y="3287016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3CC57BD-C65E-139E-8A89-D054508FAE96}"/>
              </a:ext>
            </a:extLst>
          </p:cNvPr>
          <p:cNvSpPr/>
          <p:nvPr/>
        </p:nvSpPr>
        <p:spPr>
          <a:xfrm>
            <a:off x="8377378" y="2908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7FFD332-DA03-11F0-DC4C-14DDDC95A68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4719779" y="1689362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3B7AB29-E204-D1E3-1C27-E9363EBAF0C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719779" y="1689362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42EC76-979A-47DA-5DC6-1E7A48BA3F8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719779" y="1689362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EB5C332-9F85-12AC-F1C3-BDA1D839F4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4715161" y="2108462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6E6433-C47F-15BF-2543-4316D703EB17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4715161" y="2486916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1E812-B11D-0BF9-E44C-22FD194FB047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4715161" y="2486916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B9CC23-08F3-774C-C1EF-C76943E6BA3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715161" y="2108462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A6B789A-56FD-CACE-6C75-E7BC061E5C77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715161" y="3020316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0CA8E52-6373-94B2-AC3D-ED45B5440C6B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715161" y="3284471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DA90131-8C87-4CC8-D1B1-311CD9CEA56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682834" y="2108462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A36555C-C0B2-E8F2-5607-EDF675474D8B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682834" y="3020316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3F0757F-C563-9B3A-CB9C-9A5454C5265F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4682834" y="4443256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56D1F-35F1-B2B6-AF7C-A25C9109186F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7772399" y="2641862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65F7360-4C2D-2912-596A-F115ABEE9E69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7772399" y="3175262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9831CB4-E389-DE14-B126-D9852696A2F6}"/>
              </a:ext>
            </a:extLst>
          </p:cNvPr>
          <p:cNvSpPr txBox="1"/>
          <p:nvPr/>
        </p:nvSpPr>
        <p:spPr>
          <a:xfrm>
            <a:off x="4210625" y="3543070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100325C-4F97-7342-D29F-59C1ACCED66C}"/>
              </a:ext>
            </a:extLst>
          </p:cNvPr>
          <p:cNvSpPr txBox="1"/>
          <p:nvPr/>
        </p:nvSpPr>
        <p:spPr>
          <a:xfrm>
            <a:off x="5607623" y="335420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87AD99C-DB5F-1AB1-AF33-760AB24BFEF9}"/>
              </a:ext>
            </a:extLst>
          </p:cNvPr>
          <p:cNvSpPr txBox="1"/>
          <p:nvPr/>
        </p:nvSpPr>
        <p:spPr>
          <a:xfrm rot="5400000">
            <a:off x="6459680" y="2642252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B95EF99-74D4-C292-F8F1-2AB28AD1F498}"/>
              </a:ext>
            </a:extLst>
          </p:cNvPr>
          <p:cNvSpPr/>
          <p:nvPr/>
        </p:nvSpPr>
        <p:spPr>
          <a:xfrm>
            <a:off x="3924297" y="1219200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41CE34D-B5EE-83B7-BCC8-1F7C9016C6EE}"/>
              </a:ext>
            </a:extLst>
          </p:cNvPr>
          <p:cNvSpPr txBox="1"/>
          <p:nvPr/>
        </p:nvSpPr>
        <p:spPr>
          <a:xfrm>
            <a:off x="3636815" y="532073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グラフニューラルネットワーク適用</a:t>
            </a:r>
          </a:p>
        </p:txBody>
      </p:sp>
      <p:sp>
        <p:nvSpPr>
          <p:cNvPr id="58" name="スライド番号プレースホルダー 57">
            <a:extLst>
              <a:ext uri="{FF2B5EF4-FFF2-40B4-BE49-F238E27FC236}">
                <a16:creationId xmlns:a16="http://schemas.microsoft.com/office/drawing/2014/main" id="{C7B4EA9F-953E-AEAA-0959-5C5C1AF98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85523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rgbClr val="FF0000"/>
                </a:solidFill>
                <a:latin typeface="MS PGothic"/>
                <a:cs typeface="MS PGothic"/>
              </a:rPr>
              <a:t>2.1</a:t>
            </a:r>
            <a:r>
              <a:rPr lang="ja-JP" altLang="en-US" sz="320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>
                <a:solidFill>
                  <a:srgbClr val="FF0000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2.3</a:t>
            </a:r>
            <a:r>
              <a:rPr lang="ja-JP" altLang="en-US" sz="3200">
                <a:latin typeface="MS PGothic"/>
                <a:cs typeface="MS PGothic"/>
              </a:rPr>
              <a:t>　考察、今後の課題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90482E-2968-80C6-1365-C79942FC92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49575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Data-driven</a:t>
            </a:r>
            <a:endParaRPr sz="4400" spc="-38">
              <a:latin typeface="MS PGothic"/>
              <a:cs typeface="MS P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5578E86-95F8-ED89-68E6-704EAC7E0BB4}"/>
              </a:ext>
            </a:extLst>
          </p:cNvPr>
          <p:cNvSpPr txBox="1"/>
          <p:nvPr/>
        </p:nvSpPr>
        <p:spPr>
          <a:xfrm>
            <a:off x="157022" y="1676400"/>
            <a:ext cx="8986978" cy="576808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・</a:t>
            </a:r>
            <a:r>
              <a:rPr lang="en-US" altLang="ja-JP" sz="3200" spc="-11" err="1">
                <a:latin typeface="MS PGothic"/>
                <a:cs typeface="MS PGothic"/>
              </a:rPr>
              <a:t>Rastrigin</a:t>
            </a:r>
            <a:r>
              <a:rPr lang="en-US" altLang="ja-JP" sz="3200" spc="-11">
                <a:latin typeface="MS PGothic"/>
                <a:cs typeface="MS PGothic"/>
              </a:rPr>
              <a:t> function 10</a:t>
            </a:r>
            <a:r>
              <a:rPr lang="ja-JP" altLang="en-US" sz="3200" spc="-11">
                <a:latin typeface="MS PGothic"/>
                <a:cs typeface="MS PGothic"/>
              </a:rPr>
              <a:t>次元</a:t>
            </a: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・</a:t>
            </a:r>
            <a:r>
              <a:rPr lang="en-US" altLang="ja-JP" sz="3200" spc="-11" err="1">
                <a:latin typeface="MS PGothic"/>
                <a:cs typeface="MS PGothic"/>
              </a:rPr>
              <a:t>Schwefel</a:t>
            </a:r>
            <a:r>
              <a:rPr lang="en-US" altLang="ja-JP" sz="3200" spc="-11">
                <a:latin typeface="MS PGothic"/>
                <a:cs typeface="MS PGothic"/>
              </a:rPr>
              <a:t> function 10</a:t>
            </a:r>
            <a:r>
              <a:rPr lang="ja-JP" altLang="en-US" sz="3200" spc="-11">
                <a:latin typeface="MS PGothic"/>
                <a:cs typeface="MS PGothic"/>
              </a:rPr>
              <a:t>次元</a:t>
            </a: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個体数</a:t>
            </a:r>
            <a:r>
              <a:rPr lang="en-US" altLang="ja-JP" sz="3200" spc="-11">
                <a:latin typeface="MS PGothic"/>
                <a:cs typeface="MS PGothic"/>
              </a:rPr>
              <a:t>300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 (0): Linear(10, 8,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 (1): Linear(8, 6,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 (2): Linear(6, 4,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 (3): Linear(4, 2,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 (4): Linear(2, 1, bias=True)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>
                <a:latin typeface="MS PGothic"/>
                <a:cs typeface="MS PGothic"/>
              </a:rPr>
              <a:t>epoch:100      </a:t>
            </a:r>
            <a:r>
              <a:rPr lang="en-US" altLang="ja-JP" sz="3200" spc="-11" err="1">
                <a:latin typeface="MS PGothic"/>
                <a:cs typeface="MS PGothic"/>
              </a:rPr>
              <a:t>lr</a:t>
            </a:r>
            <a:r>
              <a:rPr lang="en-US" altLang="ja-JP" sz="3200" spc="-11">
                <a:latin typeface="MS PGothic"/>
                <a:cs typeface="MS PGothic"/>
              </a:rPr>
              <a:t>=0.01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r>
              <a:rPr lang="en-US" altLang="ja-JP" sz="3200" spc="-11" err="1">
                <a:latin typeface="MS PGothic"/>
                <a:cs typeface="MS PGothic"/>
              </a:rPr>
              <a:t>batch_size</a:t>
            </a:r>
            <a:r>
              <a:rPr lang="en-US" altLang="ja-JP" sz="3200" spc="-11">
                <a:latin typeface="MS PGothic"/>
                <a:cs typeface="MS PGothic"/>
              </a:rPr>
              <a:t>=65 optimizer=Adam</a:t>
            </a: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  <a:p>
            <a:pPr algn="l">
              <a:lnSpc>
                <a:spcPts val="2880"/>
              </a:lnSpc>
              <a:spcBef>
                <a:spcPts val="79"/>
              </a:spcBef>
            </a:pPr>
            <a:endParaRPr lang="en-US" altLang="ja-JP" sz="3200" spc="-11">
              <a:latin typeface="MS PGothic"/>
              <a:cs typeface="MS PGothic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9F98CF8-4F92-99A1-8AA8-5BC37E7770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</a:t>
            </a:r>
            <a:r>
              <a:rPr lang="en-US" altLang="ja-JP" sz="4400" spc="-38" err="1">
                <a:latin typeface="MS PGothic"/>
                <a:cs typeface="MS PGothic"/>
              </a:rPr>
              <a:t>Rastrigin</a:t>
            </a:r>
            <a:r>
              <a:rPr lang="ja-JP" altLang="en-US" sz="4400" spc="-38">
                <a:latin typeface="MS PGothic"/>
                <a:cs typeface="MS PGothic"/>
              </a:rPr>
              <a:t>　</a:t>
            </a:r>
            <a:r>
              <a:rPr lang="en-US" altLang="ja-JP" sz="4400" spc="-38">
                <a:latin typeface="MS PGothic"/>
                <a:cs typeface="MS PGothic"/>
              </a:rPr>
              <a:t>data-driven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E3145-ED04-2DFD-49C6-4F33AED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3729"/>
            <a:ext cx="7192379" cy="5163271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D07F84-F1F1-8D49-D358-5F7A2956F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03707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Schwefel10data-driven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9CEC06-CAD3-FCED-C48D-6269D98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735115" cy="51061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A5B4-851C-72BD-2AAB-2818CD6604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008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Schwefel20data-driven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4F03C3-F000-7C66-43B4-8765ABA5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372"/>
            <a:ext cx="6630325" cy="522995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287FE-0DE6-3D53-0825-A138F89771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37328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Schwefel30data-driven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7EBA6C-8FCC-EEC7-774E-4EA475CC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5333"/>
            <a:ext cx="6820852" cy="521090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865B1-3CD5-CA0F-CE34-351017D602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17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51245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Schwefel40data-driven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070AE6-B820-7236-1FE2-FF6FCE56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5642"/>
            <a:ext cx="6687483" cy="520137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3858C-4A22-A0A7-4B08-06693DBA77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18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8411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4" y="357909"/>
            <a:ext cx="704503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1 </a:t>
            </a:r>
            <a:r>
              <a:rPr lang="en-US" altLang="ja-JP" sz="4400" spc="-38" err="1">
                <a:latin typeface="MS PGothic"/>
                <a:cs typeface="MS PGothic"/>
              </a:rPr>
              <a:t>Rastrigin+Schwefel</a:t>
            </a:r>
            <a:r>
              <a:rPr lang="en-US" altLang="ja-JP" sz="4400" spc="-38">
                <a:latin typeface="MS PGothic"/>
                <a:cs typeface="MS PGothic"/>
              </a:rPr>
              <a:t> 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7CA8BF-858D-4F9C-8D1C-1439DE47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773220" cy="5144218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5421C-7219-F844-D6CD-49B670D3DF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19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16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rgbClr val="FF0000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rgbClr val="FF0000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1.2</a:t>
            </a:r>
            <a:r>
              <a:rPr lang="ja-JP" altLang="en-US" sz="3200" spc="-11">
                <a:latin typeface="MS PGothic"/>
                <a:cs typeface="MS PGothic"/>
              </a:rPr>
              <a:t>　研究目的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1.3</a:t>
            </a:r>
            <a:r>
              <a:rPr lang="ja-JP" altLang="en-US" sz="3200" spc="-11">
                <a:latin typeface="MS PGothic"/>
                <a:cs typeface="MS PGothic"/>
              </a:rPr>
              <a:t>　提案手法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2.1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2.3</a:t>
            </a:r>
            <a:r>
              <a:rPr lang="ja-JP" altLang="en-US" sz="3200">
                <a:latin typeface="MS PGothic"/>
                <a:cs typeface="MS PGothic"/>
              </a:rPr>
              <a:t>　考察、今後の課題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7909"/>
            <a:ext cx="731520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altLang="ja-JP" sz="4400" spc="-38" err="1">
                <a:latin typeface="MS PGothic"/>
                <a:cs typeface="MS PGothic"/>
              </a:rPr>
              <a:t>Rastrigin+Schwefel+Rosenbrock</a:t>
            </a:r>
            <a:r>
              <a:rPr lang="en-US" altLang="ja-JP" sz="4400" spc="-38">
                <a:latin typeface="MS PGothic"/>
                <a:cs typeface="MS PGothic"/>
              </a:rPr>
              <a:t> </a:t>
            </a:r>
            <a:endParaRPr sz="4400" spc="-38">
              <a:latin typeface="MS PGothic"/>
              <a:cs typeface="MS PGothic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003E08-720B-7AC4-0973-DD72D7C2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687483" cy="519185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9E229-37E2-D7DB-5BBC-28DB1D1526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20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6955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rgbClr val="FF0000"/>
                </a:solidFill>
                <a:latin typeface="MS PGothic"/>
                <a:cs typeface="MS PGothic"/>
              </a:rPr>
              <a:t>2.2</a:t>
            </a:r>
            <a:r>
              <a:rPr lang="ja-JP" altLang="en-US" sz="3200">
                <a:solidFill>
                  <a:srgbClr val="FF0000"/>
                </a:solidFill>
                <a:latin typeface="MS PGothic"/>
                <a:cs typeface="MS PGothic"/>
              </a:rPr>
              <a:t>　</a:t>
            </a:r>
            <a:r>
              <a:rPr lang="en-US" altLang="ja-JP" sz="3200">
                <a:solidFill>
                  <a:srgbClr val="FF0000"/>
                </a:solidFill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2.3</a:t>
            </a:r>
            <a:r>
              <a:rPr lang="ja-JP" altLang="en-US" sz="3200">
                <a:latin typeface="MS PGothic"/>
                <a:cs typeface="MS PGothic"/>
              </a:rPr>
              <a:t>　考察、今後の課題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9E9323-210D-2E68-764D-E751B081A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07804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2 GNN</a:t>
            </a:r>
            <a:r>
              <a:rPr lang="ja-JP" altLang="en-US" sz="4400" spc="-38">
                <a:latin typeface="MS PGothic"/>
                <a:cs typeface="MS PGothic"/>
              </a:rPr>
              <a:t>の適用</a:t>
            </a:r>
            <a:endParaRPr sz="4400" spc="-38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746" y="3774730"/>
            <a:ext cx="4419600" cy="2160687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ノード：ノード</a:t>
            </a:r>
            <a:endParaRPr lang="en-US" altLang="ja-JP" sz="2400" spc="-11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重み：エッジの重み</a:t>
            </a:r>
            <a:endParaRPr lang="en-US" altLang="ja-JP" sz="2400" spc="-11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入力（ランダム）：入力層のノードの特徴ベクトル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708236" y="31539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60497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20608"/>
            <a:ext cx="604979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16B0E7A7-67F6-8B4C-62CE-AA2BC03901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22</a:t>
            </a:fld>
            <a:endParaRPr lang="en-US" altLang="ja-JP" spc="-38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D50EC-0938-ABD2-892C-2F8F315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バイアスあり・なし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1C2D9-1F4B-112B-FB3F-11DE66F7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447800"/>
            <a:ext cx="8620760" cy="738664"/>
          </a:xfrm>
        </p:spPr>
        <p:txBody>
          <a:bodyPr/>
          <a:lstStyle/>
          <a:p>
            <a:r>
              <a:rPr kumimoji="1" lang="en-US" altLang="ja-JP" sz="2400" err="1"/>
              <a:t>Rastrigin</a:t>
            </a:r>
            <a:r>
              <a:rPr kumimoji="1" lang="en-US" altLang="ja-JP" sz="2400"/>
              <a:t> 10</a:t>
            </a:r>
            <a:r>
              <a:rPr kumimoji="1" lang="ja-JP" altLang="en-US" sz="2400"/>
              <a:t>次元</a:t>
            </a:r>
            <a:endParaRPr kumimoji="1" lang="en-US" altLang="ja-JP" sz="2400"/>
          </a:p>
          <a:p>
            <a:r>
              <a:rPr kumimoji="1" lang="ja-JP" altLang="en-US" sz="2400"/>
              <a:t>あり</a:t>
            </a:r>
            <a:r>
              <a:rPr kumimoji="1" lang="en-US" altLang="ja-JP" sz="2400"/>
              <a:t>					</a:t>
            </a:r>
            <a:r>
              <a:rPr kumimoji="1" lang="ja-JP" altLang="en-US" sz="2400"/>
              <a:t>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EAA908-B88B-C350-75E0-E4340A79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17" y="2189537"/>
            <a:ext cx="4792583" cy="35808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8E4E26A-AE87-43BF-1873-EA4B7DAE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2331909"/>
            <a:ext cx="4495800" cy="3296078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082D879-666E-93A2-6951-9CE2EFD54D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791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55" y="316405"/>
            <a:ext cx="575246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ja-JP" altLang="en-US" sz="4400" spc="-38">
                <a:latin typeface="MS PGothic"/>
                <a:cs typeface="MS PGothic"/>
              </a:rPr>
              <a:t>実験</a:t>
            </a:r>
            <a:r>
              <a:rPr lang="en-US" altLang="ja-JP" sz="4400" spc="-38">
                <a:latin typeface="MS PGothic"/>
                <a:cs typeface="MS PGothic"/>
              </a:rPr>
              <a:t>2 GNN</a:t>
            </a:r>
            <a:r>
              <a:rPr lang="ja-JP" altLang="en-US" sz="4400" spc="-38">
                <a:latin typeface="MS PGothic"/>
                <a:cs typeface="MS PGothic"/>
              </a:rPr>
              <a:t>の適用</a:t>
            </a:r>
            <a:endParaRPr sz="4400" spc="-38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7456" y="1428780"/>
            <a:ext cx="4419600" cy="2606963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ノード：ノード</a:t>
            </a:r>
            <a:endParaRPr lang="en-US" altLang="ja-JP" sz="2400" spc="-11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重み：エッジの重み</a:t>
            </a:r>
            <a:endParaRPr lang="en-US" altLang="ja-JP" sz="2400" spc="-11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solidFill>
                  <a:srgbClr val="FF0000"/>
                </a:solidFill>
                <a:latin typeface="MS PGothic"/>
                <a:cs typeface="MS PGothic"/>
              </a:rPr>
              <a:t>バイアス：ノードの特徴ベクトル</a:t>
            </a:r>
            <a:endParaRPr lang="en-US" altLang="ja-JP" sz="2400" spc="-11">
              <a:solidFill>
                <a:srgbClr val="FF0000"/>
              </a:solidFill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 spc="-11">
                <a:latin typeface="MS PGothic"/>
                <a:cs typeface="MS PGothic"/>
              </a:rPr>
              <a:t>入力（ランダム）：入力層のノードの特徴ベクトル</a:t>
            </a:r>
            <a:endParaRPr lang="en-US" altLang="ja-JP" sz="2400" spc="-11">
              <a:latin typeface="MS PGothic"/>
              <a:cs typeface="MS PGothic"/>
            </a:endParaRPr>
          </a:p>
          <a:p>
            <a:pPr algn="ctr">
              <a:spcBef>
                <a:spcPts val="649"/>
              </a:spcBef>
            </a:pPr>
            <a:r>
              <a:rPr lang="ja-JP" altLang="en-US" sz="2400">
                <a:latin typeface="MS PGothic"/>
                <a:cs typeface="MS PGothic"/>
              </a:rPr>
              <a:t>教師データ：関数のノード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FAF0E26-AD85-18B9-392C-86002992D15E}"/>
              </a:ext>
            </a:extLst>
          </p:cNvPr>
          <p:cNvSpPr/>
          <p:nvPr/>
        </p:nvSpPr>
        <p:spPr>
          <a:xfrm>
            <a:off x="441037" y="16680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0C4F7F7-15F7-9150-DE5B-6EF5AF48767F}"/>
              </a:ext>
            </a:extLst>
          </p:cNvPr>
          <p:cNvSpPr/>
          <p:nvPr/>
        </p:nvSpPr>
        <p:spPr>
          <a:xfrm>
            <a:off x="436419" y="326311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7FF19B-F42E-93BC-59DF-F3FAE46F7DD1}"/>
              </a:ext>
            </a:extLst>
          </p:cNvPr>
          <p:cNvSpPr/>
          <p:nvPr/>
        </p:nvSpPr>
        <p:spPr>
          <a:xfrm>
            <a:off x="404092" y="4658229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5A083B3-7A1C-915E-AF97-2522E89D9850}"/>
              </a:ext>
            </a:extLst>
          </p:cNvPr>
          <p:cNvSpPr/>
          <p:nvPr/>
        </p:nvSpPr>
        <p:spPr>
          <a:xfrm>
            <a:off x="436419" y="24655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B3CAB9-7989-7150-D67A-D668CFD6E8D7}"/>
              </a:ext>
            </a:extLst>
          </p:cNvPr>
          <p:cNvSpPr/>
          <p:nvPr/>
        </p:nvSpPr>
        <p:spPr>
          <a:xfrm>
            <a:off x="1812637" y="20871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1906F3D-C296-CB4A-772C-AF46062DB73E}"/>
              </a:ext>
            </a:extLst>
          </p:cNvPr>
          <p:cNvSpPr/>
          <p:nvPr/>
        </p:nvSpPr>
        <p:spPr>
          <a:xfrm>
            <a:off x="1812637" y="29989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FE56E30-ECF6-A596-895C-ED10BA621C7C}"/>
              </a:ext>
            </a:extLst>
          </p:cNvPr>
          <p:cNvSpPr/>
          <p:nvPr/>
        </p:nvSpPr>
        <p:spPr>
          <a:xfrm>
            <a:off x="1812637" y="442190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8B0F2C-811B-2E63-C01B-68F359EA2EF5}"/>
              </a:ext>
            </a:extLst>
          </p:cNvPr>
          <p:cNvSpPr/>
          <p:nvPr/>
        </p:nvSpPr>
        <p:spPr>
          <a:xfrm>
            <a:off x="3493657" y="262050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CCA0D2E-BBB3-1453-F233-B2CA278C14C4}"/>
              </a:ext>
            </a:extLst>
          </p:cNvPr>
          <p:cNvSpPr/>
          <p:nvPr/>
        </p:nvSpPr>
        <p:spPr>
          <a:xfrm>
            <a:off x="3493657" y="3532362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172B170-B177-CBDB-26C4-7D6B7A328E96}"/>
              </a:ext>
            </a:extLst>
          </p:cNvPr>
          <p:cNvSpPr/>
          <p:nvPr/>
        </p:nvSpPr>
        <p:spPr>
          <a:xfrm>
            <a:off x="4267200" y="3206977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266F05-34DF-4E31-5722-8A72EA8417F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050637" y="1934708"/>
            <a:ext cx="762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DBDE8E-ECA3-8B7F-4761-E22166EF4822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050637" y="1934708"/>
            <a:ext cx="762000" cy="133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529D05-DCBC-0D65-3721-85166EA45E0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1050637" y="1934708"/>
            <a:ext cx="762000" cy="275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E232BA-053D-A12D-F4B6-22219A5A1AD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1046019" y="2353808"/>
            <a:ext cx="766618" cy="37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BD12AE-B874-F8D7-C62F-C38D0C388B6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1046019" y="2732262"/>
            <a:ext cx="76661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A1119B-F084-BA07-B8EE-F96D02A7542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046019" y="2732262"/>
            <a:ext cx="766618" cy="195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491CF5-3914-6403-52A3-BA1B25FE7152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1046019" y="2353808"/>
            <a:ext cx="766618" cy="1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DAEDE16-A5B5-71EC-A4AA-FF95AD2203F4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046019" y="3265662"/>
            <a:ext cx="766618" cy="2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50F8EE-856B-967E-B56C-F3581484BB7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046019" y="3529817"/>
            <a:ext cx="766618" cy="11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43B036-95C1-8439-4705-A0CAC2B0683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1013692" y="2353808"/>
            <a:ext cx="798945" cy="257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F5B4B86-A9F2-F384-BC98-B7D8259A69F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013692" y="3265662"/>
            <a:ext cx="798945" cy="16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788E0C-5DD0-1313-14A8-820B1E41C271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013692" y="4688602"/>
            <a:ext cx="798945" cy="23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1AB8F50-CC0E-8FB7-468A-945217E3535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103257" y="2887208"/>
            <a:ext cx="163943" cy="58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4EF2373-9D2C-2C24-D8DD-C42C29A6627D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4103257" y="3473677"/>
            <a:ext cx="163943" cy="32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DD9985-B868-EBF7-844C-CCC84DD98889}"/>
              </a:ext>
            </a:extLst>
          </p:cNvPr>
          <p:cNvSpPr txBox="1"/>
          <p:nvPr/>
        </p:nvSpPr>
        <p:spPr>
          <a:xfrm>
            <a:off x="541483" y="3788416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13D5CC-4DE6-A886-592B-ED8DBDDA49AE}"/>
              </a:ext>
            </a:extLst>
          </p:cNvPr>
          <p:cNvSpPr txBox="1"/>
          <p:nvPr/>
        </p:nvSpPr>
        <p:spPr>
          <a:xfrm>
            <a:off x="1938481" y="3599554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72379-D077-930C-0129-196539FE0FA2}"/>
              </a:ext>
            </a:extLst>
          </p:cNvPr>
          <p:cNvSpPr txBox="1"/>
          <p:nvPr/>
        </p:nvSpPr>
        <p:spPr>
          <a:xfrm rot="5400000">
            <a:off x="2790538" y="2887598"/>
            <a:ext cx="33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/>
          </a:p>
          <a:p>
            <a:r>
              <a:rPr kumimoji="1" lang="ja-JP" altLang="en-US"/>
              <a:t>・・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EA4B0A-8054-A48C-CA7C-CFED3605FC9B}"/>
              </a:ext>
            </a:extLst>
          </p:cNvPr>
          <p:cNvSpPr/>
          <p:nvPr/>
        </p:nvSpPr>
        <p:spPr>
          <a:xfrm>
            <a:off x="255155" y="1464546"/>
            <a:ext cx="3164457" cy="394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65E3D-A2E9-3ACE-B4CD-0CB62DFAA494}"/>
              </a:ext>
            </a:extLst>
          </p:cNvPr>
          <p:cNvSpPr txBox="1"/>
          <p:nvPr/>
        </p:nvSpPr>
        <p:spPr>
          <a:xfrm>
            <a:off x="-32327" y="556608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グラフニューラルネットワーク適用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6142924-63C1-4515-D911-DF7EA8CB7B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24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78451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/>
              <a:t>実験２　</a:t>
            </a:r>
            <a:r>
              <a:rPr kumimoji="1" lang="en-US" altLang="ja-JP" sz="4400"/>
              <a:t>GNN</a:t>
            </a:r>
            <a:r>
              <a:rPr kumimoji="1" lang="ja-JP" altLang="en-US" sz="440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/>
              <a:t>５次元　</a:t>
            </a:r>
            <a:r>
              <a:rPr kumimoji="1" lang="en-US" altLang="ja-JP" sz="2400" err="1"/>
              <a:t>Rastrigin</a:t>
            </a:r>
            <a:r>
              <a:rPr kumimoji="1" lang="en-US" altLang="ja-JP" sz="2400"/>
              <a:t> + 5</a:t>
            </a:r>
            <a:r>
              <a:rPr kumimoji="1" lang="ja-JP" altLang="en-US" sz="2400"/>
              <a:t>次元　</a:t>
            </a:r>
            <a:r>
              <a:rPr kumimoji="1" lang="en-US" altLang="ja-JP" sz="2400" err="1"/>
              <a:t>Schwefel</a:t>
            </a:r>
            <a:endParaRPr kumimoji="1" lang="en-US" altLang="ja-JP" sz="2400"/>
          </a:p>
          <a:p>
            <a:pPr algn="l"/>
            <a:r>
              <a:rPr kumimoji="1" lang="ja-JP" altLang="en-US" sz="2400"/>
              <a:t>教師データ</a:t>
            </a:r>
            <a:r>
              <a:rPr kumimoji="1" lang="en-US" altLang="ja-JP" sz="2400"/>
              <a:t>				</a:t>
            </a:r>
            <a:r>
              <a:rPr kumimoji="1" lang="ja-JP" altLang="en-US" sz="2400"/>
              <a:t>予測結果</a:t>
            </a:r>
            <a:endParaRPr kumimoji="1" lang="en-US" altLang="ja-JP" sz="2400"/>
          </a:p>
          <a:p>
            <a:endParaRPr kumimoji="1" lang="ja-JP" altLang="en-US" sz="240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969D46A-6565-8015-19B5-D2ADDEE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0" y="1981200"/>
            <a:ext cx="4038600" cy="4126394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CB53D0CC-D9BD-E93E-DD8F-657EE13F4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3333" b="13333"/>
          <a:stretch/>
        </p:blipFill>
        <p:spPr>
          <a:xfrm>
            <a:off x="4073238" y="2007595"/>
            <a:ext cx="4343400" cy="43434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85B47C6-9B25-ED16-EB32-2B7291327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54843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1354217"/>
          </a:xfrm>
        </p:spPr>
        <p:txBody>
          <a:bodyPr/>
          <a:lstStyle/>
          <a:p>
            <a:r>
              <a:rPr kumimoji="1" lang="ja-JP" altLang="en-US" sz="4400"/>
              <a:t>実験２　</a:t>
            </a:r>
            <a:r>
              <a:rPr kumimoji="1" lang="en-US" altLang="ja-JP" sz="4400"/>
              <a:t>GNN</a:t>
            </a:r>
            <a:r>
              <a:rPr kumimoji="1" lang="ja-JP" altLang="en-US" sz="4400"/>
              <a:t>の実験結果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1107996"/>
          </a:xfrm>
        </p:spPr>
        <p:txBody>
          <a:bodyPr/>
          <a:lstStyle/>
          <a:p>
            <a:pPr algn="ctr"/>
            <a:r>
              <a:rPr kumimoji="1" lang="ja-JP" altLang="en-US" sz="2400"/>
              <a:t>３次元　</a:t>
            </a:r>
            <a:r>
              <a:rPr kumimoji="1" lang="en-US" altLang="ja-JP" sz="2400" err="1"/>
              <a:t>Rastrigin</a:t>
            </a:r>
            <a:r>
              <a:rPr kumimoji="1" lang="en-US" altLang="ja-JP" sz="2400"/>
              <a:t> + 3</a:t>
            </a:r>
            <a:r>
              <a:rPr kumimoji="1" lang="ja-JP" altLang="en-US" sz="2400"/>
              <a:t>次元　</a:t>
            </a:r>
            <a:r>
              <a:rPr kumimoji="1" lang="en-US" altLang="ja-JP" sz="2400"/>
              <a:t>Schwefel+4</a:t>
            </a:r>
            <a:r>
              <a:rPr kumimoji="1" lang="ja-JP" altLang="en-US" sz="2400"/>
              <a:t>次元　</a:t>
            </a:r>
            <a:r>
              <a:rPr kumimoji="1" lang="en-US" altLang="ja-JP" sz="2400" err="1"/>
              <a:t>Rosenbrock</a:t>
            </a:r>
            <a:endParaRPr kumimoji="1" lang="en-US" altLang="ja-JP" sz="2400"/>
          </a:p>
          <a:p>
            <a:pPr algn="l"/>
            <a:r>
              <a:rPr kumimoji="1" lang="ja-JP" altLang="en-US" sz="2400"/>
              <a:t>教師データ</a:t>
            </a:r>
            <a:r>
              <a:rPr kumimoji="1" lang="en-US" altLang="ja-JP" sz="2400"/>
              <a:t>				</a:t>
            </a:r>
            <a:r>
              <a:rPr kumimoji="1" lang="ja-JP" altLang="en-US" sz="2400"/>
              <a:t>予測結果</a:t>
            </a:r>
            <a:endParaRPr kumimoji="1" lang="en-US" altLang="ja-JP" sz="2400"/>
          </a:p>
          <a:p>
            <a:endParaRPr kumimoji="1" lang="ja-JP" altLang="en-US" sz="24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BE44DB-368D-E014-419E-DE40CFFE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572000" cy="4474072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3816"/>
          <a:stretch/>
        </p:blipFill>
        <p:spPr>
          <a:xfrm>
            <a:off x="4556078" y="1883272"/>
            <a:ext cx="4435522" cy="4474072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1727B301-FF2F-5D18-FA93-5A21185479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78599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FB47DF85-7711-A965-7B24-63AB0D977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32275" y="-110197"/>
            <a:ext cx="3736975" cy="3852000"/>
          </a:xfrm>
          <a:prstGeom prst="rect">
            <a:avLst/>
          </a:prstGeom>
        </p:spPr>
      </p:pic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E69F15D-62CB-1A08-51B2-44BEDB6B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5556" r="12222" b="13333"/>
          <a:stretch/>
        </p:blipFill>
        <p:spPr>
          <a:xfrm>
            <a:off x="4700157" y="-1"/>
            <a:ext cx="3912134" cy="3852000"/>
          </a:xfrm>
          <a:prstGeom prst="rect">
            <a:avLst/>
          </a:prstGeom>
        </p:spPr>
      </p:pic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B597DC35-1942-420E-594F-97B5AF09F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4445" r="13333" b="12222"/>
          <a:stretch/>
        </p:blipFill>
        <p:spPr>
          <a:xfrm>
            <a:off x="5408737" y="3006000"/>
            <a:ext cx="3735263" cy="3852000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1E3D64EF-040A-B567-20EE-26C5274F8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4445" r="12222" b="13333"/>
          <a:stretch/>
        </p:blipFill>
        <p:spPr>
          <a:xfrm>
            <a:off x="761560" y="2819400"/>
            <a:ext cx="3838149" cy="3780000"/>
          </a:xfrm>
          <a:prstGeom prst="rect">
            <a:avLst/>
          </a:prstGeom>
        </p:spPr>
      </p:pic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0276775-8E9D-F78D-91E3-3B95EE229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27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79094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66C9-27FC-D8F8-ED10-E3D307E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42781"/>
            <a:ext cx="7010400" cy="1354217"/>
          </a:xfrm>
        </p:spPr>
        <p:txBody>
          <a:bodyPr/>
          <a:lstStyle/>
          <a:p>
            <a:r>
              <a:rPr kumimoji="1" lang="ja-JP" altLang="en-US" sz="4400"/>
              <a:t>実験２　</a:t>
            </a:r>
            <a:r>
              <a:rPr kumimoji="1" lang="en-US" altLang="ja-JP" sz="4400"/>
              <a:t>GNN</a:t>
            </a:r>
            <a:r>
              <a:rPr kumimoji="1" lang="ja-JP" altLang="en-US" sz="4400"/>
              <a:t>　入力層の検討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23C8-63A4-75BA-4DF8-1585F500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991600" cy="738664"/>
          </a:xfrm>
        </p:spPr>
        <p:txBody>
          <a:bodyPr/>
          <a:lstStyle/>
          <a:p>
            <a:pPr algn="ctr"/>
            <a:r>
              <a:rPr kumimoji="1" lang="ja-JP" altLang="en-US" sz="2400"/>
              <a:t>３次元　</a:t>
            </a:r>
            <a:r>
              <a:rPr kumimoji="1" lang="en-US" altLang="ja-JP" sz="2400" err="1"/>
              <a:t>Rastrigin</a:t>
            </a:r>
            <a:r>
              <a:rPr kumimoji="1" lang="en-US" altLang="ja-JP" sz="2400"/>
              <a:t> + 3</a:t>
            </a:r>
            <a:r>
              <a:rPr kumimoji="1" lang="ja-JP" altLang="en-US" sz="2400"/>
              <a:t>次元　</a:t>
            </a:r>
            <a:r>
              <a:rPr kumimoji="1" lang="en-US" altLang="ja-JP" sz="2400"/>
              <a:t>Schwefel+4</a:t>
            </a:r>
            <a:r>
              <a:rPr kumimoji="1" lang="ja-JP" altLang="en-US" sz="2400"/>
              <a:t>次元　</a:t>
            </a:r>
            <a:r>
              <a:rPr kumimoji="1" lang="en-US" altLang="ja-JP" sz="2400" err="1"/>
              <a:t>Rosenbrock</a:t>
            </a:r>
            <a:endParaRPr kumimoji="1" lang="en-US" altLang="ja-JP" sz="2400"/>
          </a:p>
          <a:p>
            <a:pPr algn="l"/>
            <a:r>
              <a:rPr kumimoji="1" lang="ja-JP" altLang="en-US" sz="2400"/>
              <a:t>初期値すべて１</a:t>
            </a:r>
          </a:p>
        </p:txBody>
      </p:sp>
      <p:pic>
        <p:nvPicPr>
          <p:cNvPr id="10" name="図 9" descr="ダイアグラム&#10;&#10;自動的に生成された説明">
            <a:extLst>
              <a:ext uri="{FF2B5EF4-FFF2-40B4-BE49-F238E27FC236}">
                <a16:creationId xmlns:a16="http://schemas.microsoft.com/office/drawing/2014/main" id="{F7AE844D-996B-E5D9-7F61-89830014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5215" r="12592" b="12222"/>
          <a:stretch/>
        </p:blipFill>
        <p:spPr>
          <a:xfrm>
            <a:off x="0" y="1881664"/>
            <a:ext cx="4753585" cy="4800600"/>
          </a:xfrm>
          <a:prstGeom prst="rect">
            <a:avLst/>
          </a:prstGeom>
        </p:spPr>
      </p:pic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712B1CB0-A3AF-0FE5-D533-A177F1D07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15555" r="12592" b="13332"/>
          <a:stretch/>
        </p:blipFill>
        <p:spPr>
          <a:xfrm>
            <a:off x="4648200" y="1904939"/>
            <a:ext cx="4432566" cy="4320064"/>
          </a:xfrm>
          <a:prstGeom prst="rect">
            <a:avLst/>
          </a:prstGeom>
        </p:spPr>
      </p:pic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B340E0D-2CE8-FB82-2E2F-BE210B6ADA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28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57894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C31C6-0E5B-9EBD-E85B-0EE72D0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/>
              <a:t>部分最適化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5DBD0-3BA3-0BD1-C37D-AC039427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6"/>
            <a:ext cx="3856548" cy="3877985"/>
          </a:xfrm>
        </p:spPr>
        <p:txBody>
          <a:bodyPr/>
          <a:lstStyle/>
          <a:p>
            <a:r>
              <a:rPr kumimoji="1" lang="en-US" altLang="ja-JP" sz="2800"/>
              <a:t>0,1,6</a:t>
            </a:r>
            <a:r>
              <a:rPr kumimoji="1" lang="ja-JP" altLang="en-US" sz="2800"/>
              <a:t>のみを最適化</a:t>
            </a:r>
            <a:endParaRPr kumimoji="1" lang="en-US" altLang="ja-JP" sz="2800"/>
          </a:p>
          <a:p>
            <a:endParaRPr kumimoji="1" lang="en-US" altLang="ja-JP" sz="2800"/>
          </a:p>
          <a:p>
            <a:endParaRPr kumimoji="1" lang="en-US" altLang="ja-JP" sz="2800"/>
          </a:p>
          <a:p>
            <a:endParaRPr kumimoji="1" lang="en-US" altLang="ja-JP" sz="2800"/>
          </a:p>
          <a:p>
            <a:r>
              <a:rPr kumimoji="1" lang="en-US" altLang="ja-JP" sz="2800"/>
              <a:t>Generation 9900</a:t>
            </a:r>
          </a:p>
          <a:p>
            <a:r>
              <a:rPr kumimoji="1" lang="en-US" altLang="ja-JP" sz="2800"/>
              <a:t>: Best Fitness = </a:t>
            </a:r>
          </a:p>
          <a:p>
            <a:r>
              <a:rPr kumimoji="1" lang="en-US" altLang="ja-JP" sz="2800">
                <a:solidFill>
                  <a:srgbClr val="FF0000"/>
                </a:solidFill>
              </a:rPr>
              <a:t>-4558.9</a:t>
            </a:r>
          </a:p>
          <a:p>
            <a:r>
              <a:rPr kumimoji="1" lang="en-US" altLang="ja-JP" sz="2800"/>
              <a:t>, Average Fitness = </a:t>
            </a:r>
            <a:r>
              <a:rPr kumimoji="1" lang="en-US" altLang="ja-JP" sz="2800">
                <a:solidFill>
                  <a:srgbClr val="FF0000"/>
                </a:solidFill>
              </a:rPr>
              <a:t>1668.34314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181BCC-68B9-7B61-FF95-53229173B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29</a:t>
            </a:fld>
            <a:endParaRPr lang="en-US" altLang="ja-JP" spc="-38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BD8A85F-C9BC-FA7B-5EFB-BD656100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" y="590656"/>
            <a:ext cx="7315200" cy="522685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研究背景　グラフニューラルネットワーク</a:t>
            </a:r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605044"/>
            <a:ext cx="8934730" cy="6014956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>
                <a:ea typeface="ＭＳ Ｐゴシック"/>
              </a:rPr>
              <a:t>グラフ構造を扱うニューラルネットワーク</a:t>
            </a:r>
          </a:p>
          <a:p>
            <a:r>
              <a:rPr lang="ja-JP">
                <a:ea typeface="ＭＳ Ｐゴシック"/>
              </a:rPr>
              <a:t>近傍ノードの特徴→ノード分類・グラフ分類・リンク予測</a:t>
            </a:r>
            <a:r>
              <a:rPr lang="en-US"/>
              <a:t>[1]</a:t>
            </a:r>
            <a:endParaRPr lang="en-US">
              <a:ea typeface="HGPSoeiKakugothicUB"/>
            </a:endParaRPr>
          </a:p>
          <a:p>
            <a:endParaRPr lang="ja-JP" altLang="en-US" sz="3600">
              <a:ea typeface="ＭＳ Ｐゴシック"/>
            </a:endParaRPr>
          </a:p>
          <a:p>
            <a:r>
              <a:rPr lang="ja-JP">
                <a:ea typeface="ＭＳ Ｐゴシック"/>
              </a:rPr>
              <a:t>具体例</a:t>
            </a:r>
            <a:r>
              <a:rPr lang="en-US"/>
              <a:t>[2]</a:t>
            </a:r>
            <a:endParaRPr lang="ja-JP" altLang="en-US">
              <a:ea typeface="ＭＳ Ｐゴシック"/>
            </a:endParaRPr>
          </a:p>
          <a:p>
            <a:r>
              <a:rPr lang="ja-JP">
                <a:ea typeface="ＭＳ Ｐゴシック"/>
              </a:rPr>
              <a:t>1.ノード分類：社会ネットワークから民主党か共和党分類</a:t>
            </a:r>
          </a:p>
          <a:p>
            <a:r>
              <a:rPr lang="ja-JP">
                <a:ea typeface="ＭＳ Ｐゴシック"/>
              </a:rPr>
              <a:t>2.グラフ分類：化学化合物の毒性の有無</a:t>
            </a:r>
          </a:p>
          <a:p>
            <a:r>
              <a:rPr lang="ja-JP">
                <a:ea typeface="ＭＳ Ｐゴシック"/>
              </a:rPr>
              <a:t>3．リンク予測：ソーシャルメディアから商品と購入ユーザーの予測</a:t>
            </a:r>
          </a:p>
          <a:p>
            <a:r>
              <a:rPr lang="ja-JP">
                <a:ea typeface="ＭＳ Ｐゴシック"/>
              </a:rPr>
              <a:t>交通量予測、組み合わせ最適化、COVID-19（感染予測・薬剤設計</a:t>
            </a:r>
            <a:r>
              <a:rPr lang="ja-JP" sz="2400">
                <a:ea typeface="ＭＳ Ｐゴシック"/>
              </a:rPr>
              <a:t>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29D29E-5EC0-B600-9B7D-66B56CB1DA00}"/>
              </a:ext>
            </a:extLst>
          </p:cNvPr>
          <p:cNvSpPr txBox="1"/>
          <p:nvPr/>
        </p:nvSpPr>
        <p:spPr>
          <a:xfrm>
            <a:off x="-87149" y="5173139"/>
            <a:ext cx="902187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[1] Z. Wu, S. Pan, F. Chen, G. Long, C. Zhang and P. S. Yu, "A Comprehensive Survey on Graph Neural Networks," in IEEE Transactions on Neural Networks and Learning Systems, vol. 32, no. 1, pp. 4-24, Jan. 2021, </a:t>
            </a:r>
            <a:r>
              <a:rPr kumimoji="1" lang="en-US" altLang="ja-JP" sz="1050" err="1"/>
              <a:t>doi</a:t>
            </a:r>
            <a:r>
              <a:rPr kumimoji="1" lang="en-US" altLang="ja-JP" sz="1050"/>
              <a:t>: 10.1109/TNNLS.2020.2978386.</a:t>
            </a:r>
          </a:p>
          <a:p>
            <a:r>
              <a:rPr kumimoji="1" lang="en-US" altLang="ja-JP" sz="1050"/>
              <a:t>keywords: {Deep </a:t>
            </a:r>
            <a:r>
              <a:rPr kumimoji="1" lang="en-US" altLang="ja-JP" sz="1050" err="1"/>
              <a:t>learning;Neural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networks;Task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analysis;Kernel;Feature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extraction;Data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mining;Learning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systems;Deep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learning;graph</a:t>
            </a:r>
            <a:r>
              <a:rPr kumimoji="1" lang="en-US" altLang="ja-JP" sz="1050"/>
              <a:t> autoencoder (GAE);graph convolutional networks (GCNs);graph neural networks (GNNs);graph representation </a:t>
            </a:r>
            <a:r>
              <a:rPr kumimoji="1" lang="en-US" altLang="ja-JP" sz="1050" err="1"/>
              <a:t>learning;network</a:t>
            </a:r>
            <a:r>
              <a:rPr kumimoji="1" lang="en-US" altLang="ja-JP" sz="1050"/>
              <a:t> embedding},</a:t>
            </a:r>
          </a:p>
          <a:p>
            <a:r>
              <a:rPr kumimoji="1" lang="en-US" altLang="ja-JP" sz="1050"/>
              <a:t>[2] Jie Zhou, </a:t>
            </a:r>
            <a:r>
              <a:rPr kumimoji="1" lang="en-US" altLang="ja-JP" sz="1050" err="1"/>
              <a:t>Ganqu</a:t>
            </a:r>
            <a:r>
              <a:rPr kumimoji="1" lang="en-US" altLang="ja-JP" sz="1050"/>
              <a:t> Cui, </a:t>
            </a:r>
            <a:r>
              <a:rPr kumimoji="1" lang="en-US" altLang="ja-JP" sz="1050" err="1"/>
              <a:t>Shengding</a:t>
            </a:r>
            <a:r>
              <a:rPr kumimoji="1" lang="en-US" altLang="ja-JP" sz="1050"/>
              <a:t> Hu, </a:t>
            </a:r>
            <a:r>
              <a:rPr kumimoji="1" lang="en-US" altLang="ja-JP" sz="1050" err="1"/>
              <a:t>Zhengyan</a:t>
            </a:r>
            <a:r>
              <a:rPr kumimoji="1" lang="en-US" altLang="ja-JP" sz="1050"/>
              <a:t> Zhang, Cheng Yang, </a:t>
            </a:r>
            <a:r>
              <a:rPr kumimoji="1" lang="en-US" altLang="ja-JP" sz="1050" err="1"/>
              <a:t>Zhiyuan</a:t>
            </a:r>
            <a:r>
              <a:rPr kumimoji="1" lang="en-US" altLang="ja-JP" sz="1050"/>
              <a:t> Liu, </a:t>
            </a:r>
            <a:r>
              <a:rPr kumimoji="1" lang="en-US" altLang="ja-JP" sz="1050" err="1"/>
              <a:t>Lifeng</a:t>
            </a:r>
            <a:r>
              <a:rPr kumimoji="1" lang="en-US" altLang="ja-JP" sz="1050"/>
              <a:t> Wang, </a:t>
            </a:r>
            <a:r>
              <a:rPr kumimoji="1" lang="en-US" altLang="ja-JP" sz="1050" err="1"/>
              <a:t>Changcheng</a:t>
            </a:r>
            <a:r>
              <a:rPr kumimoji="1" lang="en-US" altLang="ja-JP" sz="1050"/>
              <a:t> Li, </a:t>
            </a:r>
            <a:r>
              <a:rPr kumimoji="1" lang="en-US" altLang="ja-JP" sz="1050" err="1"/>
              <a:t>Maosong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Sun,Graph</a:t>
            </a:r>
            <a:r>
              <a:rPr kumimoji="1" lang="en-US" altLang="ja-JP" sz="1050"/>
              <a:t> neural networks: A review of methods and </a:t>
            </a:r>
            <a:r>
              <a:rPr kumimoji="1" lang="en-US" altLang="ja-JP" sz="1050" err="1"/>
              <a:t>applications,AI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Open,Volume</a:t>
            </a:r>
            <a:r>
              <a:rPr kumimoji="1" lang="en-US" altLang="ja-JP" sz="1050"/>
              <a:t> 1,2020,Pages 57-81,ISSN 2666-6510,https://doi.org/10.1016/j.aiopen.2021.01.001.</a:t>
            </a:r>
          </a:p>
          <a:p>
            <a:r>
              <a:rPr kumimoji="1" lang="en-US" altLang="ja-JP" sz="1050"/>
              <a:t>(https://www.sciencedirect.com/science/article/pii/S2666651021000012)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487488-4851-7D50-1245-AF157377CD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69528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rgbClr val="FF0000"/>
                </a:solidFill>
                <a:latin typeface="MS PGothic"/>
                <a:cs typeface="MS PGothic"/>
              </a:rPr>
              <a:t>2.3</a:t>
            </a:r>
            <a:r>
              <a:rPr lang="ja-JP" altLang="en-US" sz="3200">
                <a:solidFill>
                  <a:srgbClr val="FF0000"/>
                </a:solidFill>
                <a:latin typeface="MS PGothic"/>
                <a:cs typeface="MS PGothic"/>
              </a:rPr>
              <a:t>　考察</a:t>
            </a:r>
            <a:endParaRPr lang="en-US" altLang="ja-JP" sz="320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2.4</a:t>
            </a:r>
            <a:r>
              <a:rPr lang="ja-JP" altLang="en-US" sz="3200">
                <a:latin typeface="MS PGothic"/>
                <a:cs typeface="MS PGothic"/>
              </a:rPr>
              <a:t>　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0BF8F8-C8F9-ECB4-87CD-7A0F4CBC5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30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56126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52FE-4261-77B1-C546-AA4EA538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BD865-D616-F9D0-52BB-69069705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5663089"/>
          </a:xfrm>
        </p:spPr>
        <p:txBody>
          <a:bodyPr/>
          <a:lstStyle/>
          <a:p>
            <a:r>
              <a:rPr kumimoji="1" lang="en-US" altLang="ja-JP" sz="3200"/>
              <a:t>1.</a:t>
            </a:r>
            <a:r>
              <a:rPr kumimoji="1" lang="ja-JP" altLang="en-US" sz="3200"/>
              <a:t>依存関係の識別→教師データ</a:t>
            </a:r>
            <a:endParaRPr kumimoji="1" lang="en-US" altLang="ja-JP" sz="3200"/>
          </a:p>
          <a:p>
            <a:endParaRPr kumimoji="1" lang="en-US" altLang="ja-JP" sz="3200"/>
          </a:p>
          <a:p>
            <a:endParaRPr kumimoji="1" lang="en-US" altLang="ja-JP" sz="3200"/>
          </a:p>
          <a:p>
            <a:r>
              <a:rPr kumimoji="1" lang="ja-JP" altLang="en-US" sz="3200"/>
              <a:t>クラスタリング（グループ数は指定）</a:t>
            </a:r>
            <a:endParaRPr kumimoji="1" lang="en-US" altLang="ja-JP" sz="3200"/>
          </a:p>
          <a:p>
            <a:r>
              <a:rPr kumimoji="1" lang="en-US" altLang="ja-JP" sz="2400"/>
              <a:t>Simplifying Clustering with Graph Neural Networks</a:t>
            </a:r>
          </a:p>
          <a:p>
            <a:r>
              <a:rPr kumimoji="1" lang="en-US" altLang="ja-JP" sz="2400"/>
              <a:t>Filippo Maria Bianchi</a:t>
            </a:r>
          </a:p>
          <a:p>
            <a:endParaRPr kumimoji="1" lang="en-US" altLang="ja-JP" sz="3200"/>
          </a:p>
          <a:p>
            <a:r>
              <a:rPr kumimoji="1" lang="en-US" altLang="ja-JP" sz="3200"/>
              <a:t>2.</a:t>
            </a:r>
            <a:r>
              <a:rPr kumimoji="1" lang="ja-JP" altLang="en-US" sz="3200"/>
              <a:t>入力層の特徴ベクトルにおいて個体の選択</a:t>
            </a:r>
            <a:endParaRPr kumimoji="1" lang="en-US" altLang="ja-JP" sz="3200"/>
          </a:p>
          <a:p>
            <a:r>
              <a:rPr kumimoji="1" lang="ja-JP" altLang="en-US" sz="3200"/>
              <a:t>ランダム→最良個体</a:t>
            </a:r>
            <a:endParaRPr kumimoji="1" lang="en-US" altLang="ja-JP" sz="3200"/>
          </a:p>
          <a:p>
            <a:endParaRPr kumimoji="1" lang="en-US" altLang="ja-JP" sz="3200"/>
          </a:p>
          <a:p>
            <a:endParaRPr kumimoji="1" lang="en-US" altLang="ja-JP" sz="3200"/>
          </a:p>
          <a:p>
            <a:endParaRPr kumimoji="1" lang="ja-JP" altLang="en-US" sz="320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0D83CCE-0E6F-6197-9BD7-39F6D3B946AD}"/>
              </a:ext>
            </a:extLst>
          </p:cNvPr>
          <p:cNvSpPr/>
          <p:nvPr/>
        </p:nvSpPr>
        <p:spPr>
          <a:xfrm>
            <a:off x="990600" y="2057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未知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5E468-2137-4556-0246-7123199C1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7030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E147-AE33-3FF8-534C-C8671D97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考察</a:t>
            </a:r>
            <a:r>
              <a:rPr kumimoji="1" lang="en-US" altLang="ja-JP" sz="4400"/>
              <a:t>2</a:t>
            </a:r>
            <a:endParaRPr kumimoji="1" lang="ja-JP" altLang="en-US" sz="44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B4732-1FD7-5D50-092B-E56B3DD1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216539"/>
          </a:xfrm>
        </p:spPr>
        <p:txBody>
          <a:bodyPr/>
          <a:lstStyle/>
          <a:p>
            <a:r>
              <a:rPr kumimoji="1" lang="ja-JP" altLang="en-US" sz="3200"/>
              <a:t>・部分最適化</a:t>
            </a:r>
            <a:endParaRPr kumimoji="1" lang="en-US" altLang="ja-JP" sz="3200"/>
          </a:p>
          <a:p>
            <a:r>
              <a:rPr kumimoji="1" lang="ja-JP" altLang="en-US" sz="3200"/>
              <a:t>◦繰り返す？</a:t>
            </a:r>
            <a:endParaRPr kumimoji="1" lang="en-US" altLang="ja-JP" sz="3200"/>
          </a:p>
          <a:p>
            <a:r>
              <a:rPr kumimoji="1" lang="ja-JP" altLang="en-US" sz="3200"/>
              <a:t>　</a:t>
            </a:r>
            <a:r>
              <a:rPr kumimoji="1" lang="en-US" altLang="ja-JP" sz="3200"/>
              <a:t>0,1,6</a:t>
            </a:r>
            <a:r>
              <a:rPr kumimoji="1" lang="ja-JP" altLang="en-US" sz="3200"/>
              <a:t>を最適化</a:t>
            </a:r>
            <a:endParaRPr kumimoji="1" lang="en-US" altLang="ja-JP" sz="3200"/>
          </a:p>
          <a:p>
            <a:r>
              <a:rPr kumimoji="1" lang="ja-JP" altLang="en-US" sz="3200"/>
              <a:t>　</a:t>
            </a:r>
            <a:r>
              <a:rPr kumimoji="1" lang="en-US" altLang="ja-JP" sz="3200"/>
              <a:t>2,3,5,8</a:t>
            </a:r>
            <a:r>
              <a:rPr kumimoji="1" lang="ja-JP" altLang="en-US" sz="3200"/>
              <a:t>を最適化</a:t>
            </a:r>
            <a:endParaRPr kumimoji="1" lang="en-US" altLang="ja-JP" sz="3200"/>
          </a:p>
          <a:p>
            <a:r>
              <a:rPr kumimoji="1" lang="ja-JP" altLang="en-US" sz="3200"/>
              <a:t>　</a:t>
            </a:r>
            <a:r>
              <a:rPr kumimoji="1" lang="en-US" altLang="ja-JP" sz="3200"/>
              <a:t>4,7</a:t>
            </a:r>
            <a:r>
              <a:rPr kumimoji="1" lang="ja-JP" altLang="en-US" sz="3200"/>
              <a:t>を最適化</a:t>
            </a:r>
            <a:endParaRPr kumimoji="1" lang="en-US" altLang="ja-JP" sz="3200"/>
          </a:p>
          <a:p>
            <a:r>
              <a:rPr kumimoji="1" lang="ja-JP" altLang="en-US" sz="3200"/>
              <a:t>◦</a:t>
            </a:r>
            <a:r>
              <a:rPr kumimoji="1" lang="en-US" altLang="ja-JP" sz="3200"/>
              <a:t>0,2,4</a:t>
            </a:r>
            <a:r>
              <a:rPr kumimoji="1" lang="ja-JP" altLang="en-US" sz="3200"/>
              <a:t>グループごと？</a:t>
            </a:r>
            <a:endParaRPr kumimoji="1" lang="en-US" altLang="ja-JP" sz="3200"/>
          </a:p>
          <a:p>
            <a:endParaRPr kumimoji="1" lang="en-US" altLang="ja-JP" sz="3200"/>
          </a:p>
          <a:p>
            <a:r>
              <a:rPr kumimoji="1" lang="ja-JP" altLang="en-US" sz="3200">
                <a:solidFill>
                  <a:srgbClr val="FF0000"/>
                </a:solidFill>
              </a:rPr>
              <a:t>重要度を決める最適化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DFD16-6EE4-8B68-FF0C-BE40EA048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32</a:t>
            </a:fld>
            <a:endParaRPr lang="en-US" altLang="ja-JP" spc="-38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D99BD897-3F31-1F19-29DC-AFB917EB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13333" r="12222" b="12222"/>
          <a:stretch/>
        </p:blipFill>
        <p:spPr>
          <a:xfrm>
            <a:off x="4273274" y="1270917"/>
            <a:ext cx="4870726" cy="50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9524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1.3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提案手法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chemeClr val="tx1"/>
                </a:solidFill>
                <a:latin typeface="MS PGothic"/>
                <a:cs typeface="MS PGothic"/>
              </a:rPr>
              <a:t>2.1</a:t>
            </a:r>
            <a:r>
              <a:rPr lang="ja-JP" altLang="en-US" sz="3200">
                <a:solidFill>
                  <a:schemeClr val="tx1"/>
                </a:solidFill>
                <a:latin typeface="MS PGothic"/>
                <a:cs typeface="MS PGothic"/>
              </a:rPr>
              <a:t>　</a:t>
            </a:r>
            <a:r>
              <a:rPr lang="en-US" altLang="ja-JP" sz="3200">
                <a:solidFill>
                  <a:schemeClr val="tx1"/>
                </a:solidFill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chemeClr val="tx1"/>
                </a:solidFill>
                <a:latin typeface="MS PGothic"/>
                <a:cs typeface="MS PGothic"/>
              </a:rPr>
              <a:t>2.3</a:t>
            </a:r>
            <a:r>
              <a:rPr lang="ja-JP" altLang="en-US" sz="3200">
                <a:solidFill>
                  <a:schemeClr val="tx1"/>
                </a:solidFill>
                <a:latin typeface="MS PGothic"/>
                <a:cs typeface="MS PGothic"/>
              </a:rPr>
              <a:t>　考察</a:t>
            </a:r>
            <a:endParaRPr lang="en-US" altLang="ja-JP" sz="320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</a:t>
            </a:r>
            <a:r>
              <a:rPr lang="en-US" sz="3200">
                <a:solidFill>
                  <a:srgbClr val="FF0000"/>
                </a:solidFill>
                <a:latin typeface="MS PGothic"/>
                <a:cs typeface="MS PGothic"/>
              </a:rPr>
              <a:t>2.4</a:t>
            </a:r>
            <a:r>
              <a:rPr lang="ja-JP" altLang="en-US" sz="3200">
                <a:solidFill>
                  <a:srgbClr val="FF0000"/>
                </a:solidFill>
                <a:latin typeface="MS PGothic"/>
                <a:cs typeface="MS PGothic"/>
              </a:rPr>
              <a:t>　今後の課題</a:t>
            </a:r>
            <a:endParaRPr sz="3200">
              <a:solidFill>
                <a:srgbClr val="FF0000"/>
              </a:solidFill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E1E471-A44E-5EED-00DF-6DB97B480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75482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>
                <a:latin typeface="+mn-ea"/>
              </a:rPr>
              <a:t>1.</a:t>
            </a:r>
            <a:r>
              <a:rPr kumimoji="1" lang="ja-JP" altLang="en-US" sz="2400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>
                <a:latin typeface="+mn-ea"/>
              </a:rPr>
              <a:t>すべて最適化　ｖｓ　重要部分的に最適化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2.</a:t>
            </a:r>
            <a:r>
              <a:rPr kumimoji="1" lang="ja-JP" altLang="en-US" sz="2400">
                <a:latin typeface="+mn-ea"/>
              </a:rPr>
              <a:t>ＧＮＮを教師なしのクラスタリングで行う</a:t>
            </a:r>
            <a:endParaRPr kumimoji="1" lang="en-US" altLang="ja-JP" sz="2400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3.</a:t>
            </a:r>
            <a:r>
              <a:rPr kumimoji="1" lang="ja-JP" altLang="en-US" sz="2400">
                <a:latin typeface="+mn-ea"/>
              </a:rPr>
              <a:t>ベンチマーク関数　ＺＤＴ</a:t>
            </a:r>
            <a:r>
              <a:rPr kumimoji="1" lang="en-US" altLang="ja-JP" sz="2400">
                <a:latin typeface="+mn-ea"/>
              </a:rPr>
              <a:t>[5]</a:t>
            </a:r>
            <a:r>
              <a:rPr kumimoji="1" lang="ja-JP" altLang="en-US" sz="2400">
                <a:latin typeface="+mn-ea"/>
              </a:rPr>
              <a:t>で比較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4.GNN</a:t>
            </a:r>
            <a:r>
              <a:rPr kumimoji="1" lang="ja-JP" altLang="en-US" sz="2400">
                <a:latin typeface="+mn-ea"/>
              </a:rPr>
              <a:t>のエッジ結合を</a:t>
            </a:r>
            <a:r>
              <a:rPr kumimoji="1" lang="en-US" altLang="ja-JP" sz="2400">
                <a:latin typeface="+mn-ea"/>
              </a:rPr>
              <a:t>NN</a:t>
            </a:r>
            <a:r>
              <a:rPr kumimoji="1" lang="ja-JP" altLang="en-US" sz="2400">
                <a:latin typeface="+mn-ea"/>
              </a:rPr>
              <a:t>の構造から自動抽出</a:t>
            </a:r>
            <a:endParaRPr kumimoji="1" lang="en-US" altLang="ja-JP" sz="2400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5.ML</a:t>
            </a:r>
            <a:r>
              <a:rPr kumimoji="1" lang="ja-JP" altLang="en-US" sz="2400">
                <a:latin typeface="+mn-ea"/>
              </a:rPr>
              <a:t>部分の検討　　　　　　　　　　　　　　　　　　　　　</a:t>
            </a:r>
            <a:r>
              <a:rPr kumimoji="1" lang="en-US" altLang="ja-JP" sz="2400">
                <a:latin typeface="+mn-ea"/>
              </a:rPr>
              <a:t>6.</a:t>
            </a:r>
            <a:r>
              <a:rPr kumimoji="1" lang="ja-JP" altLang="en-US" sz="2400">
                <a:latin typeface="+mn-ea"/>
              </a:rPr>
              <a:t>論文読み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（全結合→</a:t>
            </a:r>
            <a:r>
              <a:rPr kumimoji="1" lang="en-US" altLang="ja-JP" sz="2400">
                <a:latin typeface="+mn-ea"/>
              </a:rPr>
              <a:t>RBF</a:t>
            </a:r>
            <a:r>
              <a:rPr kumimoji="1" lang="ja-JP" altLang="en-US" sz="2400">
                <a:latin typeface="+mn-ea"/>
              </a:rPr>
              <a:t>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メタヒューリスティック部分の検討（</a:t>
            </a:r>
            <a:r>
              <a:rPr kumimoji="1" lang="en-US" altLang="ja-JP" sz="2400">
                <a:latin typeface="+mn-ea"/>
              </a:rPr>
              <a:t>GA</a:t>
            </a:r>
            <a:r>
              <a:rPr kumimoji="1" lang="ja-JP" altLang="en-US" sz="2400">
                <a:latin typeface="+mn-ea"/>
              </a:rPr>
              <a:t>→</a:t>
            </a:r>
            <a:r>
              <a:rPr kumimoji="1" lang="en-US" altLang="ja-JP" sz="2400">
                <a:latin typeface="+mn-ea"/>
              </a:rPr>
              <a:t>PSO</a:t>
            </a:r>
            <a:r>
              <a:rPr kumimoji="1" lang="ja-JP" altLang="en-US" sz="2400">
                <a:latin typeface="+mn-ea"/>
              </a:rPr>
              <a:t>、個体数）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</a:t>
            </a:r>
            <a:r>
              <a:rPr kumimoji="1" lang="en-US" altLang="ja-JP" sz="2400">
                <a:latin typeface="+mn-ea"/>
              </a:rPr>
              <a:t>GNN</a:t>
            </a:r>
            <a:r>
              <a:rPr kumimoji="1" lang="ja-JP" altLang="en-US" sz="2400">
                <a:latin typeface="+mn-ea"/>
              </a:rPr>
              <a:t>が使えない？　</a:t>
            </a:r>
            <a:r>
              <a:rPr kumimoji="1" lang="en-US" altLang="ja-JP" sz="2400">
                <a:latin typeface="+mn-ea"/>
              </a:rPr>
              <a:t>RNF</a:t>
            </a:r>
            <a:r>
              <a:rPr kumimoji="1" lang="ja-JP" altLang="en-US" sz="240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[5]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34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9" y="423446"/>
            <a:ext cx="7315200" cy="677108"/>
          </a:xfrm>
        </p:spPr>
        <p:txBody>
          <a:bodyPr/>
          <a:lstStyle/>
          <a:p>
            <a:r>
              <a:rPr lang="ja-JP" altLang="en-US" sz="4400">
                <a:ea typeface="ＭＳ Ｐゴシック"/>
              </a:rPr>
              <a:t>研究背景 最適化　</a:t>
            </a:r>
            <a:endParaRPr kumimoji="1" lang="ja-JP" altLang="en-US" sz="4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70" y="1618582"/>
            <a:ext cx="9021879" cy="42959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>
                <a:ea typeface="ＭＳ Ｐゴシック"/>
              </a:rPr>
              <a:t>・工学設計</a:t>
            </a:r>
            <a:r>
              <a:rPr lang="en-US" altLang="ja-JP">
                <a:ea typeface="ＭＳ Ｐゴシック"/>
              </a:rPr>
              <a:t>(</a:t>
            </a:r>
            <a:r>
              <a:rPr lang="ja-JP" altLang="en-US">
                <a:ea typeface="ＭＳ Ｐゴシック"/>
              </a:rPr>
              <a:t>コイルの設計</a:t>
            </a:r>
            <a:r>
              <a:rPr lang="en-US" altLang="ja-JP">
                <a:ea typeface="ＭＳ Ｐゴシック"/>
              </a:rPr>
              <a:t>[3])</a:t>
            </a:r>
            <a:r>
              <a:rPr lang="ja-JP" altLang="en-US" sz="2400">
                <a:ea typeface="ＭＳ Ｐゴシック"/>
              </a:rPr>
              <a:t>など現実世界の多くの問題に最適化</a:t>
            </a:r>
            <a:endParaRPr lang="en-US" altLang="ja-JP" sz="2400">
              <a:ea typeface="ＭＳ Ｐゴシック"/>
            </a:endParaRPr>
          </a:p>
          <a:p>
            <a:r>
              <a:rPr lang="ja-JP" altLang="en-US" sz="2400">
                <a:ea typeface="ＭＳ Ｐゴシック"/>
              </a:rPr>
              <a:t>　　・大規模・複雑化の最適解</a:t>
            </a:r>
            <a:endParaRPr lang="en-US" altLang="ja-JP" sz="2400">
              <a:ea typeface="ＭＳ Ｐゴシック"/>
            </a:endParaRPr>
          </a:p>
          <a:p>
            <a:r>
              <a:rPr lang="en-US" altLang="ja-JP">
                <a:ea typeface="ＭＳ Ｐゴシック"/>
              </a:rPr>
              <a:t>	</a:t>
            </a:r>
            <a:r>
              <a:rPr lang="ja-JP" altLang="en-US">
                <a:ea typeface="ＭＳ Ｐゴシック"/>
              </a:rPr>
              <a:t>→</a:t>
            </a:r>
            <a:r>
              <a:rPr lang="ja-JP" altLang="en-US" sz="3200" b="1">
                <a:ea typeface="ＭＳ Ｐゴシック"/>
              </a:rPr>
              <a:t>メタヒューリスティック</a:t>
            </a:r>
            <a:endParaRPr lang="en-US" altLang="ja-JP" sz="3200" b="1">
              <a:ea typeface="ＭＳ Ｐゴシック"/>
            </a:endParaRPr>
          </a:p>
          <a:p>
            <a:r>
              <a:rPr lang="ja-JP" altLang="en-US" sz="2400">
                <a:ea typeface="ＭＳ Ｐゴシック"/>
              </a:rPr>
              <a:t>代表例）</a:t>
            </a:r>
            <a:endParaRPr lang="en-US" altLang="ja-JP" sz="240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・差分進化・遺伝的アルゴリズム・粒子群最適化・人工蟻コロニー</a:t>
            </a:r>
            <a:endParaRPr lang="en-US" altLang="ja-JP">
              <a:ea typeface="ＭＳ Ｐゴシック"/>
            </a:endParaRPr>
          </a:p>
          <a:p>
            <a:endParaRPr lang="en-US" altLang="ja-JP" sz="2400">
              <a:ea typeface="ＭＳ Ｐゴシック"/>
            </a:endParaRPr>
          </a:p>
          <a:p>
            <a:endParaRPr lang="ja-JP" altLang="en-US" sz="240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高次元</a:t>
            </a:r>
            <a:r>
              <a:rPr lang="ja-JP" altLang="en-US" sz="2400">
                <a:ea typeface="ＭＳ Ｐゴシック"/>
              </a:rPr>
              <a:t>の場合→</a:t>
            </a:r>
            <a:r>
              <a:rPr lang="ja-JP" altLang="en-US" sz="2400">
                <a:solidFill>
                  <a:srgbClr val="FF0000"/>
                </a:solidFill>
                <a:ea typeface="ＭＳ Ｐゴシック"/>
              </a:rPr>
              <a:t>コストが大きい</a:t>
            </a:r>
          </a:p>
          <a:p>
            <a:r>
              <a:rPr lang="ja-JP" altLang="en-US" sz="2400">
                <a:ea typeface="ＭＳ Ｐゴシック"/>
              </a:rPr>
              <a:t>探索個体をグループ分け→</a:t>
            </a:r>
            <a:r>
              <a:rPr lang="ja-JP" altLang="en-US" sz="2400">
                <a:solidFill>
                  <a:srgbClr val="FF0000"/>
                </a:solidFill>
                <a:ea typeface="ＭＳ Ｐゴシック"/>
              </a:rPr>
              <a:t>分割基準（</a:t>
            </a:r>
            <a:r>
              <a:rPr lang="ja-JP" sz="2400">
                <a:solidFill>
                  <a:srgbClr val="FF0000"/>
                </a:solidFill>
                <a:ea typeface="+mn-lt"/>
                <a:cs typeface="+mn-lt"/>
              </a:rPr>
              <a:t>探索の影響度が強い</a:t>
            </a:r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）</a:t>
            </a:r>
            <a:endParaRPr lang="en-US" altLang="ja-JP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非線形な複雑な関数</a:t>
            </a:r>
            <a:endParaRPr lang="en-US" altLang="ja-JP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ja-JP" altLang="en-US" sz="2400">
                <a:solidFill>
                  <a:srgbClr val="FF0000"/>
                </a:solidFill>
                <a:ea typeface="+mn-lt"/>
                <a:cs typeface="+mn-lt"/>
              </a:rPr>
              <a:t>ブラックボックス化</a:t>
            </a: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E074C4-B3DC-5BB1-2DD2-14DF1AD9E3AA}"/>
              </a:ext>
            </a:extLst>
          </p:cNvPr>
          <p:cNvSpPr txBox="1"/>
          <p:nvPr/>
        </p:nvSpPr>
        <p:spPr>
          <a:xfrm>
            <a:off x="198321" y="5660638"/>
            <a:ext cx="9021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[3] Takahiro Sato, A Data-Driven Optimization Method for Strongly Non-Separable Mixed-Integer Problems,2024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FD6B3F-A498-FE90-68E0-F8F2F5F59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2233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0" y="303063"/>
            <a:ext cx="7315200" cy="738664"/>
          </a:xfrm>
        </p:spPr>
        <p:txBody>
          <a:bodyPr/>
          <a:lstStyle/>
          <a:p>
            <a:r>
              <a:rPr lang="ja-JP" altLang="en-US" sz="4400">
                <a:ea typeface="ＭＳ Ｐゴシック"/>
              </a:rPr>
              <a:t>従来研究　</a:t>
            </a:r>
            <a:r>
              <a:rPr lang="en-US" altLang="ja-JP" sz="4800">
                <a:latin typeface="+mj-ea"/>
              </a:rPr>
              <a:t>Surrogate model</a:t>
            </a:r>
            <a:endParaRPr kumimoji="1" lang="ja-JP" altLang="en-US" sz="440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259024" cy="459514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latin typeface="+mn-ea"/>
              </a:rPr>
              <a:t>・</a:t>
            </a:r>
            <a:r>
              <a:rPr lang="ja-JP" altLang="en-US" sz="2800">
                <a:latin typeface="+mn-ea"/>
              </a:rPr>
              <a:t>評価値を計算するのにコスト（時間を要する）</a:t>
            </a:r>
            <a:endParaRPr lang="en-US" altLang="ja-JP" sz="2800">
              <a:latin typeface="+mn-ea"/>
            </a:endParaRPr>
          </a:p>
          <a:p>
            <a:r>
              <a:rPr lang="en-US" altLang="ja-JP" sz="2800">
                <a:solidFill>
                  <a:srgbClr val="FF0000"/>
                </a:solidFill>
                <a:latin typeface="+mn-ea"/>
              </a:rPr>
              <a:t>	Surrogate model</a:t>
            </a:r>
            <a:r>
              <a:rPr lang="ja-JP" altLang="en-US" sz="2800">
                <a:solidFill>
                  <a:srgbClr val="FF0000"/>
                </a:solidFill>
                <a:latin typeface="+mn-ea"/>
              </a:rPr>
              <a:t>が注目</a:t>
            </a:r>
            <a:endParaRPr lang="en-US" altLang="ja-JP" sz="2800">
              <a:solidFill>
                <a:srgbClr val="FF0000"/>
              </a:solidFill>
              <a:latin typeface="+mn-ea"/>
            </a:endParaRPr>
          </a:p>
          <a:p>
            <a:endParaRPr lang="en-US" altLang="ja-JP" sz="2800">
              <a:solidFill>
                <a:srgbClr val="FF0000"/>
              </a:solidFill>
              <a:latin typeface="+mn-ea"/>
            </a:endParaRPr>
          </a:p>
          <a:p>
            <a:r>
              <a:rPr lang="en-US" altLang="ja-JP" sz="2800">
                <a:latin typeface="+mn-ea"/>
              </a:rPr>
              <a:t>Surrogate model[4]</a:t>
            </a: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⇨代理モデルを用いることで評価値の近似解</a:t>
            </a:r>
            <a:endParaRPr lang="en-US" altLang="ja-JP" sz="2800">
              <a:latin typeface="+mn-ea"/>
            </a:endParaRPr>
          </a:p>
          <a:p>
            <a:r>
              <a:rPr lang="ja-JP" altLang="en-US" sz="2800">
                <a:latin typeface="+mn-ea"/>
              </a:rPr>
              <a:t>代表例</a:t>
            </a:r>
            <a:endParaRPr lang="en-US" altLang="ja-JP" sz="2800">
              <a:latin typeface="+mn-ea"/>
            </a:endParaRP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・　</a:t>
            </a:r>
            <a:r>
              <a:rPr lang="en-US" altLang="ja-JP" sz="2800">
                <a:solidFill>
                  <a:srgbClr val="FF0000"/>
                </a:solidFill>
                <a:latin typeface="+mn-ea"/>
              </a:rPr>
              <a:t>Data-driven Approach[5]</a:t>
            </a:r>
          </a:p>
          <a:p>
            <a:r>
              <a:rPr lang="en-US" altLang="ja-JP" sz="2800">
                <a:latin typeface="+mn-ea"/>
              </a:rPr>
              <a:t>	</a:t>
            </a:r>
            <a:r>
              <a:rPr lang="ja-JP" altLang="en-US" sz="2800">
                <a:latin typeface="+mn-ea"/>
              </a:rPr>
              <a:t>・　</a:t>
            </a:r>
            <a:r>
              <a:rPr lang="en-US" altLang="ja-JP" sz="2800">
                <a:latin typeface="+mn-ea"/>
              </a:rPr>
              <a:t>Radial Basis Function (RBF)</a:t>
            </a:r>
          </a:p>
          <a:p>
            <a:endParaRPr lang="en-US" altLang="ja-JP" sz="320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304800" y="2057400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9E2C15-C171-82FE-E553-371AF910B531}"/>
              </a:ext>
            </a:extLst>
          </p:cNvPr>
          <p:cNvSpPr txBox="1"/>
          <p:nvPr/>
        </p:nvSpPr>
        <p:spPr>
          <a:xfrm>
            <a:off x="288769" y="5162585"/>
            <a:ext cx="902187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[4] </a:t>
            </a:r>
            <a:r>
              <a:rPr kumimoji="1" lang="en-US" altLang="ja-JP" sz="1050" err="1"/>
              <a:t>Liu.Y</a:t>
            </a:r>
            <a:r>
              <a:rPr kumimoji="1" lang="en-US" altLang="ja-JP" sz="1050"/>
              <a:t>, </a:t>
            </a:r>
            <a:r>
              <a:rPr kumimoji="1" lang="en-US" altLang="ja-JP" sz="1050" err="1"/>
              <a:t>Wang,Handing</a:t>
            </a:r>
            <a:r>
              <a:rPr kumimoji="1" lang="en-US" altLang="ja-JP" sz="1050"/>
              <a:t> , </a:t>
            </a:r>
            <a:r>
              <a:rPr kumimoji="1" lang="en-US" altLang="ja-JP" sz="1050" err="1"/>
              <a:t>Ma.Jingjing</a:t>
            </a:r>
            <a:r>
              <a:rPr kumimoji="1" lang="en-US" altLang="ja-JP" sz="1050"/>
              <a:t> , Infill Criterion Ensemble in Multi-Objective Evolutionary Algorithm for Mixed-Variable Problems</a:t>
            </a:r>
          </a:p>
          <a:p>
            <a:r>
              <a:rPr kumimoji="1" lang="en-US" altLang="ja-JP" sz="1050"/>
              <a:t>[5] Y. Jin, H. Wang, T. Chugh, D. Guo and K. Miettinen, "Data-Driven Evolutionary Optimization: An Overview and Case Studies," in IEEE Transactions on Evolutionary Computation, vol. 23, no. 3, pp. 442-458, June 2019, </a:t>
            </a:r>
            <a:r>
              <a:rPr kumimoji="1" lang="en-US" altLang="ja-JP" sz="1050" err="1"/>
              <a:t>doi</a:t>
            </a:r>
            <a:r>
              <a:rPr kumimoji="1" lang="en-US" altLang="ja-JP" sz="1050"/>
              <a:t>: 10.1109/TEVC.2018.2869001.</a:t>
            </a:r>
          </a:p>
          <a:p>
            <a:r>
              <a:rPr kumimoji="1" lang="en-US" altLang="ja-JP" sz="1050"/>
              <a:t>keywords: {</a:t>
            </a:r>
            <a:r>
              <a:rPr kumimoji="1" lang="en-US" altLang="ja-JP" sz="1050" err="1"/>
              <a:t>Optimization;Data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models;Computational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modeling;Data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mining;Sociology;Statistics;Machine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learning;Data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science;data-driven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optimization;evolutionary</a:t>
            </a:r>
            <a:r>
              <a:rPr kumimoji="1" lang="en-US" altLang="ja-JP" sz="1050"/>
              <a:t> algorithms (EAs);machine </a:t>
            </a:r>
            <a:r>
              <a:rPr kumimoji="1" lang="en-US" altLang="ja-JP" sz="1050" err="1"/>
              <a:t>learning;model</a:t>
            </a:r>
            <a:r>
              <a:rPr kumimoji="1" lang="en-US" altLang="ja-JP" sz="1050"/>
              <a:t> </a:t>
            </a:r>
            <a:r>
              <a:rPr kumimoji="1" lang="en-US" altLang="ja-JP" sz="1050" err="1"/>
              <a:t>management;surrogate</a:t>
            </a:r>
            <a:r>
              <a:rPr kumimoji="1" lang="en-US" altLang="ja-JP" sz="1050"/>
              <a:t>},</a:t>
            </a:r>
          </a:p>
          <a:p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9CB6396-66EC-2241-4F8E-A558FA52D0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F53C6B-77BD-CD40-4C2B-984138E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8539"/>
            <a:ext cx="7315200" cy="738664"/>
          </a:xfrm>
        </p:spPr>
        <p:txBody>
          <a:bodyPr/>
          <a:lstStyle/>
          <a:p>
            <a:r>
              <a:rPr lang="ja-JP" altLang="en-US" sz="4400">
                <a:ea typeface="ＭＳ Ｐゴシック"/>
              </a:rPr>
              <a:t>従来研究　</a:t>
            </a:r>
            <a:r>
              <a:rPr lang="en-US" altLang="ja-JP" sz="4800">
                <a:latin typeface="+mj-ea"/>
              </a:rPr>
              <a:t>Data-driven</a:t>
            </a:r>
            <a:endParaRPr kumimoji="1" lang="ja-JP" altLang="en-US" sz="440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9B02BD0-E107-F3EC-A027-DFBE0CA086BF}"/>
              </a:ext>
            </a:extLst>
          </p:cNvPr>
          <p:cNvSpPr txBox="1">
            <a:spLocks/>
          </p:cNvSpPr>
          <p:nvPr/>
        </p:nvSpPr>
        <p:spPr>
          <a:xfrm>
            <a:off x="0" y="1826270"/>
            <a:ext cx="8934730" cy="382659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ea typeface="ＭＳ Ｐゴシック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F82740-699D-64CD-DFBC-DC2D02E10CCC}"/>
              </a:ext>
            </a:extLst>
          </p:cNvPr>
          <p:cNvSpPr txBox="1">
            <a:spLocks/>
          </p:cNvSpPr>
          <p:nvPr/>
        </p:nvSpPr>
        <p:spPr>
          <a:xfrm>
            <a:off x="113969" y="1618582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1BDF564F-C3B8-680C-F385-798F68C2B5E3}"/>
              </a:ext>
            </a:extLst>
          </p:cNvPr>
          <p:cNvSpPr txBox="1">
            <a:spLocks/>
          </p:cNvSpPr>
          <p:nvPr/>
        </p:nvSpPr>
        <p:spPr>
          <a:xfrm>
            <a:off x="51624" y="1500860"/>
            <a:ext cx="9106231" cy="447741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20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4FD4E4-1989-F341-24DD-4B76E6714BF1}"/>
              </a:ext>
            </a:extLst>
          </p:cNvPr>
          <p:cNvGrpSpPr/>
          <p:nvPr/>
        </p:nvGrpSpPr>
        <p:grpSpPr>
          <a:xfrm>
            <a:off x="5470265" y="1779895"/>
            <a:ext cx="675005" cy="530225"/>
            <a:chOff x="311150" y="2552954"/>
            <a:chExt cx="675005" cy="5302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AD2E331-32AB-5D95-BB79-946F00FBA0C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BD2CF2A-2284-4053-DE90-4A711368D35A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9FF8C0-86E5-0EBF-E0DC-6DB57AFAF00B}"/>
              </a:ext>
            </a:extLst>
          </p:cNvPr>
          <p:cNvSpPr/>
          <p:nvPr/>
        </p:nvSpPr>
        <p:spPr>
          <a:xfrm>
            <a:off x="6400800" y="1423017"/>
            <a:ext cx="1600200" cy="1243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関数</a:t>
            </a:r>
            <a:endParaRPr kumimoji="1" lang="en-US" altLang="ja-JP"/>
          </a:p>
          <a:p>
            <a:pPr algn="ctr"/>
            <a:r>
              <a:rPr kumimoji="1" lang="en-US" altLang="ja-JP"/>
              <a:t>f(x)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D912A-59B6-8718-C5BF-F8389ABA32AE}"/>
              </a:ext>
            </a:extLst>
          </p:cNvPr>
          <p:cNvSpPr txBox="1"/>
          <p:nvPr/>
        </p:nvSpPr>
        <p:spPr>
          <a:xfrm>
            <a:off x="548296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 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7D36EB5D-A287-5711-D99A-5AD9232944C7}"/>
              </a:ext>
            </a:extLst>
          </p:cNvPr>
          <p:cNvGrpSpPr/>
          <p:nvPr/>
        </p:nvGrpSpPr>
        <p:grpSpPr>
          <a:xfrm>
            <a:off x="8128730" y="1767195"/>
            <a:ext cx="675005" cy="530225"/>
            <a:chOff x="311150" y="2552954"/>
            <a:chExt cx="675005" cy="530225"/>
          </a:xfrm>
          <a:solidFill>
            <a:schemeClr val="tx2">
              <a:lumMod val="50000"/>
            </a:schemeClr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83FD0B91-091E-2DF3-2CA2-5C151788A262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397002" y="0"/>
                  </a:moveTo>
                  <a:lnTo>
                    <a:pt x="397002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397002" y="378333"/>
                  </a:lnTo>
                  <a:lnTo>
                    <a:pt x="397002" y="504444"/>
                  </a:lnTo>
                  <a:lnTo>
                    <a:pt x="649224" y="252222"/>
                  </a:lnTo>
                  <a:lnTo>
                    <a:pt x="39700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C2B1150-0266-AB1C-0D15-182DE78A2CE3}"/>
                </a:ext>
              </a:extLst>
            </p:cNvPr>
            <p:cNvSpPr/>
            <p:nvPr/>
          </p:nvSpPr>
          <p:spPr>
            <a:xfrm>
              <a:off x="323850" y="2565654"/>
              <a:ext cx="649605" cy="504825"/>
            </a:xfrm>
            <a:custGeom>
              <a:avLst/>
              <a:gdLst/>
              <a:ahLst/>
              <a:cxnLst/>
              <a:rect l="l" t="t" r="r" b="b"/>
              <a:pathLst>
                <a:path w="649605" h="504825">
                  <a:moveTo>
                    <a:pt x="0" y="126111"/>
                  </a:moveTo>
                  <a:lnTo>
                    <a:pt x="397002" y="126111"/>
                  </a:lnTo>
                  <a:lnTo>
                    <a:pt x="397002" y="0"/>
                  </a:lnTo>
                  <a:lnTo>
                    <a:pt x="649224" y="252222"/>
                  </a:lnTo>
                  <a:lnTo>
                    <a:pt x="397002" y="504444"/>
                  </a:lnTo>
                  <a:lnTo>
                    <a:pt x="397002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grpFill/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6E0585-EDD6-F92B-B43A-013D541EB3B2}"/>
              </a:ext>
            </a:extLst>
          </p:cNvPr>
          <p:cNvSpPr txBox="1"/>
          <p:nvPr/>
        </p:nvSpPr>
        <p:spPr>
          <a:xfrm>
            <a:off x="8085905" y="1423017"/>
            <a:ext cx="8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出力 </a:t>
            </a:r>
            <a:r>
              <a:rPr kumimoji="1" lang="en-US" altLang="ja-JP"/>
              <a:t>y</a:t>
            </a:r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D3B17E0A-82A3-56D5-117A-CCE9613F0DFC}"/>
              </a:ext>
            </a:extLst>
          </p:cNvPr>
          <p:cNvSpPr txBox="1">
            <a:spLocks/>
          </p:cNvSpPr>
          <p:nvPr/>
        </p:nvSpPr>
        <p:spPr>
          <a:xfrm>
            <a:off x="352965" y="1633840"/>
            <a:ext cx="9106231" cy="5111772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latin typeface="+mn-ea"/>
              </a:rPr>
              <a:t>・目的関数の形状</a:t>
            </a:r>
            <a:endParaRPr lang="en-US" altLang="ja-JP" sz="2800">
              <a:latin typeface="+mn-ea"/>
            </a:endParaRPr>
          </a:p>
          <a:p>
            <a:r>
              <a:rPr lang="ja-JP" altLang="en-US" sz="280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r>
              <a:rPr lang="ja-JP" altLang="en-US" sz="2800">
                <a:latin typeface="+mn-ea"/>
                <a:ea typeface="ＭＳ Ｐゴシック"/>
              </a:rPr>
              <a:t>◦非線形</a:t>
            </a:r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2800">
                <a:latin typeface="+mn-ea"/>
                <a:ea typeface="ＭＳ Ｐゴシック"/>
              </a:rPr>
              <a:t>　◦高次元</a:t>
            </a:r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2800">
                <a:latin typeface="+mn-ea"/>
                <a:ea typeface="ＭＳ Ｐゴシック"/>
              </a:rPr>
              <a:t>　◦ブラックボックス化</a:t>
            </a:r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2800">
                <a:solidFill>
                  <a:srgbClr val="FF0000"/>
                </a:solidFill>
                <a:latin typeface="+mn-ea"/>
                <a:ea typeface="ＭＳ Ｐゴシック"/>
              </a:rPr>
              <a:t>　　　ニューラルネットワーク</a:t>
            </a:r>
            <a:r>
              <a:rPr lang="ja-JP" altLang="en-US" sz="2800">
                <a:latin typeface="+mn-ea"/>
                <a:ea typeface="ＭＳ Ｐゴシック"/>
              </a:rPr>
              <a:t>が有効</a:t>
            </a:r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3200">
                <a:latin typeface="+mn-ea"/>
                <a:ea typeface="ＭＳ Ｐゴシック"/>
              </a:rPr>
              <a:t>データに基づいて関数を近似</a:t>
            </a:r>
            <a:endParaRPr lang="en-US" altLang="ja-JP" sz="3200">
              <a:latin typeface="+mn-ea"/>
              <a:ea typeface="ＭＳ Ｐゴシック"/>
            </a:endParaRPr>
          </a:p>
          <a:p>
            <a:endParaRPr lang="en-US" altLang="ja-JP" sz="3200">
              <a:latin typeface="+mn-ea"/>
              <a:ea typeface="ＭＳ Ｐゴシック"/>
            </a:endParaRPr>
          </a:p>
          <a:p>
            <a:endParaRPr lang="en-US" altLang="ja-JP" sz="3200">
              <a:latin typeface="+mn-ea"/>
              <a:ea typeface="ＭＳ Ｐゴシック"/>
            </a:endParaRPr>
          </a:p>
          <a:p>
            <a:r>
              <a:rPr lang="en-US" altLang="ja-JP" sz="3200">
                <a:latin typeface="+mn-ea"/>
                <a:ea typeface="ＭＳ Ｐゴシック"/>
              </a:rPr>
              <a:t>Surrogate model</a:t>
            </a:r>
            <a:r>
              <a:rPr lang="ja-JP" altLang="en-US" sz="3200">
                <a:latin typeface="+mn-ea"/>
                <a:ea typeface="ＭＳ Ｐゴシック"/>
              </a:rPr>
              <a:t>での近似</a:t>
            </a:r>
            <a:endParaRPr lang="en-US" altLang="ja-JP" sz="3200">
              <a:latin typeface="+mn-ea"/>
              <a:ea typeface="ＭＳ Ｐゴシック"/>
            </a:endParaRPr>
          </a:p>
          <a:p>
            <a:r>
              <a:rPr lang="ja-JP" altLang="en-US" sz="3200">
                <a:solidFill>
                  <a:srgbClr val="FF0000"/>
                </a:solidFill>
                <a:latin typeface="+mn-ea"/>
                <a:ea typeface="ＭＳ Ｐゴシック"/>
              </a:rPr>
              <a:t>　</a:t>
            </a:r>
            <a:endParaRPr lang="en-US" altLang="ja-JP" sz="320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1636C2F-B9A5-0723-1B2E-CAE0B37AE35A}"/>
              </a:ext>
            </a:extLst>
          </p:cNvPr>
          <p:cNvSpPr/>
          <p:nvPr/>
        </p:nvSpPr>
        <p:spPr>
          <a:xfrm>
            <a:off x="113968" y="3392765"/>
            <a:ext cx="685800" cy="464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9451CC5C-4ED0-EE4E-83E6-319CAE84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65" y="279632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CF8EB02B-1B2E-C8A7-FD00-C1CFE2ABE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853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238" y="425685"/>
            <a:ext cx="636116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4" err="1">
                <a:latin typeface="MS PGothic"/>
                <a:cs typeface="MS PGothic"/>
              </a:rPr>
              <a:t>問題点</a:t>
            </a:r>
            <a:r>
              <a:rPr sz="4400" spc="-4">
                <a:latin typeface="MS PGothic"/>
                <a:cs typeface="MS PGothic"/>
              </a:rPr>
              <a:t>：</a:t>
            </a:r>
            <a:r>
              <a:rPr lang="ja-JP" altLang="en-US" sz="4400" spc="-4">
                <a:latin typeface="MS PGothic"/>
                <a:cs typeface="MS PGothic"/>
              </a:rPr>
              <a:t>ブラックボックス化</a:t>
            </a:r>
            <a:endParaRPr sz="4400" spc="-38">
              <a:latin typeface="MS PGothic"/>
              <a:cs typeface="MS P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7800" y="5001916"/>
            <a:ext cx="558641" cy="397669"/>
            <a:chOff x="960374" y="6081014"/>
            <a:chExt cx="744855" cy="530225"/>
          </a:xfrm>
        </p:grpSpPr>
        <p:sp>
          <p:nvSpPr>
            <p:cNvPr id="5" name="object 5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467106" y="0"/>
                  </a:moveTo>
                  <a:lnTo>
                    <a:pt x="467106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467106" y="378333"/>
                  </a:lnTo>
                  <a:lnTo>
                    <a:pt x="467106" y="504444"/>
                  </a:lnTo>
                  <a:lnTo>
                    <a:pt x="719328" y="252222"/>
                  </a:lnTo>
                  <a:lnTo>
                    <a:pt x="46710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074" y="6093714"/>
              <a:ext cx="719455" cy="504825"/>
            </a:xfrm>
            <a:custGeom>
              <a:avLst/>
              <a:gdLst/>
              <a:ahLst/>
              <a:cxnLst/>
              <a:rect l="l" t="t" r="r" b="b"/>
              <a:pathLst>
                <a:path w="719455" h="504825">
                  <a:moveTo>
                    <a:pt x="0" y="126111"/>
                  </a:moveTo>
                  <a:lnTo>
                    <a:pt x="467106" y="126111"/>
                  </a:lnTo>
                  <a:lnTo>
                    <a:pt x="467106" y="0"/>
                  </a:lnTo>
                  <a:lnTo>
                    <a:pt x="719328" y="252222"/>
                  </a:lnTo>
                  <a:lnTo>
                    <a:pt x="467106" y="504444"/>
                  </a:lnTo>
                  <a:lnTo>
                    <a:pt x="467106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7B9CECA-D40A-BC82-5671-ED15D9453BCC}"/>
              </a:ext>
            </a:extLst>
          </p:cNvPr>
          <p:cNvSpPr txBox="1">
            <a:spLocks/>
          </p:cNvSpPr>
          <p:nvPr/>
        </p:nvSpPr>
        <p:spPr>
          <a:xfrm>
            <a:off x="51623" y="1458414"/>
            <a:ext cx="9106231" cy="509478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latin typeface="+mn-ea"/>
              </a:rPr>
              <a:t>・ニューラルネットワークはブラックボックス</a:t>
            </a:r>
            <a:endParaRPr lang="en-US" altLang="ja-JP" sz="2800">
              <a:latin typeface="+mn-ea"/>
              <a:ea typeface="ＭＳ Ｐゴシック"/>
            </a:endParaRPr>
          </a:p>
          <a:p>
            <a:endParaRPr lang="en-US" altLang="ja-JP" sz="2800">
              <a:latin typeface="+mn-ea"/>
              <a:ea typeface="ＭＳ Ｐゴシック"/>
            </a:endParaRPr>
          </a:p>
          <a:p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2800">
                <a:latin typeface="+mn-ea"/>
                <a:ea typeface="ＭＳ Ｐゴシック"/>
              </a:rPr>
              <a:t>変数間同士の関係</a:t>
            </a:r>
            <a:endParaRPr lang="en-US" altLang="ja-JP" sz="2800">
              <a:latin typeface="+mn-ea"/>
              <a:ea typeface="ＭＳ Ｐゴシック"/>
            </a:endParaRPr>
          </a:p>
          <a:p>
            <a:r>
              <a:rPr lang="ja-JP" altLang="en-US" sz="2800">
                <a:latin typeface="+mn-ea"/>
                <a:ea typeface="ＭＳ Ｐゴシック"/>
              </a:rPr>
              <a:t>　すべての変数最適化→高コスト</a:t>
            </a:r>
            <a:endParaRPr lang="en-US" altLang="ja-JP" sz="2800">
              <a:latin typeface="+mn-ea"/>
              <a:ea typeface="ＭＳ Ｐゴシック"/>
            </a:endParaRPr>
          </a:p>
          <a:p>
            <a:pPr algn="ctr"/>
            <a:endParaRPr lang="en-US" altLang="ja-JP" sz="280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endParaRPr lang="en-US" altLang="ja-JP" sz="280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>
                <a:solidFill>
                  <a:srgbClr val="FF0000"/>
                </a:solidFill>
                <a:latin typeface="+mn-ea"/>
                <a:ea typeface="ＭＳ Ｐゴシック"/>
              </a:rPr>
              <a:t>目的関数に対して重要な変数</a:t>
            </a:r>
            <a:endParaRPr lang="en-US" altLang="ja-JP" sz="2800">
              <a:solidFill>
                <a:srgbClr val="FF0000"/>
              </a:solidFill>
              <a:latin typeface="+mn-ea"/>
              <a:ea typeface="ＭＳ Ｐゴシック"/>
            </a:endParaRPr>
          </a:p>
          <a:p>
            <a:pPr algn="ctr"/>
            <a:r>
              <a:rPr lang="ja-JP" altLang="en-US" sz="2800">
                <a:solidFill>
                  <a:srgbClr val="FF0000"/>
                </a:solidFill>
                <a:latin typeface="+mn-ea"/>
                <a:ea typeface="ＭＳ Ｐゴシック"/>
              </a:rPr>
              <a:t>部分的に最適化</a:t>
            </a:r>
            <a:endParaRPr lang="en-US" altLang="ja-JP" sz="3200">
              <a:solidFill>
                <a:srgbClr val="FF0000"/>
              </a:solidFill>
              <a:latin typeface="+mn-ea"/>
              <a:ea typeface="ＭＳ Ｐゴシック"/>
            </a:endParaRPr>
          </a:p>
          <a:p>
            <a:endParaRPr lang="en-US" altLang="ja-JP" sz="3200">
              <a:solidFill>
                <a:srgbClr val="FF0000"/>
              </a:solidFill>
              <a:ea typeface="ＭＳ Ｐゴシック"/>
            </a:endParaRPr>
          </a:p>
          <a:p>
            <a:endParaRPr lang="en-US" altLang="ja-JP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  <a:p>
            <a:endParaRPr lang="ja-JP" altLang="en-US" sz="2400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25" name="Picture 4" descr="Deep learningで画像認識④〜畳み込みニューラルネットワークの構成〜 - IMACEL Academy -人工知能・画像解析の技術 ...">
            <a:extLst>
              <a:ext uri="{FF2B5EF4-FFF2-40B4-BE49-F238E27FC236}">
                <a16:creationId xmlns:a16="http://schemas.microsoft.com/office/drawing/2014/main" id="{4F8E7BE7-7970-09BA-2140-169FEFC9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72" y="1988993"/>
            <a:ext cx="3427865" cy="31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47AB72E-FA17-3B76-4A12-9C944C86F5BF}"/>
              </a:ext>
            </a:extLst>
          </p:cNvPr>
          <p:cNvSpPr/>
          <p:nvPr/>
        </p:nvSpPr>
        <p:spPr>
          <a:xfrm>
            <a:off x="6214604" y="2592422"/>
            <a:ext cx="1981200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ブラックボックス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3A76E82-4036-4139-2ED0-19D8A7C9A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pc="-3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232184" cy="444721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>
                <a:latin typeface="MS PGothic"/>
                <a:cs typeface="MS PGothic"/>
              </a:rPr>
              <a:t>中間発表のイメージ（提案手法まで）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chemeClr val="tx1"/>
                </a:solidFill>
                <a:latin typeface="MS PGothic"/>
                <a:cs typeface="MS PGothic"/>
              </a:rPr>
              <a:t>1.1</a:t>
            </a:r>
            <a:r>
              <a:rPr lang="ja-JP" altLang="en-US" sz="3200" spc="-11">
                <a:solidFill>
                  <a:schemeClr val="tx1"/>
                </a:solidFill>
                <a:latin typeface="MS PGothic"/>
                <a:cs typeface="MS PGothic"/>
              </a:rPr>
              <a:t>　研究背景</a:t>
            </a:r>
            <a:endParaRPr lang="en-US" altLang="ja-JP" sz="3200" spc="-11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</a:t>
            </a:r>
            <a:r>
              <a:rPr lang="en-US" altLang="ja-JP" sz="3200" spc="-11">
                <a:solidFill>
                  <a:srgbClr val="FF0000"/>
                </a:solidFill>
                <a:latin typeface="MS PGothic"/>
                <a:cs typeface="MS PGothic"/>
              </a:rPr>
              <a:t>1.2</a:t>
            </a:r>
            <a:r>
              <a:rPr lang="ja-JP" altLang="en-US" sz="3200" spc="-11">
                <a:solidFill>
                  <a:srgbClr val="FF0000"/>
                </a:solidFill>
                <a:latin typeface="MS PGothic"/>
                <a:cs typeface="MS PGothic"/>
              </a:rPr>
              <a:t>　研究目的</a:t>
            </a:r>
            <a:endParaRPr lang="en-US" altLang="ja-JP" sz="3200" spc="-11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spc="-11">
                <a:latin typeface="MS PGothic"/>
                <a:cs typeface="MS PGothic"/>
              </a:rPr>
              <a:t>	1.3</a:t>
            </a:r>
            <a:r>
              <a:rPr lang="ja-JP" altLang="en-US" sz="3200" spc="-11">
                <a:latin typeface="MS PGothic"/>
                <a:cs typeface="MS PGothic"/>
              </a:rPr>
              <a:t>　提案手法</a:t>
            </a:r>
            <a:endParaRPr lang="en-US" altLang="ja-JP" sz="3200" spc="-11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>
                <a:latin typeface="MS PGothic"/>
                <a:cs typeface="MS PGothic"/>
              </a:rPr>
              <a:t>2 .  </a:t>
            </a:r>
            <a:r>
              <a:rPr lang="ja-JP" altLang="en-US" sz="3200">
                <a:latin typeface="MS PGothic"/>
                <a:cs typeface="MS PGothic"/>
              </a:rPr>
              <a:t>（予備）実験　　　　（今回行ったこと）</a:t>
            </a:r>
            <a:endParaRPr lang="en-US" altLang="ja-JP" sz="320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2.1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Data-driven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2.2</a:t>
            </a:r>
            <a:r>
              <a:rPr lang="ja-JP" altLang="en-US" sz="3200">
                <a:latin typeface="MS PGothic"/>
                <a:cs typeface="MS PGothic"/>
              </a:rPr>
              <a:t>　</a:t>
            </a:r>
            <a:r>
              <a:rPr lang="en-US" altLang="ja-JP" sz="3200">
                <a:latin typeface="MS PGothic"/>
                <a:cs typeface="MS PGothic"/>
              </a:rPr>
              <a:t>Graph neural network</a:t>
            </a: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>
                <a:latin typeface="MS PGothic"/>
                <a:cs typeface="MS PGothic"/>
              </a:rPr>
              <a:t>	2.3</a:t>
            </a:r>
            <a:r>
              <a:rPr lang="ja-JP" altLang="en-US" sz="3200">
                <a:latin typeface="MS PGothic"/>
                <a:cs typeface="MS PGothic"/>
              </a:rPr>
              <a:t>　考察、今後の課題</a:t>
            </a:r>
            <a:endParaRPr sz="3200">
              <a:latin typeface="MS PGothic"/>
              <a:cs typeface="MS PGothic"/>
            </a:endParaRPr>
          </a:p>
          <a:p>
            <a:pPr>
              <a:spcBef>
                <a:spcPts val="334"/>
              </a:spcBef>
              <a:buFont typeface="Times New Roman"/>
              <a:buAutoNum type="arabicPeriod"/>
            </a:pPr>
            <a:endParaRPr sz="240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1BB4-3A0C-8762-1823-3DF1195871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9767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182" y="633574"/>
            <a:ext cx="254461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1">
                <a:latin typeface="MS PGothic"/>
                <a:cs typeface="MS PGothic"/>
              </a:rPr>
              <a:t>研究目的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057401"/>
            <a:ext cx="6934199" cy="22799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en-US" sz="3200" spc="-11">
                <a:latin typeface="MS PGothic"/>
                <a:cs typeface="MS PGothic"/>
              </a:rPr>
              <a:t>Data-driven</a:t>
            </a:r>
            <a:r>
              <a:rPr lang="ja-JP" altLang="en-US" sz="3200" spc="-11">
                <a:latin typeface="MS PGothic"/>
                <a:cs typeface="MS PGothic"/>
              </a:rPr>
              <a:t>におけるブラックボックスを解決するために</a:t>
            </a:r>
            <a:endParaRPr lang="en-US" altLang="ja-JP" sz="3200" spc="-11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グラフニューラルネットワークを用いた</a:t>
            </a:r>
            <a:endParaRPr lang="en-US" altLang="ja-JP" sz="3200" spc="-11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変数間の重要度から</a:t>
            </a:r>
            <a:endParaRPr lang="en-US" altLang="ja-JP" sz="3200" spc="-11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非線形かつ高次元な複雑な関数を</a:t>
            </a:r>
            <a:endParaRPr lang="en-US" altLang="ja-JP" sz="3200" spc="-11">
              <a:latin typeface="MS PGothic"/>
              <a:cs typeface="MS PGothic"/>
            </a:endParaRPr>
          </a:p>
          <a:p>
            <a:pPr algn="ctr">
              <a:lnSpc>
                <a:spcPts val="2880"/>
              </a:lnSpc>
              <a:spcBef>
                <a:spcPts val="79"/>
              </a:spcBef>
            </a:pPr>
            <a:r>
              <a:rPr lang="ja-JP" altLang="en-US" sz="3200" spc="-11">
                <a:latin typeface="MS PGothic"/>
                <a:cs typeface="MS PGothic"/>
              </a:rPr>
              <a:t>部分的？低コスト？最適化する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6F918-C7AA-6DE9-D209-337DF3CD0A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9</a:t>
            </a:fld>
            <a:endParaRPr lang="en-US" altLang="ja-JP" spc="-3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目次</vt:lpstr>
      <vt:lpstr>研究背景　グラフニューラルネットワーク</vt:lpstr>
      <vt:lpstr>研究背景 最適化　</vt:lpstr>
      <vt:lpstr>従来研究　Surrogate model</vt:lpstr>
      <vt:lpstr>従来研究　Data-driven</vt:lpstr>
      <vt:lpstr>問題点：ブラックボックス化</vt:lpstr>
      <vt:lpstr>目次</vt:lpstr>
      <vt:lpstr>研究目的</vt:lpstr>
      <vt:lpstr>目次</vt:lpstr>
      <vt:lpstr>提案手法</vt:lpstr>
      <vt:lpstr>目次</vt:lpstr>
      <vt:lpstr>実験1 Data-driven</vt:lpstr>
      <vt:lpstr>実験1 Rastrigin　data-driven</vt:lpstr>
      <vt:lpstr>実験1 Schwefel10data-driven</vt:lpstr>
      <vt:lpstr>実験1 Schwefel20data-driven</vt:lpstr>
      <vt:lpstr>実験1 Schwefel30data-driven</vt:lpstr>
      <vt:lpstr>実験1 Schwefel40data-driven</vt:lpstr>
      <vt:lpstr>実験1 Rastrigin+Schwefel </vt:lpstr>
      <vt:lpstr>Rastrigin+Schwefel+Rosenbrock </vt:lpstr>
      <vt:lpstr>目次</vt:lpstr>
      <vt:lpstr>実験2 GNNの適用</vt:lpstr>
      <vt:lpstr>バイアスあり・なし</vt:lpstr>
      <vt:lpstr>実験2 GNNの適用</vt:lpstr>
      <vt:lpstr>実験２　GNNの実験結果</vt:lpstr>
      <vt:lpstr>実験２　GNNの実験結果</vt:lpstr>
      <vt:lpstr>PowerPoint Presentation</vt:lpstr>
      <vt:lpstr>実験２　GNN　入力層の検討</vt:lpstr>
      <vt:lpstr>部分最適化</vt:lpstr>
      <vt:lpstr>目次</vt:lpstr>
      <vt:lpstr>考察</vt:lpstr>
      <vt:lpstr>考察2</vt:lpstr>
      <vt:lpstr>目次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revision>1</cp:revision>
  <dcterms:created xsi:type="dcterms:W3CDTF">2023-12-11T06:36:08Z</dcterms:created>
  <dcterms:modified xsi:type="dcterms:W3CDTF">2024-08-01T01:46:21Z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