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0" r:id="rId6"/>
    <p:sldId id="261" r:id="rId7"/>
    <p:sldId id="259" r:id="rId8"/>
    <p:sldId id="263" r:id="rId9"/>
    <p:sldId id="265" r:id="rId10"/>
    <p:sldId id="264" r:id="rId11"/>
    <p:sldId id="271" r:id="rId12"/>
    <p:sldId id="270" r:id="rId13"/>
    <p:sldId id="266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6" pos="325" userDrawn="1">
          <p15:clr>
            <a:srgbClr val="A4A3A4"/>
          </p15:clr>
        </p15:guide>
        <p15:guide id="7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8D1"/>
    <a:srgbClr val="A6C0FE"/>
    <a:srgbClr val="F7CAC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/>
    <p:restoredTop sz="80458"/>
  </p:normalViewPr>
  <p:slideViewPr>
    <p:cSldViewPr snapToGrid="0" snapToObjects="1" showGuides="1">
      <p:cViewPr varScale="1">
        <p:scale>
          <a:sx n="85" d="100"/>
          <a:sy n="85" d="100"/>
        </p:scale>
        <p:origin x="1168" y="176"/>
      </p:cViewPr>
      <p:guideLst>
        <p:guide orient="horz" pos="2160"/>
        <p:guide pos="3863"/>
        <p:guide orient="horz" pos="278"/>
        <p:guide orient="horz" pos="4042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07:55.5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070.625"/>
      <inkml:brushProperty name="anchorY" value="-303074.4375"/>
      <inkml:brushProperty name="scaleFactor" value="0.5"/>
    </inkml:brush>
  </inkml:definitions>
  <inkml:trace contextRef="#ctx0" brushRef="#br0">1270 0 24575,'-21'4'0,"8"-3"0,-18 6 0,20-2 0,-12-1 0,-19 14 0,26-11 0,-30 19 0,-1 3 0,23-8 0,-32 28 0,0 5 0,30-18 0,-28 36 0,-4 8 0,13 5-515,13-34 0,-3 4 515,3 6 0,-1 5 0,8-14 0,6-9 0,-8 19 0,-11 25 0,0 7 0,7-13 0,6 3 0,2-4 0,-4-5 0,-2 3 0,2 1 0,6 8 0,2 0 0,5-21 0,5-23 0,-8 56 0,3-6 0,13-69 0,-7 74 0,8-82 0,0 13 0,0-30 1030,-3-18-1030,-2 8 0,0-8 0,-2 0 0,3 8 0,-16-45 0,13 35-6784,-22-65 6784,25 64 0,-14-23-1962,9 8 1962,4 25 0,-13-58 0,11 20 0,-5 1 0,9-7 0,3 44 5813,0-11-5813,0 22 2933,0 2-2933,3 21 0,2-10 0,-1 14 0,11 9 0,-13-17-3392,10 30 0,2 1 3392,-7-25-2269,7 48 1,3 0 2268,-6-46-1517,2 35 0,1-2 1517,-4-41 0,1 30 0,4-11 0,-9-22 3034,13 29-3034,-10-38 4537,-1 1-4537,-1-7 6784,-6-8-6784,6 7 0,1-10 0,1 6 0,39-29 0,-31 24-3392,30-16 0,1 1 3392,-27 14-2269,50-18 1,3-1 2268,-44 14 0,16 0 0,3-2 0,17-11 0,-43 23 0,64-31 0,-77 38 0,15-11 0,-25 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09:09.4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070.625"/>
      <inkml:brushProperty name="anchorY" value="-303074.4375"/>
      <inkml:brushProperty name="scaleFactor" value="0.5"/>
    </inkml:brush>
  </inkml:definitions>
  <inkml:trace contextRef="#ctx0" brushRef="#br0">0 0 24575,'21'4'0,"-8"-3"0,18 6 0,-20-2 0,12-1 0,19 14 0,-26-11 0,30 19 0,1 3 0,-23-8 0,32 28 0,0 5 0,-30-18 0,28 36 0,4 8 0,-13 5-515,-13-34 0,3 4 515,-3 6 0,1 5 0,-8-14 0,-6-9 0,8 19 0,11 25 0,0 7 0,-7-13 0,-6 3 0,-2-4 0,4-5 0,2 3 0,-2 1 0,-6 8 0,-2 0 0,-5-21 0,-5-23 0,8 56 0,-3-6 0,-13-69 0,7 74 0,-8-82 0,0 13 0,0-30 1030,3-18-1030,2 8 0,0-8 0,2 0 0,-3 8 0,16-45 0,-13 35-6784,22-65 6784,-25 64 0,14-23-1962,-9 8 1962,-4 25 0,13-58 0,-11 20 0,5 1 0,-9-7 0,-3 44 5813,0-11-5813,0 22 2933,0 2-2933,-3 21 0,-2-10 0,1 14 0,-11 9 0,13-17-3392,-10 30 0,-2 1 3392,7-25-2269,-7 48 1,-3 0 2268,6-46-1517,-2 35 0,-1-2 1517,4-41 0,-1 30 0,-4-11 0,9-22 3034,-13 29-3034,10-38 4537,1 1-4537,1-7 6784,6-8-6784,-6 7 0,-1-10 0,-1 6 0,-39-29 0,31 24-3392,-30-16 0,-1 1 3392,27 14-2269,-50-18 1,-3-1 2268,44 14 0,-16 0 0,-3-2 0,-17-11 0,43 23 0,-64-31 0,77 38 0,-15-11 0,25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10:40.1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2413.9375"/>
      <inkml:brushProperty name="anchorY" value="-324445.59375"/>
      <inkml:brushProperty name="scaleFactor" value="0.5"/>
    </inkml:brush>
  </inkml:definitions>
  <inkml:trace contextRef="#ctx0" brushRef="#br0">1 192 24575,'0'-13'0,"3"1"0,-2 4 0,6 0 0,-6 0 0,10-4 0,-6 6 0,18-12 0,-16 11-6784,47-19 6784,-40 19-4537,80-19 4537,-73 23-1517,47-6 0,2 0 1517,-42 7-1015,62-4 1,2 0 1014,-57 5 0,32-1 0,21 0 0,-19 1 0,-27 1 0,29 2 0,-9 0 0,-49-1 2029,0 2-2029,-2-3 0,1 0 2624,1 0-2624,-1 4 0,0-3 0,0 2 0,19 1 0,-4 1 4334,6 0-4334,43 21 6481,-54-20-6481,37 20 0,-1 2 0,-34-16 0,23 24 0,-2 1-4735,-25-24 4735,17 30 0,-30-38-239,-6 3 239,6 0 0,-6 0 0,6-3 0,-6 2 0,6 4 0,-6-1 0,3 6 0,-4 13 0,0-15 0,-7 44 0,5-42 5560,-9 21-5560,10-29 0,-6-4 330,6 4-330,-7-4 0,7 4 0,-6-3 0,-1 9 0,-1-8 0,0 10 0,-16 3 0,16-9 0,-47 16 0,40-19 0,-40 4 0,43-11 0,-39 0 0,38 0 0,-31-8 0,34 3 0,-20-22 0,20 15 0,-8-22 0,15 23 0,-4-37 0,7 32 0,-2-47 0,3 48 0,7-51 0,-5 49 0,19-42 0,-17 46 0,28-21 0,-24 24 0,40-10 0,-33 15-6784,65-6 6784,-60 10-4537,78-3 4537,-79 4 0,79 4 0,-78-3 0,35 6 0,14 5 0,-45-6 0,29 7 0,6 3 0,0 10 0,2 1 0,-14 2 0,-6-3 0,-23-14 0,30 24 0,-11-7 0,-26-14 0,25 23 0,0 0 0,-22-19-3034,44 54 3034,-46-55 0,32 52 0,-34-48 0,16 28 0,-2 1 0,-17-29-1015,16 33 1,1-1 1014,-19-34 2029,35 67-2029,-25-49 3034,6 8-3034,-3 2 0,-13-39 4537,7 27-4537,-8-29 0,0 12 0,-1-15 6784,-2 4-6784,3-4 0,-4 4 0,4-3 0,-3 2 0,2-3 0,-3 4 0,0 1 0,0-1 0,0 0 0,0 0 0,-4-4 0,4 4 0,-4-4 0,0 8 0,3-3 0,-2 6 0,-1-6 0,3 3 0,-3-4 0,1-4 0,2-4 0,-3-4 0,0-1 0,0-9 0,-4 11 0,-12-27 0,13 22 0,-26-26 0,29 23 0,-37-23 0,32 26 0,-32-25 0,29 30 0,-33-30 0,31 24 0,-27-21 0,30 24 0,-8-13 0,11 18 0,7-7 0,5 15 0,1-1 0,6 2 0,-6-1 0,6-2 0,-2 3 0,25 14 0,-21-14 0,42 32 0,-40-31 0,47 32 0,-47-30 0,47 23 0,-47-27 0,36 14 0,-42-15 0,23 2 0,-29-1 0,12-6 0,-15-1 0,4-5 0,0-3 0,0-4 0,1 3 0,9-21 0,-11 17 0,18-36 0,-14 36 0,19-40 0,-15 40 0,18-40 0,-22 40 0,19-36 0,-20 40 0,13-24 0,-14 27 0,6-10 0,-10 11 0,3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E8DC-4D52-824B-9BA1-C27385F2FC2A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C46FF-7D3B-8B40-B53A-905BAB67BC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91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8928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실제 결과를 발표함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58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 sort</a:t>
            </a:r>
            <a:r>
              <a:rPr kumimoji="1" lang="ko-KR" altLang="en-US" dirty="0"/>
              <a:t> 함수 설명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115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sort</a:t>
            </a:r>
            <a:r>
              <a:rPr kumimoji="1" lang="ko-KR" altLang="en-US" dirty="0"/>
              <a:t> 함수의 구현을 보여주며 실제로 어떻게 동작하는지 제시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기본적인 </a:t>
            </a:r>
            <a:r>
              <a:rPr kumimoji="1" lang="en-US" altLang="ko-KR" dirty="0" err="1"/>
              <a:t>sortFn</a:t>
            </a:r>
            <a:r>
              <a:rPr kumimoji="1" lang="ko-KR" altLang="en-US" dirty="0"/>
              <a:t> 함수를 기준으로 테스트를 진행할 것임을 제시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여기에서 </a:t>
            </a:r>
            <a:r>
              <a:rPr kumimoji="1" lang="en-US" altLang="ko-KR" dirty="0" err="1"/>
              <a:t>sortFn</a:t>
            </a:r>
            <a:r>
              <a:rPr kumimoji="1" lang="ko-KR" altLang="en-US" dirty="0"/>
              <a:t>은 어떤 문장이 더 앞에 와야 하는지 제시하는 것임</a:t>
            </a:r>
            <a:endParaRPr kumimoji="1" lang="en-US" altLang="ko-KR" dirty="0"/>
          </a:p>
          <a:p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sort</a:t>
            </a:r>
            <a:r>
              <a:rPr kumimoji="1" lang="ko-KR" altLang="en-US" dirty="0"/>
              <a:t> 함수는 </a:t>
            </a:r>
            <a:r>
              <a:rPr kumimoji="1" lang="en-US" altLang="ko-KR" dirty="0" err="1"/>
              <a:t>sortFn</a:t>
            </a:r>
            <a:r>
              <a:rPr kumimoji="1" lang="ko-KR" altLang="en-US" dirty="0"/>
              <a:t> 함수가 지역적으로 순회할 수 있도록 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44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테스트 결과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첫 번째 테스트 결과는 </a:t>
            </a:r>
            <a:r>
              <a:rPr kumimoji="1" lang="en-US" altLang="ko-KR" dirty="0"/>
              <a:t>600</a:t>
            </a:r>
            <a:r>
              <a:rPr kumimoji="1" lang="ko-KR" altLang="en-US" dirty="0"/>
              <a:t>개의 문장을 대상으로 실험했음</a:t>
            </a:r>
            <a:endParaRPr kumimoji="1" lang="en-US" altLang="ko-KR" dirty="0"/>
          </a:p>
          <a:p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는 훨씬 더 많이 순회했기 때문에 시간이 오래 걸림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9131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테스트 결과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두 번째 테스트 결과는 </a:t>
            </a:r>
            <a:r>
              <a:rPr kumimoji="1" lang="en-US" altLang="ko-KR" dirty="0"/>
              <a:t>36000(3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6</a:t>
            </a:r>
            <a:r>
              <a:rPr kumimoji="1" lang="ko-KR" altLang="en-US" dirty="0"/>
              <a:t>천</a:t>
            </a:r>
            <a:r>
              <a:rPr kumimoji="1" lang="en-US" altLang="ko-KR" dirty="0"/>
              <a:t>)</a:t>
            </a:r>
            <a:r>
              <a:rPr kumimoji="1" lang="ko-KR" altLang="en-US" dirty="0"/>
              <a:t>개의 문장을 대상으로 실험했음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이번에는 반대로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가 기본적인 방법보다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 이상 훨씬 빠르게 </a:t>
            </a:r>
            <a:r>
              <a:rPr kumimoji="1" lang="ko-KR" altLang="en-US" dirty="0" err="1"/>
              <a:t>처리해냄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02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테스트 결과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세 번째 테스트 결과는 </a:t>
            </a:r>
            <a:r>
              <a:rPr kumimoji="1" lang="en-US" altLang="ko-KR" dirty="0"/>
              <a:t>64200</a:t>
            </a:r>
            <a:r>
              <a:rPr kumimoji="1" lang="ko-KR" altLang="en-US" dirty="0"/>
              <a:t>개의 문장을 대상으로 결과가 어떻게 되는지 지켜봄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기본적으로 모든 값을 순회하는 </a:t>
            </a:r>
            <a:r>
              <a:rPr kumimoji="1" lang="en-US" altLang="ko-KR" dirty="0"/>
              <a:t>normal sort</a:t>
            </a:r>
            <a:r>
              <a:rPr kumimoji="1" lang="ko-KR" altLang="en-US" dirty="0"/>
              <a:t>는 모든 값을 돌아야 하므로 순회하는 </a:t>
            </a:r>
            <a:r>
              <a:rPr kumimoji="1" lang="ko-KR" altLang="en-US" dirty="0" err="1"/>
              <a:t>갯수가</a:t>
            </a:r>
            <a:r>
              <a:rPr kumimoji="1" lang="ko-KR" altLang="en-US" dirty="0"/>
              <a:t> 정해져 있음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여기에서 문장의 양이 많아질 수록 점점 값의 격차가 커진다는 사실을 검증할 수 있었음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그리고 실제로 값의 격차가 커짐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538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결과 그래프 비교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en-US" altLang="ko-Kore-KR" dirty="0"/>
              <a:t>Radix </a:t>
            </a:r>
            <a:r>
              <a:rPr kumimoji="1" lang="en-US" altLang="ko-Kore-KR" dirty="0" err="1"/>
              <a:t>Trie</a:t>
            </a:r>
            <a:r>
              <a:rPr kumimoji="1" lang="ko-KR" altLang="en-US" dirty="0"/>
              <a:t>는 단어마다 순회해야 하므로 기본적인 정렬 비용이 매우 큼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하지만 문장의 개수가 많아졌을 경우에는 지역적인 탐색을 허용하므로 훨씬 더 적은 시간으로 정렬을 구현할 수 있음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반대로 일반적인 정렬은 완전히 개수에 비례함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904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결론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는 단어 마디마디마다 자르는 특성에서 개수가 많을수록 </a:t>
            </a:r>
            <a:r>
              <a:rPr kumimoji="1" lang="ko-KR" altLang="en-US" dirty="0" err="1"/>
              <a:t>효율적임을</a:t>
            </a:r>
            <a:r>
              <a:rPr kumimoji="1" lang="ko-KR" altLang="en-US" dirty="0"/>
              <a:t> 알 수 있음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04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소개하기 전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에 대한 간단한 소개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en-US" altLang="ko-Kore-KR" dirty="0" err="1"/>
              <a:t>Trie</a:t>
            </a:r>
            <a:r>
              <a:rPr kumimoji="1" lang="ko-KR" altLang="en-US" dirty="0"/>
              <a:t>는 그림과 같이 일련의 텍스트나 데이터를 </a:t>
            </a:r>
            <a:r>
              <a:rPr kumimoji="1" lang="ko-KR" altLang="en-US" dirty="0" err="1"/>
              <a:t>구조화시킨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ore-KR" dirty="0"/>
              <a:t>Radix </a:t>
            </a:r>
            <a:r>
              <a:rPr kumimoji="1" lang="en-US" altLang="ko-Kore-KR" dirty="0" err="1"/>
              <a:t>Trie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보여주기 전에 단어와 문장 차이라고 설명할 것</a:t>
            </a:r>
            <a:endParaRPr kumimoji="1" lang="ko-Kore-KR" altLang="en-US" dirty="0"/>
          </a:p>
          <a:p>
            <a:pPr marL="171450" indent="-171450">
              <a:buFontTx/>
              <a:buChar char="-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050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 </a:t>
            </a:r>
            <a:r>
              <a:rPr kumimoji="1" lang="en-US" altLang="ko-Kore-KR" dirty="0" err="1"/>
              <a:t>Trie</a:t>
            </a:r>
            <a:r>
              <a:rPr kumimoji="1" lang="ko-KR" altLang="en-US" dirty="0"/>
              <a:t>보다 효율적인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한 글자 한 글자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하나의 데이터만 들어갈 수 있었던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는 단어 단위로 저장하여 더 간결하게 만든 것을 의미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더 메모리 </a:t>
            </a:r>
            <a:r>
              <a:rPr kumimoji="1" lang="ko-KR" altLang="en-US" dirty="0" err="1"/>
              <a:t>효율적임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93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실제로 활용한 예시를 제시 </a:t>
            </a:r>
            <a:r>
              <a:rPr kumimoji="1" lang="en-US" altLang="ko-KR" dirty="0"/>
              <a:t>(URL)</a:t>
            </a:r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실제로 웹 사이트에 접속하면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을 볼 수 있다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이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을 컴퓨터 입장에서는 올바른지 그리고 존재하는지 확인해주어야 하는 작업이 필요하다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전체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을 전부 보지 않고 일부만 보아도 되므로 훨씬 빠르게 모든 작업을 끝낼 수 있다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슬래시로 각각을 나눈 것을 강조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39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실제 구현과 검증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Radix </a:t>
            </a:r>
            <a:r>
              <a:rPr kumimoji="1" lang="en-US" altLang="ko-Kore-KR" dirty="0" err="1"/>
              <a:t>Trie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구성하고 검증함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19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각각의 함수 설명의 도입 그리고 </a:t>
            </a:r>
            <a:r>
              <a:rPr kumimoji="1" lang="en-US" altLang="ko-KR" dirty="0"/>
              <a:t>register </a:t>
            </a:r>
            <a:r>
              <a:rPr kumimoji="1" lang="ko-KR" altLang="en-US" dirty="0"/>
              <a:t>함수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sentence(</a:t>
            </a:r>
            <a:r>
              <a:rPr kumimoji="1" lang="ko-KR" altLang="en-US" dirty="0"/>
              <a:t>문장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받는 함수 </a:t>
            </a:r>
            <a:r>
              <a:rPr kumimoji="1" lang="en-US" altLang="ko-KR" dirty="0"/>
              <a:t>register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하나의 문장을 받고 해당 트리에 문장을 등록함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5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Radix </a:t>
            </a:r>
            <a:r>
              <a:rPr kumimoji="1" lang="en-US" altLang="ko-KR" dirty="0" err="1"/>
              <a:t>Trie</a:t>
            </a:r>
            <a:r>
              <a:rPr kumimoji="1" lang="ko-KR" altLang="en-US" dirty="0"/>
              <a:t>에서 어떻게 문장이 저장되는지 설명함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문장이 들어가면 단어 마디마디마다 어떻게 진행되는지 확인하도록 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364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 </a:t>
            </a:r>
            <a:r>
              <a:rPr kumimoji="1" lang="ko-KR" altLang="en-US" dirty="0"/>
              <a:t>함수 설명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마찬가지로 한 문장을 인자로 받음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93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 </a:t>
            </a:r>
            <a:r>
              <a:rPr kumimoji="1" lang="ko-KR" altLang="en-US" dirty="0"/>
              <a:t>검색을 할 때 모든 경우를 그 때 그 때마다 따지는 것보다 효율적이라는 점을 제시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en-US" altLang="ko-Kore-KR" dirty="0"/>
              <a:t>Radix </a:t>
            </a:r>
            <a:r>
              <a:rPr kumimoji="1" lang="en-US" altLang="ko-Kore-KR" dirty="0" err="1"/>
              <a:t>Trie</a:t>
            </a:r>
            <a:r>
              <a:rPr kumimoji="1" lang="ko-KR" altLang="en-US" dirty="0"/>
              <a:t>는 지역적인 탐색을 허용하기 때문에 문장의 개수가 많을수록 상대적으로 속도가 </a:t>
            </a:r>
            <a:r>
              <a:rPr kumimoji="1" lang="ko-KR" altLang="en-US" dirty="0" err="1"/>
              <a:t>빨라짐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한 단어 마디를 지나면 다른 모든 다른 단어로 시작하는 경우와는 다름을 설명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46FF-7D3B-8B40-B53A-905BAB67BC0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55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08D8-CD6A-2849-B382-3006ACA9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263CD-240C-7041-8E3C-38C72CA9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4B5EF-5AEA-0445-907D-766ACA26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0F66-8705-0F42-B4A7-70C44478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29CEC-5498-4B42-ABCF-E03C8DCA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C38382-2FEB-D245-9045-E68AAA128518}"/>
              </a:ext>
            </a:extLst>
          </p:cNvPr>
          <p:cNvGrpSpPr/>
          <p:nvPr userDrawn="1"/>
        </p:nvGrpSpPr>
        <p:grpSpPr>
          <a:xfrm>
            <a:off x="-7107819" y="3320496"/>
            <a:ext cx="20872047" cy="12582630"/>
            <a:chOff x="-7107819" y="3216324"/>
            <a:chExt cx="20872047" cy="1258263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A9EA52-9F1E-9948-B8EA-156842EE0B4B}"/>
                </a:ext>
              </a:extLst>
            </p:cNvPr>
            <p:cNvSpPr/>
            <p:nvPr/>
          </p:nvSpPr>
          <p:spPr>
            <a:xfrm>
              <a:off x="-3414532" y="3232231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0C6E4F8-6998-E54F-8ACB-D7CC81DA36F8}"/>
                </a:ext>
              </a:extLst>
            </p:cNvPr>
            <p:cNvSpPr/>
            <p:nvPr/>
          </p:nvSpPr>
          <p:spPr>
            <a:xfrm>
              <a:off x="-243068" y="3697148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E810332-23F5-4C40-8211-6187E577FC39}"/>
                </a:ext>
              </a:extLst>
            </p:cNvPr>
            <p:cNvSpPr/>
            <p:nvPr/>
          </p:nvSpPr>
          <p:spPr>
            <a:xfrm>
              <a:off x="-7107819" y="3216324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A5CAD0A-BA5A-0A4B-9F3A-CE3191037999}"/>
                </a:ext>
              </a:extLst>
            </p:cNvPr>
            <p:cNvSpPr/>
            <p:nvPr/>
          </p:nvSpPr>
          <p:spPr>
            <a:xfrm>
              <a:off x="2143246" y="4177972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47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51CEA-76F4-E04E-B271-B41D4706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C356A-DBB4-7940-9896-54F11DA5D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0E99B-6E14-5C4B-A668-E5C31B75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E9A29-A41A-4440-93E9-2CFAEDCF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47A1D-4A4C-7941-816D-CB4C9794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4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83767F-A2FF-354D-9CD1-A12E209F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BE267-2FF2-034B-A992-20CA6545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20448-775F-8448-B50D-6F7131A0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6CD7-E59B-1545-9066-CB353AC6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C7E01-4FDE-3449-BDC8-5CC2F34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8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EBDC-2D74-1F43-8904-1F0143E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C444-9E43-E14A-89DA-66DA16F9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BF55-6C1A-654E-AE47-D7FC7091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0D227-4014-304B-A497-52E77D2B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AE55F-D686-2E41-B1F7-7312B363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88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3150-5CC7-F14A-9232-47AB1E85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355F0-C435-9A4E-AEE1-1271675D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7493-E9D3-3C46-AD1D-2296178D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7175-8D3B-354B-88C2-B2F21FEB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6D736-1DB4-9F48-BB10-17C23ED9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311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AAB2-836A-FF44-9C4B-4678C68E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119CE-DBE1-A34F-961A-FB5BF8889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EE171-1CC5-E948-8FC6-8A3F9767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863A1-5EE3-8248-B341-18656555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F50AF-C879-4E46-A274-B1AE1DAC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E0E68-3DB1-AE48-96CF-F687A2DA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5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BF56-EB7E-FD43-8CDE-3E548A44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26F1C-A704-9D4E-9CF4-DE9B124C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2A501F-969B-914E-8B69-277578A5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63B3C-3E2C-224A-9CAB-04BB71E7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456480-F9BD-4041-B16E-C5C11B3ED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11318-6731-7F4A-9EAA-2DB328E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426FDF-1F70-9F47-B4AE-7FDC7CB1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F9340-13B9-AB45-A23D-3A9AD31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979B-6A88-D444-B5ED-411B29A7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645A59-5B4D-F24F-BE9D-7BF92274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ED6FF6-C855-424E-A062-BF801C1D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B620A-9883-FE43-A39E-D179E72C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13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315C06-CEED-5A46-AD00-B860D9F1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7133B-3DB7-3E4A-9D2A-AE7EC0B2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608F7-1282-6B43-A72B-866CDD5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196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6452-0416-1C45-ADB8-4FC4CB75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3FDE2-439A-5649-9811-7FEBF4A9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E610C-57DE-1F46-A8E8-2D8EA6BF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2C489-6764-B745-851F-7C2A7B2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EE8A9-A333-2742-8D2D-80B4326A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068FD-6266-7D4C-A66C-0E329D2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66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13EF9-01BA-AE49-9C15-7723D9CC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1000C-3FF7-FB42-B921-E0CC85302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03681-E21F-DB49-9EDA-FED9C8ED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A8C89-A74D-F743-BDF5-4BF7E45D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4CFA-2949-CE4C-8DB1-BAAD2C8B703E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3965B-9E6D-0E4E-BC4F-7BB6F5F6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56C7B-B5E5-1243-9703-935E2E2B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AAAD-47EE-D141-A8B8-DC1E960B20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77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F45435-D5A0-E84C-A410-AE10BECD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69585-FFBD-CD48-B4E2-A097FA71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41096-62D6-E34F-B500-C50A2B3CB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294CFA-2949-CE4C-8DB1-BAAD2C8B703E}" type="datetimeFigureOut">
              <a:rPr kumimoji="1" lang="ko-Kore-KR" altLang="en-US" smtClean="0"/>
              <a:pPr/>
              <a:t>2021. 4. 16.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0A32-B098-6F4C-8ACD-BE5D5F75C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3496B-8B61-784B-B397-2F081CDC4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65FAAAD-47EE-D141-A8B8-DC1E960B2047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A13BD-F825-4B4F-93E8-93E72A86050B}"/>
              </a:ext>
            </a:extLst>
          </p:cNvPr>
          <p:cNvSpPr txBox="1"/>
          <p:nvPr userDrawn="1"/>
        </p:nvSpPr>
        <p:spPr>
          <a:xfrm>
            <a:off x="11353800" y="510336"/>
            <a:ext cx="461665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Radix </a:t>
            </a:r>
            <a:r>
              <a:rPr kumimoji="1" lang="en-US" altLang="ko-Kore-KR" b="1" dirty="0" err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Trie</a:t>
            </a:r>
            <a:endParaRPr kumimoji="1" lang="ko-Kore-KR" altLang="en-US" b="1" dirty="0">
              <a:solidFill>
                <a:schemeClr val="bg2"/>
              </a:solidFill>
              <a:latin typeface="Inter" panose="020B0502030000000004" pitchFamily="34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1BA37F1-EDC1-BC41-B338-2382408C07E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42197"/>
            <a:ext cx="0" cy="1192192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5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D5B9BA-F91D-204D-A5CF-D37186321385}"/>
              </a:ext>
            </a:extLst>
          </p:cNvPr>
          <p:cNvSpPr txBox="1"/>
          <p:nvPr/>
        </p:nvSpPr>
        <p:spPr>
          <a:xfrm>
            <a:off x="0" y="225081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Radix </a:t>
            </a:r>
            <a:r>
              <a:rPr kumimoji="1" lang="en-US" altLang="ko-Kore-KR" sz="4200" b="1" dirty="0" err="1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r>
              <a:rPr kumimoji="1" lang="ko-KR" altLang="en-US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kumimoji="1" lang="ko-Kore-KR" altLang="en-US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</a:t>
            </a:r>
            <a:endParaRPr kumimoji="1" lang="en-US" altLang="ko-Kore-KR" sz="4200" b="1" dirty="0">
              <a:solidFill>
                <a:schemeClr val="bg2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ore-KR" altLang="en-US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</a:t>
            </a:r>
            <a:r>
              <a:rPr kumimoji="1" lang="ko-KR" altLang="en-US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정렬을</a:t>
            </a:r>
            <a:endParaRPr kumimoji="1" lang="en-US" altLang="ko-KR" sz="4200" b="1" dirty="0">
              <a:solidFill>
                <a:schemeClr val="bg2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있을까</a:t>
            </a:r>
            <a:r>
              <a:rPr kumimoji="1" lang="en-US" altLang="ko-KR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B89B9E-4093-A546-AC57-DD36A324C7F9}"/>
              </a:ext>
            </a:extLst>
          </p:cNvPr>
          <p:cNvSpPr txBox="1"/>
          <p:nvPr/>
        </p:nvSpPr>
        <p:spPr>
          <a:xfrm>
            <a:off x="515938" y="465961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수학과제탐구</a:t>
            </a:r>
            <a:r>
              <a:rPr kumimoji="1" lang="ko-KR" altLang="en-US" sz="14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4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학년 </a:t>
            </a:r>
            <a:r>
              <a:rPr kumimoji="1" lang="en-US" altLang="ko-KR" sz="14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4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 </a:t>
            </a:r>
            <a:r>
              <a:rPr kumimoji="1"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고호정</a:t>
            </a:r>
            <a:endParaRPr kumimoji="1" lang="ko-Kore-KR" altLang="en-US" sz="1400" b="1" dirty="0">
              <a:solidFill>
                <a:schemeClr val="bg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7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CF8EB5-A000-E64D-93A4-D2919E39E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46"/>
          <a:stretch/>
        </p:blipFill>
        <p:spPr>
          <a:xfrm>
            <a:off x="0" y="0"/>
            <a:ext cx="1083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9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06FAFE-D586-7A45-9263-2040FEB07137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6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sort()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C81D93-6B67-A440-90F1-FE982B80C051}"/>
              </a:ext>
            </a:extLst>
          </p:cNvPr>
          <p:cNvGrpSpPr/>
          <p:nvPr/>
        </p:nvGrpSpPr>
        <p:grpSpPr>
          <a:xfrm flipV="1">
            <a:off x="-6452784" y="-9153630"/>
            <a:ext cx="20872047" cy="12582630"/>
            <a:chOff x="-7107819" y="3216324"/>
            <a:chExt cx="20872047" cy="1258263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2EE02E-66A5-A24F-B3AD-A7E659D85A0A}"/>
                </a:ext>
              </a:extLst>
            </p:cNvPr>
            <p:cNvSpPr/>
            <p:nvPr/>
          </p:nvSpPr>
          <p:spPr>
            <a:xfrm>
              <a:off x="-3414532" y="3232231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5D9B3E-6365-014E-8F0D-1FFFDA591263}"/>
                </a:ext>
              </a:extLst>
            </p:cNvPr>
            <p:cNvSpPr/>
            <p:nvPr/>
          </p:nvSpPr>
          <p:spPr>
            <a:xfrm>
              <a:off x="-243068" y="3697148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B969BE-5995-D849-B043-1A12D9656325}"/>
                </a:ext>
              </a:extLst>
            </p:cNvPr>
            <p:cNvSpPr/>
            <p:nvPr/>
          </p:nvSpPr>
          <p:spPr>
            <a:xfrm>
              <a:off x="-7107819" y="3216324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666C83-7504-704D-99B2-F595C42EE46D}"/>
                </a:ext>
              </a:extLst>
            </p:cNvPr>
            <p:cNvSpPr/>
            <p:nvPr/>
          </p:nvSpPr>
          <p:spPr>
            <a:xfrm>
              <a:off x="2143246" y="4177972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80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349AB7-D049-DD4A-87E5-7B44829E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54" y="0"/>
            <a:ext cx="10436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F39DF4-107E-174B-8DC2-B25B9E7E6222}"/>
              </a:ext>
            </a:extLst>
          </p:cNvPr>
          <p:cNvSpPr/>
          <p:nvPr/>
        </p:nvSpPr>
        <p:spPr>
          <a:xfrm>
            <a:off x="2639219" y="2459504"/>
            <a:ext cx="69865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Number of sentences: </a:t>
            </a:r>
            <a:r>
              <a:rPr lang="en" altLang="ko-Kore-KR" sz="2400" dirty="0">
                <a:solidFill>
                  <a:srgbClr val="F6FF90"/>
                </a:solidFill>
                <a:latin typeface="DejaVu Sans Mono for Powerline" panose="020B0609030804020204" pitchFamily="49" charset="0"/>
              </a:rPr>
              <a:t>600</a:t>
            </a:r>
            <a:endParaRPr lang="en" altLang="ko-Kore-KR" sz="2400" dirty="0">
              <a:solidFill>
                <a:srgbClr val="FFFFFF"/>
              </a:solidFill>
              <a:latin typeface="DejaVu Sans Mono for Powerline" panose="020B0609030804020204" pitchFamily="49" charset="0"/>
            </a:endParaRP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Text-to-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registration: 50.387ms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search: 16.092ms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sort: </a:t>
            </a:r>
            <a:r>
              <a:rPr lang="en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7CAC9"/>
                </a:highlight>
                <a:latin typeface="DejaVu Sans Mono for Powerline" panose="020B0609030804020204" pitchFamily="49" charset="0"/>
              </a:rPr>
              <a:t>11.725ms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normal O(n) sort: </a:t>
            </a:r>
            <a:r>
              <a:rPr lang="en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A6C0FE"/>
                </a:highlight>
                <a:latin typeface="DejaVu Sans Mono for Powerline" panose="020B0609030804020204" pitchFamily="49" charset="0"/>
              </a:rPr>
              <a:t>1.011ms</a:t>
            </a:r>
            <a:endParaRPr lang="en" altLang="ko-Kore-K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A6C0FE"/>
              </a:highlight>
              <a:latin typeface="DejaVu Sans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8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3CCC50-C6A1-D44B-8190-34D4040CCFD1}"/>
              </a:ext>
            </a:extLst>
          </p:cNvPr>
          <p:cNvSpPr/>
          <p:nvPr/>
        </p:nvSpPr>
        <p:spPr>
          <a:xfrm>
            <a:off x="2582863" y="2459504"/>
            <a:ext cx="7099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Number of sentences: </a:t>
            </a:r>
            <a:r>
              <a:rPr lang="en" altLang="ko-Kore-KR" sz="2400" dirty="0">
                <a:solidFill>
                  <a:srgbClr val="F6FF90"/>
                </a:solidFill>
                <a:latin typeface="DejaVu Sans Mono for Powerline" panose="020B0609030804020204" pitchFamily="49" charset="0"/>
              </a:rPr>
              <a:t>36000</a:t>
            </a:r>
            <a:endParaRPr lang="en" altLang="ko-Kore-KR" sz="2400" dirty="0">
              <a:solidFill>
                <a:srgbClr val="FFFFFF"/>
              </a:solidFill>
              <a:latin typeface="DejaVu Sans Mono for Powerline" panose="020B0609030804020204" pitchFamily="49" charset="0"/>
            </a:endParaRP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Text-to-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registration: 674.051ms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search: 642.803ms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sort: </a:t>
            </a:r>
            <a:r>
              <a:rPr lang="en" altLang="ko-Kore-K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A6C0FE"/>
                </a:highlight>
                <a:latin typeface="DejaVu Sans Mono for Powerline" panose="020B0609030804020204" pitchFamily="49" charset="0"/>
              </a:rPr>
              <a:t>12.034ms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normal O(n) sort: </a:t>
            </a:r>
            <a:r>
              <a:rPr lang="en" altLang="ko-Kore-K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CAC9"/>
                </a:highlight>
                <a:latin typeface="DejaVu Sans Mono for Powerline" panose="020B0609030804020204" pitchFamily="49" charset="0"/>
              </a:rPr>
              <a:t>17.456ms</a:t>
            </a:r>
            <a:endParaRPr lang="en" altLang="ko-Kore-KR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7CAC9"/>
              </a:highlight>
              <a:latin typeface="DejaVu Sans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2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F7A1A6F-C1E0-5E48-8547-31211497376E}"/>
              </a:ext>
            </a:extLst>
          </p:cNvPr>
          <p:cNvSpPr/>
          <p:nvPr/>
        </p:nvSpPr>
        <p:spPr>
          <a:xfrm>
            <a:off x="2620963" y="2459504"/>
            <a:ext cx="7023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Number of sentences: </a:t>
            </a:r>
            <a:r>
              <a:rPr lang="en" altLang="ko-Kore-KR" sz="2400" dirty="0">
                <a:solidFill>
                  <a:srgbClr val="F6FF90"/>
                </a:solidFill>
                <a:latin typeface="DejaVu Sans Mono for Powerline" panose="020B0609030804020204" pitchFamily="49" charset="0"/>
              </a:rPr>
              <a:t>64200</a:t>
            </a:r>
            <a:endParaRPr lang="en" altLang="ko-Kore-KR" sz="2400" dirty="0">
              <a:solidFill>
                <a:srgbClr val="FFFFFF"/>
              </a:solidFill>
              <a:latin typeface="DejaVu Sans Mono for Powerline" panose="020B0609030804020204" pitchFamily="49" charset="0"/>
            </a:endParaRP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Text-to-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registration: 1.192s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search: 1.168s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sort: </a:t>
            </a:r>
            <a:r>
              <a:rPr lang="en" altLang="ko-Kore-K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A6C0FE"/>
                </a:highlight>
                <a:latin typeface="DejaVu Sans Mono for Powerline" panose="020B0609030804020204" pitchFamily="49" charset="0"/>
              </a:rPr>
              <a:t>10.212ms</a:t>
            </a:r>
          </a:p>
          <a:p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In-</a:t>
            </a:r>
            <a:r>
              <a:rPr lang="en" altLang="ko-Kore-KR" sz="2400" dirty="0" err="1">
                <a:solidFill>
                  <a:srgbClr val="FFFFFF"/>
                </a:solidFill>
                <a:latin typeface="DejaVu Sans Mono for Powerline" panose="020B0609030804020204" pitchFamily="49" charset="0"/>
              </a:rPr>
              <a:t>trie</a:t>
            </a:r>
            <a:r>
              <a:rPr lang="en" altLang="ko-Kore-KR" sz="2400" dirty="0">
                <a:solidFill>
                  <a:srgbClr val="FFFFFF"/>
                </a:solidFill>
                <a:latin typeface="DejaVu Sans Mono for Powerline" panose="020B0609030804020204" pitchFamily="49" charset="0"/>
              </a:rPr>
              <a:t> normal O(n) sort: </a:t>
            </a:r>
            <a:r>
              <a:rPr lang="en" altLang="ko-Kore-K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CAC9"/>
                </a:highlight>
                <a:latin typeface="DejaVu Sans Mono for Powerline" panose="020B0609030804020204" pitchFamily="49" charset="0"/>
              </a:rPr>
              <a:t>27.055ms</a:t>
            </a:r>
            <a:endParaRPr lang="en" altLang="ko-Kore-KR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7CAC9"/>
              </a:highlight>
              <a:latin typeface="DejaVu Sans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9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5B3C0C-7B91-1943-86C9-C7A616E6AE90}"/>
              </a:ext>
            </a:extLst>
          </p:cNvPr>
          <p:cNvSpPr/>
          <p:nvPr/>
        </p:nvSpPr>
        <p:spPr>
          <a:xfrm>
            <a:off x="515937" y="5077495"/>
            <a:ext cx="5240919" cy="1339180"/>
          </a:xfrm>
          <a:custGeom>
            <a:avLst/>
            <a:gdLst>
              <a:gd name="connsiteX0" fmla="*/ 0 w 5616575"/>
              <a:gd name="connsiteY0" fmla="*/ 0 h 3902075"/>
              <a:gd name="connsiteX1" fmla="*/ 5616575 w 5616575"/>
              <a:gd name="connsiteY1" fmla="*/ 0 h 3902075"/>
              <a:gd name="connsiteX2" fmla="*/ 5616575 w 5616575"/>
              <a:gd name="connsiteY2" fmla="*/ 3902075 h 3902075"/>
              <a:gd name="connsiteX3" fmla="*/ 0 w 5616575"/>
              <a:gd name="connsiteY3" fmla="*/ 3902075 h 3902075"/>
              <a:gd name="connsiteX4" fmla="*/ 0 w 5616575"/>
              <a:gd name="connsiteY4" fmla="*/ 0 h 3902075"/>
              <a:gd name="connsiteX0" fmla="*/ 528034 w 5616575"/>
              <a:gd name="connsiteY0" fmla="*/ 2498501 h 3902075"/>
              <a:gd name="connsiteX1" fmla="*/ 5616575 w 5616575"/>
              <a:gd name="connsiteY1" fmla="*/ 0 h 3902075"/>
              <a:gd name="connsiteX2" fmla="*/ 5616575 w 5616575"/>
              <a:gd name="connsiteY2" fmla="*/ 3902075 h 3902075"/>
              <a:gd name="connsiteX3" fmla="*/ 0 w 5616575"/>
              <a:gd name="connsiteY3" fmla="*/ 3902075 h 3902075"/>
              <a:gd name="connsiteX4" fmla="*/ 528034 w 5616575"/>
              <a:gd name="connsiteY4" fmla="*/ 2498501 h 3902075"/>
              <a:gd name="connsiteX0" fmla="*/ 528034 w 5616575"/>
              <a:gd name="connsiteY0" fmla="*/ 708338 h 2111912"/>
              <a:gd name="connsiteX1" fmla="*/ 5616575 w 5616575"/>
              <a:gd name="connsiteY1" fmla="*/ 0 h 2111912"/>
              <a:gd name="connsiteX2" fmla="*/ 5616575 w 5616575"/>
              <a:gd name="connsiteY2" fmla="*/ 2111912 h 2111912"/>
              <a:gd name="connsiteX3" fmla="*/ 0 w 5616575"/>
              <a:gd name="connsiteY3" fmla="*/ 2111912 h 2111912"/>
              <a:gd name="connsiteX4" fmla="*/ 528034 w 5616575"/>
              <a:gd name="connsiteY4" fmla="*/ 708338 h 2111912"/>
              <a:gd name="connsiteX0" fmla="*/ 224390 w 5616575"/>
              <a:gd name="connsiteY0" fmla="*/ 1210614 h 2111912"/>
              <a:gd name="connsiteX1" fmla="*/ 5616575 w 5616575"/>
              <a:gd name="connsiteY1" fmla="*/ 0 h 2111912"/>
              <a:gd name="connsiteX2" fmla="*/ 5616575 w 5616575"/>
              <a:gd name="connsiteY2" fmla="*/ 2111912 h 2111912"/>
              <a:gd name="connsiteX3" fmla="*/ 0 w 5616575"/>
              <a:gd name="connsiteY3" fmla="*/ 2111912 h 2111912"/>
              <a:gd name="connsiteX4" fmla="*/ 224390 w 5616575"/>
              <a:gd name="connsiteY4" fmla="*/ 1210614 h 2111912"/>
              <a:gd name="connsiteX0" fmla="*/ 224390 w 5616575"/>
              <a:gd name="connsiteY0" fmla="*/ 437882 h 1339180"/>
              <a:gd name="connsiteX1" fmla="*/ 5602774 w 5616575"/>
              <a:gd name="connsiteY1" fmla="*/ 0 h 1339180"/>
              <a:gd name="connsiteX2" fmla="*/ 5616575 w 5616575"/>
              <a:gd name="connsiteY2" fmla="*/ 1339180 h 1339180"/>
              <a:gd name="connsiteX3" fmla="*/ 0 w 5616575"/>
              <a:gd name="connsiteY3" fmla="*/ 1339180 h 1339180"/>
              <a:gd name="connsiteX4" fmla="*/ 224390 w 5616575"/>
              <a:gd name="connsiteY4" fmla="*/ 437882 h 13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6575" h="1339180">
                <a:moveTo>
                  <a:pt x="224390" y="437882"/>
                </a:moveTo>
                <a:lnTo>
                  <a:pt x="5602774" y="0"/>
                </a:lnTo>
                <a:lnTo>
                  <a:pt x="5616575" y="1339180"/>
                </a:lnTo>
                <a:lnTo>
                  <a:pt x="0" y="1339180"/>
                </a:lnTo>
                <a:lnTo>
                  <a:pt x="224390" y="437882"/>
                </a:lnTo>
                <a:close/>
              </a:path>
            </a:pathLst>
          </a:custGeom>
          <a:gradFill>
            <a:gsLst>
              <a:gs pos="0">
                <a:srgbClr val="A6C0FE"/>
              </a:gs>
              <a:gs pos="100000">
                <a:srgbClr val="AE8B9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813D0-2407-FD4E-8B4D-D60E53ACAA9B}"/>
              </a:ext>
            </a:extLst>
          </p:cNvPr>
          <p:cNvSpPr/>
          <p:nvPr/>
        </p:nvSpPr>
        <p:spPr>
          <a:xfrm>
            <a:off x="6435144" y="2514598"/>
            <a:ext cx="5240920" cy="3902075"/>
          </a:xfrm>
          <a:custGeom>
            <a:avLst/>
            <a:gdLst>
              <a:gd name="connsiteX0" fmla="*/ 0 w 5543550"/>
              <a:gd name="connsiteY0" fmla="*/ 0 h 3902075"/>
              <a:gd name="connsiteX1" fmla="*/ 5543550 w 5543550"/>
              <a:gd name="connsiteY1" fmla="*/ 0 h 3902075"/>
              <a:gd name="connsiteX2" fmla="*/ 5543550 w 5543550"/>
              <a:gd name="connsiteY2" fmla="*/ 3902075 h 3902075"/>
              <a:gd name="connsiteX3" fmla="*/ 0 w 5543550"/>
              <a:gd name="connsiteY3" fmla="*/ 3902075 h 3902075"/>
              <a:gd name="connsiteX4" fmla="*/ 0 w 5543550"/>
              <a:gd name="connsiteY4" fmla="*/ 0 h 3902075"/>
              <a:gd name="connsiteX0" fmla="*/ 2717443 w 5543550"/>
              <a:gd name="connsiteY0" fmla="*/ 1996225 h 3902075"/>
              <a:gd name="connsiteX1" fmla="*/ 5543550 w 5543550"/>
              <a:gd name="connsiteY1" fmla="*/ 0 h 3902075"/>
              <a:gd name="connsiteX2" fmla="*/ 5543550 w 5543550"/>
              <a:gd name="connsiteY2" fmla="*/ 3902075 h 3902075"/>
              <a:gd name="connsiteX3" fmla="*/ 0 w 5543550"/>
              <a:gd name="connsiteY3" fmla="*/ 3902075 h 3902075"/>
              <a:gd name="connsiteX4" fmla="*/ 2717443 w 5543550"/>
              <a:gd name="connsiteY4" fmla="*/ 1996225 h 390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3550" h="3902075">
                <a:moveTo>
                  <a:pt x="2717443" y="1996225"/>
                </a:moveTo>
                <a:lnTo>
                  <a:pt x="5543550" y="0"/>
                </a:lnTo>
                <a:lnTo>
                  <a:pt x="5543550" y="3902075"/>
                </a:lnTo>
                <a:lnTo>
                  <a:pt x="0" y="3902075"/>
                </a:lnTo>
                <a:lnTo>
                  <a:pt x="2717443" y="199622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AE8B9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7E456-76B7-9048-9ECB-AADB478A599C}"/>
              </a:ext>
            </a:extLst>
          </p:cNvPr>
          <p:cNvSpPr txBox="1"/>
          <p:nvPr/>
        </p:nvSpPr>
        <p:spPr>
          <a:xfrm>
            <a:off x="479425" y="1129603"/>
            <a:ext cx="561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Radix </a:t>
            </a:r>
            <a:r>
              <a:rPr kumimoji="1" lang="en-US" altLang="ko-KR" sz="4200" b="1" dirty="0" err="1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endParaRPr kumimoji="1" lang="en-US" altLang="ko-KR" sz="4200" b="1" dirty="0">
              <a:solidFill>
                <a:schemeClr val="bg2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C57AA-92D8-294E-A7C5-2B8E12F034FE}"/>
              </a:ext>
            </a:extLst>
          </p:cNvPr>
          <p:cNvSpPr txBox="1"/>
          <p:nvPr/>
        </p:nvSpPr>
        <p:spPr>
          <a:xfrm>
            <a:off x="6096000" y="1129603"/>
            <a:ext cx="5543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Common Big-O(n)</a:t>
            </a:r>
          </a:p>
          <a:p>
            <a:r>
              <a:rPr kumimoji="1" lang="en-US" altLang="ko-KR" sz="42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</a:t>
            </a:r>
          </a:p>
        </p:txBody>
      </p:sp>
      <p:sp>
        <p:nvSpPr>
          <p:cNvPr id="9" name="도넛[D] 8">
            <a:extLst>
              <a:ext uri="{FF2B5EF4-FFF2-40B4-BE49-F238E27FC236}">
                <a16:creationId xmlns:a16="http://schemas.microsoft.com/office/drawing/2014/main" id="{F5346AA1-C9AE-7842-9DE4-A559857B1E6A}"/>
              </a:ext>
            </a:extLst>
          </p:cNvPr>
          <p:cNvSpPr/>
          <p:nvPr/>
        </p:nvSpPr>
        <p:spPr>
          <a:xfrm>
            <a:off x="5405370" y="4755523"/>
            <a:ext cx="643944" cy="643944"/>
          </a:xfrm>
          <a:prstGeom prst="donut">
            <a:avLst>
              <a:gd name="adj" fmla="val 16759"/>
            </a:avLst>
          </a:prstGeom>
          <a:gradFill>
            <a:gsLst>
              <a:gs pos="0">
                <a:schemeClr val="accent2"/>
              </a:gs>
              <a:gs pos="100000">
                <a:srgbClr val="AE8B9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3D442B6E-02FD-A14B-9D00-F1EB4E726B7C}"/>
                  </a:ext>
                </a:extLst>
              </p14:cNvPr>
              <p14:cNvContentPartPr/>
              <p14:nvPr/>
            </p14:nvContentPartPr>
            <p14:xfrm>
              <a:off x="769514" y="4213666"/>
              <a:ext cx="457200" cy="81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3D442B6E-02FD-A14B-9D00-F1EB4E726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874" y="4195666"/>
                <a:ext cx="492840" cy="8524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04C2AF-F010-114C-B55F-619037A64E0C}"/>
              </a:ext>
            </a:extLst>
          </p:cNvPr>
          <p:cNvSpPr txBox="1"/>
          <p:nvPr/>
        </p:nvSpPr>
        <p:spPr>
          <a:xfrm>
            <a:off x="806807" y="3407951"/>
            <a:ext cx="2332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단어마다 순회해야 하므로</a:t>
            </a:r>
            <a:endParaRPr kumimoji="1" lang="en-US" altLang="ko-KR" sz="2400" b="1" dirty="0">
              <a:solidFill>
                <a:schemeClr val="bg1">
                  <a:lumMod val="8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kumimoji="1" lang="ko-Kore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기본적인</a:t>
            </a:r>
            <a:r>
              <a:rPr kumimoji="1" lang="ko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정렬 비용이 큼</a:t>
            </a:r>
            <a:endParaRPr kumimoji="1" lang="ko-Kore-KR" altLang="en-US" sz="2400" b="1" dirty="0">
              <a:solidFill>
                <a:schemeClr val="bg1">
                  <a:lumMod val="8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40" name="도넛[D] 39">
            <a:extLst>
              <a:ext uri="{FF2B5EF4-FFF2-40B4-BE49-F238E27FC236}">
                <a16:creationId xmlns:a16="http://schemas.microsoft.com/office/drawing/2014/main" id="{C1D95710-F097-7348-9DD0-815AC07F5843}"/>
              </a:ext>
            </a:extLst>
          </p:cNvPr>
          <p:cNvSpPr/>
          <p:nvPr/>
        </p:nvSpPr>
        <p:spPr>
          <a:xfrm>
            <a:off x="447542" y="5132301"/>
            <a:ext cx="643944" cy="643944"/>
          </a:xfrm>
          <a:prstGeom prst="donut">
            <a:avLst>
              <a:gd name="adj" fmla="val 16759"/>
            </a:avLst>
          </a:prstGeom>
          <a:gradFill>
            <a:gsLst>
              <a:gs pos="0">
                <a:schemeClr val="accent2"/>
              </a:gs>
              <a:gs pos="100000">
                <a:srgbClr val="AE8B9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0C6D206-59AB-D743-91C1-36AA2D7F5C74}"/>
                  </a:ext>
                </a:extLst>
              </p14:cNvPr>
              <p14:cNvContentPartPr/>
              <p14:nvPr/>
            </p14:nvContentPartPr>
            <p14:xfrm flipH="1">
              <a:off x="5176770" y="3777697"/>
              <a:ext cx="457200" cy="8168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0C6D206-59AB-D743-91C1-36AA2D7F5C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8770" y="3759697"/>
                <a:ext cx="492840" cy="8524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F99267F-F7DF-0545-9B14-3A0F0EB07D4E}"/>
              </a:ext>
            </a:extLst>
          </p:cNvPr>
          <p:cNvSpPr txBox="1"/>
          <p:nvPr/>
        </p:nvSpPr>
        <p:spPr>
          <a:xfrm>
            <a:off x="3540084" y="2532705"/>
            <a:ext cx="2565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하지만 순회하는 양이</a:t>
            </a:r>
            <a:endParaRPr kumimoji="1" lang="en-US" altLang="ko-KR" sz="2400" b="1" dirty="0">
              <a:solidFill>
                <a:schemeClr val="bg1">
                  <a:lumMod val="8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kumimoji="1" lang="ko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단어가 많을수록 적어져</a:t>
            </a:r>
            <a:endParaRPr kumimoji="1" lang="en-US" altLang="ko-KR" sz="2400" b="1" dirty="0">
              <a:solidFill>
                <a:schemeClr val="bg1">
                  <a:lumMod val="8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kumimoji="1" lang="ko-Kore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양이</a:t>
            </a:r>
            <a:r>
              <a:rPr kumimoji="1" lang="ko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많아도 시간적으로 유리</a:t>
            </a:r>
            <a:endParaRPr kumimoji="1" lang="en-US" altLang="ko-KR" sz="2400" b="1" dirty="0">
              <a:solidFill>
                <a:schemeClr val="bg1">
                  <a:lumMod val="8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3119D068-762B-E64D-B312-2C8A081CE924}"/>
                  </a:ext>
                </a:extLst>
              </p14:cNvPr>
              <p14:cNvContentPartPr/>
              <p14:nvPr/>
            </p14:nvContentPartPr>
            <p14:xfrm>
              <a:off x="8864706" y="3036387"/>
              <a:ext cx="1072080" cy="5047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3119D068-762B-E64D-B312-2C8A081CE9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7066" y="3018387"/>
                <a:ext cx="1107720" cy="540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0581393-0963-0745-AE8C-7AE7F1D7FF7D}"/>
              </a:ext>
            </a:extLst>
          </p:cNvPr>
          <p:cNvSpPr txBox="1"/>
          <p:nvPr/>
        </p:nvSpPr>
        <p:spPr>
          <a:xfrm>
            <a:off x="6462070" y="2899971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1">
                    <a:lumMod val="8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정렬 시간이 양에 비례함</a:t>
            </a:r>
            <a:endParaRPr kumimoji="1" lang="en-US" altLang="ko-KR" sz="2400" b="1" dirty="0">
              <a:solidFill>
                <a:schemeClr val="bg1">
                  <a:lumMod val="8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02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6955609-5257-5A40-87AC-7E0C9973224A}"/>
              </a:ext>
            </a:extLst>
          </p:cNvPr>
          <p:cNvGrpSpPr/>
          <p:nvPr/>
        </p:nvGrpSpPr>
        <p:grpSpPr>
          <a:xfrm>
            <a:off x="4994488" y="-114314"/>
            <a:ext cx="6350969" cy="5092537"/>
            <a:chOff x="4951141" y="348309"/>
            <a:chExt cx="4858601" cy="389587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59CA24A-EC9E-F54E-A579-2F533E0238A7}"/>
                </a:ext>
              </a:extLst>
            </p:cNvPr>
            <p:cNvSpPr/>
            <p:nvPr/>
          </p:nvSpPr>
          <p:spPr>
            <a:xfrm>
              <a:off x="4951141" y="530446"/>
              <a:ext cx="3713742" cy="3713742"/>
            </a:xfrm>
            <a:prstGeom prst="ellipse">
              <a:avLst/>
            </a:prstGeom>
            <a:solidFill>
              <a:srgbClr val="A6C0FE">
                <a:alpha val="25000"/>
              </a:srgbClr>
            </a:solidFill>
            <a:ln>
              <a:noFill/>
            </a:ln>
            <a:effectLst>
              <a:softEdge rad="952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8C4DF5-A588-964F-AE9B-F08574A6B807}"/>
                </a:ext>
              </a:extLst>
            </p:cNvPr>
            <p:cNvSpPr/>
            <p:nvPr/>
          </p:nvSpPr>
          <p:spPr>
            <a:xfrm>
              <a:off x="6096000" y="348309"/>
              <a:ext cx="3713742" cy="3713742"/>
            </a:xfrm>
            <a:prstGeom prst="ellipse">
              <a:avLst/>
            </a:prstGeom>
            <a:solidFill>
              <a:srgbClr val="F7CAC9">
                <a:alpha val="25000"/>
              </a:srgbClr>
            </a:solidFill>
            <a:ln>
              <a:noFill/>
            </a:ln>
            <a:effectLst>
              <a:softEdge rad="952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35AF66-9CEF-E94E-8AE8-271447109105}"/>
              </a:ext>
            </a:extLst>
          </p:cNvPr>
          <p:cNvGrpSpPr/>
          <p:nvPr/>
        </p:nvGrpSpPr>
        <p:grpSpPr>
          <a:xfrm>
            <a:off x="1983288" y="1676875"/>
            <a:ext cx="8298450" cy="3539430"/>
            <a:chOff x="4333744" y="1659364"/>
            <a:chExt cx="8298450" cy="3539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F0A8-4557-9A4F-AAB5-FCEE4F51C9FC}"/>
                </a:ext>
              </a:extLst>
            </p:cNvPr>
            <p:cNvSpPr txBox="1"/>
            <p:nvPr/>
          </p:nvSpPr>
          <p:spPr>
            <a:xfrm>
              <a:off x="5224397" y="1659364"/>
              <a:ext cx="7407797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56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Radix-</a:t>
              </a:r>
              <a:r>
                <a:rPr kumimoji="1" lang="en-US" altLang="ko-Kore-KR" sz="5600" b="1" dirty="0" err="1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Trie</a:t>
              </a:r>
              <a:r>
                <a:rPr kumimoji="1" lang="ko-KR" altLang="en-US" sz="56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는</a:t>
              </a:r>
              <a:endParaRPr kumimoji="1" lang="en-US" altLang="ko-KR" sz="5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ko-KR" altLang="en-US" sz="56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단어 마디마다 자르는</a:t>
              </a:r>
              <a:endParaRPr kumimoji="1" lang="en-US" altLang="ko-KR" sz="5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ko-KR" altLang="en-US" sz="56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특성 상 양이 많을수록</a:t>
              </a:r>
              <a:endParaRPr kumimoji="1" lang="en-US" altLang="ko-KR" sz="5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ko-KR" altLang="en-US" sz="56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효율적이다</a:t>
              </a:r>
              <a:endParaRPr kumimoji="1" lang="en-US" altLang="ko-KR" sz="5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CB6A2F-4806-6045-8554-FC09C492F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333744" y="17330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1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A90866-F132-6440-A04A-B45650F0E93C}"/>
              </a:ext>
            </a:extLst>
          </p:cNvPr>
          <p:cNvGrpSpPr/>
          <p:nvPr/>
        </p:nvGrpSpPr>
        <p:grpSpPr>
          <a:xfrm>
            <a:off x="2280522" y="3429000"/>
            <a:ext cx="7630956" cy="1740799"/>
            <a:chOff x="803275" y="3075212"/>
            <a:chExt cx="7630956" cy="1740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02A09-88D4-614D-994B-0A8148AD62C0}"/>
                </a:ext>
              </a:extLst>
            </p:cNvPr>
            <p:cNvSpPr/>
            <p:nvPr/>
          </p:nvSpPr>
          <p:spPr>
            <a:xfrm>
              <a:off x="803275" y="3075214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H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39FBBA-5EA0-3848-BC68-7AEC3CA84724}"/>
                </a:ext>
              </a:extLst>
            </p:cNvPr>
            <p:cNvSpPr/>
            <p:nvPr/>
          </p:nvSpPr>
          <p:spPr>
            <a:xfrm>
              <a:off x="2546481" y="3075213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E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CBCADE-E901-0C4B-A1DC-7F57BB655F24}"/>
                </a:ext>
              </a:extLst>
            </p:cNvPr>
            <p:cNvSpPr/>
            <p:nvPr/>
          </p:nvSpPr>
          <p:spPr>
            <a:xfrm>
              <a:off x="4289687" y="3075212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L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DA703C-BB6E-BD43-A8AD-EE01BDFFF304}"/>
                </a:ext>
              </a:extLst>
            </p:cNvPr>
            <p:cNvSpPr/>
            <p:nvPr/>
          </p:nvSpPr>
          <p:spPr>
            <a:xfrm>
              <a:off x="6032893" y="3075214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L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6968BD-8242-F948-A25C-62F4E1FCB581}"/>
                </a:ext>
              </a:extLst>
            </p:cNvPr>
            <p:cNvSpPr/>
            <p:nvPr/>
          </p:nvSpPr>
          <p:spPr>
            <a:xfrm>
              <a:off x="7776099" y="3075214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O</a:t>
              </a:r>
              <a:endParaRPr kumimoji="1" lang="ko-Kore-KR" altLang="en-US" b="1" dirty="0">
                <a:latin typeface="+mn-ea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9C2F6E8-74D3-6C47-B5ED-8976CA6565E0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461407" y="3428999"/>
              <a:ext cx="1085074" cy="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1B52713-6F02-5B4C-B7AE-994E9FFA386A}"/>
                </a:ext>
              </a:extLst>
            </p:cNvPr>
            <p:cNvCxnSpPr/>
            <p:nvPr/>
          </p:nvCxnSpPr>
          <p:spPr>
            <a:xfrm flipV="1">
              <a:off x="3204613" y="3428996"/>
              <a:ext cx="1085074" cy="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BD979D-8557-6A46-B7F3-BE1337353929}"/>
                </a:ext>
              </a:extLst>
            </p:cNvPr>
            <p:cNvCxnSpPr/>
            <p:nvPr/>
          </p:nvCxnSpPr>
          <p:spPr>
            <a:xfrm flipV="1">
              <a:off x="4947819" y="3420829"/>
              <a:ext cx="1085074" cy="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C39A405-1615-284F-B66C-11A860459320}"/>
                </a:ext>
              </a:extLst>
            </p:cNvPr>
            <p:cNvCxnSpPr/>
            <p:nvPr/>
          </p:nvCxnSpPr>
          <p:spPr>
            <a:xfrm flipV="1">
              <a:off x="6691025" y="3441690"/>
              <a:ext cx="1085074" cy="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685D08D-9D8A-1A49-9296-CA45F066A431}"/>
                </a:ext>
              </a:extLst>
            </p:cNvPr>
            <p:cNvSpPr/>
            <p:nvPr/>
          </p:nvSpPr>
          <p:spPr>
            <a:xfrm>
              <a:off x="2533685" y="4102095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O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AED1F83-6207-E943-A142-C6E9981B4478}"/>
                </a:ext>
              </a:extLst>
            </p:cNvPr>
            <p:cNvSpPr/>
            <p:nvPr/>
          </p:nvSpPr>
          <p:spPr>
            <a:xfrm>
              <a:off x="4289687" y="4102094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U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37D274-F670-8C48-9B95-9CB879375F26}"/>
                </a:ext>
              </a:extLst>
            </p:cNvPr>
            <p:cNvSpPr/>
            <p:nvPr/>
          </p:nvSpPr>
          <p:spPr>
            <a:xfrm>
              <a:off x="6032893" y="4108440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S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A74700-FA52-234A-B557-50BEF4366C38}"/>
                </a:ext>
              </a:extLst>
            </p:cNvPr>
            <p:cNvSpPr/>
            <p:nvPr/>
          </p:nvSpPr>
          <p:spPr>
            <a:xfrm>
              <a:off x="7776099" y="4100273"/>
              <a:ext cx="658132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E</a:t>
              </a:r>
              <a:endParaRPr kumimoji="1" lang="ko-Kore-KR" altLang="en-US" b="1" dirty="0">
                <a:latin typeface="+mn-ea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F5DF375-7070-5243-837F-EDA49651634F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>
              <a:off x="1461407" y="3429000"/>
              <a:ext cx="1072278" cy="102688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9B207A8-5414-EC40-A0F3-67CD0952F9C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191817" y="4454058"/>
              <a:ext cx="1072278" cy="1823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54A68F1-127A-2643-8844-ABBB6973B846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947819" y="4455880"/>
              <a:ext cx="1085074" cy="6346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7E662AE-2D98-C44B-AB1B-D24985AD075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691025" y="4462226"/>
              <a:ext cx="1085074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4A7685-91EF-5C42-A0FF-E6E1A3CE84A7}"/>
              </a:ext>
            </a:extLst>
          </p:cNvPr>
          <p:cNvGrpSpPr/>
          <p:nvPr/>
        </p:nvGrpSpPr>
        <p:grpSpPr>
          <a:xfrm>
            <a:off x="4840034" y="1499708"/>
            <a:ext cx="2511931" cy="1061829"/>
            <a:chOff x="4333744" y="1659364"/>
            <a:chExt cx="2511931" cy="10618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7549E1-2515-0448-94E7-7A6FF73F34C4}"/>
                </a:ext>
              </a:extLst>
            </p:cNvPr>
            <p:cNvSpPr txBox="1"/>
            <p:nvPr/>
          </p:nvSpPr>
          <p:spPr>
            <a:xfrm>
              <a:off x="5224397" y="1659364"/>
              <a:ext cx="162127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6300" b="1" dirty="0" err="1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Trie</a:t>
              </a:r>
              <a:endParaRPr kumimoji="1" lang="ko-Kore-KR" altLang="en-US" sz="63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3804E50-2334-C94A-99E6-E9CD08F9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744" y="17330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574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8F24A1-25C1-EB4E-B817-6D6D064B4D4B}"/>
              </a:ext>
            </a:extLst>
          </p:cNvPr>
          <p:cNvGrpSpPr/>
          <p:nvPr/>
        </p:nvGrpSpPr>
        <p:grpSpPr>
          <a:xfrm>
            <a:off x="2280522" y="2616200"/>
            <a:ext cx="7630956" cy="3125560"/>
            <a:chOff x="2280522" y="3429000"/>
            <a:chExt cx="7630956" cy="31255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127F0F-B665-3140-9600-3511995F87AC}"/>
                </a:ext>
              </a:extLst>
            </p:cNvPr>
            <p:cNvSpPr/>
            <p:nvPr/>
          </p:nvSpPr>
          <p:spPr>
            <a:xfrm>
              <a:off x="2280522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92A8D1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hello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44C7084-F40B-3A46-A938-481BB0423AAB}"/>
                </a:ext>
              </a:extLst>
            </p:cNvPr>
            <p:cNvSpPr/>
            <p:nvPr/>
          </p:nvSpPr>
          <p:spPr>
            <a:xfrm>
              <a:off x="5286017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92A8D1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new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8E7310-048F-BF41-A5CA-2E09D7A0EE58}"/>
                </a:ext>
              </a:extLst>
            </p:cNvPr>
            <p:cNvSpPr/>
            <p:nvPr/>
          </p:nvSpPr>
          <p:spPr>
            <a:xfrm>
              <a:off x="8291512" y="3429000"/>
              <a:ext cx="1619966" cy="707571"/>
            </a:xfrm>
            <a:prstGeom prst="rect">
              <a:avLst/>
            </a:prstGeom>
            <a:gradFill>
              <a:gsLst>
                <a:gs pos="0">
                  <a:srgbClr val="92A8D1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world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A542C1-5AF7-9642-AB05-0165786B169C}"/>
                </a:ext>
              </a:extLst>
            </p:cNvPr>
            <p:cNvSpPr/>
            <p:nvPr/>
          </p:nvSpPr>
          <p:spPr>
            <a:xfrm>
              <a:off x="8291512" y="4653893"/>
              <a:ext cx="1619966" cy="707571"/>
            </a:xfrm>
            <a:prstGeom prst="rect">
              <a:avLst/>
            </a:prstGeom>
            <a:gradFill>
              <a:gsLst>
                <a:gs pos="0">
                  <a:srgbClr val="92A8D1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friend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B99EEC-6FFD-B243-80FC-DC3F2C56EF5A}"/>
                </a:ext>
              </a:extLst>
            </p:cNvPr>
            <p:cNvSpPr/>
            <p:nvPr/>
          </p:nvSpPr>
          <p:spPr>
            <a:xfrm>
              <a:off x="5286017" y="5846989"/>
              <a:ext cx="1619966" cy="707571"/>
            </a:xfrm>
            <a:prstGeom prst="rect">
              <a:avLst/>
            </a:prstGeom>
            <a:gradFill>
              <a:gsLst>
                <a:gs pos="0">
                  <a:srgbClr val="92A8D1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newcomer</a:t>
              </a:r>
              <a:endParaRPr kumimoji="1" lang="ko-Kore-KR" altLang="en-US" b="1" dirty="0">
                <a:latin typeface="+mn-ea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C42EADF-5B3A-1C41-8F99-EE0E06708DA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3900488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AA5FEB5-7CF4-B147-82E3-103934289D2B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905983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744FCA-BBE2-7E4A-A29C-8C3056A11150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3900488" y="3782788"/>
              <a:ext cx="1385529" cy="2417986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8BAB393-107B-8244-A436-2940A9906056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6905983" y="3782788"/>
              <a:ext cx="1385529" cy="122489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607460-D76A-0146-814F-06647FE68511}"/>
              </a:ext>
            </a:extLst>
          </p:cNvPr>
          <p:cNvGrpSpPr/>
          <p:nvPr/>
        </p:nvGrpSpPr>
        <p:grpSpPr>
          <a:xfrm>
            <a:off x="3628164" y="612759"/>
            <a:ext cx="4935671" cy="1061829"/>
            <a:chOff x="4333744" y="1659364"/>
            <a:chExt cx="4935671" cy="1061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BAD356-F8F7-2E42-80F4-732EEE6B8510}"/>
                </a:ext>
              </a:extLst>
            </p:cNvPr>
            <p:cNvSpPr txBox="1"/>
            <p:nvPr/>
          </p:nvSpPr>
          <p:spPr>
            <a:xfrm>
              <a:off x="5224397" y="1659364"/>
              <a:ext cx="404501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63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Radix </a:t>
              </a:r>
              <a:r>
                <a:rPr kumimoji="1" lang="en-US" altLang="ko-Kore-KR" sz="6300" b="1" dirty="0" err="1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Trie</a:t>
              </a:r>
              <a:endParaRPr kumimoji="1" lang="ko-Kore-KR" altLang="en-US" sz="63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611CFA2-206E-8E4A-8023-ED6974244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333744" y="1733078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60C71DB-7BA7-6D4D-98E0-F09DB83E6F58}"/>
              </a:ext>
            </a:extLst>
          </p:cNvPr>
          <p:cNvSpPr txBox="1"/>
          <p:nvPr/>
        </p:nvSpPr>
        <p:spPr>
          <a:xfrm>
            <a:off x="0" y="1686771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200" dirty="0"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</a:t>
            </a:r>
            <a:r>
              <a:rPr kumimoji="1" lang="en-US" altLang="ko-KR" sz="2200" dirty="0" err="1"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r>
              <a:rPr kumimoji="1" lang="ko-KR" altLang="en-US" sz="2200" dirty="0"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</a:t>
            </a:r>
            <a:r>
              <a:rPr kumimoji="1" lang="ko-KR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A6C0FE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훨씬</a:t>
            </a:r>
            <a:r>
              <a:rPr kumimoji="1" lang="ko-KR" altLang="en-US" sz="2200" dirty="0"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간략하게 객체를 표현함</a:t>
            </a:r>
            <a:endParaRPr kumimoji="1" lang="ko-Kore-KR" altLang="en-US" sz="2200" dirty="0"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1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DCF503-8480-6E45-8927-B0AC24CD2B30}"/>
              </a:ext>
            </a:extLst>
          </p:cNvPr>
          <p:cNvGrpSpPr/>
          <p:nvPr/>
        </p:nvGrpSpPr>
        <p:grpSpPr>
          <a:xfrm>
            <a:off x="1774418" y="1643970"/>
            <a:ext cx="8716189" cy="3570060"/>
            <a:chOff x="2280522" y="3429000"/>
            <a:chExt cx="7630956" cy="31255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88C869-5E05-2341-BB8A-2FAECED2E9EA}"/>
                </a:ext>
              </a:extLst>
            </p:cNvPr>
            <p:cNvSpPr/>
            <p:nvPr/>
          </p:nvSpPr>
          <p:spPr>
            <a:xfrm>
              <a:off x="2280522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latin typeface="+mn-ea"/>
                </a:rPr>
                <a:t>/</a:t>
              </a:r>
              <a:endParaRPr kumimoji="1" lang="ko-Kore-KR" altLang="en-US" sz="2200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C2B80-9988-3145-BC44-3DB97521C0B2}"/>
                </a:ext>
              </a:extLst>
            </p:cNvPr>
            <p:cNvSpPr/>
            <p:nvPr/>
          </p:nvSpPr>
          <p:spPr>
            <a:xfrm>
              <a:off x="5286017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latin typeface="+mn-ea"/>
                </a:rPr>
                <a:t>/search</a:t>
              </a:r>
              <a:endParaRPr kumimoji="1" lang="ko-Kore-KR" altLang="en-US" sz="2200" b="1" dirty="0"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C9ADA3-59B7-EE49-B32F-E8AC4653A15A}"/>
                </a:ext>
              </a:extLst>
            </p:cNvPr>
            <p:cNvSpPr/>
            <p:nvPr/>
          </p:nvSpPr>
          <p:spPr>
            <a:xfrm>
              <a:off x="8291512" y="3429000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latin typeface="+mn-ea"/>
                </a:rPr>
                <a:t>/?q=this</a:t>
              </a:r>
              <a:endParaRPr kumimoji="1" lang="ko-Kore-KR" altLang="en-US" sz="2200" b="1" dirty="0"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94CF60-4A59-FB48-9C66-EBCF2F2958A9}"/>
                </a:ext>
              </a:extLst>
            </p:cNvPr>
            <p:cNvSpPr/>
            <p:nvPr/>
          </p:nvSpPr>
          <p:spPr>
            <a:xfrm>
              <a:off x="8291512" y="4653893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latin typeface="+mn-ea"/>
                </a:rPr>
                <a:t>/?q=that</a:t>
              </a:r>
              <a:endParaRPr kumimoji="1" lang="ko-Kore-KR" altLang="en-US" sz="2200" b="1" dirty="0"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D74C80-12EE-9C47-A8BA-3096A37E2703}"/>
                </a:ext>
              </a:extLst>
            </p:cNvPr>
            <p:cNvSpPr/>
            <p:nvPr/>
          </p:nvSpPr>
          <p:spPr>
            <a:xfrm>
              <a:off x="5286017" y="5846989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latin typeface="+mn-ea"/>
                </a:rPr>
                <a:t>/result</a:t>
              </a:r>
              <a:endParaRPr kumimoji="1" lang="ko-Kore-KR" altLang="en-US" sz="2200" b="1" dirty="0">
                <a:latin typeface="+mn-ea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BA6A44C-D70D-3444-8CD7-0204479BA19B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3900488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5F1360F-B953-DA49-8CDF-F130BB003E9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905983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9404ED1-A4EF-FF44-91F7-1814F5E917F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00488" y="3782788"/>
              <a:ext cx="1385529" cy="2417986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966AD7C-48EE-D841-A997-DB6C3F083F50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905983" y="3782788"/>
              <a:ext cx="1385529" cy="122489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81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6955609-5257-5A40-87AC-7E0C9973224A}"/>
              </a:ext>
            </a:extLst>
          </p:cNvPr>
          <p:cNvGrpSpPr/>
          <p:nvPr/>
        </p:nvGrpSpPr>
        <p:grpSpPr>
          <a:xfrm>
            <a:off x="4505091" y="574805"/>
            <a:ext cx="4858601" cy="3895879"/>
            <a:chOff x="4951141" y="348309"/>
            <a:chExt cx="4858601" cy="389587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59CA24A-EC9E-F54E-A579-2F533E0238A7}"/>
                </a:ext>
              </a:extLst>
            </p:cNvPr>
            <p:cNvSpPr/>
            <p:nvPr/>
          </p:nvSpPr>
          <p:spPr>
            <a:xfrm>
              <a:off x="4951141" y="530446"/>
              <a:ext cx="3713742" cy="3713742"/>
            </a:xfrm>
            <a:prstGeom prst="ellipse">
              <a:avLst/>
            </a:prstGeom>
            <a:solidFill>
              <a:srgbClr val="A6C0FE">
                <a:alpha val="25000"/>
              </a:srgbClr>
            </a:solidFill>
            <a:ln>
              <a:noFill/>
            </a:ln>
            <a:effectLst>
              <a:softEdge rad="952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8C4DF5-A588-964F-AE9B-F08574A6B807}"/>
                </a:ext>
              </a:extLst>
            </p:cNvPr>
            <p:cNvSpPr/>
            <p:nvPr/>
          </p:nvSpPr>
          <p:spPr>
            <a:xfrm>
              <a:off x="6096000" y="348309"/>
              <a:ext cx="3713742" cy="3713742"/>
            </a:xfrm>
            <a:prstGeom prst="ellipse">
              <a:avLst/>
            </a:prstGeom>
            <a:solidFill>
              <a:srgbClr val="F7CAC9">
                <a:alpha val="25000"/>
              </a:srgbClr>
            </a:solidFill>
            <a:ln>
              <a:noFill/>
            </a:ln>
            <a:effectLst>
              <a:softEdge rad="952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A94258B-101F-7F4C-B7D5-3C3D3A5A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72" y="2387317"/>
            <a:ext cx="10436692" cy="6858000"/>
          </a:xfrm>
          <a:prstGeom prst="rect">
            <a:avLst/>
          </a:prstGeom>
          <a:scene3d>
            <a:camera prst="isometricOffAxis2Left"/>
            <a:lightRig rig="threePt" dir="t"/>
          </a:scene3d>
          <a:sp3d/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A35AF66-9CEF-E94E-8AE8-271447109105}"/>
              </a:ext>
            </a:extLst>
          </p:cNvPr>
          <p:cNvGrpSpPr/>
          <p:nvPr/>
        </p:nvGrpSpPr>
        <p:grpSpPr>
          <a:xfrm>
            <a:off x="1649513" y="1652000"/>
            <a:ext cx="3499059" cy="3000821"/>
            <a:chOff x="4333744" y="1659364"/>
            <a:chExt cx="3499059" cy="30008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F0A8-4557-9A4F-AAB5-FCEE4F51C9FC}"/>
                </a:ext>
              </a:extLst>
            </p:cNvPr>
            <p:cNvSpPr txBox="1"/>
            <p:nvPr/>
          </p:nvSpPr>
          <p:spPr>
            <a:xfrm>
              <a:off x="5224397" y="1659364"/>
              <a:ext cx="2608406" cy="3000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63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구현</a:t>
              </a:r>
              <a:endParaRPr kumimoji="1" lang="en-US" altLang="ko-KR" sz="63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ko-KR" altLang="en-US" sz="63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그리고</a:t>
              </a:r>
              <a:endParaRPr kumimoji="1" lang="en-US" altLang="ko-KR" sz="63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ko-KR" altLang="en-US" sz="63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검증</a:t>
              </a:r>
              <a:endParaRPr kumimoji="1" lang="ko-Kore-KR" altLang="en-US" sz="63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CB6A2F-4806-6045-8554-FC09C492F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333744" y="17330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06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06FAFE-D586-7A45-9263-2040FEB07137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6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register(</a:t>
            </a:r>
            <a:r>
              <a:rPr kumimoji="1" lang="en-US" altLang="ko-KR" sz="6400" b="1" i="1" dirty="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sentence</a:t>
            </a:r>
            <a:r>
              <a:rPr kumimoji="1" lang="en-US" altLang="ko-KR" sz="96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C81D93-6B67-A440-90F1-FE982B80C051}"/>
              </a:ext>
            </a:extLst>
          </p:cNvPr>
          <p:cNvGrpSpPr/>
          <p:nvPr/>
        </p:nvGrpSpPr>
        <p:grpSpPr>
          <a:xfrm flipV="1">
            <a:off x="-6452784" y="-9153630"/>
            <a:ext cx="20872047" cy="12582630"/>
            <a:chOff x="-7107819" y="3216324"/>
            <a:chExt cx="20872047" cy="1258263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2EE02E-66A5-A24F-B3AD-A7E659D85A0A}"/>
                </a:ext>
              </a:extLst>
            </p:cNvPr>
            <p:cNvSpPr/>
            <p:nvPr/>
          </p:nvSpPr>
          <p:spPr>
            <a:xfrm>
              <a:off x="-3414532" y="3232231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5D9B3E-6365-014E-8F0D-1FFFDA591263}"/>
                </a:ext>
              </a:extLst>
            </p:cNvPr>
            <p:cNvSpPr/>
            <p:nvPr/>
          </p:nvSpPr>
          <p:spPr>
            <a:xfrm>
              <a:off x="-243068" y="3697148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B969BE-5995-D849-B043-1A12D9656325}"/>
                </a:ext>
              </a:extLst>
            </p:cNvPr>
            <p:cNvSpPr/>
            <p:nvPr/>
          </p:nvSpPr>
          <p:spPr>
            <a:xfrm>
              <a:off x="-7107819" y="3216324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666C83-7504-704D-99B2-F595C42EE46D}"/>
                </a:ext>
              </a:extLst>
            </p:cNvPr>
            <p:cNvSpPr/>
            <p:nvPr/>
          </p:nvSpPr>
          <p:spPr>
            <a:xfrm>
              <a:off x="2143246" y="4177972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7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C006F-B9EA-1B40-9550-1B4415AA1B58}"/>
              </a:ext>
            </a:extLst>
          </p:cNvPr>
          <p:cNvSpPr txBox="1"/>
          <p:nvPr/>
        </p:nvSpPr>
        <p:spPr>
          <a:xfrm>
            <a:off x="515938" y="441325"/>
            <a:ext cx="309721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highlight>
                  <a:srgbClr val="8BAAAA"/>
                </a:highlight>
                <a:latin typeface="+mj-ea"/>
                <a:ea typeface="+mj-ea"/>
              </a:rPr>
              <a:t>Morbi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8BAAAA"/>
                </a:highlight>
                <a:latin typeface="+mj-ea"/>
                <a:ea typeface="+mj-ea"/>
              </a:rPr>
              <a:t>imperdiet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highlight>
                  <a:srgbClr val="8BAAAA"/>
                </a:highlight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8BAAAA"/>
                </a:highlight>
                <a:latin typeface="+mj-ea"/>
                <a:ea typeface="+mj-ea"/>
              </a:rPr>
              <a:t>nulla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eget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lacus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vestibulum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imperdiet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In ac ante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leo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Nam ac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finibus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magna.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Phasellus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non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laoreet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diam.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Curabitur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rutrum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massa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quis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ultricies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rhoncus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Pellentesque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feugiat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porta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urna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quis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semper.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Fusce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euismod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nulla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facilisis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gravida.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Mauris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id libero at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nulla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ultricies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luctus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vitae vel est.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4439C7-7216-C44F-B853-456A9E06DF2F}"/>
              </a:ext>
            </a:extLst>
          </p:cNvPr>
          <p:cNvGrpSpPr/>
          <p:nvPr/>
        </p:nvGrpSpPr>
        <p:grpSpPr>
          <a:xfrm>
            <a:off x="3613151" y="1969913"/>
            <a:ext cx="7124627" cy="2918173"/>
            <a:chOff x="2280522" y="3429000"/>
            <a:chExt cx="7630956" cy="31255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62A899-8C5F-7F4D-B2E3-3E4B92B065A2}"/>
                </a:ext>
              </a:extLst>
            </p:cNvPr>
            <p:cNvSpPr/>
            <p:nvPr/>
          </p:nvSpPr>
          <p:spPr>
            <a:xfrm>
              <a:off x="2280522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Morbi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50B5B9-F1DA-4D45-AAC4-660391D1DC66}"/>
                </a:ext>
              </a:extLst>
            </p:cNvPr>
            <p:cNvSpPr/>
            <p:nvPr/>
          </p:nvSpPr>
          <p:spPr>
            <a:xfrm>
              <a:off x="5286017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 err="1">
                  <a:latin typeface="+mn-ea"/>
                </a:rPr>
                <a:t>imperdiet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842D78-8F69-B94D-A47F-76546774734E}"/>
                </a:ext>
              </a:extLst>
            </p:cNvPr>
            <p:cNvSpPr/>
            <p:nvPr/>
          </p:nvSpPr>
          <p:spPr>
            <a:xfrm>
              <a:off x="8291512" y="3429000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 err="1">
                  <a:latin typeface="+mn-ea"/>
                </a:rPr>
                <a:t>nulla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37B171-91B1-E640-8A32-4D19CB314AB8}"/>
                </a:ext>
              </a:extLst>
            </p:cNvPr>
            <p:cNvSpPr/>
            <p:nvPr/>
          </p:nvSpPr>
          <p:spPr>
            <a:xfrm>
              <a:off x="8291512" y="4653893"/>
              <a:ext cx="1619966" cy="7075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friend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BFDA79-744B-B445-86C5-5A52CF24DB47}"/>
                </a:ext>
              </a:extLst>
            </p:cNvPr>
            <p:cNvSpPr/>
            <p:nvPr/>
          </p:nvSpPr>
          <p:spPr>
            <a:xfrm>
              <a:off x="5286017" y="5846989"/>
              <a:ext cx="1619966" cy="7075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newcomer</a:t>
              </a:r>
              <a:endParaRPr kumimoji="1" lang="ko-Kore-KR" altLang="en-US" b="1" dirty="0">
                <a:latin typeface="+mn-ea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65CE719-2ED3-8D49-AEDF-471CA9C78F9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900488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7953E52-B14F-284E-B909-B3B7C98836B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05983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EBB6B2A-5BAB-CE42-B02D-BC9AA001A26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900488" y="3782788"/>
              <a:ext cx="1385529" cy="2417986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A8EDE5A-84C3-DF49-B8CC-F964A12F62A4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905983" y="3782788"/>
              <a:ext cx="1385529" cy="122489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8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06FAFE-D586-7A45-9263-2040FEB07137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6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search(</a:t>
            </a:r>
            <a:r>
              <a:rPr kumimoji="1" lang="en-US" altLang="ko-KR" sz="6400" b="1" i="1" dirty="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sentence</a:t>
            </a:r>
            <a:r>
              <a:rPr kumimoji="1" lang="en-US" altLang="ko-KR" sz="9600" b="1" dirty="0">
                <a:solidFill>
                  <a:schemeClr val="bg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C81D93-6B67-A440-90F1-FE982B80C051}"/>
              </a:ext>
            </a:extLst>
          </p:cNvPr>
          <p:cNvGrpSpPr/>
          <p:nvPr/>
        </p:nvGrpSpPr>
        <p:grpSpPr>
          <a:xfrm flipV="1">
            <a:off x="-6452784" y="-9153630"/>
            <a:ext cx="20872047" cy="12582630"/>
            <a:chOff x="-7107819" y="3216324"/>
            <a:chExt cx="20872047" cy="1258263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2EE02E-66A5-A24F-B3AD-A7E659D85A0A}"/>
                </a:ext>
              </a:extLst>
            </p:cNvPr>
            <p:cNvSpPr/>
            <p:nvPr/>
          </p:nvSpPr>
          <p:spPr>
            <a:xfrm>
              <a:off x="-3414532" y="3232231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5D9B3E-6365-014E-8F0D-1FFFDA591263}"/>
                </a:ext>
              </a:extLst>
            </p:cNvPr>
            <p:cNvSpPr/>
            <p:nvPr/>
          </p:nvSpPr>
          <p:spPr>
            <a:xfrm>
              <a:off x="-243068" y="3697148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B969BE-5995-D849-B043-1A12D9656325}"/>
                </a:ext>
              </a:extLst>
            </p:cNvPr>
            <p:cNvSpPr/>
            <p:nvPr/>
          </p:nvSpPr>
          <p:spPr>
            <a:xfrm>
              <a:off x="-7107819" y="3216324"/>
              <a:ext cx="11620982" cy="11620982"/>
            </a:xfrm>
            <a:prstGeom prst="ellipse">
              <a:avLst/>
            </a:prstGeom>
            <a:solidFill>
              <a:srgbClr val="92A8D1">
                <a:alpha val="2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666C83-7504-704D-99B2-F595C42EE46D}"/>
                </a:ext>
              </a:extLst>
            </p:cNvPr>
            <p:cNvSpPr/>
            <p:nvPr/>
          </p:nvSpPr>
          <p:spPr>
            <a:xfrm>
              <a:off x="2143246" y="4177972"/>
              <a:ext cx="11620982" cy="11620982"/>
            </a:xfrm>
            <a:prstGeom prst="ellipse">
              <a:avLst/>
            </a:prstGeom>
            <a:solidFill>
              <a:srgbClr val="F7CAC9">
                <a:alpha val="15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17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C78BF9-490F-7E43-BEFC-9CA02E70FADD}"/>
              </a:ext>
            </a:extLst>
          </p:cNvPr>
          <p:cNvGrpSpPr/>
          <p:nvPr/>
        </p:nvGrpSpPr>
        <p:grpSpPr>
          <a:xfrm>
            <a:off x="6034907" y="-244444"/>
            <a:ext cx="4702871" cy="3878898"/>
            <a:chOff x="4911215" y="396298"/>
            <a:chExt cx="4702871" cy="387889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DF6D9B5-6670-3444-9460-CF84D8A30A7B}"/>
                </a:ext>
              </a:extLst>
            </p:cNvPr>
            <p:cNvSpPr/>
            <p:nvPr/>
          </p:nvSpPr>
          <p:spPr>
            <a:xfrm>
              <a:off x="4911215" y="561454"/>
              <a:ext cx="3713742" cy="3713742"/>
            </a:xfrm>
            <a:prstGeom prst="ellipse">
              <a:avLst/>
            </a:prstGeom>
            <a:solidFill>
              <a:srgbClr val="A6C0FE">
                <a:alpha val="45000"/>
              </a:srgbClr>
            </a:solidFill>
            <a:ln>
              <a:noFill/>
            </a:ln>
            <a:effectLst>
              <a:softEdge rad="952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378971-4781-EE4C-BA2D-62963618C37C}"/>
                </a:ext>
              </a:extLst>
            </p:cNvPr>
            <p:cNvSpPr/>
            <p:nvPr/>
          </p:nvSpPr>
          <p:spPr>
            <a:xfrm>
              <a:off x="5900344" y="396298"/>
              <a:ext cx="3713742" cy="3713742"/>
            </a:xfrm>
            <a:prstGeom prst="ellipse">
              <a:avLst/>
            </a:prstGeom>
            <a:solidFill>
              <a:srgbClr val="F7CAC9">
                <a:alpha val="45000"/>
              </a:srgbClr>
            </a:solidFill>
            <a:ln>
              <a:noFill/>
            </a:ln>
            <a:effectLst>
              <a:softEdge rad="952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단어가 하나 판별될 때마다</a:t>
              </a:r>
              <a:endPara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경우의 수가 줄어듦</a:t>
              </a:r>
              <a:endPara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DC006F-B9EA-1B40-9550-1B4415AA1B58}"/>
              </a:ext>
            </a:extLst>
          </p:cNvPr>
          <p:cNvSpPr txBox="1"/>
          <p:nvPr/>
        </p:nvSpPr>
        <p:spPr>
          <a:xfrm>
            <a:off x="515938" y="441325"/>
            <a:ext cx="309721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highlight>
                  <a:srgbClr val="A6C0FE"/>
                </a:highlight>
                <a:latin typeface="+mj-ea"/>
                <a:ea typeface="+mj-ea"/>
              </a:rPr>
              <a:t>Morbi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A6C0FE"/>
                </a:highlight>
                <a:latin typeface="+mj-ea"/>
                <a:ea typeface="+mj-ea"/>
              </a:rPr>
              <a:t>imperdiet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highlight>
                  <a:srgbClr val="A6C0FE"/>
                </a:highlight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A6C0FE"/>
                </a:highlight>
                <a:latin typeface="+mj-ea"/>
                <a:ea typeface="+mj-ea"/>
              </a:rPr>
              <a:t>nulla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eget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lacus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vestibulum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imperdiet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In ac ante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leo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Nam ac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finibus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magna.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Phasellus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non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laoreet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diam.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Curabitur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rutrum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massa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quis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ultricies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rhoncus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Pellentesque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feugiat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porta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urna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quis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semper.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Fusce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euismod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nulla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ut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facilisis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gravida.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Mauris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id libero at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nulla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ultricies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luctus</a:t>
            </a:r>
            <a:r>
              <a:rPr kumimoji="1" lang="en-US" altLang="ko-Kore-KR" sz="24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vitae vel est.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4439C7-7216-C44F-B853-456A9E06DF2F}"/>
              </a:ext>
            </a:extLst>
          </p:cNvPr>
          <p:cNvGrpSpPr/>
          <p:nvPr/>
        </p:nvGrpSpPr>
        <p:grpSpPr>
          <a:xfrm>
            <a:off x="3613151" y="1969913"/>
            <a:ext cx="7124627" cy="2918173"/>
            <a:chOff x="2280522" y="3429000"/>
            <a:chExt cx="7630956" cy="31255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62A899-8C5F-7F4D-B2E3-3E4B92B065A2}"/>
                </a:ext>
              </a:extLst>
            </p:cNvPr>
            <p:cNvSpPr/>
            <p:nvPr/>
          </p:nvSpPr>
          <p:spPr>
            <a:xfrm>
              <a:off x="2280522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Morbi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50B5B9-F1DA-4D45-AAC4-660391D1DC66}"/>
                </a:ext>
              </a:extLst>
            </p:cNvPr>
            <p:cNvSpPr/>
            <p:nvPr/>
          </p:nvSpPr>
          <p:spPr>
            <a:xfrm>
              <a:off x="5286017" y="3429002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 err="1">
                  <a:latin typeface="+mn-ea"/>
                </a:rPr>
                <a:t>imperdiet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842D78-8F69-B94D-A47F-76546774734E}"/>
                </a:ext>
              </a:extLst>
            </p:cNvPr>
            <p:cNvSpPr/>
            <p:nvPr/>
          </p:nvSpPr>
          <p:spPr>
            <a:xfrm>
              <a:off x="8291512" y="3429000"/>
              <a:ext cx="1619966" cy="707571"/>
            </a:xfrm>
            <a:prstGeom prst="rect">
              <a:avLst/>
            </a:prstGeom>
            <a:gradFill>
              <a:gsLst>
                <a:gs pos="0">
                  <a:srgbClr val="A6C0FE"/>
                </a:gs>
                <a:gs pos="100000">
                  <a:srgbClr val="AE8B9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 err="1">
                  <a:latin typeface="+mn-ea"/>
                </a:rPr>
                <a:t>nulla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37B171-91B1-E640-8A32-4D19CB314AB8}"/>
                </a:ext>
              </a:extLst>
            </p:cNvPr>
            <p:cNvSpPr/>
            <p:nvPr/>
          </p:nvSpPr>
          <p:spPr>
            <a:xfrm>
              <a:off x="8291512" y="4653893"/>
              <a:ext cx="1619966" cy="7075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friend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BFDA79-744B-B445-86C5-5A52CF24DB47}"/>
                </a:ext>
              </a:extLst>
            </p:cNvPr>
            <p:cNvSpPr/>
            <p:nvPr/>
          </p:nvSpPr>
          <p:spPr>
            <a:xfrm>
              <a:off x="5286017" y="5846989"/>
              <a:ext cx="1619966" cy="7075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latin typeface="+mn-ea"/>
                </a:rPr>
                <a:t>newcomer</a:t>
              </a:r>
              <a:endParaRPr kumimoji="1" lang="ko-Kore-KR" altLang="en-US" b="1" dirty="0">
                <a:latin typeface="+mn-ea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65CE719-2ED3-8D49-AEDF-471CA9C78F9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900488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7953E52-B14F-284E-B909-B3B7C98836B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05983" y="3782788"/>
              <a:ext cx="1385529" cy="0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EBB6B2A-5BAB-CE42-B02D-BC9AA001A26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900488" y="3782788"/>
              <a:ext cx="1385529" cy="2417986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A8EDE5A-84C3-DF49-B8CC-F964A12F62A4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905983" y="3782788"/>
              <a:ext cx="1385529" cy="1224891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69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762</Words>
  <Application>Microsoft Macintosh PowerPoint</Application>
  <PresentationFormat>와이드스크린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Apple SD Gothic Neo</vt:lpstr>
      <vt:lpstr>맑은 고딕</vt:lpstr>
      <vt:lpstr>Nanum Pen Script</vt:lpstr>
      <vt:lpstr>Arial</vt:lpstr>
      <vt:lpstr>Calibri</vt:lpstr>
      <vt:lpstr>Calibri Light</vt:lpstr>
      <vt:lpstr>DejaVu Sans Mono for Powerline</vt:lpstr>
      <vt:lpstr>Inter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호정</dc:creator>
  <cp:lastModifiedBy>고 호정</cp:lastModifiedBy>
  <cp:revision>25</cp:revision>
  <dcterms:created xsi:type="dcterms:W3CDTF">2021-04-15T15:35:28Z</dcterms:created>
  <dcterms:modified xsi:type="dcterms:W3CDTF">2021-04-16T04:36:34Z</dcterms:modified>
</cp:coreProperties>
</file>