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266E7-52B3-4422-AD32-FB0174D2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CF0324-234A-462F-94A4-6D97EE6D8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05BE2-B753-419E-A2A3-EBF3E1C3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F8321-3D57-488A-A85C-A1080DDE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B9F2F-6C12-4BA6-8F05-FF90DEC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9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8D7D8-7BD7-4298-8FB9-A5A342D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CE1D9-6384-447E-BC0F-4307820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B3EC-63D5-47C7-8A7F-F01B05C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F8F32-5B7B-477F-B53E-042A3FA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914DF-AD26-49EE-8DEE-7DC28248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6ECC4-B35A-4543-A354-30F8B86D9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F9965-F34E-47D4-B7C9-E01D8E2B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B45F3-DF0F-4824-8875-9248E51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64C9F-4B29-47E4-99D3-F1E841FA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9D435-12BB-4485-BC69-AA10A4A7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D8E26-1535-4DDA-B9BE-99E8E65A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2C3FF-F129-4817-9B29-FA20694E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7DFE1-F71A-43A7-85B0-29E6200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5EB60-5DE7-4645-B8BA-C1CBAEA8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A78AA-496F-46DF-A72D-EBBC885F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98A0-D6CA-44EF-B9FE-6D03E1AD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9AB11-FAAA-426D-9291-E90D7C47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36AE4-E9E0-458F-B92F-9A4935F1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BFFA1-3655-4186-A063-264FA686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1157-00DD-40A1-9F63-97B4A4AB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7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7897-D908-4D29-92E5-CB8EEBD5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DCDE4-4A4C-4A95-964E-3A2942A0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C07D5-B817-4A2C-BD3A-B61C5F31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1999F-DE89-49E9-9D92-BA7A15ED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DD2F3-6122-444E-A828-300951C3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20FDC-B931-4193-AAD4-80C0A81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0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E2BB-8B81-4264-B1F8-AAD4C798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4B842-EDD3-445B-AE54-B8863DAD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22FAA-A101-456A-BDFF-81CD5143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CEC7F2-73D9-46A2-893E-49FD2D719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20CED-8767-4668-B65C-E3794FC8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A2D26-9072-4C5F-8C63-1C1F4A33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7B0E6-4D8A-4EB4-A7F4-6C957D3E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506B17-BD73-4A78-A13E-91A6DE2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8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7FBE-92C2-42EF-A44D-407FFC4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767F77-7B67-45EE-90B2-ED766BF6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3B01A-E27B-4811-A307-F29B2D39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E614D-2864-4A6B-AC71-4E9284E0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2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3D4FC-85A1-4BA6-AA0E-E3CEE2B9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909C9-169F-4B98-B13F-31713E60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8C18E-8F3E-4BA7-A740-4ED3FE5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7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1B4F-106E-4068-BC86-29C6DC74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65820-3E9C-4338-B2FC-42FF58E5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48CCA-83E5-40FD-99A8-4A2D8181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66C01-2957-45CB-BAE6-8D339F8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65DD1-BF6D-4854-BF79-FBBB5C99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F5E80-7458-47F8-BB72-E7CA9F5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7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AA91-D1CA-4C6C-932B-DA24120A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6483A-4A45-49EF-9A23-2E6CE767B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7E2FC-1489-4FCE-8A09-D8959EE71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E8AAB-A7AC-46D2-BE3B-4883362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E4235-C2CF-4268-B598-965A448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68C0D-D380-43D7-88E8-DDD7ABCB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48FB0-117E-45AF-BC27-BF82FB6E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5EE42-DCC3-4D97-8A6C-2197F76B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8280A-86D7-47EF-A533-D7DE67DF3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0887-C9AF-4967-B105-3C096724FCC7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560E1-8409-4BCD-A6E0-8CC7E772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21F76-97E6-4F7B-87B0-A8693A87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6BF9-8CE9-4C0D-9097-4E5A39891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9BB0-8F7C-4B11-A221-D6BED2AA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87012"/>
            <a:ext cx="12192000" cy="110765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5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*Unbundled* code splitting strategy</a:t>
            </a:r>
            <a:br>
              <a:rPr lang="en-US" altLang="ko-KR" sz="45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</a:br>
            <a:r>
              <a:rPr lang="en-US" altLang="ko-KR" sz="1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@Seia-Soto (Ho-</a:t>
            </a:r>
            <a:r>
              <a:rPr lang="en-US" altLang="ko-KR" sz="18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Jeong</a:t>
            </a:r>
            <a:r>
              <a:rPr lang="en-US" altLang="ko-KR" sz="1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Go)</a:t>
            </a:r>
            <a:endParaRPr lang="ko-KR" altLang="en-US" sz="18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4396F3-17AA-4C44-9CA0-B40E1DD5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7233" y="1559962"/>
            <a:ext cx="2357534" cy="23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7680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Future workarounds to ‘MOVE THE WEB FORWARD’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Web ecosystems are all progressive but need to think backward compatibility.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964CC-4DEF-40D4-BB3D-4D6CB52FFDB4}"/>
              </a:ext>
            </a:extLst>
          </p:cNvPr>
          <p:cNvSpPr txBox="1"/>
          <p:nvPr/>
        </p:nvSpPr>
        <p:spPr>
          <a:xfrm>
            <a:off x="1124035" y="1197227"/>
            <a:ext cx="7386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Implementation of HTTP/2 and this requires HTTPS by default.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Still mobile network is not that reliable.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Client may disable JavaScript and still there are Internet Explorer users.</a:t>
            </a:r>
          </a:p>
        </p:txBody>
      </p:sp>
    </p:spTree>
    <p:extLst>
      <p:ext uri="{BB962C8B-B14F-4D97-AF65-F5344CB8AC3E}">
        <p14:creationId xmlns:p14="http://schemas.microsoft.com/office/powerpoint/2010/main" val="345424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16514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Thank you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Font: Inter.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B50D5-3541-4E50-B275-C04220C3D7AB}"/>
              </a:ext>
            </a:extLst>
          </p:cNvPr>
          <p:cNvSpPr txBox="1"/>
          <p:nvPr/>
        </p:nvSpPr>
        <p:spPr>
          <a:xfrm>
            <a:off x="1124035" y="1197227"/>
            <a:ext cx="3910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GitHub: @Seia-Soto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Twitter: @Seia-Soto, @fluentAroma</a:t>
            </a:r>
          </a:p>
        </p:txBody>
      </p:sp>
    </p:spTree>
    <p:extLst>
      <p:ext uri="{BB962C8B-B14F-4D97-AF65-F5344CB8AC3E}">
        <p14:creationId xmlns:p14="http://schemas.microsoft.com/office/powerpoint/2010/main" val="30184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35044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Bundling with Webpack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Being old but still the strategy.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24F5C2-D221-45E2-A78E-500EC805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755" y="2395056"/>
            <a:ext cx="1136618" cy="1161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836D7-2DDB-4C5F-A1EF-F837C8C0AEAC}"/>
              </a:ext>
            </a:extLst>
          </p:cNvPr>
          <p:cNvSpPr txBox="1"/>
          <p:nvPr/>
        </p:nvSpPr>
        <p:spPr>
          <a:xfrm>
            <a:off x="1124035" y="1197227"/>
            <a:ext cx="890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HTTP/1.1 is not made for sending multiple files at the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Webpack is a solution for tying various dependencies and code, which called ‘bundling’.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B2195E-D98D-4369-9C77-E32F9E567071}"/>
              </a:ext>
            </a:extLst>
          </p:cNvPr>
          <p:cNvSpPr/>
          <p:nvPr/>
        </p:nvSpPr>
        <p:spPr>
          <a:xfrm>
            <a:off x="2411114" y="3691157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Code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A21B-7D02-4204-951B-2C9DA2E2DE61}"/>
              </a:ext>
            </a:extLst>
          </p:cNvPr>
          <p:cNvSpPr/>
          <p:nvPr/>
        </p:nvSpPr>
        <p:spPr>
          <a:xfrm>
            <a:off x="2411114" y="4186764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Styles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70AD2-270E-4804-A574-4B3E224D752B}"/>
              </a:ext>
            </a:extLst>
          </p:cNvPr>
          <p:cNvSpPr/>
          <p:nvPr/>
        </p:nvSpPr>
        <p:spPr>
          <a:xfrm>
            <a:off x="2411114" y="4682371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Dependencies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9156810" y="6405656"/>
            <a:ext cx="3035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1. Webpack with Client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3B9EE5F1-183D-4D8D-A640-3FAC7C76F78E}"/>
              </a:ext>
            </a:extLst>
          </p:cNvPr>
          <p:cNvSpPr/>
          <p:nvPr/>
        </p:nvSpPr>
        <p:spPr>
          <a:xfrm>
            <a:off x="8548734" y="3578688"/>
            <a:ext cx="1216152" cy="1216152"/>
          </a:xfrm>
          <a:prstGeom prst="cube">
            <a:avLst>
              <a:gd name="adj" fmla="val 19482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nter" panose="020B0502030000000004" pitchFamily="34" charset="0"/>
                <a:cs typeface="Inter" panose="020B0502030000000004" pitchFamily="34" charset="0"/>
              </a:rPr>
              <a:t>Bundle</a:t>
            </a:r>
            <a:endParaRPr lang="ko-KR" altLang="en-US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31CDD3-42C2-4372-BD17-8201DEAF84FA}"/>
              </a:ext>
            </a:extLst>
          </p:cNvPr>
          <p:cNvCxnSpPr>
            <a:cxnSpLocks/>
            <a:stCxn id="4" idx="3"/>
            <a:endCxn id="29" idx="2"/>
          </p:cNvCxnSpPr>
          <p:nvPr/>
        </p:nvCxnSpPr>
        <p:spPr>
          <a:xfrm>
            <a:off x="4416082" y="3917660"/>
            <a:ext cx="4132652" cy="38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55C6D8-FD8E-436F-9433-B511CD8E3EAC}"/>
              </a:ext>
            </a:extLst>
          </p:cNvPr>
          <p:cNvCxnSpPr>
            <a:cxnSpLocks/>
            <a:stCxn id="8" idx="3"/>
            <a:endCxn id="29" idx="2"/>
          </p:cNvCxnSpPr>
          <p:nvPr/>
        </p:nvCxnSpPr>
        <p:spPr>
          <a:xfrm flipV="1">
            <a:off x="4416082" y="4305229"/>
            <a:ext cx="4132652" cy="10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ED61F90-2086-45A4-947F-027B9417432E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 flipV="1">
            <a:off x="4416082" y="4305229"/>
            <a:ext cx="4132652" cy="60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D19F85F5-6C60-4E64-BCFE-6F8769163256}"/>
              </a:ext>
            </a:extLst>
          </p:cNvPr>
          <p:cNvSpPr/>
          <p:nvPr/>
        </p:nvSpPr>
        <p:spPr>
          <a:xfrm>
            <a:off x="5896087" y="2709644"/>
            <a:ext cx="2652647" cy="774249"/>
          </a:xfrm>
          <a:prstGeom prst="wedgeRectCallout">
            <a:avLst>
              <a:gd name="adj1" fmla="val 41524"/>
              <a:gd name="adj2" fmla="val 8010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The minified and small code bundle. The server will serve this bundle instead.</a:t>
            </a:r>
          </a:p>
        </p:txBody>
      </p:sp>
    </p:spTree>
    <p:extLst>
      <p:ext uri="{BB962C8B-B14F-4D97-AF65-F5344CB8AC3E}">
        <p14:creationId xmlns:p14="http://schemas.microsoft.com/office/powerpoint/2010/main" val="31461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E89BD8-C280-4C8C-98A1-D7606CDA74C2}"/>
              </a:ext>
            </a:extLst>
          </p:cNvPr>
          <p:cNvSpPr/>
          <p:nvPr/>
        </p:nvSpPr>
        <p:spPr>
          <a:xfrm>
            <a:off x="2102988" y="4597170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F69EEE-5DE2-4762-91C2-B9E5E602847A}"/>
              </a:ext>
            </a:extLst>
          </p:cNvPr>
          <p:cNvSpPr/>
          <p:nvPr/>
        </p:nvSpPr>
        <p:spPr>
          <a:xfrm>
            <a:off x="2102988" y="4337110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39645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Code splitting on Webpack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The basic code-splitting technology.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24F5C2-D221-45E2-A78E-500EC805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79" y="2411834"/>
            <a:ext cx="1136618" cy="1161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836D7-2DDB-4C5F-A1EF-F837C8C0AEAC}"/>
              </a:ext>
            </a:extLst>
          </p:cNvPr>
          <p:cNvSpPr txBox="1"/>
          <p:nvPr/>
        </p:nvSpPr>
        <p:spPr>
          <a:xfrm>
            <a:off x="1124035" y="1197227"/>
            <a:ext cx="10229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By lazy loading components on FE part, you can split the codes with *chunks*.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The purpose of code-splitting is avoiding sending all codes which includes useless ones to end-user.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B2195E-D98D-4369-9C77-E32F9E567071}"/>
              </a:ext>
            </a:extLst>
          </p:cNvPr>
          <p:cNvSpPr/>
          <p:nvPr/>
        </p:nvSpPr>
        <p:spPr>
          <a:xfrm>
            <a:off x="1803038" y="3707935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Static assets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DA21B-7D02-4204-951B-2C9DA2E2DE61}"/>
              </a:ext>
            </a:extLst>
          </p:cNvPr>
          <p:cNvSpPr/>
          <p:nvPr/>
        </p:nvSpPr>
        <p:spPr>
          <a:xfrm>
            <a:off x="2102988" y="4068662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70AD2-270E-4804-A574-4B3E224D752B}"/>
              </a:ext>
            </a:extLst>
          </p:cNvPr>
          <p:cNvSpPr/>
          <p:nvPr/>
        </p:nvSpPr>
        <p:spPr>
          <a:xfrm>
            <a:off x="2369382" y="4966285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Website entry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208AEC-6C74-4902-AD61-EEA442047528}"/>
              </a:ext>
            </a:extLst>
          </p:cNvPr>
          <p:cNvGrpSpPr/>
          <p:nvPr/>
        </p:nvGrpSpPr>
        <p:grpSpPr>
          <a:xfrm>
            <a:off x="8180210" y="2697060"/>
            <a:ext cx="2758576" cy="1710156"/>
            <a:chOff x="7501207" y="2722227"/>
            <a:chExt cx="2758576" cy="1710156"/>
          </a:xfrm>
        </p:grpSpPr>
        <p:pic>
          <p:nvPicPr>
            <p:cNvPr id="1026" name="Picture 2" descr="Chromium (web browser) - Wikipedia">
              <a:extLst>
                <a:ext uri="{FF2B5EF4-FFF2-40B4-BE49-F238E27FC236}">
                  <a16:creationId xmlns:a16="http://schemas.microsoft.com/office/drawing/2014/main" id="{F4F2AF7D-98CE-457E-A8BC-11FA548F0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92" y="2722227"/>
              <a:ext cx="1216406" cy="121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8FD879-0D9D-4179-B32E-D86EAE900619}"/>
                </a:ext>
              </a:extLst>
            </p:cNvPr>
            <p:cNvSpPr txBox="1"/>
            <p:nvPr/>
          </p:nvSpPr>
          <p:spPr>
            <a:xfrm>
              <a:off x="7501207" y="4093829"/>
              <a:ext cx="27585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Web browser (Chromium*)</a:t>
              </a:r>
              <a:endParaRPr lang="ko-KR" altLang="en-US" sz="1600" dirty="0">
                <a:latin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2CE738-DCF4-473E-8497-A39A3869EC41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3808006" y="3305263"/>
            <a:ext cx="5143289" cy="629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4DE1A1-BD42-497A-8917-CC0238B25ED2}"/>
              </a:ext>
            </a:extLst>
          </p:cNvPr>
          <p:cNvCxnSpPr>
            <a:cxnSpLocks/>
            <a:stCxn id="8" idx="3"/>
            <a:endCxn id="1026" idx="1"/>
          </p:cNvCxnSpPr>
          <p:nvPr/>
        </p:nvCxnSpPr>
        <p:spPr>
          <a:xfrm flipV="1">
            <a:off x="4107956" y="3305263"/>
            <a:ext cx="4843339" cy="98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F45DCA-9889-4CC3-B75F-9BFF437A83D8}"/>
              </a:ext>
            </a:extLst>
          </p:cNvPr>
          <p:cNvCxnSpPr>
            <a:cxnSpLocks/>
            <a:stCxn id="10" idx="3"/>
            <a:endCxn id="1026" idx="1"/>
          </p:cNvCxnSpPr>
          <p:nvPr/>
        </p:nvCxnSpPr>
        <p:spPr>
          <a:xfrm flipV="1">
            <a:off x="4374350" y="3305263"/>
            <a:ext cx="4576945" cy="1887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EFB9757B-6EA5-4454-8F29-403F4C70081A}"/>
              </a:ext>
            </a:extLst>
          </p:cNvPr>
          <p:cNvSpPr/>
          <p:nvPr/>
        </p:nvSpPr>
        <p:spPr>
          <a:xfrm>
            <a:off x="4644438" y="2481096"/>
            <a:ext cx="2652647" cy="681555"/>
          </a:xfrm>
          <a:prstGeom prst="wedgeRectCallout">
            <a:avLst>
              <a:gd name="adj1" fmla="val 41524"/>
              <a:gd name="adj2" fmla="val 8010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Every request creates new</a:t>
            </a:r>
            <a:r>
              <a:rPr lang="ko-KR" altLang="en-US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full</a:t>
            </a:r>
            <a:r>
              <a:rPr lang="ko-KR" altLang="en-US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HTTP request with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8802546" y="6412548"/>
            <a:ext cx="3389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2. Webpack code-splitting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47E1FE6B-92A2-4E64-88ED-1A722A90D72C}"/>
              </a:ext>
            </a:extLst>
          </p:cNvPr>
          <p:cNvSpPr/>
          <p:nvPr/>
        </p:nvSpPr>
        <p:spPr>
          <a:xfrm>
            <a:off x="6364589" y="5187481"/>
            <a:ext cx="3631242" cy="815957"/>
          </a:xfrm>
          <a:prstGeom prst="wedgeRectCallout">
            <a:avLst>
              <a:gd name="adj1" fmla="val -48358"/>
              <a:gd name="adj2" fmla="val -7990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 are created on build time of webpack which mainly because of code-splitting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83E81F-9B97-44DE-AE6A-DF1780D783DD}"/>
              </a:ext>
            </a:extLst>
          </p:cNvPr>
          <p:cNvSpPr/>
          <p:nvPr/>
        </p:nvSpPr>
        <p:spPr>
          <a:xfrm>
            <a:off x="2605906" y="5368958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Webpack runtime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F2195C-56B4-4A9B-9FFC-5D508D47615F}"/>
              </a:ext>
            </a:extLst>
          </p:cNvPr>
          <p:cNvCxnSpPr>
            <a:cxnSpLocks/>
            <a:stCxn id="23" idx="3"/>
            <a:endCxn id="1026" idx="1"/>
          </p:cNvCxnSpPr>
          <p:nvPr/>
        </p:nvCxnSpPr>
        <p:spPr>
          <a:xfrm flipV="1">
            <a:off x="4610874" y="3305263"/>
            <a:ext cx="4340421" cy="2290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68421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Huge changes on current web environment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 lot of new technology for developing web applications are created.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9363725" y="6405656"/>
            <a:ext cx="2828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3. New technologies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7D2F7-3596-4FD1-8A59-79EC5FA0F73D}"/>
              </a:ext>
            </a:extLst>
          </p:cNvPr>
          <p:cNvSpPr txBox="1"/>
          <p:nvPr/>
        </p:nvSpPr>
        <p:spPr>
          <a:xfrm>
            <a:off x="1124035" y="1197227"/>
            <a:ext cx="789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HTTP/2 can ship many materials such as your code with single *connection*.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ESBuild</a:t>
            </a: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is faster than any existing bundlers such as webpack or rollup.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9B2BC6A-DA22-444A-BF7A-31E23ABD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55" y="2913680"/>
            <a:ext cx="893342" cy="91319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1F2238-25C5-4426-BC15-7734B0FFD4F2}"/>
              </a:ext>
            </a:extLst>
          </p:cNvPr>
          <p:cNvGrpSpPr/>
          <p:nvPr/>
        </p:nvGrpSpPr>
        <p:grpSpPr>
          <a:xfrm>
            <a:off x="2952163" y="4403021"/>
            <a:ext cx="2119555" cy="1110203"/>
            <a:chOff x="7257855" y="2722227"/>
            <a:chExt cx="3245279" cy="1699847"/>
          </a:xfrm>
        </p:grpSpPr>
        <p:pic>
          <p:nvPicPr>
            <p:cNvPr id="26" name="Picture 2" descr="Chromium (web browser) - Wikipedia">
              <a:extLst>
                <a:ext uri="{FF2B5EF4-FFF2-40B4-BE49-F238E27FC236}">
                  <a16:creationId xmlns:a16="http://schemas.microsoft.com/office/drawing/2014/main" id="{049F2165-6218-4FC8-8AAE-99C62E1C8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92" y="2722227"/>
              <a:ext cx="1216406" cy="121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F06D1-DC81-4CE9-8FFF-11EEA4A43AB8}"/>
                </a:ext>
              </a:extLst>
            </p:cNvPr>
            <p:cNvSpPr txBox="1"/>
            <p:nvPr/>
          </p:nvSpPr>
          <p:spPr>
            <a:xfrm>
              <a:off x="7257855" y="3997957"/>
              <a:ext cx="3245279" cy="424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Web browser (Chromium*)</a:t>
              </a:r>
              <a:endParaRPr lang="ko-KR" altLang="en-US" sz="1200" dirty="0">
                <a:latin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D3F96C-7A66-465B-B9DC-4E96AB40C41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1602297" y="3370277"/>
            <a:ext cx="2012415" cy="1429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E979A235-544B-4A77-AD63-B4E095D72099}"/>
              </a:ext>
            </a:extLst>
          </p:cNvPr>
          <p:cNvSpPr/>
          <p:nvPr/>
        </p:nvSpPr>
        <p:spPr>
          <a:xfrm>
            <a:off x="2419071" y="2881137"/>
            <a:ext cx="2652647" cy="681555"/>
          </a:xfrm>
          <a:prstGeom prst="wedgeRectCallout">
            <a:avLst>
              <a:gd name="adj1" fmla="val -45761"/>
              <a:gd name="adj2" fmla="val 7641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All assets can be transferred in single connection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4509BB-3628-4798-883A-C749C817D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492" y="3271850"/>
            <a:ext cx="5944264" cy="1686702"/>
          </a:xfrm>
          <a:prstGeom prst="rect">
            <a:avLst/>
          </a:prstGeom>
        </p:spPr>
      </p:pic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6500BB39-C54B-40A5-B208-FADC94D24A5A}"/>
              </a:ext>
            </a:extLst>
          </p:cNvPr>
          <p:cNvSpPr/>
          <p:nvPr/>
        </p:nvSpPr>
        <p:spPr>
          <a:xfrm>
            <a:off x="7966164" y="3037961"/>
            <a:ext cx="1460050" cy="467778"/>
          </a:xfrm>
          <a:prstGeom prst="wedgeRectCallout">
            <a:avLst>
              <a:gd name="adj1" fmla="val -79086"/>
              <a:gd name="adj2" fmla="val 35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FTL!</a:t>
            </a:r>
          </a:p>
        </p:txBody>
      </p:sp>
    </p:spTree>
    <p:extLst>
      <p:ext uri="{BB962C8B-B14F-4D97-AF65-F5344CB8AC3E}">
        <p14:creationId xmlns:p14="http://schemas.microsoft.com/office/powerpoint/2010/main" val="3369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64386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See experience with bundlers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It’s not only you want, avoid using it all even in useless condition.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8933287" y="6397267"/>
            <a:ext cx="325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4. Problems with bundler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7D2F7-3596-4FD1-8A59-79EC5FA0F73D}"/>
              </a:ext>
            </a:extLst>
          </p:cNvPr>
          <p:cNvSpPr txBox="1"/>
          <p:nvPr/>
        </p:nvSpPr>
        <p:spPr>
          <a:xfrm>
            <a:off x="1124035" y="1197227"/>
            <a:ext cx="7973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Bundlers contains its runtime, also has the impact on your website.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The build time is really *longer* than </a:t>
            </a:r>
            <a:r>
              <a:rPr lang="en-US" altLang="ko-KR" sz="16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ESBuild</a:t>
            </a: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which I introduced in prior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Webpack says that it bundles all your assets but it isn’t good always.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97489B-2D23-4064-975B-7D178E9B7C38}"/>
              </a:ext>
            </a:extLst>
          </p:cNvPr>
          <p:cNvSpPr/>
          <p:nvPr/>
        </p:nvSpPr>
        <p:spPr>
          <a:xfrm>
            <a:off x="982165" y="4644989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60112D-ECF9-4D16-884E-EF2CE0A9D1A9}"/>
              </a:ext>
            </a:extLst>
          </p:cNvPr>
          <p:cNvSpPr/>
          <p:nvPr/>
        </p:nvSpPr>
        <p:spPr>
          <a:xfrm>
            <a:off x="982165" y="4384929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5C00812-7710-4CAA-956F-8CE3B5EA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56" y="2459653"/>
            <a:ext cx="1136618" cy="116187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F9E8FF-EB59-46C3-88AC-FE49E52C2033}"/>
              </a:ext>
            </a:extLst>
          </p:cNvPr>
          <p:cNvSpPr/>
          <p:nvPr/>
        </p:nvSpPr>
        <p:spPr>
          <a:xfrm>
            <a:off x="682215" y="3755754"/>
            <a:ext cx="2004968" cy="45300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Inter" panose="020B0502030000000004" pitchFamily="34" charset="0"/>
                <a:cs typeface="Inter" panose="020B0502030000000004" pitchFamily="34" charset="0"/>
              </a:rPr>
              <a:t>Static assets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B2E7DB-D92F-45A0-A223-4374498C0909}"/>
              </a:ext>
            </a:extLst>
          </p:cNvPr>
          <p:cNvSpPr/>
          <p:nvPr/>
        </p:nvSpPr>
        <p:spPr>
          <a:xfrm>
            <a:off x="982165" y="4116481"/>
            <a:ext cx="2004968" cy="45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Chunks</a:t>
            </a:r>
            <a:endParaRPr lang="ko-KR" altLang="en-US" sz="16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0715F-5EE5-4427-8425-9694FD119D7C}"/>
              </a:ext>
            </a:extLst>
          </p:cNvPr>
          <p:cNvSpPr/>
          <p:nvPr/>
        </p:nvSpPr>
        <p:spPr>
          <a:xfrm>
            <a:off x="1248559" y="5014104"/>
            <a:ext cx="2004968" cy="45300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Website entry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31C5BA-F532-47D2-A086-6C2F2FC78C61}"/>
              </a:ext>
            </a:extLst>
          </p:cNvPr>
          <p:cNvSpPr/>
          <p:nvPr/>
        </p:nvSpPr>
        <p:spPr>
          <a:xfrm>
            <a:off x="1485083" y="5416777"/>
            <a:ext cx="2004968" cy="45300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Webpack runtime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7ED7192B-7732-4548-8D15-0AD61B4A59AE}"/>
              </a:ext>
            </a:extLst>
          </p:cNvPr>
          <p:cNvSpPr/>
          <p:nvPr/>
        </p:nvSpPr>
        <p:spPr>
          <a:xfrm>
            <a:off x="3666494" y="2925244"/>
            <a:ext cx="2097247" cy="2382473"/>
          </a:xfrm>
          <a:prstGeom prst="foldedCorner">
            <a:avLst>
              <a:gd name="adj" fmla="val 110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cs typeface="Inter" panose="020B0502030000000004" pitchFamily="34" charset="0"/>
              </a:rPr>
              <a:t>&lt;Recipe of Chunk&gt;</a:t>
            </a:r>
          </a:p>
          <a:p>
            <a:pPr algn="ctr"/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cs typeface="Inter" panose="020B0502030000000004" pitchFamily="34" charset="0"/>
              </a:rPr>
              <a:t>Your code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cs typeface="Inter" panose="020B0502030000000004" pitchFamily="34" charset="0"/>
              </a:rPr>
              <a:t>*Dependencies*</a:t>
            </a: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07F0F8EC-D318-41DC-B4C8-B1666AAA94FD}"/>
              </a:ext>
            </a:extLst>
          </p:cNvPr>
          <p:cNvSpPr/>
          <p:nvPr/>
        </p:nvSpPr>
        <p:spPr>
          <a:xfrm>
            <a:off x="4469362" y="4852104"/>
            <a:ext cx="3911886" cy="1230009"/>
          </a:xfrm>
          <a:prstGeom prst="wedgeRectCallout">
            <a:avLst>
              <a:gd name="adj1" fmla="val -36651"/>
              <a:gd name="adj2" fmla="val -6864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If cache invalidation performed, users need to download all </a:t>
            </a:r>
            <a:b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*dependencies* again, not only your code. This means that user can also download useless parts.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527E2-A90F-4080-BA7E-AE10962A7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876" y="2440662"/>
            <a:ext cx="3758268" cy="1080502"/>
          </a:xfrm>
          <a:prstGeom prst="rect">
            <a:avLst/>
          </a:prstGeom>
        </p:spPr>
      </p:pic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4EC0AC65-4D48-4A00-AEB5-050649776AF6}"/>
              </a:ext>
            </a:extLst>
          </p:cNvPr>
          <p:cNvSpPr/>
          <p:nvPr/>
        </p:nvSpPr>
        <p:spPr>
          <a:xfrm>
            <a:off x="7281644" y="3586463"/>
            <a:ext cx="4423141" cy="841907"/>
          </a:xfrm>
          <a:prstGeom prst="wedgeRectCallout">
            <a:avLst>
              <a:gd name="adj1" fmla="val 3236"/>
              <a:gd name="adj2" fmla="val -797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This is very well-known console output for React developers with webpack dev server.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Long time to see the result because of bundler.</a:t>
            </a:r>
          </a:p>
        </p:txBody>
      </p:sp>
    </p:spTree>
    <p:extLst>
      <p:ext uri="{BB962C8B-B14F-4D97-AF65-F5344CB8AC3E}">
        <p14:creationId xmlns:p14="http://schemas.microsoft.com/office/powerpoint/2010/main" val="304558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39409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Testing with actual project</a:t>
            </a:r>
          </a:p>
          <a:p>
            <a:r>
              <a:rPr lang="en-US" altLang="ko-KR" sz="16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Ohys</a:t>
            </a: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-FE.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9848986" y="6397267"/>
            <a:ext cx="2343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5. Creating test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4913C1-BCBD-4B9C-8C1B-058565E5A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35" y="1197227"/>
            <a:ext cx="8752578" cy="4740980"/>
          </a:xfrm>
          <a:prstGeom prst="rect">
            <a:avLst/>
          </a:prstGeom>
        </p:spPr>
      </p:pic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7A6E9D-4DBE-4F04-BC34-8A81F777C6B7}"/>
              </a:ext>
            </a:extLst>
          </p:cNvPr>
          <p:cNvSpPr/>
          <p:nvPr/>
        </p:nvSpPr>
        <p:spPr>
          <a:xfrm>
            <a:off x="6473818" y="2776756"/>
            <a:ext cx="3911886" cy="1882253"/>
          </a:xfrm>
          <a:prstGeom prst="wedgeRectCallout">
            <a:avLst>
              <a:gd name="adj1" fmla="val -47802"/>
              <a:gd name="adj2" fmla="val 6571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We’re going to see what’s happening after removing one line.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Inter" panose="020B0502030000000004" pitchFamily="34" charset="0"/>
              <a:cs typeface="Inter" panose="020B05020300000000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Snowpack will build the source-code.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First with webpack and second case is unbundled. Then, we’ll open the server with ‘serve –s build’ command.</a:t>
            </a:r>
          </a:p>
        </p:txBody>
      </p:sp>
    </p:spTree>
    <p:extLst>
      <p:ext uri="{BB962C8B-B14F-4D97-AF65-F5344CB8AC3E}">
        <p14:creationId xmlns:p14="http://schemas.microsoft.com/office/powerpoint/2010/main" val="33548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56203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Useless requests are made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Lazy loading components are not enough with bundlers.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8035285" y="6426497"/>
            <a:ext cx="415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6. Browser doesn’t know webpack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25ABF3-CE9A-48D6-9F11-E99175A0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815" y="2673909"/>
            <a:ext cx="7097862" cy="2209993"/>
          </a:xfrm>
          <a:prstGeom prst="rect">
            <a:avLst/>
          </a:prstGeom>
        </p:spPr>
      </p:pic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925938EF-4022-4730-908E-F0363EF99874}"/>
              </a:ext>
            </a:extLst>
          </p:cNvPr>
          <p:cNvSpPr/>
          <p:nvPr/>
        </p:nvSpPr>
        <p:spPr>
          <a:xfrm>
            <a:off x="7794903" y="2145196"/>
            <a:ext cx="4093813" cy="792460"/>
          </a:xfrm>
          <a:prstGeom prst="wedgeRectCallout">
            <a:avLst>
              <a:gd name="adj1" fmla="val -43866"/>
              <a:gd name="adj2" fmla="val 702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Web browser doesn’t know the exact location of dependencies and all things are re-cached after changing one line. (over 200 kB)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4F2B93B-B97D-430E-8342-406D43BD6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17" y="1857814"/>
            <a:ext cx="1136618" cy="1161876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C0DC8A-8FCE-409B-8612-27FC66AC1204}"/>
              </a:ext>
            </a:extLst>
          </p:cNvPr>
          <p:cNvGrpSpPr/>
          <p:nvPr/>
        </p:nvGrpSpPr>
        <p:grpSpPr>
          <a:xfrm>
            <a:off x="1723935" y="4533996"/>
            <a:ext cx="2119555" cy="1110203"/>
            <a:chOff x="7257855" y="2722227"/>
            <a:chExt cx="3245279" cy="1699847"/>
          </a:xfrm>
        </p:grpSpPr>
        <p:pic>
          <p:nvPicPr>
            <p:cNvPr id="25" name="Picture 2" descr="Chromium (web browser) - Wikipedia">
              <a:extLst>
                <a:ext uri="{FF2B5EF4-FFF2-40B4-BE49-F238E27FC236}">
                  <a16:creationId xmlns:a16="http://schemas.microsoft.com/office/drawing/2014/main" id="{BF3E280B-B6CF-4763-BBED-1F4E1DE5A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92" y="2722227"/>
              <a:ext cx="1216406" cy="121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F07D29-23DA-447D-BA7A-7CDDD09409DC}"/>
                </a:ext>
              </a:extLst>
            </p:cNvPr>
            <p:cNvSpPr txBox="1"/>
            <p:nvPr/>
          </p:nvSpPr>
          <p:spPr>
            <a:xfrm>
              <a:off x="7257855" y="3997957"/>
              <a:ext cx="3245279" cy="424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Web browser (Chromium*)</a:t>
              </a:r>
              <a:endParaRPr lang="ko-KR" altLang="en-US" sz="1200" dirty="0">
                <a:latin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26F53C-42E9-4FA6-AF87-EE3E9C7CDA48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1155626" y="3019690"/>
            <a:ext cx="1230858" cy="1911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570EBBDC-444D-4543-B296-FF09D7485F4F}"/>
              </a:ext>
            </a:extLst>
          </p:cNvPr>
          <p:cNvSpPr/>
          <p:nvPr/>
        </p:nvSpPr>
        <p:spPr>
          <a:xfrm>
            <a:off x="2511787" y="3916970"/>
            <a:ext cx="2119555" cy="389638"/>
          </a:xfrm>
          <a:prstGeom prst="wedgeRectCallout">
            <a:avLst>
              <a:gd name="adj1" fmla="val -38743"/>
              <a:gd name="adj2" fmla="val 8402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I want some JS</a:t>
            </a: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CCA2F8B7-B936-47B7-AF28-9794D50062F3}"/>
              </a:ext>
            </a:extLst>
          </p:cNvPr>
          <p:cNvSpPr/>
          <p:nvPr/>
        </p:nvSpPr>
        <p:spPr>
          <a:xfrm>
            <a:off x="2058432" y="2746211"/>
            <a:ext cx="2370955" cy="389638"/>
          </a:xfrm>
          <a:prstGeom prst="wedgeRectCallout">
            <a:avLst>
              <a:gd name="adj1" fmla="val -56554"/>
              <a:gd name="adj2" fmla="val -4516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200: Get all you need</a:t>
            </a:r>
          </a:p>
        </p:txBody>
      </p:sp>
    </p:spTree>
    <p:extLst>
      <p:ext uri="{BB962C8B-B14F-4D97-AF65-F5344CB8AC3E}">
        <p14:creationId xmlns:p14="http://schemas.microsoft.com/office/powerpoint/2010/main" val="166588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67569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Code-splitting becomes easy without bundlers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Lazy loading component is enough. No more.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2ACCB-7212-4C3D-ACD4-D48290FEF93B}"/>
              </a:ext>
            </a:extLst>
          </p:cNvPr>
          <p:cNvSpPr txBox="1"/>
          <p:nvPr/>
        </p:nvSpPr>
        <p:spPr>
          <a:xfrm>
            <a:off x="7729881" y="6432679"/>
            <a:ext cx="446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7. Web browser know this application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A68FF3-66E0-48FB-9340-A2A77AB84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7" y="1366247"/>
            <a:ext cx="5834969" cy="2062753"/>
          </a:xfrm>
          <a:prstGeom prst="rect">
            <a:avLst/>
          </a:prstGeom>
        </p:spPr>
      </p:pic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FFB29199-4E63-47FF-A74D-488DA96FB41B}"/>
              </a:ext>
            </a:extLst>
          </p:cNvPr>
          <p:cNvSpPr/>
          <p:nvPr/>
        </p:nvSpPr>
        <p:spPr>
          <a:xfrm>
            <a:off x="4017967" y="1228506"/>
            <a:ext cx="4815640" cy="1056775"/>
          </a:xfrm>
          <a:prstGeom prst="wedgeRectCallout">
            <a:avLst>
              <a:gd name="adj1" fmla="val -47155"/>
              <a:gd name="adj2" fmla="val 6688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Web browser knows the exact location of each JS and because of ESM, all modules won’t loaded and instantized at initiating time.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(Actual build result of Snowpack app: </a:t>
            </a:r>
            <a:r>
              <a:rPr lang="en-US" altLang="ko-KR" sz="1400" dirty="0" err="1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Ohys</a:t>
            </a:r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-FE)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5C6FD33-E1FA-4FB3-8AC0-00B5B8B6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707" y="2470789"/>
            <a:ext cx="5105761" cy="3530351"/>
          </a:xfrm>
          <a:prstGeom prst="rect">
            <a:avLst/>
          </a:prstGeom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0B99E91-195E-4E54-8668-2993ACE4D6DD}"/>
              </a:ext>
            </a:extLst>
          </p:cNvPr>
          <p:cNvSpPr/>
          <p:nvPr/>
        </p:nvSpPr>
        <p:spPr>
          <a:xfrm>
            <a:off x="4329234" y="2982378"/>
            <a:ext cx="2185846" cy="681555"/>
          </a:xfrm>
          <a:prstGeom prst="wedgeRectCallout">
            <a:avLst>
              <a:gd name="adj1" fmla="val 62059"/>
              <a:gd name="adj2" fmla="val 444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Dependencies are not modified (HTTP 304)</a:t>
            </a: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A6F9C4A2-B6DF-4441-A1C7-7D518B24882C}"/>
              </a:ext>
            </a:extLst>
          </p:cNvPr>
          <p:cNvSpPr/>
          <p:nvPr/>
        </p:nvSpPr>
        <p:spPr>
          <a:xfrm>
            <a:off x="9126234" y="3088222"/>
            <a:ext cx="2652647" cy="681555"/>
          </a:xfrm>
          <a:prstGeom prst="wedgeRectCallout">
            <a:avLst>
              <a:gd name="adj1" fmla="val -72009"/>
              <a:gd name="adj2" fmla="val 6533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Only modified file requested (1.0 kB / HTTP 200)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6A88101-29AB-42A3-83D2-83E2CC854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59" y="4126097"/>
            <a:ext cx="1136618" cy="116187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395288-76F8-46FD-891E-78C9489C52F7}"/>
              </a:ext>
            </a:extLst>
          </p:cNvPr>
          <p:cNvGrpSpPr/>
          <p:nvPr/>
        </p:nvGrpSpPr>
        <p:grpSpPr>
          <a:xfrm>
            <a:off x="2766940" y="5491753"/>
            <a:ext cx="2119555" cy="1110203"/>
            <a:chOff x="7257855" y="2722227"/>
            <a:chExt cx="3245279" cy="1699847"/>
          </a:xfrm>
        </p:grpSpPr>
        <p:pic>
          <p:nvPicPr>
            <p:cNvPr id="35" name="Picture 2" descr="Chromium (web browser) - Wikipedia">
              <a:extLst>
                <a:ext uri="{FF2B5EF4-FFF2-40B4-BE49-F238E27FC236}">
                  <a16:creationId xmlns:a16="http://schemas.microsoft.com/office/drawing/2014/main" id="{FB9CF6CB-6C8A-4EDA-B47C-FE1DF2019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92" y="2722227"/>
              <a:ext cx="1216406" cy="121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3A967A-2BFB-4236-92BA-180AAF54061B}"/>
                </a:ext>
              </a:extLst>
            </p:cNvPr>
            <p:cNvSpPr txBox="1"/>
            <p:nvPr/>
          </p:nvSpPr>
          <p:spPr>
            <a:xfrm>
              <a:off x="7257855" y="3997957"/>
              <a:ext cx="3245279" cy="424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Web browser (Chromium*)</a:t>
              </a:r>
              <a:endParaRPr lang="ko-KR" altLang="en-US" sz="1200" dirty="0">
                <a:latin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99F985-3E78-41B6-AC25-9926F5D84CC6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1107368" y="5287973"/>
            <a:ext cx="2322121" cy="60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C12248BF-6D86-4554-944F-759BC63AC192}"/>
              </a:ext>
            </a:extLst>
          </p:cNvPr>
          <p:cNvSpPr/>
          <p:nvPr/>
        </p:nvSpPr>
        <p:spPr>
          <a:xfrm>
            <a:off x="3554792" y="4874727"/>
            <a:ext cx="2119555" cy="389638"/>
          </a:xfrm>
          <a:prstGeom prst="wedgeRectCallout">
            <a:avLst>
              <a:gd name="adj1" fmla="val -38743"/>
              <a:gd name="adj2" fmla="val 8402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I want some JS</a:t>
            </a: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F475BBAA-FF0E-4704-BDD1-F73F69A4AC40}"/>
              </a:ext>
            </a:extLst>
          </p:cNvPr>
          <p:cNvSpPr/>
          <p:nvPr/>
        </p:nvSpPr>
        <p:spPr>
          <a:xfrm>
            <a:off x="2112098" y="3917074"/>
            <a:ext cx="2370955" cy="389638"/>
          </a:xfrm>
          <a:prstGeom prst="wedgeRectCallout">
            <a:avLst>
              <a:gd name="adj1" fmla="val -62215"/>
              <a:gd name="adj2" fmla="val 3880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304: File is not modified</a:t>
            </a:r>
          </a:p>
        </p:txBody>
      </p:sp>
    </p:spTree>
    <p:extLst>
      <p:ext uri="{BB962C8B-B14F-4D97-AF65-F5344CB8AC3E}">
        <p14:creationId xmlns:p14="http://schemas.microsoft.com/office/powerpoint/2010/main" val="24823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5F5E8A-A891-42D7-B4FF-6D6011F2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80" b="73284" l="26485" r="73020"/>
                    </a14:imgEffect>
                  </a14:imgLayer>
                </a14:imgProps>
              </a:ext>
            </a:extLst>
          </a:blip>
          <a:srcRect l="26801" t="26719" r="26975" b="26781"/>
          <a:stretch/>
        </p:blipFill>
        <p:spPr>
          <a:xfrm>
            <a:off x="587317" y="520119"/>
            <a:ext cx="536718" cy="54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47738-4539-409F-9A4D-149401288924}"/>
              </a:ext>
            </a:extLst>
          </p:cNvPr>
          <p:cNvSpPr txBox="1"/>
          <p:nvPr/>
        </p:nvSpPr>
        <p:spPr>
          <a:xfrm>
            <a:off x="1124035" y="454206"/>
            <a:ext cx="85460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Inter V Extra Bold" panose="020B0502030000000004" pitchFamily="34" charset="0"/>
                <a:ea typeface="Inter V Extra Bold" panose="020B0502030000000004" pitchFamily="34" charset="0"/>
                <a:cs typeface="Inter V Extra Bold" panose="020B0502030000000004" pitchFamily="34" charset="0"/>
              </a:rPr>
              <a:t>Traffic controlling via CDN on micro-frontends</a:t>
            </a:r>
          </a:p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All core assets are shared via CDN, this make apps centralized but divided at the time.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C6CDE-6EC8-41CF-9BFB-1F2BB65E8B8A}"/>
              </a:ext>
            </a:extLst>
          </p:cNvPr>
          <p:cNvSpPr txBox="1"/>
          <p:nvPr/>
        </p:nvSpPr>
        <p:spPr>
          <a:xfrm>
            <a:off x="8709893" y="6432679"/>
            <a:ext cx="348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Figure 8. Micro-Frontend situation</a:t>
            </a:r>
            <a:endParaRPr lang="ko-KR" altLang="en-US" sz="16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964CC-4DEF-40D4-BB3D-4D6CB52FFDB4}"/>
              </a:ext>
            </a:extLst>
          </p:cNvPr>
          <p:cNvSpPr txBox="1"/>
          <p:nvPr/>
        </p:nvSpPr>
        <p:spPr>
          <a:xfrm>
            <a:off x="1124035" y="1197227"/>
            <a:ext cx="9381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Thanks to </a:t>
            </a:r>
            <a:r>
              <a:rPr lang="en-US" altLang="ko-KR" sz="1600" b="1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zhoukekestar</a:t>
            </a: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, similar ideas are already formed nicely.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Optimization of traffic will be reached by CDN providers.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Each micro-services (or micro-frontends) are not required to worry about duplicated assets.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935F9F-1715-4787-9986-CC4891CA5FC5}"/>
              </a:ext>
            </a:extLst>
          </p:cNvPr>
          <p:cNvGrpSpPr/>
          <p:nvPr/>
        </p:nvGrpSpPr>
        <p:grpSpPr>
          <a:xfrm>
            <a:off x="3782805" y="2411227"/>
            <a:ext cx="1621662" cy="1682264"/>
            <a:chOff x="5285169" y="3201058"/>
            <a:chExt cx="1621662" cy="168226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38175CF-7F39-4532-B153-7740900C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7691" y="3201058"/>
              <a:ext cx="1136618" cy="116187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BB8377-9447-48DC-BFDB-F1779B91A561}"/>
                </a:ext>
              </a:extLst>
            </p:cNvPr>
            <p:cNvSpPr txBox="1"/>
            <p:nvPr/>
          </p:nvSpPr>
          <p:spPr>
            <a:xfrm>
              <a:off x="5285169" y="4421657"/>
              <a:ext cx="1621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ESM CDN Providers</a:t>
              </a:r>
            </a:p>
            <a:p>
              <a:pPr algn="ctr"/>
              <a:r>
                <a:rPr lang="en-US" altLang="ko-KR" sz="12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e.g. </a:t>
              </a:r>
              <a:r>
                <a:rPr lang="en-US" altLang="ko-KR" sz="1200" dirty="0" err="1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Skypack</a:t>
              </a:r>
              <a:endParaRPr lang="ko-KR" altLang="en-US" sz="1200" dirty="0">
                <a:latin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D63867A6-DA96-4F6C-8426-6C9EB3D7A105}"/>
              </a:ext>
            </a:extLst>
          </p:cNvPr>
          <p:cNvSpPr/>
          <p:nvPr/>
        </p:nvSpPr>
        <p:spPr>
          <a:xfrm>
            <a:off x="1735661" y="3170347"/>
            <a:ext cx="1526444" cy="842969"/>
          </a:xfrm>
          <a:prstGeom prst="cube">
            <a:avLst>
              <a:gd name="adj" fmla="val 1948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nter" panose="020B0502030000000004" pitchFamily="34" charset="0"/>
                <a:cs typeface="Inter" panose="020B0502030000000004" pitchFamily="34" charset="0"/>
              </a:rPr>
              <a:t>Microservice</a:t>
            </a:r>
            <a:endParaRPr lang="ko-KR" altLang="en-US" sz="14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5B96F162-D048-4C7D-9CCB-C9E2D57A328D}"/>
              </a:ext>
            </a:extLst>
          </p:cNvPr>
          <p:cNvSpPr/>
          <p:nvPr/>
        </p:nvSpPr>
        <p:spPr>
          <a:xfrm>
            <a:off x="2938083" y="4875826"/>
            <a:ext cx="1526444" cy="842969"/>
          </a:xfrm>
          <a:prstGeom prst="cube">
            <a:avLst>
              <a:gd name="adj" fmla="val 1948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nter" panose="020B0502030000000004" pitchFamily="34" charset="0"/>
                <a:cs typeface="Inter" panose="020B0502030000000004" pitchFamily="34" charset="0"/>
              </a:rPr>
              <a:t>Microservice</a:t>
            </a:r>
            <a:endParaRPr lang="ko-KR" altLang="en-US" sz="1400" dirty="0">
              <a:latin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DC69756-933B-4EBE-B812-203411A84B25}"/>
              </a:ext>
            </a:extLst>
          </p:cNvPr>
          <p:cNvGrpSpPr/>
          <p:nvPr/>
        </p:nvGrpSpPr>
        <p:grpSpPr>
          <a:xfrm>
            <a:off x="8385510" y="4658504"/>
            <a:ext cx="2119555" cy="1110203"/>
            <a:chOff x="7257855" y="2722227"/>
            <a:chExt cx="3245279" cy="1699847"/>
          </a:xfrm>
        </p:grpSpPr>
        <p:pic>
          <p:nvPicPr>
            <p:cNvPr id="48" name="Picture 2" descr="Chromium (web browser) - Wikipedia">
              <a:extLst>
                <a:ext uri="{FF2B5EF4-FFF2-40B4-BE49-F238E27FC236}">
                  <a16:creationId xmlns:a16="http://schemas.microsoft.com/office/drawing/2014/main" id="{AAED95C9-7FC6-43B7-9D39-B95136E07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92" y="2722227"/>
              <a:ext cx="1216406" cy="121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5F7806-3ED3-48EC-864B-47B3383F4E45}"/>
                </a:ext>
              </a:extLst>
            </p:cNvPr>
            <p:cNvSpPr txBox="1"/>
            <p:nvPr/>
          </p:nvSpPr>
          <p:spPr>
            <a:xfrm>
              <a:off x="7257855" y="3997957"/>
              <a:ext cx="3245279" cy="424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Inter" panose="020B0502030000000004" pitchFamily="34" charset="0"/>
                  <a:ea typeface="Inter" panose="020B0502030000000004" pitchFamily="34" charset="0"/>
                  <a:cs typeface="Inter" panose="020B0502030000000004" pitchFamily="34" charset="0"/>
                </a:rPr>
                <a:t>Web browser (Chromium*)</a:t>
              </a:r>
              <a:endParaRPr lang="ko-KR" altLang="en-US" sz="1200" dirty="0">
                <a:latin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0DE5B6A-2710-4E33-93B8-1AD6B9227E9E}"/>
              </a:ext>
            </a:extLst>
          </p:cNvPr>
          <p:cNvCxnSpPr>
            <a:cxnSpLocks/>
            <a:stCxn id="31" idx="5"/>
            <a:endCxn id="48" idx="1"/>
          </p:cNvCxnSpPr>
          <p:nvPr/>
        </p:nvCxnSpPr>
        <p:spPr>
          <a:xfrm flipV="1">
            <a:off x="4464527" y="5055733"/>
            <a:ext cx="4583532" cy="159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415446BE-226E-45A6-ADE7-E4ACF2E9116F}"/>
              </a:ext>
            </a:extLst>
          </p:cNvPr>
          <p:cNvSpPr/>
          <p:nvPr/>
        </p:nvSpPr>
        <p:spPr>
          <a:xfrm>
            <a:off x="6694535" y="3573103"/>
            <a:ext cx="2652647" cy="397277"/>
          </a:xfrm>
          <a:prstGeom prst="wedgeRectCallout">
            <a:avLst>
              <a:gd name="adj1" fmla="val -46393"/>
              <a:gd name="adj2" fmla="val 888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Shared CDN requests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D44296D-F6DD-4CC6-A119-8E4EEB1696A9}"/>
              </a:ext>
            </a:extLst>
          </p:cNvPr>
          <p:cNvCxnSpPr>
            <a:cxnSpLocks/>
            <a:stCxn id="25" idx="3"/>
            <a:endCxn id="48" idx="1"/>
          </p:cNvCxnSpPr>
          <p:nvPr/>
        </p:nvCxnSpPr>
        <p:spPr>
          <a:xfrm>
            <a:off x="5404467" y="3862659"/>
            <a:ext cx="3643592" cy="1193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말풍선: 사각형 62">
            <a:extLst>
              <a:ext uri="{FF2B5EF4-FFF2-40B4-BE49-F238E27FC236}">
                <a16:creationId xmlns:a16="http://schemas.microsoft.com/office/drawing/2014/main" id="{A72ACC5F-895D-4CED-ACC4-4F4E0B1C9D2C}"/>
              </a:ext>
            </a:extLst>
          </p:cNvPr>
          <p:cNvSpPr/>
          <p:nvPr/>
        </p:nvSpPr>
        <p:spPr>
          <a:xfrm>
            <a:off x="5459576" y="5475910"/>
            <a:ext cx="2191184" cy="485769"/>
          </a:xfrm>
          <a:prstGeom prst="wedgeRectCallout">
            <a:avLst>
              <a:gd name="adj1" fmla="val -41134"/>
              <a:gd name="adj2" fmla="val -879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Inter" panose="020B0502030000000004" pitchFamily="34" charset="0"/>
                <a:cs typeface="Inter" panose="020B0502030000000004" pitchFamily="34" charset="0"/>
              </a:rPr>
              <a:t>Only application code will be transferred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2A35F6F-23D1-4FF3-B060-F57C88DBDB25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2416769" y="4013316"/>
            <a:ext cx="6631290" cy="1042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731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Inter</vt:lpstr>
      <vt:lpstr>Inter V Extra Bold</vt:lpstr>
      <vt:lpstr>Wingdings</vt:lpstr>
      <vt:lpstr>Office 테마</vt:lpstr>
      <vt:lpstr>*Unbundled* code splitting strategy @Seia-Soto (Ho-Jeong Go)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splitting strategy with Micro-FE by @Seia-Soto (Ho Jeong Go)</dc:title>
  <dc:creator>고 호정</dc:creator>
  <cp:lastModifiedBy>고 호정</cp:lastModifiedBy>
  <cp:revision>21</cp:revision>
  <dcterms:created xsi:type="dcterms:W3CDTF">2021-01-06T12:24:24Z</dcterms:created>
  <dcterms:modified xsi:type="dcterms:W3CDTF">2021-01-07T05:36:41Z</dcterms:modified>
</cp:coreProperties>
</file>