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Helvetica Neue"/>
      <p:regular r:id="rId40"/>
      <p:bold r:id="rId41"/>
      <p:italic r:id="rId42"/>
      <p:boldItalic r:id="rId43"/>
    </p:embeddedFont>
    <p:embeddedFont>
      <p:font typeface="Helvetica Neue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E489B7-4B6B-4409-A34E-D1A4CF00BF59}">
  <a:tblStyle styleId="{2AE489B7-4B6B-4409-A34E-D1A4CF00BF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4.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6.xml"/><Relationship Id="rId44" Type="http://schemas.openxmlformats.org/officeDocument/2006/relationships/font" Target="fonts/HelveticaNeueLight-regular.fntdata"/><Relationship Id="rId21" Type="http://schemas.openxmlformats.org/officeDocument/2006/relationships/slide" Target="slides/slide15.xml"/><Relationship Id="rId43" Type="http://schemas.openxmlformats.org/officeDocument/2006/relationships/font" Target="fonts/HelveticaNeue-boldItalic.fntdata"/><Relationship Id="rId24" Type="http://schemas.openxmlformats.org/officeDocument/2006/relationships/slide" Target="slides/slide18.xml"/><Relationship Id="rId46" Type="http://schemas.openxmlformats.org/officeDocument/2006/relationships/font" Target="fonts/HelveticaNeueLight-italic.fntdata"/><Relationship Id="rId23" Type="http://schemas.openxmlformats.org/officeDocument/2006/relationships/slide" Target="slides/slide17.xml"/><Relationship Id="rId45"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HelveticaNeueLight-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Welcome to class! </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0482fe3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0482fe3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0482fe3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0482fe3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0482fe381_0_4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a0482fe381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9c49daf4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9c49daf4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Equal participation: For some this will mean stepping forward a bit more. For others, it will mean stepping back a bit to allow others an opportunity.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Assignments are auto-graded: Get feedback directly from classmates, TA, instructor, in class… There will be many opportunities.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homework: Reading assignments prior to lecture, lab work not completed in class.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0f4738e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0f4738e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Canvas is where you will find your assignments, and submit your work in discussion with your classmates. </a:t>
            </a:r>
            <a:endParaRPr/>
          </a:p>
          <a:p>
            <a:pPr indent="0" lvl="0" marL="0" rtl="0" algn="l">
              <a:spcBef>
                <a:spcPts val="0"/>
              </a:spcBef>
              <a:spcAft>
                <a:spcPts val="0"/>
              </a:spcAft>
              <a:buNone/>
            </a:pPr>
            <a:r>
              <a:rPr lang="en"/>
              <a:t>Right now: Go to settings, and change your TIMEZONE.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0f4738e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0f4738e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Slack is where you can chat with classmates, instructors, and staff.</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9c49daf4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9c49daf4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Instructor should introduce themselves first, with their Professional Pitch.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9c49daf48_0_35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a break before proceeding! </a:t>
            </a:r>
            <a:endParaRPr/>
          </a:p>
        </p:txBody>
      </p:sp>
      <p:sp>
        <p:nvSpPr>
          <p:cNvPr id="181" name="Google Shape;181;g59c49daf48_0_3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9c49daf4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9c49daf4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 are here to learn new skills.</a:t>
            </a:r>
            <a:endParaRPr sz="1400"/>
          </a:p>
          <a:p>
            <a:pPr indent="0" lvl="0" marL="0" rtl="0" algn="l">
              <a:spcBef>
                <a:spcPts val="0"/>
              </a:spcBef>
              <a:spcAft>
                <a:spcPts val="0"/>
              </a:spcAft>
              <a:buNone/>
            </a:pPr>
            <a:br>
              <a:rPr lang="en" sz="1400"/>
            </a:br>
            <a:r>
              <a:rPr lang="en" sz="1400"/>
              <a:t>Your brain is your most important tool. Not my slides, not the text book... Let’s talk about how to use your brain most effectively.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might be the </a:t>
            </a:r>
            <a:r>
              <a:rPr b="1" lang="en" sz="1400"/>
              <a:t>most important</a:t>
            </a:r>
            <a:r>
              <a:rPr lang="en" sz="1400"/>
              <a:t> thing I can tell you in your entire time in our classes.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9c49daf48_0_2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Great quote about a character from the excellent Sci-Fi book, Dune.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 much trust do you have in your ability to learn?</a:t>
            </a:r>
            <a:endParaRPr>
              <a:solidFill>
                <a:schemeClr val="dk1"/>
              </a:solidFill>
            </a:endParaRPr>
          </a:p>
          <a:p>
            <a:pPr indent="0" lvl="0" marL="0" rtl="0" algn="l">
              <a:spcBef>
                <a:spcPts val="0"/>
              </a:spcBef>
              <a:spcAft>
                <a:spcPts val="0"/>
              </a:spcAft>
              <a:buNone/>
            </a:pPr>
            <a:r>
              <a:t/>
            </a:r>
            <a:endParaRPr/>
          </a:p>
        </p:txBody>
      </p:sp>
      <p:sp>
        <p:nvSpPr>
          <p:cNvPr id="193" name="Google Shape;193;g59c49daf48_0_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9c49daf48_0_35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Here’s our plan for class today</a:t>
            </a:r>
            <a:endParaRPr>
              <a:solidFill>
                <a:schemeClr val="dk1"/>
              </a:solidFill>
            </a:endParaRPr>
          </a:p>
          <a:p>
            <a:pPr indent="0" lvl="0" marL="0" rtl="0" algn="l">
              <a:spcBef>
                <a:spcPts val="0"/>
              </a:spcBef>
              <a:spcAft>
                <a:spcPts val="0"/>
              </a:spcAft>
              <a:buNone/>
            </a:pPr>
            <a:r>
              <a:t/>
            </a:r>
            <a:endParaRPr/>
          </a:p>
        </p:txBody>
      </p:sp>
      <p:sp>
        <p:nvSpPr>
          <p:cNvPr id="73" name="Google Shape;73;g59c49daf48_0_3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72ef29f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72ef29f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dk1"/>
                </a:solidFill>
                <a:latin typeface="Helvetica Neue"/>
                <a:ea typeface="Helvetica Neue"/>
                <a:cs typeface="Helvetica Neue"/>
                <a:sym typeface="Helvetica Neue"/>
              </a:rPr>
              <a:t>TELL:</a:t>
            </a:r>
            <a:r>
              <a:rPr lang="en" sz="1400">
                <a:solidFill>
                  <a:schemeClr val="dk1"/>
                </a:solidFill>
                <a:latin typeface="Helvetica Neue Light"/>
                <a:ea typeface="Helvetica Neue Light"/>
                <a:cs typeface="Helvetica Neue Light"/>
                <a:sym typeface="Helvetica Neue Light"/>
              </a:rPr>
              <a:t> Today you’ll have different learning experiences. Some portions of the class will be what we call “path” learning: we’ll show you how to do something, and you can follow along and replicate what we do. Other portions of the class are what we call “sandbox” learning: we’ll give you a task with a few guidelines (think of these as the sides of the sandbox), and then what you do and learn within those guidelines is up to you.</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1400" u="sng">
                <a:solidFill>
                  <a:schemeClr val="dk1"/>
                </a:solidFill>
                <a:latin typeface="Helvetica Neue"/>
                <a:ea typeface="Helvetica Neue"/>
                <a:cs typeface="Helvetica Neue"/>
                <a:sym typeface="Helvetica Neue"/>
              </a:rPr>
              <a:t>TELL:</a:t>
            </a:r>
            <a:r>
              <a:rPr lang="en" sz="1400">
                <a:solidFill>
                  <a:schemeClr val="dk1"/>
                </a:solidFill>
                <a:latin typeface="Helvetica Neue Light"/>
                <a:ea typeface="Helvetica Neue Light"/>
                <a:cs typeface="Helvetica Neue Light"/>
                <a:sym typeface="Helvetica Neue Light"/>
              </a:rPr>
              <a:t> You may recall the experience of a sandbox environment: it can feel overwhelming and/or uncomfortable at first. That’s okay! Just like there are skills for learning in a path environment, like taking notes, asking clarifying questions, and listening, there are skills for learning in a sandbox environment: defining what you want to learn and how you want to learn it, adjusting course when necessary, and being able to identify when you’ve learned it. Like any skills, they take time and practice to acquire. Here at Code Fellows, we intentionally use a mix of both path and sandbox learning to help you learn concepts, and also learn how to learn - an important skill for software developers.</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572ef29f1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72ef29f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dk1"/>
                </a:solidFill>
                <a:latin typeface="Helvetica Neue"/>
                <a:ea typeface="Helvetica Neue"/>
                <a:cs typeface="Helvetica Neue"/>
                <a:sym typeface="Helvetica Neue"/>
              </a:rPr>
              <a:t>TELL:</a:t>
            </a:r>
            <a:r>
              <a:rPr lang="en" sz="1400">
                <a:solidFill>
                  <a:schemeClr val="dk1"/>
                </a:solidFill>
                <a:latin typeface="Helvetica Neue Light"/>
                <a:ea typeface="Helvetica Neue Light"/>
                <a:cs typeface="Helvetica Neue Light"/>
                <a:sym typeface="Helvetica Neue Light"/>
              </a:rPr>
              <a:t> Here’s just a few of the skills you’ll be learning “in the sandbox.”</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Generating Ideas: sometimes you have complete freedom to decide what to learn, other times it’s driven by the needs of your project or job. Programmers like to say, “what’s the problem you’re trying to solve?” This can be big, like “we need some way for people to know when the bus is coming,” or small, like “how do I change the background color of my site?”</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Planning - Managing Scope: this is an ongoing process of deciding: do I need to learn/do x to accomplish y? Am I setting too ambitious of a goal? Or is this so cool that I want to refocus all my attention on learning x? Managing scope is a big deal in a programmer’s world: it’s very easy to go down a rabbit hole and end up getting nothing done. (Hence, TDD and MVP.)</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Planning - Finding Resources: knowing what to Google, and how to understand what you find, is a skill...and it takes time to develop.</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Experimentation: knowing what you’ve tried, what’s worked, and what hasn’t.</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Reflecting: it helps to lift your head up out of the weeds/code every so often, and take stock of where you are and where you need to go.</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317500" lvl="1" marL="457200" rtl="0" algn="l">
              <a:spcBef>
                <a:spcPts val="0"/>
              </a:spcBef>
              <a:spcAft>
                <a:spcPts val="0"/>
              </a:spcAft>
              <a:buClr>
                <a:schemeClr val="dk1"/>
              </a:buClr>
              <a:buSzPts val="1400"/>
              <a:buFont typeface="Consolas"/>
              <a:buChar char="o"/>
            </a:pPr>
            <a:r>
              <a:rPr lang="en" sz="1400">
                <a:solidFill>
                  <a:schemeClr val="dk1"/>
                </a:solidFill>
                <a:latin typeface="Helvetica Neue Light"/>
                <a:ea typeface="Helvetica Neue Light"/>
                <a:cs typeface="Helvetica Neue Light"/>
                <a:sym typeface="Helvetica Neue Light"/>
              </a:rPr>
              <a:t>Finding Help: developers absolutely cannot go it alone - they ask for help from their teammates, co-workers, and other developers. We’re here to help you at any stage in this process, from helping you brainstorm ideas to figuring out where to go next. </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9c49daf4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9c49daf4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actually goes more like this.</a:t>
            </a:r>
            <a:endParaRPr/>
          </a:p>
          <a:p>
            <a:pPr indent="0" lvl="0" marL="0" rtl="0" algn="l">
              <a:spcBef>
                <a:spcPts val="0"/>
              </a:spcBef>
              <a:spcAft>
                <a:spcPts val="0"/>
              </a:spcAft>
              <a:buNone/>
            </a:pPr>
            <a:r>
              <a:rPr lang="en"/>
              <a:t>Getting to the next level always requires the effort of engaging with the challenges you’ll surely face. </a:t>
            </a:r>
            <a:endParaRPr/>
          </a:p>
          <a:p>
            <a:pPr indent="0" lvl="0" marL="0" rtl="0" algn="l">
              <a:spcBef>
                <a:spcPts val="0"/>
              </a:spcBef>
              <a:spcAft>
                <a:spcPts val="0"/>
              </a:spcAft>
              <a:buNone/>
            </a:pPr>
            <a:r>
              <a:rPr lang="en"/>
              <a:t>Deciding to work hard is the crucial step. It all comes down to your MINDSET.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9c49daf48_0_28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What are we talking about when we say “Mindset”? </a:t>
            </a:r>
            <a:endParaRPr/>
          </a:p>
          <a:p>
            <a:pPr indent="0" lvl="0" marL="0" rtl="0" algn="l">
              <a:spcBef>
                <a:spcPts val="0"/>
              </a:spcBef>
              <a:spcAft>
                <a:spcPts val="0"/>
              </a:spcAft>
              <a:buNone/>
            </a:pPr>
            <a:r>
              <a:rPr lang="en"/>
              <a:t>People generally have a self perception that falls into one of two camps.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wait! Isn’t IQ fixed throughout someone’s life? There’s a simple test to measure IQ, afterall!</a:t>
            </a:r>
            <a:endParaRPr/>
          </a:p>
          <a:p>
            <a:pPr indent="0" lvl="0" marL="0" rtl="0" algn="l">
              <a:spcBef>
                <a:spcPts val="0"/>
              </a:spcBef>
              <a:spcAft>
                <a:spcPts val="0"/>
              </a:spcAft>
              <a:buNone/>
            </a:pPr>
            <a:r>
              <a:rPr lang="en"/>
              <a:t>How fixed do you think your IQ is? [thumb-scale]</a:t>
            </a:r>
            <a:endParaRPr/>
          </a:p>
        </p:txBody>
      </p:sp>
      <p:sp>
        <p:nvSpPr>
          <p:cNvPr id="222" name="Google Shape;222;g59c49daf48_0_2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9c49daf48_0_3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Any idea who said this quote?</a:t>
            </a:r>
            <a:endParaRPr>
              <a:solidFill>
                <a:schemeClr val="dk1"/>
              </a:solidFill>
            </a:endParaRPr>
          </a:p>
          <a:p>
            <a:pPr indent="0" lvl="0" marL="0" rtl="0" algn="l">
              <a:spcBef>
                <a:spcPts val="0"/>
              </a:spcBef>
              <a:spcAft>
                <a:spcPts val="0"/>
              </a:spcAft>
              <a:buNone/>
            </a:pPr>
            <a:r>
              <a:t/>
            </a:r>
            <a:endParaRPr/>
          </a:p>
        </p:txBody>
      </p:sp>
      <p:sp>
        <p:nvSpPr>
          <p:cNvPr id="228" name="Google Shape;228;g59c49daf48_0_3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ccd1c413_1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Have students in turn convert each verb words on the diagram into a full sentence, eg: “Someone with a fixed mindset will avoid challenges.”</a:t>
            </a:r>
            <a:endParaRPr/>
          </a:p>
        </p:txBody>
      </p:sp>
      <p:sp>
        <p:nvSpPr>
          <p:cNvPr id="236" name="Google Shape;236;g2accd1c413_1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9c49daf48_0_31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As adult learners, you get to be your own teacher. </a:t>
            </a:r>
            <a:endParaRPr/>
          </a:p>
          <a:p>
            <a:pPr indent="0" lvl="0" marL="0" rtl="0" algn="l">
              <a:spcBef>
                <a:spcPts val="0"/>
              </a:spcBef>
              <a:spcAft>
                <a:spcPts val="0"/>
              </a:spcAft>
              <a:buNone/>
            </a:pPr>
            <a:r>
              <a:rPr lang="en"/>
              <a:t>I’m here as a facilitator, to create experiences where you can teach yourself what you want to learn.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struggle, </a:t>
            </a:r>
            <a:r>
              <a:rPr lang="en"/>
              <a:t>It’s tempting to turn to the negative self-talk of a fixed mindset. How can you get yourself back into a growth mindset.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the Growth Mindset response to each of these?  [Answers from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questions can you ask yourself when you are feeling stuck?</a:t>
            </a:r>
            <a:r>
              <a:rPr lang="en">
                <a:solidFill>
                  <a:schemeClr val="dk1"/>
                </a:solidFill>
              </a:rPr>
              <a:t> [Answers from the class]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42" name="Google Shape;242;g59c49daf48_0_3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9c49daf48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9c49daf4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Ready to dive in and learn something new? This is a chance to develop your growth mindset skills, and build something cool along the way.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Run DEMO: See `class-01/demo` in the Facilitator’s Guide.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After the Demo, get students going on the LAB assignment.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9c49daf48_0_36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Take a break before proceeding! </a:t>
            </a:r>
            <a:endParaRPr>
              <a:solidFill>
                <a:schemeClr val="dk1"/>
              </a:solidFill>
            </a:endParaRPr>
          </a:p>
          <a:p>
            <a:pPr indent="0" lvl="0" marL="0" rtl="0" algn="l">
              <a:spcBef>
                <a:spcPts val="0"/>
              </a:spcBef>
              <a:spcAft>
                <a:spcPts val="0"/>
              </a:spcAft>
              <a:buNone/>
            </a:pPr>
            <a:r>
              <a:t/>
            </a:r>
            <a:endParaRPr/>
          </a:p>
        </p:txBody>
      </p:sp>
      <p:sp>
        <p:nvSpPr>
          <p:cNvPr id="270" name="Google Shape;270;g59c49daf48_0_3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59c49daf4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9c49daf4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Take comments from the class, in a simplified code review format.</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768c25a35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5768c25a3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9c49daf48_0_37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Address each point as it builds in. </a:t>
            </a:r>
            <a:endParaRPr/>
          </a:p>
        </p:txBody>
      </p:sp>
      <p:sp>
        <p:nvSpPr>
          <p:cNvPr id="282" name="Google Shape;282;g59c49daf48_0_3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9c49daf48_0_3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59c49daf48_0_3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59c49daf48_0_38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59c49daf48_0_3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59c49daf48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9c49daf48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Direct students to Canvas, to work on the class-01 Discussion assignment there. Show how to navigate Canvas.</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9c49daf48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Welcome! Welcome to the next step in your journey into software development, and possibly even a career in tech. </a:t>
            </a:r>
            <a:endParaRPr/>
          </a:p>
          <a:p>
            <a:pPr indent="0" lvl="0" marL="0" rtl="0" algn="l">
              <a:spcBef>
                <a:spcPts val="0"/>
              </a:spcBef>
              <a:spcAft>
                <a:spcPts val="0"/>
              </a:spcAft>
              <a:buNone/>
            </a:pPr>
            <a:r>
              <a:rPr lang="en"/>
              <a:t>This sequence of courses has helped first dozens of people, then hundreds of people, and now over a thousand people meaningfully change their lives and launch new careers. </a:t>
            </a:r>
            <a:endParaRPr/>
          </a:p>
          <a:p>
            <a:pPr indent="0" lvl="0" marL="0" rtl="0" algn="l">
              <a:spcBef>
                <a:spcPts val="0"/>
              </a:spcBef>
              <a:spcAft>
                <a:spcPts val="0"/>
              </a:spcAft>
              <a:buNone/>
            </a:pPr>
            <a:r>
              <a:rPr lang="en"/>
              <a:t>I’m very excited to share this learning journey with you! </a:t>
            </a:r>
            <a:endParaRPr/>
          </a:p>
        </p:txBody>
      </p:sp>
      <p:sp>
        <p:nvSpPr>
          <p:cNvPr id="85" name="Google Shape;85;g59c49daf48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9c49daf4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Please know: We strive to make this a place of excellent, accelerated learning. Please let us know right away if it is anything but that. </a:t>
            </a:r>
            <a:endParaRPr/>
          </a:p>
        </p:txBody>
      </p:sp>
      <p:sp>
        <p:nvSpPr>
          <p:cNvPr id="92" name="Google Shape;92;g59c49daf4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9c49daf48_0_2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 see a world where YOUR NEW SKILLS provide you with a better life, empower you impact your community, and make this world a better place for all. </a:t>
            </a:r>
            <a:endParaRPr/>
          </a:p>
        </p:txBody>
      </p:sp>
      <p:sp>
        <p:nvSpPr>
          <p:cNvPr id="100" name="Google Shape;100;g59c49daf48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9c49daf48_0_2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59c49daf48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9c49daf4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c49daf4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0482fe3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0482fe3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46" name="Google Shape;46;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55" name="Google Shape;5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8" name="Google Shape;58;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1" name="Google Shape;61;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35" name="Google Shape;35;p10"/>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hyperlink" Target="https://www.atlassian.com/blog/inside-atlassian/growth-minds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69" name="Google Shape;69;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0" name="Google Shape;70;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01</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Virtual Expectations</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30" name="Google Shape;130;p29"/>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sp>
        <p:nvSpPr>
          <p:cNvPr id="131" name="Google Shape;131;p29"/>
          <p:cNvSpPr txBox="1"/>
          <p:nvPr/>
        </p:nvSpPr>
        <p:spPr>
          <a:xfrm>
            <a:off x="367950" y="1106825"/>
            <a:ext cx="6721800" cy="3350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Be available during core hours</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Use video conferencing. Make sure your camera is on when speaking</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Use “mute” if you have background noise</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Appropriate attire is required while on video calls</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Collaborate with your classmates and participate in lecture</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Respect your classmates and the instructional staff work hours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Self-Care</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37" name="Google Shape;137;p30"/>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sp>
        <p:nvSpPr>
          <p:cNvPr id="138" name="Google Shape;138;p30"/>
          <p:cNvSpPr txBox="1"/>
          <p:nvPr/>
        </p:nvSpPr>
        <p:spPr>
          <a:xfrm>
            <a:off x="128350" y="1106825"/>
            <a:ext cx="7291500" cy="3350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sz="1800"/>
              <a:t>Take breaks</a:t>
            </a:r>
            <a:endParaRPr sz="1800"/>
          </a:p>
          <a:p>
            <a:pPr indent="-342900" lvl="1" marL="1314450" rtl="0" algn="l">
              <a:lnSpc>
                <a:spcPct val="150000"/>
              </a:lnSpc>
              <a:spcBef>
                <a:spcPts val="0"/>
              </a:spcBef>
              <a:spcAft>
                <a:spcPts val="0"/>
              </a:spcAft>
              <a:buSzPts val="1800"/>
              <a:buAutoNum type="alphaLcPeriod"/>
            </a:pPr>
            <a:r>
              <a:rPr lang="en" sz="1800"/>
              <a:t>Meal breaks</a:t>
            </a:r>
            <a:endParaRPr sz="1800"/>
          </a:p>
          <a:p>
            <a:pPr indent="-342900" lvl="1" marL="1314450" rtl="0" algn="l">
              <a:lnSpc>
                <a:spcPct val="150000"/>
              </a:lnSpc>
              <a:spcBef>
                <a:spcPts val="0"/>
              </a:spcBef>
              <a:spcAft>
                <a:spcPts val="0"/>
              </a:spcAft>
              <a:buSzPts val="1800"/>
              <a:buAutoNum type="alphaLcPeriod"/>
            </a:pPr>
            <a:r>
              <a:rPr lang="en" sz="1800"/>
              <a:t>10 minutes away from your computer if frustrated</a:t>
            </a:r>
            <a:endParaRPr sz="1800"/>
          </a:p>
          <a:p>
            <a:pPr indent="-342900" lvl="0" marL="457200" rtl="0" algn="l">
              <a:lnSpc>
                <a:spcPct val="150000"/>
              </a:lnSpc>
              <a:spcBef>
                <a:spcPts val="0"/>
              </a:spcBef>
              <a:spcAft>
                <a:spcPts val="0"/>
              </a:spcAft>
              <a:buSzPts val="1800"/>
              <a:buAutoNum type="arabicPeriod"/>
            </a:pPr>
            <a:r>
              <a:rPr lang="en" sz="1800"/>
              <a:t>Ask for help</a:t>
            </a:r>
            <a:endParaRPr sz="1800"/>
          </a:p>
          <a:p>
            <a:pPr indent="-342900" lvl="1" marL="1314450" rtl="0" algn="l">
              <a:lnSpc>
                <a:spcPct val="150000"/>
              </a:lnSpc>
              <a:spcBef>
                <a:spcPts val="0"/>
              </a:spcBef>
              <a:spcAft>
                <a:spcPts val="0"/>
              </a:spcAft>
              <a:buSzPts val="1800"/>
              <a:buAutoNum type="alphaLcPeriod"/>
            </a:pPr>
            <a:r>
              <a:rPr lang="en" sz="1800"/>
              <a:t>15 minute rule!</a:t>
            </a:r>
            <a:endParaRPr sz="1800"/>
          </a:p>
          <a:p>
            <a:pPr indent="-342900" lvl="0" marL="457200" rtl="0" algn="l">
              <a:lnSpc>
                <a:spcPct val="150000"/>
              </a:lnSpc>
              <a:spcBef>
                <a:spcPts val="0"/>
              </a:spcBef>
              <a:spcAft>
                <a:spcPts val="0"/>
              </a:spcAft>
              <a:buSzPts val="1800"/>
              <a:buAutoNum type="arabicPeriod"/>
            </a:pPr>
            <a:r>
              <a:rPr lang="en" sz="1800"/>
              <a:t>Time management</a:t>
            </a:r>
            <a:endParaRPr sz="1800"/>
          </a:p>
          <a:p>
            <a:pPr indent="-342900" lvl="0" marL="457200" rtl="0" algn="l">
              <a:lnSpc>
                <a:spcPct val="150000"/>
              </a:lnSpc>
              <a:spcBef>
                <a:spcPts val="0"/>
              </a:spcBef>
              <a:spcAft>
                <a:spcPts val="0"/>
              </a:spcAft>
              <a:buSzPts val="1800"/>
              <a:buAutoNum type="arabicPeriod"/>
            </a:pPr>
            <a:r>
              <a:rPr lang="en" sz="1800"/>
              <a:t>Make a schedule/routine</a:t>
            </a:r>
            <a:endParaRPr sz="1800"/>
          </a:p>
          <a:p>
            <a:pPr indent="-342900" lvl="0" marL="457200" rtl="0" algn="l">
              <a:lnSpc>
                <a:spcPct val="150000"/>
              </a:lnSpc>
              <a:spcBef>
                <a:spcPts val="0"/>
              </a:spcBef>
              <a:spcAft>
                <a:spcPts val="0"/>
              </a:spcAft>
              <a:buSzPts val="1800"/>
              <a:buAutoNum type="arabicPeriod"/>
            </a:pPr>
            <a:r>
              <a:rPr lang="en" sz="1800"/>
              <a:t>REST!</a:t>
            </a:r>
            <a:endParaRPr sz="1800"/>
          </a:p>
          <a:p>
            <a:pPr indent="0" lvl="0" marL="0" rtl="0" algn="l">
              <a:spcBef>
                <a:spcPts val="0"/>
              </a:spcBef>
              <a:spcAft>
                <a:spcPts val="0"/>
              </a:spcAft>
              <a:buNone/>
            </a:pPr>
            <a:r>
              <a:rPr lang="en" sz="2400"/>
              <a:t>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Image result for canvas icon" id="143" name="Google Shape;143;p31"/>
          <p:cNvPicPr preferRelativeResize="0"/>
          <p:nvPr/>
        </p:nvPicPr>
        <p:blipFill>
          <a:blip r:embed="rId3">
            <a:alphaModFix/>
          </a:blip>
          <a:stretch>
            <a:fillRect/>
          </a:stretch>
        </p:blipFill>
        <p:spPr>
          <a:xfrm>
            <a:off x="6010000" y="1614638"/>
            <a:ext cx="1118525" cy="1118525"/>
          </a:xfrm>
          <a:prstGeom prst="rect">
            <a:avLst/>
          </a:prstGeom>
          <a:noFill/>
          <a:ln>
            <a:noFill/>
          </a:ln>
        </p:spPr>
      </p:pic>
      <p:pic>
        <p:nvPicPr>
          <p:cNvPr id="144" name="Google Shape;144;p31"/>
          <p:cNvPicPr preferRelativeResize="0"/>
          <p:nvPr/>
        </p:nvPicPr>
        <p:blipFill>
          <a:blip r:embed="rId4">
            <a:alphaModFix/>
          </a:blip>
          <a:stretch>
            <a:fillRect/>
          </a:stretch>
        </p:blipFill>
        <p:spPr>
          <a:xfrm>
            <a:off x="3389250" y="1746782"/>
            <a:ext cx="1592075" cy="718375"/>
          </a:xfrm>
          <a:prstGeom prst="rect">
            <a:avLst/>
          </a:prstGeom>
          <a:noFill/>
          <a:ln>
            <a:noFill/>
          </a:ln>
        </p:spPr>
      </p:pic>
      <p:pic>
        <p:nvPicPr>
          <p:cNvPr descr="Image result for teacher icon" id="145" name="Google Shape;145;p31"/>
          <p:cNvPicPr preferRelativeResize="0"/>
          <p:nvPr/>
        </p:nvPicPr>
        <p:blipFill>
          <a:blip r:embed="rId5">
            <a:alphaModFix/>
          </a:blip>
          <a:stretch>
            <a:fillRect/>
          </a:stretch>
        </p:blipFill>
        <p:spPr>
          <a:xfrm>
            <a:off x="999925" y="1834550"/>
            <a:ext cx="1053300" cy="957925"/>
          </a:xfrm>
          <a:prstGeom prst="rect">
            <a:avLst/>
          </a:prstGeom>
          <a:noFill/>
          <a:ln>
            <a:noFill/>
          </a:ln>
        </p:spPr>
      </p:pic>
      <p:sp>
        <p:nvSpPr>
          <p:cNvPr id="146" name="Google Shape;146;p31"/>
          <p:cNvSpPr txBox="1"/>
          <p:nvPr/>
        </p:nvSpPr>
        <p:spPr>
          <a:xfrm>
            <a:off x="1055900" y="2792475"/>
            <a:ext cx="1368900" cy="71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Tutoring </a:t>
            </a:r>
            <a:endParaRPr b="1" sz="1200"/>
          </a:p>
          <a:p>
            <a:pPr indent="0" lvl="0" marL="0" rtl="0" algn="l">
              <a:spcBef>
                <a:spcPts val="0"/>
              </a:spcBef>
              <a:spcAft>
                <a:spcPts val="0"/>
              </a:spcAft>
              <a:buNone/>
            </a:pPr>
            <a:r>
              <a:rPr b="1" lang="en" sz="1200"/>
              <a:t>Program</a:t>
            </a:r>
            <a:endParaRPr b="1" sz="1200"/>
          </a:p>
          <a:p>
            <a:pPr indent="0" lvl="0" marL="0" rtl="0" algn="l">
              <a:spcBef>
                <a:spcPts val="0"/>
              </a:spcBef>
              <a:spcAft>
                <a:spcPts val="0"/>
              </a:spcAft>
              <a:buNone/>
            </a:pPr>
            <a:r>
              <a:rPr b="1" lang="en" sz="1200"/>
              <a:t>(link on our website)</a:t>
            </a:r>
            <a:endParaRPr b="1" sz="1200"/>
          </a:p>
        </p:txBody>
      </p:sp>
      <p:sp>
        <p:nvSpPr>
          <p:cNvPr id="147" name="Google Shape;147;p31"/>
          <p:cNvSpPr txBox="1"/>
          <p:nvPr/>
        </p:nvSpPr>
        <p:spPr>
          <a:xfrm>
            <a:off x="348873" y="119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Student Resources</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pic>
        <p:nvPicPr>
          <p:cNvPr id="148" name="Google Shape;148;p31"/>
          <p:cNvPicPr preferRelativeResize="0"/>
          <p:nvPr/>
        </p:nvPicPr>
        <p:blipFill>
          <a:blip r:embed="rId6">
            <a:alphaModFix/>
          </a:blip>
          <a:stretch>
            <a:fillRect/>
          </a:stretch>
        </p:blipFill>
        <p:spPr>
          <a:xfrm>
            <a:off x="6302001" y="3412487"/>
            <a:ext cx="1238250" cy="523875"/>
          </a:xfrm>
          <a:prstGeom prst="rect">
            <a:avLst/>
          </a:prstGeom>
          <a:noFill/>
          <a:ln>
            <a:noFill/>
          </a:ln>
        </p:spPr>
      </p:pic>
      <p:sp>
        <p:nvSpPr>
          <p:cNvPr id="149" name="Google Shape;149;p31"/>
          <p:cNvSpPr/>
          <p:nvPr/>
        </p:nvSpPr>
        <p:spPr>
          <a:xfrm>
            <a:off x="3009288" y="3260875"/>
            <a:ext cx="2352000" cy="8271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31"/>
          <p:cNvPicPr preferRelativeResize="0"/>
          <p:nvPr/>
        </p:nvPicPr>
        <p:blipFill>
          <a:blip r:embed="rId7">
            <a:alphaModFix/>
          </a:blip>
          <a:stretch>
            <a:fillRect/>
          </a:stretch>
        </p:blipFill>
        <p:spPr>
          <a:xfrm>
            <a:off x="3819263" y="3544050"/>
            <a:ext cx="1368900" cy="260743"/>
          </a:xfrm>
          <a:prstGeom prst="rect">
            <a:avLst/>
          </a:prstGeom>
          <a:noFill/>
          <a:ln>
            <a:noFill/>
          </a:ln>
        </p:spPr>
      </p:pic>
      <p:pic>
        <p:nvPicPr>
          <p:cNvPr id="151" name="Google Shape;151;p31"/>
          <p:cNvPicPr preferRelativeResize="0"/>
          <p:nvPr/>
        </p:nvPicPr>
        <p:blipFill>
          <a:blip r:embed="rId8">
            <a:alphaModFix/>
          </a:blip>
          <a:stretch>
            <a:fillRect/>
          </a:stretch>
        </p:blipFill>
        <p:spPr>
          <a:xfrm>
            <a:off x="3084712" y="3349450"/>
            <a:ext cx="644700" cy="64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The Classroom</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57" name="Google Shape;157;p32"/>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sp>
        <p:nvSpPr>
          <p:cNvPr id="158" name="Google Shape;158;p32"/>
          <p:cNvSpPr txBox="1"/>
          <p:nvPr/>
        </p:nvSpPr>
        <p:spPr>
          <a:xfrm>
            <a:off x="348875" y="762175"/>
            <a:ext cx="8382900" cy="39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Expectations</a:t>
            </a:r>
            <a:endParaRPr sz="2400"/>
          </a:p>
          <a:p>
            <a:pPr indent="0" lvl="0" marL="0" rtl="0" algn="l">
              <a:lnSpc>
                <a:spcPct val="150000"/>
              </a:lnSpc>
              <a:spcBef>
                <a:spcPts val="0"/>
              </a:spcBef>
              <a:spcAft>
                <a:spcPts val="0"/>
              </a:spcAft>
              <a:buNone/>
            </a:pPr>
            <a:r>
              <a:t/>
            </a:r>
            <a:endParaRPr sz="1800">
              <a:solidFill>
                <a:schemeClr val="dk1"/>
              </a:solidFill>
            </a:endParaRPr>
          </a:p>
          <a:p>
            <a:pPr indent="-342900" lvl="0" marL="914400" rtl="0" algn="l">
              <a:lnSpc>
                <a:spcPct val="150000"/>
              </a:lnSpc>
              <a:spcBef>
                <a:spcPts val="0"/>
              </a:spcBef>
              <a:spcAft>
                <a:spcPts val="0"/>
              </a:spcAft>
              <a:buSzPts val="1800"/>
              <a:buChar char="●"/>
            </a:pPr>
            <a:r>
              <a:rPr lang="en" sz="1800">
                <a:solidFill>
                  <a:schemeClr val="dk1"/>
                </a:solidFill>
              </a:rPr>
              <a:t>90% attendance required </a:t>
            </a:r>
            <a:endParaRPr sz="1800">
              <a:solidFill>
                <a:schemeClr val="dk1"/>
              </a:solidFill>
            </a:endParaRPr>
          </a:p>
          <a:p>
            <a:pPr indent="-342900" lvl="0" marL="914400" rtl="0" algn="l">
              <a:lnSpc>
                <a:spcPct val="150000"/>
              </a:lnSpc>
              <a:spcBef>
                <a:spcPts val="0"/>
              </a:spcBef>
              <a:spcAft>
                <a:spcPts val="0"/>
              </a:spcAft>
              <a:buSzPts val="1800"/>
              <a:buChar char="●"/>
            </a:pPr>
            <a:r>
              <a:rPr lang="en" sz="1800"/>
              <a:t>Engage in equal participation</a:t>
            </a:r>
            <a:endParaRPr sz="1800"/>
          </a:p>
          <a:p>
            <a:pPr indent="-342900" lvl="0" marL="914400" rtl="0" algn="l">
              <a:lnSpc>
                <a:spcPct val="150000"/>
              </a:lnSpc>
              <a:spcBef>
                <a:spcPts val="0"/>
              </a:spcBef>
              <a:spcAft>
                <a:spcPts val="0"/>
              </a:spcAft>
              <a:buSzPts val="1800"/>
              <a:buChar char="●"/>
            </a:pPr>
            <a:r>
              <a:rPr lang="en" sz="1800"/>
              <a:t>90% overall grade is required to pass this course</a:t>
            </a:r>
            <a:endParaRPr sz="1800"/>
          </a:p>
          <a:p>
            <a:pPr indent="-342900" lvl="1" marL="1371600" rtl="0" algn="l">
              <a:lnSpc>
                <a:spcPct val="150000"/>
              </a:lnSpc>
              <a:spcBef>
                <a:spcPts val="0"/>
              </a:spcBef>
              <a:spcAft>
                <a:spcPts val="0"/>
              </a:spcAft>
              <a:buSzPts val="1800"/>
              <a:buChar char="○"/>
            </a:pPr>
            <a:r>
              <a:rPr lang="en" sz="1800"/>
              <a:t>Assignments are pass/fail</a:t>
            </a:r>
            <a:endParaRPr sz="1800"/>
          </a:p>
          <a:p>
            <a:pPr indent="-342900" lvl="1" marL="1371600" rtl="0" algn="l">
              <a:lnSpc>
                <a:spcPct val="150000"/>
              </a:lnSpc>
              <a:spcBef>
                <a:spcPts val="0"/>
              </a:spcBef>
              <a:spcAft>
                <a:spcPts val="0"/>
              </a:spcAft>
              <a:buSzPts val="1800"/>
              <a:buChar char="○"/>
            </a:pPr>
            <a:r>
              <a:rPr lang="en" sz="1800"/>
              <a:t>There is homework</a:t>
            </a:r>
            <a:endParaRPr sz="1800"/>
          </a:p>
          <a:p>
            <a:pPr indent="-342900" lvl="1" marL="1371600" rtl="0" algn="l">
              <a:lnSpc>
                <a:spcPct val="150000"/>
              </a:lnSpc>
              <a:spcBef>
                <a:spcPts val="0"/>
              </a:spcBef>
              <a:spcAft>
                <a:spcPts val="0"/>
              </a:spcAft>
              <a:buSzPts val="1800"/>
              <a:buChar char="○"/>
            </a:pPr>
            <a:r>
              <a:rPr lang="en" sz="1800"/>
              <a:t>Quizzes allow you to review key concepts</a:t>
            </a:r>
            <a:endParaRPr sz="1800"/>
          </a:p>
          <a:p>
            <a:pPr indent="-342900" lvl="1" marL="1371600" rtl="0" algn="l">
              <a:lnSpc>
                <a:spcPct val="150000"/>
              </a:lnSpc>
              <a:spcBef>
                <a:spcPts val="0"/>
              </a:spcBef>
              <a:spcAft>
                <a:spcPts val="0"/>
              </a:spcAft>
              <a:buSzPts val="1800"/>
              <a:buChar char="○"/>
            </a:pPr>
            <a:r>
              <a:rPr lang="en" sz="1800"/>
              <a:t>Final exam is pass/fail: &gt;12 correct is required to pass the course.</a:t>
            </a:r>
            <a:endParaRPr sz="1800"/>
          </a:p>
          <a:p>
            <a:pPr indent="0" lvl="0" marL="0" rtl="0" algn="l">
              <a:spcBef>
                <a:spcPts val="0"/>
              </a:spcBef>
              <a:spcAft>
                <a:spcPts val="0"/>
              </a:spcAft>
              <a:buNone/>
            </a:pPr>
            <a:r>
              <a:rPr lang="en" sz="2400"/>
              <a:t>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The Classroom: Canvas</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64" name="Google Shape;164;p33"/>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pic>
        <p:nvPicPr>
          <p:cNvPr id="165" name="Google Shape;165;p33"/>
          <p:cNvPicPr preferRelativeResize="0"/>
          <p:nvPr/>
        </p:nvPicPr>
        <p:blipFill>
          <a:blip r:embed="rId3">
            <a:alphaModFix/>
          </a:blip>
          <a:stretch>
            <a:fillRect/>
          </a:stretch>
        </p:blipFill>
        <p:spPr>
          <a:xfrm>
            <a:off x="348875" y="929850"/>
            <a:ext cx="7222715" cy="373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The Classroom: Slack</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71" name="Google Shape;171;p34"/>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pic>
        <p:nvPicPr>
          <p:cNvPr id="172" name="Google Shape;172;p34"/>
          <p:cNvPicPr preferRelativeResize="0"/>
          <p:nvPr/>
        </p:nvPicPr>
        <p:blipFill>
          <a:blip r:embed="rId3">
            <a:alphaModFix/>
          </a:blip>
          <a:stretch>
            <a:fillRect/>
          </a:stretch>
        </p:blipFill>
        <p:spPr>
          <a:xfrm>
            <a:off x="1027900" y="888650"/>
            <a:ext cx="6484540" cy="3731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Image result for microphone white background" id="177" name="Google Shape;177;p35"/>
          <p:cNvPicPr preferRelativeResize="0"/>
          <p:nvPr/>
        </p:nvPicPr>
        <p:blipFill>
          <a:blip r:embed="rId3">
            <a:alphaModFix/>
          </a:blip>
          <a:stretch>
            <a:fillRect/>
          </a:stretch>
        </p:blipFill>
        <p:spPr>
          <a:xfrm>
            <a:off x="6363500" y="1404550"/>
            <a:ext cx="4838699" cy="3632200"/>
          </a:xfrm>
          <a:prstGeom prst="rect">
            <a:avLst/>
          </a:prstGeom>
          <a:noFill/>
          <a:ln>
            <a:noFill/>
          </a:ln>
        </p:spPr>
      </p:pic>
      <p:sp>
        <p:nvSpPr>
          <p:cNvPr id="178" name="Google Shape;178;p35"/>
          <p:cNvSpPr txBox="1"/>
          <p:nvPr/>
        </p:nvSpPr>
        <p:spPr>
          <a:xfrm>
            <a:off x="329600" y="319650"/>
            <a:ext cx="6242700" cy="36321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2400"/>
              <a:t>Introduce yourself! </a:t>
            </a:r>
            <a:r>
              <a:rPr b="1" lang="en" sz="2400"/>
              <a:t>Tell us ...</a:t>
            </a:r>
            <a:endParaRPr b="1" sz="2400"/>
          </a:p>
          <a:p>
            <a:pPr indent="-381000" lvl="0" marL="457200" rtl="0" algn="l">
              <a:lnSpc>
                <a:spcPct val="150000"/>
              </a:lnSpc>
              <a:spcBef>
                <a:spcPts val="0"/>
              </a:spcBef>
              <a:spcAft>
                <a:spcPts val="0"/>
              </a:spcAft>
              <a:buSzPts val="2400"/>
              <a:buChar char="●"/>
            </a:pPr>
            <a:r>
              <a:rPr b="1" lang="en" sz="2400"/>
              <a:t>Who are </a:t>
            </a:r>
            <a:r>
              <a:rPr b="1" lang="en" sz="2400">
                <a:solidFill>
                  <a:srgbClr val="CC3524"/>
                </a:solidFill>
              </a:rPr>
              <a:t>you</a:t>
            </a:r>
            <a:r>
              <a:rPr b="1" lang="en" sz="2400"/>
              <a:t>? </a:t>
            </a:r>
            <a:endParaRPr b="1" sz="2400"/>
          </a:p>
          <a:p>
            <a:pPr indent="-381000" lvl="0" marL="457200" rtl="0" algn="l">
              <a:lnSpc>
                <a:spcPct val="150000"/>
              </a:lnSpc>
              <a:spcBef>
                <a:spcPts val="0"/>
              </a:spcBef>
              <a:spcAft>
                <a:spcPts val="0"/>
              </a:spcAft>
              <a:buSzPts val="2400"/>
              <a:buChar char="●"/>
            </a:pPr>
            <a:r>
              <a:rPr b="1" lang="en" sz="2400"/>
              <a:t>What </a:t>
            </a:r>
            <a:r>
              <a:rPr b="1" lang="en" sz="2400">
                <a:solidFill>
                  <a:srgbClr val="CC3524"/>
                </a:solidFill>
              </a:rPr>
              <a:t>industry</a:t>
            </a:r>
            <a:r>
              <a:rPr b="1" lang="en" sz="2400"/>
              <a:t> did you come from? </a:t>
            </a:r>
            <a:endParaRPr b="1" sz="2400"/>
          </a:p>
          <a:p>
            <a:pPr indent="-381000" lvl="0" marL="457200" rtl="0" algn="l">
              <a:lnSpc>
                <a:spcPct val="150000"/>
              </a:lnSpc>
              <a:spcBef>
                <a:spcPts val="0"/>
              </a:spcBef>
              <a:spcAft>
                <a:spcPts val="0"/>
              </a:spcAft>
              <a:buSzPts val="2400"/>
              <a:buChar char="●"/>
            </a:pPr>
            <a:r>
              <a:rPr b="1" lang="en" sz="2400"/>
              <a:t>Share </a:t>
            </a:r>
            <a:r>
              <a:rPr b="1" lang="en" sz="2400">
                <a:solidFill>
                  <a:srgbClr val="CC3524"/>
                </a:solidFill>
              </a:rPr>
              <a:t>why</a:t>
            </a:r>
            <a:r>
              <a:rPr b="1" lang="en" sz="2400"/>
              <a:t> you are in this class, now?</a:t>
            </a:r>
            <a:endParaRPr b="1" sz="2400"/>
          </a:p>
          <a:p>
            <a:pPr indent="-381000" lvl="0" marL="457200" rtl="0" algn="l">
              <a:lnSpc>
                <a:spcPct val="150000"/>
              </a:lnSpc>
              <a:spcBef>
                <a:spcPts val="0"/>
              </a:spcBef>
              <a:spcAft>
                <a:spcPts val="0"/>
              </a:spcAft>
              <a:buSzPts val="2400"/>
              <a:buChar char="●"/>
            </a:pPr>
            <a:r>
              <a:rPr b="1" lang="en" sz="2400"/>
              <a:t>A </a:t>
            </a:r>
            <a:r>
              <a:rPr b="1" lang="en" sz="2400">
                <a:solidFill>
                  <a:srgbClr val="CC3524"/>
                </a:solidFill>
              </a:rPr>
              <a:t>f</a:t>
            </a:r>
            <a:r>
              <a:rPr b="1" lang="en" sz="2400">
                <a:solidFill>
                  <a:srgbClr val="CC3524"/>
                </a:solidFill>
              </a:rPr>
              <a:t>un</a:t>
            </a:r>
            <a:r>
              <a:rPr b="1" lang="en" sz="2400"/>
              <a:t> and/or </a:t>
            </a:r>
            <a:r>
              <a:rPr b="1" lang="en" sz="2400">
                <a:solidFill>
                  <a:srgbClr val="CC3524"/>
                </a:solidFill>
              </a:rPr>
              <a:t>g</a:t>
            </a:r>
            <a:r>
              <a:rPr b="1" lang="en" sz="2400">
                <a:solidFill>
                  <a:srgbClr val="CC3524"/>
                </a:solidFill>
              </a:rPr>
              <a:t>eeky</a:t>
            </a:r>
            <a:r>
              <a:rPr b="1" lang="en" sz="2400"/>
              <a:t> fact about you?</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Campus Orientation</a:t>
            </a:r>
            <a:r>
              <a:rPr lang="en" sz="1800">
                <a:solidFill>
                  <a:srgbClr val="434343"/>
                </a:solidFill>
                <a:latin typeface="Helvetica Neue"/>
                <a:ea typeface="Helvetica Neue"/>
                <a:cs typeface="Helvetica Neue"/>
                <a:sym typeface="Helvetica Neue"/>
              </a:rPr>
              <a:t> &amp; Intros</a:t>
            </a:r>
            <a:endParaRPr sz="1800">
              <a:solidFill>
                <a:srgbClr val="434343"/>
              </a:solidFill>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Learning to Learn</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Growth mindset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&amp; Lab</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Web Publishing</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Markdown</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p:txBody>
      </p:sp>
      <p:sp>
        <p:nvSpPr>
          <p:cNvPr id="184" name="Google Shape;184;p36"/>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nvSpPr>
        <p:spPr>
          <a:xfrm>
            <a:off x="910825" y="877825"/>
            <a:ext cx="7313400" cy="10437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h</a:t>
            </a:r>
            <a:r>
              <a:rPr b="1" lang="en" sz="5400">
                <a:latin typeface="Helvetica Neue"/>
                <a:ea typeface="Helvetica Neue"/>
                <a:cs typeface="Helvetica Neue"/>
                <a:sym typeface="Helvetica Neue"/>
              </a:rPr>
              <a:t>ow to succeed</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b="1" sz="5400">
              <a:latin typeface="Helvetica Neue"/>
              <a:ea typeface="Helvetica Neue"/>
              <a:cs typeface="Helvetica Neue"/>
              <a:sym typeface="Helvetica Neue"/>
            </a:endParaRPr>
          </a:p>
        </p:txBody>
      </p:sp>
      <p:sp>
        <p:nvSpPr>
          <p:cNvPr id="190" name="Google Shape;190;p37"/>
          <p:cNvSpPr txBox="1"/>
          <p:nvPr/>
        </p:nvSpPr>
        <p:spPr>
          <a:xfrm>
            <a:off x="5045800" y="3050725"/>
            <a:ext cx="2994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Clr>
                <a:schemeClr val="dk1"/>
              </a:buClr>
              <a:buSzPts val="1100"/>
              <a:buFont typeface="Arial"/>
              <a:buNone/>
            </a:pPr>
            <a:r>
              <a:rPr b="1" lang="en" sz="1800">
                <a:solidFill>
                  <a:srgbClr val="5E5F61"/>
                </a:solidFill>
                <a:latin typeface="Helvetica Neue"/>
                <a:ea typeface="Helvetica Neue"/>
                <a:cs typeface="Helvetica Neue"/>
                <a:sym typeface="Helvetica Neue"/>
              </a:rPr>
              <a:t>Prepare to fail: it is part of the skill development process</a:t>
            </a:r>
            <a:endParaRPr b="1" sz="1800">
              <a:solidFill>
                <a:srgbClr val="CC3524"/>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Learn to Learn</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96" name="Google Shape;196;p38"/>
          <p:cNvSpPr txBox="1"/>
          <p:nvPr/>
        </p:nvSpPr>
        <p:spPr>
          <a:xfrm>
            <a:off x="914100" y="888650"/>
            <a:ext cx="7315800" cy="2580300"/>
          </a:xfrm>
          <a:prstGeom prst="rect">
            <a:avLst/>
          </a:prstGeom>
          <a:noFill/>
          <a:ln>
            <a:noFill/>
          </a:ln>
        </p:spPr>
        <p:txBody>
          <a:bodyPr anchorCtr="0" anchor="b"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200"/>
              <a:buFont typeface="Helvetica Neue"/>
              <a:buNone/>
            </a:pPr>
            <a:r>
              <a:rPr b="0" i="1" lang="en" sz="1800" u="none" cap="none" strike="noStrike">
                <a:solidFill>
                  <a:srgbClr val="000000"/>
                </a:solidFill>
                <a:latin typeface="Helvetica Neue"/>
                <a:ea typeface="Helvetica Neue"/>
                <a:cs typeface="Helvetica Neue"/>
                <a:sym typeface="Helvetica Neue"/>
              </a:rPr>
              <a:t>“</a:t>
            </a:r>
            <a:r>
              <a:rPr i="1" lang="en" sz="1800">
                <a:latin typeface="Helvetica Neue"/>
                <a:ea typeface="Helvetica Neue"/>
                <a:cs typeface="Helvetica Neue"/>
                <a:sym typeface="Helvetica Neue"/>
              </a:rPr>
              <a:t>Muad'Dib learned rapidly because his first training was in how to learn. And the first lesson of all was the basic trust that he could learn. It is shocking to find how many people do not believe they can learn, and how many more believe learning to be difficult. Muad'Dib knew that every experience carries its lesson.</a:t>
            </a:r>
            <a:r>
              <a:rPr b="0" i="1" lang="en" sz="1800" u="none" cap="none" strike="noStrike">
                <a:solidFill>
                  <a:srgbClr val="000000"/>
                </a:solidFill>
                <a:latin typeface="Helvetica Neue"/>
                <a:ea typeface="Helvetica Neue"/>
                <a:cs typeface="Helvetica Neue"/>
                <a:sym typeface="Helvetica Neue"/>
              </a:rPr>
              <a:t>”</a:t>
            </a:r>
            <a:endParaRPr sz="1800"/>
          </a:p>
        </p:txBody>
      </p:sp>
      <p:sp>
        <p:nvSpPr>
          <p:cNvPr id="197" name="Google Shape;197;p38"/>
          <p:cNvSpPr txBox="1"/>
          <p:nvPr/>
        </p:nvSpPr>
        <p:spPr>
          <a:xfrm>
            <a:off x="5143495" y="3580175"/>
            <a:ext cx="23511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rPr b="1" lang="en" sz="1800">
                <a:solidFill>
                  <a:srgbClr val="323333"/>
                </a:solidFill>
                <a:latin typeface="Helvetica Neue"/>
                <a:ea typeface="Helvetica Neue"/>
                <a:cs typeface="Helvetica Neue"/>
                <a:sym typeface="Helvetica Neue"/>
              </a:rPr>
              <a:t>—Frank Herbert</a:t>
            </a:r>
            <a:endParaRPr sz="1800"/>
          </a:p>
        </p:txBody>
      </p:sp>
      <p:sp>
        <p:nvSpPr>
          <p:cNvPr id="198" name="Google Shape;198;p38"/>
          <p:cNvSpPr txBox="1"/>
          <p:nvPr/>
        </p:nvSpPr>
        <p:spPr>
          <a:xfrm>
            <a:off x="5143501" y="3910400"/>
            <a:ext cx="27246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4D4E4C"/>
              </a:buClr>
              <a:buSzPts val="1200"/>
              <a:buFont typeface="Helvetica Neue"/>
              <a:buNone/>
            </a:pPr>
            <a:r>
              <a:rPr lang="en" sz="1800">
                <a:solidFill>
                  <a:srgbClr val="4D4E4C"/>
                </a:solidFill>
                <a:latin typeface="Helvetica Neue"/>
                <a:ea typeface="Helvetica Neue"/>
                <a:cs typeface="Helvetica Neue"/>
                <a:sym typeface="Helvetica Neue"/>
              </a:rPr>
              <a:t>Author, Dune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1"/>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Campus Orientation &amp; Intros</a:t>
            </a:r>
            <a:endParaRPr sz="1800">
              <a:solidFill>
                <a:srgbClr val="434343"/>
              </a:solidFill>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Learning to Learn</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Growth mindset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&amp; Lab</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Web Publishing</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Markdown</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p:txBody>
      </p:sp>
      <p:sp>
        <p:nvSpPr>
          <p:cNvPr id="76" name="Google Shape;76;p21"/>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nvSpPr>
        <p:spPr>
          <a:xfrm>
            <a:off x="342648" y="88624"/>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600">
                <a:latin typeface="Helvetica Neue"/>
                <a:ea typeface="Helvetica Neue"/>
                <a:cs typeface="Helvetica Neue"/>
                <a:sym typeface="Helvetica Neue"/>
              </a:rPr>
              <a:t>How You Will Learn</a:t>
            </a:r>
            <a:endParaRPr sz="3600"/>
          </a:p>
        </p:txBody>
      </p:sp>
      <p:sp>
        <p:nvSpPr>
          <p:cNvPr id="204" name="Google Shape;204;p39"/>
          <p:cNvSpPr txBox="1"/>
          <p:nvPr/>
        </p:nvSpPr>
        <p:spPr>
          <a:xfrm>
            <a:off x="367949" y="665042"/>
            <a:ext cx="58719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Let’s take a look a the different learning styles used in this course</a:t>
            </a:r>
            <a:endParaRPr sz="500"/>
          </a:p>
        </p:txBody>
      </p:sp>
      <p:sp>
        <p:nvSpPr>
          <p:cNvPr id="205" name="Google Shape;205;p39"/>
          <p:cNvSpPr txBox="1"/>
          <p:nvPr/>
        </p:nvSpPr>
        <p:spPr>
          <a:xfrm>
            <a:off x="370400" y="1233406"/>
            <a:ext cx="3238800" cy="3987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600"/>
              <a:buFont typeface="Helvetica Neue"/>
              <a:buNone/>
            </a:pPr>
            <a:r>
              <a:rPr b="1" lang="en" sz="1600" u="sng">
                <a:latin typeface="Helvetica Neue"/>
                <a:ea typeface="Helvetica Neue"/>
                <a:cs typeface="Helvetica Neue"/>
                <a:sym typeface="Helvetica Neue"/>
              </a:rPr>
              <a:t>Path Learning</a:t>
            </a:r>
            <a:endParaRPr b="1" sz="500" u="sng"/>
          </a:p>
          <a:p>
            <a:pPr indent="0" lvl="0" marL="0" marR="0" rtl="0" algn="l">
              <a:lnSpc>
                <a:spcPct val="150000"/>
              </a:lnSpc>
              <a:spcBef>
                <a:spcPts val="0"/>
              </a:spcBef>
              <a:spcAft>
                <a:spcPts val="0"/>
              </a:spcAft>
              <a:buNone/>
            </a:pPr>
            <a:r>
              <a:t/>
            </a:r>
            <a:endParaRPr sz="1600">
              <a:latin typeface="Helvetica Neue"/>
              <a:ea typeface="Helvetica Neue"/>
              <a:cs typeface="Helvetica Neue"/>
              <a:sym typeface="Helvetica Neue"/>
            </a:endParaRPr>
          </a:p>
        </p:txBody>
      </p:sp>
      <p:sp>
        <p:nvSpPr>
          <p:cNvPr id="206" name="Google Shape;206;p39"/>
          <p:cNvSpPr txBox="1"/>
          <p:nvPr/>
        </p:nvSpPr>
        <p:spPr>
          <a:xfrm>
            <a:off x="4618200" y="1233411"/>
            <a:ext cx="3747000" cy="3987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600"/>
              <a:buFont typeface="Helvetica Neue"/>
              <a:buNone/>
            </a:pPr>
            <a:r>
              <a:rPr b="1" lang="en" sz="1600" u="sng">
                <a:latin typeface="Helvetica Neue"/>
                <a:ea typeface="Helvetica Neue"/>
                <a:cs typeface="Helvetica Neue"/>
                <a:sym typeface="Helvetica Neue"/>
              </a:rPr>
              <a:t>Sandbox Learning</a:t>
            </a:r>
            <a:endParaRPr sz="1600">
              <a:latin typeface="Helvetica Neue"/>
              <a:ea typeface="Helvetica Neue"/>
              <a:cs typeface="Helvetica Neue"/>
              <a:sym typeface="Helvetica Neue"/>
            </a:endParaRPr>
          </a:p>
        </p:txBody>
      </p:sp>
      <p:sp>
        <p:nvSpPr>
          <p:cNvPr id="207" name="Google Shape;207;p39"/>
          <p:cNvSpPr txBox="1"/>
          <p:nvPr/>
        </p:nvSpPr>
        <p:spPr>
          <a:xfrm>
            <a:off x="370410" y="1557207"/>
            <a:ext cx="3238800" cy="30645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00000"/>
              </a:buClr>
              <a:buSzPts val="1600"/>
              <a:buFont typeface="Helvetica Neue"/>
              <a:buNone/>
            </a:pPr>
            <a:r>
              <a:t/>
            </a:r>
            <a:endParaRPr b="1" sz="500" u="sng">
              <a:latin typeface="Helvetica Neue"/>
              <a:ea typeface="Helvetica Neue"/>
              <a:cs typeface="Helvetica Neue"/>
              <a:sym typeface="Helvetica Neue"/>
            </a:endParaRPr>
          </a:p>
          <a:p>
            <a:pPr indent="-177800" lvl="0" marL="177800" marR="0" rtl="0" algn="l">
              <a:lnSpc>
                <a:spcPct val="150000"/>
              </a:lnSpc>
              <a:spcBef>
                <a:spcPts val="0"/>
              </a:spcBef>
              <a:spcAft>
                <a:spcPts val="0"/>
              </a:spcAft>
              <a:buClr>
                <a:srgbClr val="000000"/>
              </a:buClr>
              <a:buSzPts val="2000"/>
              <a:buFont typeface="Helvetica Neue"/>
              <a:buChar char="•"/>
            </a:pPr>
            <a:r>
              <a:rPr b="1" lang="en" sz="1600">
                <a:latin typeface="Helvetica Neue"/>
                <a:ea typeface="Helvetica Neue"/>
                <a:cs typeface="Helvetica Neue"/>
                <a:sym typeface="Helvetica Neue"/>
              </a:rPr>
              <a:t>Leads you along</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Students are consumers of information</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Predictable outcomes</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Creates dependency</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The goal: an exchange of information</a:t>
            </a:r>
            <a:endParaRPr b="1" sz="1600">
              <a:latin typeface="Helvetica Neue"/>
              <a:ea typeface="Helvetica Neue"/>
              <a:cs typeface="Helvetica Neue"/>
              <a:sym typeface="Helvetica Neue"/>
            </a:endParaRPr>
          </a:p>
        </p:txBody>
      </p:sp>
      <p:sp>
        <p:nvSpPr>
          <p:cNvPr id="208" name="Google Shape;208;p39"/>
          <p:cNvSpPr txBox="1"/>
          <p:nvPr/>
        </p:nvSpPr>
        <p:spPr>
          <a:xfrm>
            <a:off x="4618205" y="1632112"/>
            <a:ext cx="3747000" cy="3064500"/>
          </a:xfrm>
          <a:prstGeom prst="rect">
            <a:avLst/>
          </a:prstGeom>
          <a:noFill/>
          <a:ln>
            <a:noFill/>
          </a:ln>
        </p:spPr>
        <p:txBody>
          <a:bodyPr anchorCtr="0" anchor="t" bIns="19050" lIns="19050" spcFirstLastPara="1" rIns="19050" wrap="square" tIns="19050">
            <a:noAutofit/>
          </a:bodyPr>
          <a:lstStyle/>
          <a:p>
            <a:pPr indent="-177800" lvl="0" marL="177800" marR="0" rtl="0" algn="l">
              <a:lnSpc>
                <a:spcPct val="150000"/>
              </a:lnSpc>
              <a:spcBef>
                <a:spcPts val="0"/>
              </a:spcBef>
              <a:spcAft>
                <a:spcPts val="0"/>
              </a:spcAft>
              <a:buClr>
                <a:srgbClr val="000000"/>
              </a:buClr>
              <a:buSzPts val="2000"/>
              <a:buFont typeface="Helvetica Neue"/>
              <a:buChar char="•"/>
            </a:pPr>
            <a:r>
              <a:rPr b="1" lang="en" sz="1600">
                <a:latin typeface="Helvetica Neue"/>
                <a:ea typeface="Helvetica Neue"/>
                <a:cs typeface="Helvetica Neue"/>
                <a:sym typeface="Helvetica Neue"/>
              </a:rPr>
              <a:t>Fosters exploration</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Students are co-creators of their own learning experience</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Wide range of outcomes</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Creates autonomy</a:t>
            </a:r>
            <a:endParaRPr b="1" sz="1600">
              <a:latin typeface="Helvetica Neue"/>
              <a:ea typeface="Helvetica Neue"/>
              <a:cs typeface="Helvetica Neue"/>
              <a:sym typeface="Helvetica Neue"/>
            </a:endParaRPr>
          </a:p>
          <a:p>
            <a:pPr indent="-152400" lvl="0" marL="177800" marR="0" rtl="0" algn="l">
              <a:lnSpc>
                <a:spcPct val="150000"/>
              </a:lnSpc>
              <a:spcBef>
                <a:spcPts val="0"/>
              </a:spcBef>
              <a:spcAft>
                <a:spcPts val="0"/>
              </a:spcAft>
              <a:buClr>
                <a:srgbClr val="000000"/>
              </a:buClr>
              <a:buSzPts val="1600"/>
              <a:buFont typeface="Helvetica Neue"/>
              <a:buChar char="•"/>
            </a:pPr>
            <a:r>
              <a:rPr b="1" lang="en" sz="1600">
                <a:latin typeface="Helvetica Neue"/>
                <a:ea typeface="Helvetica Neue"/>
                <a:cs typeface="Helvetica Neue"/>
                <a:sym typeface="Helvetica Neue"/>
              </a:rPr>
              <a:t>The goal: learning and discovery</a:t>
            </a:r>
            <a:endParaRPr b="1" sz="16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000"/>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1000"/>
                                        <p:tgtEl>
                                          <p:spTgt spid="2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1000"/>
                                        <p:tgtEl>
                                          <p:spTgt spid="2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1000"/>
                                        <p:tgtEl>
                                          <p:spTgt spid="2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animEffect filter="fade" transition="in">
                                      <p:cBhvr>
                                        <p:cTn dur="1000"/>
                                        <p:tgtEl>
                                          <p:spTgt spid="2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nvSpPr>
        <p:spPr>
          <a:xfrm>
            <a:off x="342648" y="88624"/>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Skills for Sandbox Learning</a:t>
            </a:r>
            <a:endParaRPr sz="3400"/>
          </a:p>
        </p:txBody>
      </p:sp>
      <p:sp>
        <p:nvSpPr>
          <p:cNvPr id="214" name="Google Shape;214;p40"/>
          <p:cNvSpPr txBox="1"/>
          <p:nvPr/>
        </p:nvSpPr>
        <p:spPr>
          <a:xfrm>
            <a:off x="379103" y="887530"/>
            <a:ext cx="7640100" cy="3064500"/>
          </a:xfrm>
          <a:prstGeom prst="rect">
            <a:avLst/>
          </a:prstGeom>
          <a:noFill/>
          <a:ln>
            <a:noFill/>
          </a:ln>
        </p:spPr>
        <p:txBody>
          <a:bodyPr anchorCtr="0" anchor="t" bIns="19050" lIns="19050" spcFirstLastPara="1" rIns="19050" wrap="square" tIns="19050">
            <a:noAutofit/>
          </a:bodyPr>
          <a:lstStyle/>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Generating and selecting ideas</a:t>
            </a:r>
            <a:r>
              <a:rPr b="1" lang="en" sz="1900">
                <a:latin typeface="Helvetica Neue"/>
                <a:ea typeface="Helvetica Neue"/>
                <a:cs typeface="Helvetica Neue"/>
                <a:sym typeface="Helvetica Neue"/>
              </a:rPr>
              <a:t>: what do you want to learn now?</a:t>
            </a:r>
            <a:endParaRPr b="1" sz="1900">
              <a:latin typeface="Helvetica Neue"/>
              <a:ea typeface="Helvetica Neue"/>
              <a:cs typeface="Helvetica Neue"/>
              <a:sym typeface="Helvetica Neue"/>
            </a:endParaRPr>
          </a:p>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Planning your learning</a:t>
            </a:r>
            <a:r>
              <a:rPr b="1" lang="en" sz="1900">
                <a:latin typeface="Helvetica Neue"/>
                <a:ea typeface="Helvetica Neue"/>
                <a:cs typeface="Helvetica Neue"/>
                <a:sym typeface="Helvetica Neue"/>
              </a:rPr>
              <a:t>: managing scope, finding resources</a:t>
            </a:r>
            <a:endParaRPr b="1" sz="1900">
              <a:latin typeface="Helvetica Neue"/>
              <a:ea typeface="Helvetica Neue"/>
              <a:cs typeface="Helvetica Neue"/>
              <a:sym typeface="Helvetica Neue"/>
            </a:endParaRPr>
          </a:p>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Experimentation</a:t>
            </a:r>
            <a:r>
              <a:rPr b="1" lang="en" sz="1900">
                <a:latin typeface="Helvetica Neue"/>
                <a:ea typeface="Helvetica Neue"/>
                <a:cs typeface="Helvetica Neue"/>
                <a:sym typeface="Helvetica Neue"/>
              </a:rPr>
              <a:t>: keeping track of what you’ve tried, what’s worked, and what hasn’t</a:t>
            </a:r>
            <a:endParaRPr b="1" sz="1900">
              <a:latin typeface="Helvetica Neue"/>
              <a:ea typeface="Helvetica Neue"/>
              <a:cs typeface="Helvetica Neue"/>
              <a:sym typeface="Helvetica Neue"/>
            </a:endParaRPr>
          </a:p>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Reflection</a:t>
            </a:r>
            <a:r>
              <a:rPr b="1" lang="en" sz="1900">
                <a:latin typeface="Helvetica Neue"/>
                <a:ea typeface="Helvetica Neue"/>
                <a:cs typeface="Helvetica Neue"/>
                <a:sym typeface="Helvetica Neue"/>
              </a:rPr>
              <a:t>: pausing every so often to tally what you’ve learned, and what new questions you have</a:t>
            </a:r>
            <a:endParaRPr b="1" sz="1900">
              <a:latin typeface="Helvetica Neue"/>
              <a:ea typeface="Helvetica Neue"/>
              <a:cs typeface="Helvetica Neue"/>
              <a:sym typeface="Helvetica Neue"/>
            </a:endParaRPr>
          </a:p>
          <a:p>
            <a:pPr indent="-171450" lvl="0" marL="177800" marR="0" rtl="0" algn="l">
              <a:lnSpc>
                <a:spcPct val="150000"/>
              </a:lnSpc>
              <a:spcBef>
                <a:spcPts val="0"/>
              </a:spcBef>
              <a:spcAft>
                <a:spcPts val="0"/>
              </a:spcAft>
              <a:buClr>
                <a:srgbClr val="000000"/>
              </a:buClr>
              <a:buSzPts val="1900"/>
              <a:buFont typeface="Helvetica Neue"/>
              <a:buChar char="•"/>
            </a:pPr>
            <a:r>
              <a:rPr b="1" lang="en" sz="1900" u="sng">
                <a:latin typeface="Helvetica Neue"/>
                <a:ea typeface="Helvetica Neue"/>
                <a:cs typeface="Helvetica Neue"/>
                <a:sym typeface="Helvetica Neue"/>
              </a:rPr>
              <a:t>Finding help</a:t>
            </a:r>
            <a:r>
              <a:rPr b="1" lang="en" sz="1900">
                <a:latin typeface="Helvetica Neue"/>
                <a:ea typeface="Helvetica Neue"/>
                <a:cs typeface="Helvetica Neue"/>
                <a:sym typeface="Helvetica Neue"/>
              </a:rPr>
              <a:t>!</a:t>
            </a:r>
            <a:endParaRPr b="1" sz="19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0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1000"/>
                                        <p:tgtEl>
                                          <p:spTgt spid="2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Effect filter="fade" transition="in">
                                      <p:cBhvr>
                                        <p:cTn dur="1000"/>
                                        <p:tgtEl>
                                          <p:spTgt spid="21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Image result for learning pit" id="219" name="Google Shape;219;p41"/>
          <p:cNvPicPr preferRelativeResize="0"/>
          <p:nvPr/>
        </p:nvPicPr>
        <p:blipFill>
          <a:blip r:embed="rId3">
            <a:alphaModFix/>
          </a:blip>
          <a:stretch>
            <a:fillRect/>
          </a:stretch>
        </p:blipFill>
        <p:spPr>
          <a:xfrm>
            <a:off x="1304225" y="64250"/>
            <a:ext cx="6392225" cy="43644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What is Mindset?</a:t>
            </a:r>
            <a:endParaRPr b="1" sz="3600">
              <a:latin typeface="Helvetica Neue"/>
              <a:ea typeface="Helvetica Neue"/>
              <a:cs typeface="Helvetica Neue"/>
              <a:sym typeface="Helvetica Neue"/>
            </a:endParaRPr>
          </a:p>
        </p:txBody>
      </p:sp>
      <p:sp>
        <p:nvSpPr>
          <p:cNvPr id="225" name="Google Shape;225;p42"/>
          <p:cNvSpPr txBox="1"/>
          <p:nvPr/>
        </p:nvSpPr>
        <p:spPr>
          <a:xfrm>
            <a:off x="407400" y="1094925"/>
            <a:ext cx="8317800" cy="28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Mindset: </a:t>
            </a:r>
            <a:r>
              <a:rPr lang="en" sz="1800"/>
              <a:t>self-perception or “self-theory” that people hold about themselves.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Fixed mindset: believing basic qualities, like intelligence or talent, are simply fixed traits. Believing that talent alone creates success—without effort.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Growth mindset: believing that people’s most basic abilities can be developed through dedication and hard work—brains and talent are just the starting point.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10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1000"/>
                                        <p:tgtEl>
                                          <p:spTgt spid="2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Prepare Your Brain</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231" name="Google Shape;231;p43"/>
          <p:cNvSpPr txBox="1"/>
          <p:nvPr/>
        </p:nvSpPr>
        <p:spPr>
          <a:xfrm>
            <a:off x="676200" y="888650"/>
            <a:ext cx="7791600" cy="2580300"/>
          </a:xfrm>
          <a:prstGeom prst="rect">
            <a:avLst/>
          </a:prstGeom>
          <a:noFill/>
          <a:ln>
            <a:noFill/>
          </a:ln>
        </p:spPr>
        <p:txBody>
          <a:bodyPr anchorCtr="0" anchor="b"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200"/>
              <a:buFont typeface="Helvetica Neue"/>
              <a:buNone/>
            </a:pPr>
            <a:r>
              <a:rPr b="0" i="1" lang="en" sz="1800" u="none" cap="none" strike="noStrike">
                <a:solidFill>
                  <a:srgbClr val="000000"/>
                </a:solidFill>
                <a:latin typeface="Helvetica Neue"/>
                <a:ea typeface="Helvetica Neue"/>
                <a:cs typeface="Helvetica Neue"/>
                <a:sym typeface="Helvetica Neue"/>
              </a:rPr>
              <a:t>“</a:t>
            </a:r>
            <a:r>
              <a:rPr i="1" lang="en" sz="1800">
                <a:latin typeface="Helvetica Neue"/>
                <a:ea typeface="Helvetica Neue"/>
                <a:cs typeface="Helvetica Neue"/>
                <a:sym typeface="Helvetica Neue"/>
              </a:rPr>
              <a:t>A few modern philosophers assert that an individual’s intelligence is a fixed quantity, a quantity which cannot be increased. We must protest and react against this brutal pessimism… With practice, training, and above all, method, we manage to increase our attention, our memory, our judgement and literally to become more intelligent than we were before.</a:t>
            </a:r>
            <a:r>
              <a:rPr b="0" i="1" lang="en" sz="1800" u="none" cap="none" strike="noStrike">
                <a:solidFill>
                  <a:srgbClr val="000000"/>
                </a:solidFill>
                <a:latin typeface="Helvetica Neue"/>
                <a:ea typeface="Helvetica Neue"/>
                <a:cs typeface="Helvetica Neue"/>
                <a:sym typeface="Helvetica Neue"/>
              </a:rPr>
              <a:t>”</a:t>
            </a:r>
            <a:endParaRPr sz="1800"/>
          </a:p>
        </p:txBody>
      </p:sp>
      <p:sp>
        <p:nvSpPr>
          <p:cNvPr id="232" name="Google Shape;232;p43"/>
          <p:cNvSpPr txBox="1"/>
          <p:nvPr/>
        </p:nvSpPr>
        <p:spPr>
          <a:xfrm>
            <a:off x="5143495" y="3580175"/>
            <a:ext cx="23511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rPr b="1" lang="en" sz="1800">
                <a:solidFill>
                  <a:srgbClr val="323333"/>
                </a:solidFill>
                <a:latin typeface="Helvetica Neue"/>
                <a:ea typeface="Helvetica Neue"/>
                <a:cs typeface="Helvetica Neue"/>
                <a:sym typeface="Helvetica Neue"/>
              </a:rPr>
              <a:t>—ALFRED BINET</a:t>
            </a:r>
            <a:endParaRPr sz="1800"/>
          </a:p>
        </p:txBody>
      </p:sp>
      <p:sp>
        <p:nvSpPr>
          <p:cNvPr id="233" name="Google Shape;233;p43"/>
          <p:cNvSpPr txBox="1"/>
          <p:nvPr/>
        </p:nvSpPr>
        <p:spPr>
          <a:xfrm>
            <a:off x="5143501" y="3910400"/>
            <a:ext cx="2724600" cy="2190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4D4E4C"/>
              </a:buClr>
              <a:buSzPts val="1200"/>
              <a:buFont typeface="Helvetica Neue"/>
              <a:buNone/>
            </a:pPr>
            <a:r>
              <a:rPr lang="en" sz="1800">
                <a:solidFill>
                  <a:srgbClr val="4D4E4C"/>
                </a:solidFill>
                <a:latin typeface="Helvetica Neue"/>
                <a:ea typeface="Helvetica Neue"/>
                <a:cs typeface="Helvetica Neue"/>
                <a:sym typeface="Helvetica Neue"/>
              </a:rPr>
              <a:t>Inventor of the IQ test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Growth Mindset" id="238" name="Google Shape;238;p44"/>
          <p:cNvPicPr preferRelativeResize="0"/>
          <p:nvPr/>
        </p:nvPicPr>
        <p:blipFill rotWithShape="1">
          <a:blip r:embed="rId3">
            <a:alphaModFix/>
          </a:blip>
          <a:srcRect b="10642" l="0" r="0" t="8607"/>
          <a:stretch/>
        </p:blipFill>
        <p:spPr>
          <a:xfrm>
            <a:off x="2117963" y="36550"/>
            <a:ext cx="4908075" cy="4497499"/>
          </a:xfrm>
          <a:prstGeom prst="rect">
            <a:avLst/>
          </a:prstGeom>
          <a:noFill/>
          <a:ln>
            <a:noFill/>
          </a:ln>
        </p:spPr>
      </p:pic>
      <p:sp>
        <p:nvSpPr>
          <p:cNvPr id="239" name="Google Shape;239;p44"/>
          <p:cNvSpPr txBox="1"/>
          <p:nvPr/>
        </p:nvSpPr>
        <p:spPr>
          <a:xfrm>
            <a:off x="4662000" y="4832400"/>
            <a:ext cx="44820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B7B7B7"/>
                </a:solidFill>
              </a:rPr>
              <a:t>Image: </a:t>
            </a:r>
            <a:r>
              <a:rPr i="1" lang="en" sz="1000" u="sng">
                <a:solidFill>
                  <a:srgbClr val="B7B7B7"/>
                </a:solidFill>
                <a:hlinkClick r:id="rId4">
                  <a:extLst>
                    <a:ext uri="{A12FA001-AC4F-418D-AE19-62706E023703}">
                      <ahyp:hlinkClr val="tx"/>
                    </a:ext>
                  </a:extLst>
                </a:hlinkClick>
              </a:rPr>
              <a:t>https://www.atlassian.com/blog/inside-atlassian/growth-mindset</a:t>
            </a:r>
            <a:endParaRPr i="1" sz="1000">
              <a:solidFill>
                <a:srgbClr val="B7B7B7"/>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Get into a Growth Mindset</a:t>
            </a:r>
            <a:endParaRPr b="1" sz="3600">
              <a:latin typeface="Helvetica Neue"/>
              <a:ea typeface="Helvetica Neue"/>
              <a:cs typeface="Helvetica Neue"/>
              <a:sym typeface="Helvetica Neue"/>
            </a:endParaRPr>
          </a:p>
        </p:txBody>
      </p:sp>
      <p:graphicFrame>
        <p:nvGraphicFramePr>
          <p:cNvPr id="245" name="Google Shape;245;p45"/>
          <p:cNvGraphicFramePr/>
          <p:nvPr/>
        </p:nvGraphicFramePr>
        <p:xfrm>
          <a:off x="340400" y="864800"/>
          <a:ext cx="3000000" cy="3000000"/>
        </p:xfrm>
        <a:graphic>
          <a:graphicData uri="http://schemas.openxmlformats.org/drawingml/2006/table">
            <a:tbl>
              <a:tblPr>
                <a:noFill/>
                <a:tableStyleId>{2AE489B7-4B6B-4409-A34E-D1A4CF00BF59}</a:tableStyleId>
              </a:tblPr>
              <a:tblGrid>
                <a:gridCol w="2962200"/>
                <a:gridCol w="5457600"/>
              </a:tblGrid>
              <a:tr h="381000">
                <a:tc>
                  <a:txBody>
                    <a:bodyPr/>
                    <a:lstStyle/>
                    <a:p>
                      <a:pPr indent="0" lvl="0" marL="0" rtl="0" algn="l">
                        <a:spcBef>
                          <a:spcPts val="0"/>
                        </a:spcBef>
                        <a:spcAft>
                          <a:spcPts val="0"/>
                        </a:spcAft>
                        <a:buNone/>
                      </a:pPr>
                      <a:r>
                        <a:rPr b="1" lang="en">
                          <a:solidFill>
                            <a:srgbClr val="434343"/>
                          </a:solidFill>
                        </a:rPr>
                        <a:t>When you want to tell yourself...</a:t>
                      </a:r>
                      <a:endParaRPr b="1">
                        <a:solidFill>
                          <a:srgbClr val="434343"/>
                        </a:solidFill>
                      </a:endParaRPr>
                    </a:p>
                  </a:txBody>
                  <a:tcPr marT="91425" marB="91425" marR="91425" marL="91425"/>
                </a:tc>
                <a:tc>
                  <a:txBody>
                    <a:bodyPr/>
                    <a:lstStyle/>
                    <a:p>
                      <a:pPr indent="0" lvl="0" marL="0" rtl="0" algn="l">
                        <a:spcBef>
                          <a:spcPts val="0"/>
                        </a:spcBef>
                        <a:spcAft>
                          <a:spcPts val="0"/>
                        </a:spcAft>
                        <a:buNone/>
                      </a:pPr>
                      <a:r>
                        <a:rPr b="1" lang="en">
                          <a:solidFill>
                            <a:srgbClr val="434343"/>
                          </a:solidFill>
                        </a:rPr>
                        <a:t>Remember that… </a:t>
                      </a:r>
                      <a:endParaRPr b="1">
                        <a:solidFill>
                          <a:srgbClr val="43434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I’m not good at this.</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No one is good at it when just beginning.</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 give up.</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Trying a new strategy will give you a way forward.</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This is too hard.</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It’s meant to be hard. We grow by challenging ourselves. </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 made a mistake. </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That proves you’ve put in effort. What effort is helpful next?</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I’ll never be that smart.</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Being smart is something you learn. You aren’t done getting smarter. </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My classmate can do it, but I can’t. </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There was a time they couldn’t either. How’d they get to where they are now?</a:t>
                      </a:r>
                      <a:endParaRPr b="1">
                        <a:solidFill>
                          <a:srgbClr val="274E13"/>
                        </a:solidFill>
                      </a:endParaRPr>
                    </a:p>
                  </a:txBody>
                  <a:tcPr marT="91425" marB="91425" marR="91425" marL="91425"/>
                </a:tc>
              </a:tr>
              <a:tr h="381000">
                <a:tc>
                  <a:txBody>
                    <a:bodyPr/>
                    <a:lstStyle/>
                    <a:p>
                      <a:pPr indent="0" lvl="0" marL="0" rtl="0" algn="l">
                        <a:spcBef>
                          <a:spcPts val="0"/>
                        </a:spcBef>
                        <a:spcAft>
                          <a:spcPts val="0"/>
                        </a:spcAft>
                        <a:buNone/>
                      </a:pPr>
                      <a:r>
                        <a:rPr lang="en">
                          <a:solidFill>
                            <a:srgbClr val="5B0F00"/>
                          </a:solidFill>
                        </a:rPr>
                        <a:t>It’s not easy… I can’t figure it out… I don’t know…</a:t>
                      </a:r>
                      <a:endParaRPr>
                        <a:solidFill>
                          <a:srgbClr val="5B0F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“...yet”</a:t>
                      </a:r>
                      <a:endParaRPr b="1">
                        <a:solidFill>
                          <a:srgbClr val="274E13"/>
                        </a:solidFill>
                      </a:endParaRPr>
                    </a:p>
                  </a:txBody>
                  <a:tcPr marT="91425" marB="91425" marR="91425" marL="91425"/>
                </a:tc>
              </a:tr>
            </a:tbl>
          </a:graphicData>
        </a:graphic>
      </p:graphicFrame>
      <p:sp>
        <p:nvSpPr>
          <p:cNvPr id="246" name="Google Shape;246;p45"/>
          <p:cNvSpPr/>
          <p:nvPr/>
        </p:nvSpPr>
        <p:spPr>
          <a:xfrm>
            <a:off x="3352600" y="1278050"/>
            <a:ext cx="53727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5"/>
          <p:cNvSpPr/>
          <p:nvPr/>
        </p:nvSpPr>
        <p:spPr>
          <a:xfrm>
            <a:off x="3352600" y="1685075"/>
            <a:ext cx="53727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5"/>
          <p:cNvSpPr/>
          <p:nvPr/>
        </p:nvSpPr>
        <p:spPr>
          <a:xfrm>
            <a:off x="3352600" y="2079363"/>
            <a:ext cx="52104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5"/>
          <p:cNvSpPr/>
          <p:nvPr/>
        </p:nvSpPr>
        <p:spPr>
          <a:xfrm>
            <a:off x="3344112" y="2473662"/>
            <a:ext cx="53727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5"/>
          <p:cNvSpPr/>
          <p:nvPr/>
        </p:nvSpPr>
        <p:spPr>
          <a:xfrm>
            <a:off x="3344100" y="2855200"/>
            <a:ext cx="5372700" cy="49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5"/>
          <p:cNvSpPr/>
          <p:nvPr/>
        </p:nvSpPr>
        <p:spPr>
          <a:xfrm>
            <a:off x="3344100" y="3516900"/>
            <a:ext cx="5372700" cy="44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5"/>
          <p:cNvSpPr/>
          <p:nvPr/>
        </p:nvSpPr>
        <p:spPr>
          <a:xfrm>
            <a:off x="3344100" y="4093675"/>
            <a:ext cx="5372700" cy="32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5"/>
          <p:cNvSpPr txBox="1"/>
          <p:nvPr/>
        </p:nvSpPr>
        <p:spPr>
          <a:xfrm>
            <a:off x="3352600" y="4821000"/>
            <a:ext cx="58038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999999"/>
                </a:solidFill>
              </a:rPr>
              <a:t>Adapted from</a:t>
            </a:r>
            <a:r>
              <a:rPr i="1" lang="en" sz="1200">
                <a:solidFill>
                  <a:srgbClr val="999999"/>
                </a:solidFill>
              </a:rPr>
              <a:t>: https://mindfulbydesign.com/change-mindset-change-words</a:t>
            </a:r>
            <a:endParaRPr i="1" sz="1200">
              <a:solidFill>
                <a:srgbClr val="999999"/>
              </a:solidFill>
            </a:endParaRPr>
          </a:p>
        </p:txBody>
      </p:sp>
      <p:cxnSp>
        <p:nvCxnSpPr>
          <p:cNvPr id="254" name="Google Shape;254;p45"/>
          <p:cNvCxnSpPr/>
          <p:nvPr/>
        </p:nvCxnSpPr>
        <p:spPr>
          <a:xfrm>
            <a:off x="401825" y="1455550"/>
            <a:ext cx="1678800" cy="9000"/>
          </a:xfrm>
          <a:prstGeom prst="straightConnector1">
            <a:avLst/>
          </a:prstGeom>
          <a:noFill/>
          <a:ln cap="flat" cmpd="sng" w="19050">
            <a:solidFill>
              <a:srgbClr val="FF0000"/>
            </a:solidFill>
            <a:prstDash val="solid"/>
            <a:round/>
            <a:headEnd len="med" w="med" type="none"/>
            <a:tailEnd len="med" w="med" type="none"/>
          </a:ln>
        </p:spPr>
      </p:cxnSp>
      <p:cxnSp>
        <p:nvCxnSpPr>
          <p:cNvPr id="255" name="Google Shape;255;p45"/>
          <p:cNvCxnSpPr/>
          <p:nvPr/>
        </p:nvCxnSpPr>
        <p:spPr>
          <a:xfrm>
            <a:off x="401825" y="1851955"/>
            <a:ext cx="812700" cy="6600"/>
          </a:xfrm>
          <a:prstGeom prst="straightConnector1">
            <a:avLst/>
          </a:prstGeom>
          <a:noFill/>
          <a:ln cap="flat" cmpd="sng" w="19050">
            <a:solidFill>
              <a:srgbClr val="FF0000"/>
            </a:solidFill>
            <a:prstDash val="solid"/>
            <a:round/>
            <a:headEnd len="med" w="med" type="none"/>
            <a:tailEnd len="med" w="med" type="none"/>
          </a:ln>
        </p:spPr>
      </p:cxnSp>
      <p:cxnSp>
        <p:nvCxnSpPr>
          <p:cNvPr id="256" name="Google Shape;256;p45"/>
          <p:cNvCxnSpPr/>
          <p:nvPr/>
        </p:nvCxnSpPr>
        <p:spPr>
          <a:xfrm>
            <a:off x="401825" y="2245950"/>
            <a:ext cx="1339500" cy="13200"/>
          </a:xfrm>
          <a:prstGeom prst="straightConnector1">
            <a:avLst/>
          </a:prstGeom>
          <a:noFill/>
          <a:ln cap="flat" cmpd="sng" w="19050">
            <a:solidFill>
              <a:srgbClr val="FF0000"/>
            </a:solidFill>
            <a:prstDash val="solid"/>
            <a:round/>
            <a:headEnd len="med" w="med" type="none"/>
            <a:tailEnd len="med" w="med" type="none"/>
          </a:ln>
        </p:spPr>
      </p:cxnSp>
      <p:cxnSp>
        <p:nvCxnSpPr>
          <p:cNvPr id="257" name="Google Shape;257;p45"/>
          <p:cNvCxnSpPr/>
          <p:nvPr/>
        </p:nvCxnSpPr>
        <p:spPr>
          <a:xfrm>
            <a:off x="401825" y="2646550"/>
            <a:ext cx="1437600" cy="14400"/>
          </a:xfrm>
          <a:prstGeom prst="straightConnector1">
            <a:avLst/>
          </a:prstGeom>
          <a:noFill/>
          <a:ln cap="flat" cmpd="sng" w="19050">
            <a:solidFill>
              <a:srgbClr val="FF0000"/>
            </a:solidFill>
            <a:prstDash val="solid"/>
            <a:round/>
            <a:headEnd len="med" w="med" type="none"/>
            <a:tailEnd len="med" w="med" type="none"/>
          </a:ln>
        </p:spPr>
      </p:cxnSp>
      <p:cxnSp>
        <p:nvCxnSpPr>
          <p:cNvPr id="258" name="Google Shape;258;p45"/>
          <p:cNvCxnSpPr/>
          <p:nvPr/>
        </p:nvCxnSpPr>
        <p:spPr>
          <a:xfrm>
            <a:off x="401825" y="3030491"/>
            <a:ext cx="1812900" cy="23400"/>
          </a:xfrm>
          <a:prstGeom prst="straightConnector1">
            <a:avLst/>
          </a:prstGeom>
          <a:noFill/>
          <a:ln cap="flat" cmpd="sng" w="19050">
            <a:solidFill>
              <a:srgbClr val="FF0000"/>
            </a:solidFill>
            <a:prstDash val="solid"/>
            <a:round/>
            <a:headEnd len="med" w="med" type="none"/>
            <a:tailEnd len="med" w="med" type="none"/>
          </a:ln>
        </p:spPr>
      </p:cxnSp>
      <p:cxnSp>
        <p:nvCxnSpPr>
          <p:cNvPr id="259" name="Google Shape;259;p45"/>
          <p:cNvCxnSpPr/>
          <p:nvPr/>
        </p:nvCxnSpPr>
        <p:spPr>
          <a:xfrm>
            <a:off x="401825" y="3646300"/>
            <a:ext cx="2750400" cy="6000"/>
          </a:xfrm>
          <a:prstGeom prst="straightConnector1">
            <a:avLst/>
          </a:prstGeom>
          <a:noFill/>
          <a:ln cap="flat" cmpd="sng" w="19050">
            <a:solidFill>
              <a:srgbClr val="FF0000"/>
            </a:solidFill>
            <a:prstDash val="solid"/>
            <a:round/>
            <a:headEnd len="med" w="med" type="none"/>
            <a:tailEnd len="med" w="med" type="none"/>
          </a:ln>
        </p:spPr>
      </p:cxnSp>
      <p:cxnSp>
        <p:nvCxnSpPr>
          <p:cNvPr id="260" name="Google Shape;260;p45"/>
          <p:cNvCxnSpPr/>
          <p:nvPr/>
        </p:nvCxnSpPr>
        <p:spPr>
          <a:xfrm>
            <a:off x="401825" y="4138025"/>
            <a:ext cx="2705700" cy="362400"/>
          </a:xfrm>
          <a:prstGeom prst="straightConnector1">
            <a:avLst/>
          </a:prstGeom>
          <a:noFill/>
          <a:ln cap="flat" cmpd="sng" w="19050">
            <a:solidFill>
              <a:srgbClr val="FF0000"/>
            </a:solidFill>
            <a:prstDash val="solid"/>
            <a:round/>
            <a:headEnd len="med" w="med" type="none"/>
            <a:tailEnd len="med" w="med" type="none"/>
          </a:ln>
        </p:spPr>
      </p:cxnSp>
      <p:cxnSp>
        <p:nvCxnSpPr>
          <p:cNvPr id="261" name="Google Shape;261;p45"/>
          <p:cNvCxnSpPr/>
          <p:nvPr/>
        </p:nvCxnSpPr>
        <p:spPr>
          <a:xfrm flipH="1" rot="10800000">
            <a:off x="468875" y="4179125"/>
            <a:ext cx="2647500" cy="3213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6"/>
                                        </p:tgtEl>
                                      </p:cBhvr>
                                    </p:animEffect>
                                    <p:set>
                                      <p:cBhvr>
                                        <p:cTn dur="1" fill="hold">
                                          <p:stCondLst>
                                            <p:cond delay="1000"/>
                                          </p:stCondLst>
                                        </p:cTn>
                                        <p:tgtEl>
                                          <p:spTgt spid="24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700"/>
                                        <p:tgtEl>
                                          <p:spTgt spid="247"/>
                                        </p:tgtEl>
                                      </p:cBhvr>
                                    </p:animEffect>
                                    <p:set>
                                      <p:cBhvr>
                                        <p:cTn dur="1" fill="hold">
                                          <p:stCondLst>
                                            <p:cond delay="700"/>
                                          </p:stCondLst>
                                        </p:cTn>
                                        <p:tgtEl>
                                          <p:spTgt spid="247"/>
                                        </p:tgtEl>
                                        <p:attrNameLst>
                                          <p:attrName>style.visibility</p:attrName>
                                        </p:attrNameLst>
                                      </p:cBhvr>
                                      <p:to>
                                        <p:strVal val="hidden"/>
                                      </p:to>
                                    </p:se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8"/>
                                        </p:tgtEl>
                                      </p:cBhvr>
                                    </p:animEffect>
                                    <p:set>
                                      <p:cBhvr>
                                        <p:cTn dur="1" fill="hold">
                                          <p:stCondLst>
                                            <p:cond delay="1000"/>
                                          </p:stCondLst>
                                        </p:cTn>
                                        <p:tgtEl>
                                          <p:spTgt spid="24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0"/>
                                        </p:tgtEl>
                                      </p:cBhvr>
                                    </p:animEffect>
                                    <p:set>
                                      <p:cBhvr>
                                        <p:cTn dur="1" fill="hold">
                                          <p:stCondLst>
                                            <p:cond delay="1000"/>
                                          </p:stCondLst>
                                        </p:cTn>
                                        <p:tgtEl>
                                          <p:spTgt spid="25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1"/>
                                        </p:tgtEl>
                                      </p:cBhvr>
                                    </p:animEffect>
                                    <p:set>
                                      <p:cBhvr>
                                        <p:cTn dur="1" fill="hold">
                                          <p:stCondLst>
                                            <p:cond delay="1000"/>
                                          </p:stCondLst>
                                        </p:cTn>
                                        <p:tgtEl>
                                          <p:spTgt spid="25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2"/>
                                        </p:tgtEl>
                                      </p:cBhvr>
                                    </p:animEffect>
                                    <p:set>
                                      <p:cBhvr>
                                        <p:cTn dur="1" fill="hold">
                                          <p:stCondLst>
                                            <p:cond delay="1000"/>
                                          </p:stCondLst>
                                        </p:cTn>
                                        <p:tgtEl>
                                          <p:spTgt spid="25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nvSpPr>
        <p:spPr>
          <a:xfrm>
            <a:off x="919750" y="877825"/>
            <a:ext cx="7313400" cy="10437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exercise</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b="1" sz="5400">
              <a:latin typeface="Helvetica Neue"/>
              <a:ea typeface="Helvetica Neue"/>
              <a:cs typeface="Helvetica Neue"/>
              <a:sym typeface="Helvetica Neue"/>
            </a:endParaRPr>
          </a:p>
        </p:txBody>
      </p:sp>
      <p:sp>
        <p:nvSpPr>
          <p:cNvPr id="267" name="Google Shape;267;p46"/>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Clr>
                <a:schemeClr val="dk1"/>
              </a:buClr>
              <a:buSzPts val="1100"/>
              <a:buFont typeface="Arial"/>
              <a:buNone/>
            </a:pPr>
            <a:r>
              <a:rPr b="1" lang="en" sz="1800">
                <a:solidFill>
                  <a:srgbClr val="5E5F61"/>
                </a:solidFill>
                <a:latin typeface="Helvetica Neue"/>
                <a:ea typeface="Helvetica Neue"/>
                <a:cs typeface="Helvetica Neue"/>
                <a:sym typeface="Helvetica Neue"/>
              </a:rPr>
              <a:t>Ready to learn a new thing?</a:t>
            </a:r>
            <a:endParaRPr b="1" sz="1800">
              <a:solidFill>
                <a:srgbClr val="5E5F61"/>
              </a:solidFill>
              <a:latin typeface="Helvetica Neue"/>
              <a:ea typeface="Helvetica Neue"/>
              <a:cs typeface="Helvetica Neue"/>
              <a:sym typeface="Helvetica Neue"/>
            </a:endParaRPr>
          </a:p>
          <a:p>
            <a:pPr indent="-342900" lvl="0" marL="457200" marR="0" rtl="0" algn="l">
              <a:lnSpc>
                <a:spcPct val="175000"/>
              </a:lnSpc>
              <a:spcBef>
                <a:spcPts val="0"/>
              </a:spcBef>
              <a:spcAft>
                <a:spcPts val="0"/>
              </a:spcAft>
              <a:buClr>
                <a:srgbClr val="5E5F61"/>
              </a:buClr>
              <a:buSzPts val="1800"/>
              <a:buFont typeface="Helvetica Neue"/>
              <a:buChar char="-"/>
            </a:pPr>
            <a:r>
              <a:rPr b="1" lang="en" sz="1800">
                <a:solidFill>
                  <a:srgbClr val="5E5F61"/>
                </a:solidFill>
                <a:latin typeface="Helvetica Neue"/>
                <a:ea typeface="Helvetica Neue"/>
                <a:cs typeface="Helvetica Neue"/>
                <a:sym typeface="Helvetica Neue"/>
              </a:rPr>
              <a:t>Group exercise</a:t>
            </a:r>
            <a:endParaRPr b="1" sz="1800">
              <a:solidFill>
                <a:srgbClr val="5E5F61"/>
              </a:solidFill>
              <a:latin typeface="Helvetica Neue"/>
              <a:ea typeface="Helvetica Neue"/>
              <a:cs typeface="Helvetica Neue"/>
              <a:sym typeface="Helvetica Neue"/>
            </a:endParaRPr>
          </a:p>
          <a:p>
            <a:pPr indent="-342900" lvl="0" marL="457200" marR="0" rtl="0" algn="l">
              <a:lnSpc>
                <a:spcPct val="175000"/>
              </a:lnSpc>
              <a:spcBef>
                <a:spcPts val="0"/>
              </a:spcBef>
              <a:spcAft>
                <a:spcPts val="0"/>
              </a:spcAft>
              <a:buClr>
                <a:srgbClr val="5E5F61"/>
              </a:buClr>
              <a:buSzPts val="1800"/>
              <a:buFont typeface="Helvetica Neue"/>
              <a:buChar char="-"/>
            </a:pPr>
            <a:r>
              <a:rPr b="1" lang="en" sz="1800">
                <a:solidFill>
                  <a:srgbClr val="5E5F61"/>
                </a:solidFill>
                <a:latin typeface="Helvetica Neue"/>
                <a:ea typeface="Helvetica Neue"/>
                <a:cs typeface="Helvetica Neue"/>
                <a:sym typeface="Helvetica Neue"/>
              </a:rPr>
              <a:t>Canvas lab assignment</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Campus Orientation</a:t>
            </a:r>
            <a:r>
              <a:rPr lang="en" sz="1800">
                <a:solidFill>
                  <a:srgbClr val="434343"/>
                </a:solidFill>
                <a:latin typeface="Helvetica Neue"/>
                <a:ea typeface="Helvetica Neue"/>
                <a:cs typeface="Helvetica Neue"/>
                <a:sym typeface="Helvetica Neue"/>
              </a:rPr>
              <a:t> &amp; Intros</a:t>
            </a:r>
            <a:endParaRPr sz="1800">
              <a:solidFill>
                <a:srgbClr val="434343"/>
              </a:solidFill>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Learning to Learn</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Growth mindset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&amp; Lab</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Web Publishing</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Markdown</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p:txBody>
      </p:sp>
      <p:sp>
        <p:nvSpPr>
          <p:cNvPr id="273" name="Google Shape;273;p4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nvSpPr>
        <p:spPr>
          <a:xfrm>
            <a:off x="857250" y="877825"/>
            <a:ext cx="7375800" cy="10437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web publishing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b="1" sz="5400">
              <a:latin typeface="Helvetica Neue"/>
              <a:ea typeface="Helvetica Neue"/>
              <a:cs typeface="Helvetica Neue"/>
              <a:sym typeface="Helvetica Neue"/>
            </a:endParaRPr>
          </a:p>
        </p:txBody>
      </p:sp>
      <p:sp>
        <p:nvSpPr>
          <p:cNvPr id="279" name="Google Shape;279;p48"/>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Clr>
                <a:schemeClr val="dk1"/>
              </a:buClr>
              <a:buSzPts val="1100"/>
              <a:buFont typeface="Arial"/>
              <a:buNone/>
            </a:pPr>
            <a:r>
              <a:rPr b="1" lang="en" sz="1800">
                <a:solidFill>
                  <a:srgbClr val="5E5F61"/>
                </a:solidFill>
                <a:latin typeface="Helvetica Neue"/>
                <a:ea typeface="Helvetica Neue"/>
                <a:cs typeface="Helvetica Neue"/>
                <a:sym typeface="Helvetica Neue"/>
              </a:rPr>
              <a:t>What did we learn about:</a:t>
            </a:r>
            <a:endParaRPr b="1" sz="1800">
              <a:solidFill>
                <a:srgbClr val="5E5F61"/>
              </a:solidFill>
              <a:latin typeface="Helvetica Neue"/>
              <a:ea typeface="Helvetica Neue"/>
              <a:cs typeface="Helvetica Neue"/>
              <a:sym typeface="Helvetica Neue"/>
            </a:endParaRPr>
          </a:p>
          <a:p>
            <a:pPr indent="-342900" lvl="0" marL="457200" marR="0" rtl="0" algn="l">
              <a:lnSpc>
                <a:spcPct val="175000"/>
              </a:lnSpc>
              <a:spcBef>
                <a:spcPts val="0"/>
              </a:spcBef>
              <a:spcAft>
                <a:spcPts val="0"/>
              </a:spcAft>
              <a:buClr>
                <a:srgbClr val="5E5F61"/>
              </a:buClr>
              <a:buSzPts val="1800"/>
              <a:buFont typeface="Helvetica Neue"/>
              <a:buChar char="-"/>
            </a:pPr>
            <a:r>
              <a:rPr b="1" lang="en" sz="1800">
                <a:solidFill>
                  <a:srgbClr val="5E5F61"/>
                </a:solidFill>
                <a:latin typeface="Helvetica Neue"/>
                <a:ea typeface="Helvetica Neue"/>
                <a:cs typeface="Helvetica Neue"/>
                <a:sym typeface="Helvetica Neue"/>
              </a:rPr>
              <a:t>GitHub Pages</a:t>
            </a:r>
            <a:endParaRPr b="1" sz="1800">
              <a:solidFill>
                <a:srgbClr val="5E5F61"/>
              </a:solidFill>
              <a:latin typeface="Helvetica Neue"/>
              <a:ea typeface="Helvetica Neue"/>
              <a:cs typeface="Helvetica Neue"/>
              <a:sym typeface="Helvetica Neue"/>
            </a:endParaRPr>
          </a:p>
          <a:p>
            <a:pPr indent="-342900" lvl="0" marL="457200" marR="0" rtl="0" algn="l">
              <a:lnSpc>
                <a:spcPct val="175000"/>
              </a:lnSpc>
              <a:spcBef>
                <a:spcPts val="0"/>
              </a:spcBef>
              <a:spcAft>
                <a:spcPts val="0"/>
              </a:spcAft>
              <a:buClr>
                <a:srgbClr val="5E5F61"/>
              </a:buClr>
              <a:buSzPts val="1800"/>
              <a:buFont typeface="Helvetica Neue"/>
              <a:buChar char="-"/>
            </a:pPr>
            <a:r>
              <a:rPr b="1" lang="en" sz="1800">
                <a:solidFill>
                  <a:srgbClr val="5E5F61"/>
                </a:solidFill>
                <a:latin typeface="Helvetica Neue"/>
                <a:ea typeface="Helvetica Neue"/>
                <a:cs typeface="Helvetica Neue"/>
                <a:sym typeface="Helvetica Neue"/>
              </a:rPr>
              <a:t>Markdown</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Campus Orientation &amp; Intros</a:t>
            </a:r>
            <a:endParaRPr b="1" sz="1800">
              <a:solidFill>
                <a:srgbClr val="38761D"/>
              </a:solidFill>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Learning to Learn</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Growth mindset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&amp; Lab</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Web Publishing</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Markdown</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p:txBody>
      </p:sp>
      <p:sp>
        <p:nvSpPr>
          <p:cNvPr id="82" name="Google Shape;82;p2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Why</a:t>
            </a:r>
            <a:r>
              <a:rPr b="1" lang="en" sz="3600">
                <a:solidFill>
                  <a:schemeClr val="dk1"/>
                </a:solidFill>
                <a:latin typeface="Helvetica Neue"/>
                <a:ea typeface="Helvetica Neue"/>
                <a:cs typeface="Helvetica Neue"/>
                <a:sym typeface="Helvetica Neue"/>
              </a:rPr>
              <a:t> Markdown?</a:t>
            </a:r>
            <a:endParaRPr b="1" sz="3600">
              <a:latin typeface="Helvetica Neue"/>
              <a:ea typeface="Helvetica Neue"/>
              <a:cs typeface="Helvetica Neue"/>
              <a:sym typeface="Helvetica Neue"/>
            </a:endParaRPr>
          </a:p>
        </p:txBody>
      </p:sp>
      <p:sp>
        <p:nvSpPr>
          <p:cNvPr id="285" name="Google Shape;285;p49"/>
          <p:cNvSpPr txBox="1"/>
          <p:nvPr/>
        </p:nvSpPr>
        <p:spPr>
          <a:xfrm>
            <a:off x="407400" y="1094925"/>
            <a:ext cx="8317800" cy="28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HTML gives you significant control, but slows down authoring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Web sites often exist primarily as a way to publish </a:t>
            </a:r>
            <a:r>
              <a:rPr b="1" lang="en" sz="1800"/>
              <a:t>content</a:t>
            </a:r>
            <a:endParaRPr b="1"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What if the </a:t>
            </a:r>
            <a:r>
              <a:rPr b="1" lang="en" sz="1800"/>
              <a:t>process of writing</a:t>
            </a:r>
            <a:r>
              <a:rPr lang="en" sz="1800"/>
              <a:t> the page was also focused on content?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000"/>
                                        <p:tgtEl>
                                          <p:spTgt spid="28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What is</a:t>
            </a:r>
            <a:r>
              <a:rPr b="1" lang="en" sz="3600">
                <a:solidFill>
                  <a:schemeClr val="dk1"/>
                </a:solidFill>
                <a:latin typeface="Helvetica Neue"/>
                <a:ea typeface="Helvetica Neue"/>
                <a:cs typeface="Helvetica Neue"/>
                <a:sym typeface="Helvetica Neue"/>
              </a:rPr>
              <a:t> Markdown?</a:t>
            </a:r>
            <a:endParaRPr b="1" sz="3600">
              <a:latin typeface="Helvetica Neue"/>
              <a:ea typeface="Helvetica Neue"/>
              <a:cs typeface="Helvetica Neue"/>
              <a:sym typeface="Helvetica Neue"/>
            </a:endParaRPr>
          </a:p>
        </p:txBody>
      </p:sp>
      <p:sp>
        <p:nvSpPr>
          <p:cNvPr id="291" name="Google Shape;291;p50"/>
          <p:cNvSpPr txBox="1"/>
          <p:nvPr/>
        </p:nvSpPr>
        <p:spPr>
          <a:xfrm>
            <a:off x="407400" y="1094925"/>
            <a:ext cx="8317800" cy="28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Markdown is a lightweight markup language for </a:t>
            </a:r>
            <a:r>
              <a:rPr b="1" lang="en" sz="1800"/>
              <a:t>generating</a:t>
            </a:r>
            <a:r>
              <a:rPr lang="en" sz="1800"/>
              <a:t> html files.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It is </a:t>
            </a:r>
            <a:r>
              <a:rPr b="1" lang="en" sz="1800"/>
              <a:t>not</a:t>
            </a:r>
            <a:r>
              <a:rPr lang="en" sz="1800"/>
              <a:t> a WYSIWYG editor like MS Word or Google Docs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Instead it uses textual symbols to indicate the structure of the page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For example: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800"/>
              <a:t># This is a Heading              →            </a:t>
            </a:r>
            <a:r>
              <a:rPr b="1" lang="en" sz="3600">
                <a:solidFill>
                  <a:schemeClr val="dk1"/>
                </a:solidFill>
                <a:latin typeface="Helvetica Neue"/>
                <a:ea typeface="Helvetica Neue"/>
                <a:cs typeface="Helvetica Neue"/>
                <a:sym typeface="Helvetica Neue"/>
              </a:rPr>
              <a:t>This is a Heading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1000"/>
                                        <p:tgtEl>
                                          <p:spTgt spid="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1000"/>
                                        <p:tgtEl>
                                          <p:spTgt spid="2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Effect filter="fade" transition="in">
                                      <p:cBhvr>
                                        <p:cTn dur="1000"/>
                                        <p:tgtEl>
                                          <p:spTgt spid="2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6" st="6"/>
                                            </p:txEl>
                                          </p:spTgt>
                                        </p:tgtEl>
                                        <p:attrNameLst>
                                          <p:attrName>style.visibility</p:attrName>
                                        </p:attrNameLst>
                                      </p:cBhvr>
                                      <p:to>
                                        <p:strVal val="visible"/>
                                      </p:to>
                                    </p:set>
                                    <p:animEffect filter="fade" transition="in">
                                      <p:cBhvr>
                                        <p:cTn dur="1000"/>
                                        <p:tgtEl>
                                          <p:spTgt spid="2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7" st="7"/>
                                            </p:txEl>
                                          </p:spTgt>
                                        </p:tgtEl>
                                        <p:attrNameLst>
                                          <p:attrName>style.visibility</p:attrName>
                                        </p:attrNameLst>
                                      </p:cBhvr>
                                      <p:to>
                                        <p:strVal val="visible"/>
                                      </p:to>
                                    </p:set>
                                    <p:animEffect filter="fade" transition="in">
                                      <p:cBhvr>
                                        <p:cTn dur="1000"/>
                                        <p:tgtEl>
                                          <p:spTgt spid="2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8" st="8"/>
                                            </p:txEl>
                                          </p:spTgt>
                                        </p:tgtEl>
                                        <p:attrNameLst>
                                          <p:attrName>style.visibility</p:attrName>
                                        </p:attrNameLst>
                                      </p:cBhvr>
                                      <p:to>
                                        <p:strVal val="visible"/>
                                      </p:to>
                                    </p:set>
                                    <p:animEffect filter="fade" transition="in">
                                      <p:cBhvr>
                                        <p:cTn dur="1000"/>
                                        <p:tgtEl>
                                          <p:spTgt spid="2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9" st="9"/>
                                            </p:txEl>
                                          </p:spTgt>
                                        </p:tgtEl>
                                        <p:attrNameLst>
                                          <p:attrName>style.visibility</p:attrName>
                                        </p:attrNameLst>
                                      </p:cBhvr>
                                      <p:to>
                                        <p:strVal val="visible"/>
                                      </p:to>
                                    </p:set>
                                    <p:animEffect filter="fade" transition="in">
                                      <p:cBhvr>
                                        <p:cTn dur="1000"/>
                                        <p:tgtEl>
                                          <p:spTgt spid="29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nvSpPr>
        <p:spPr>
          <a:xfrm>
            <a:off x="340397" y="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How do we</a:t>
            </a:r>
            <a:r>
              <a:rPr b="1" lang="en" sz="3600">
                <a:solidFill>
                  <a:schemeClr val="dk1"/>
                </a:solidFill>
                <a:latin typeface="Helvetica Neue"/>
                <a:ea typeface="Helvetica Neue"/>
                <a:cs typeface="Helvetica Neue"/>
                <a:sym typeface="Helvetica Neue"/>
              </a:rPr>
              <a:t> Markdown?</a:t>
            </a:r>
            <a:endParaRPr b="1" sz="3600">
              <a:latin typeface="Helvetica Neue"/>
              <a:ea typeface="Helvetica Neue"/>
              <a:cs typeface="Helvetica Neue"/>
              <a:sym typeface="Helvetica Neue"/>
            </a:endParaRPr>
          </a:p>
        </p:txBody>
      </p:sp>
      <p:sp>
        <p:nvSpPr>
          <p:cNvPr id="297" name="Google Shape;297;p51"/>
          <p:cNvSpPr txBox="1"/>
          <p:nvPr/>
        </p:nvSpPr>
        <p:spPr>
          <a:xfrm>
            <a:off x="407400" y="1094925"/>
            <a:ext cx="8317800" cy="28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GitHub uses Markdown pretty much everywhere:</a:t>
            </a:r>
            <a:endParaRPr sz="1800"/>
          </a:p>
          <a:p>
            <a:pPr indent="-342900" lvl="1" marL="914400" rtl="0" algn="l">
              <a:spcBef>
                <a:spcPts val="0"/>
              </a:spcBef>
              <a:spcAft>
                <a:spcPts val="0"/>
              </a:spcAft>
              <a:buSzPts val="1800"/>
              <a:buChar char="○"/>
            </a:pPr>
            <a:r>
              <a:rPr lang="en" sz="1800"/>
              <a:t>Top level README.md files are auto-rendered </a:t>
            </a:r>
            <a:endParaRPr sz="1800"/>
          </a:p>
          <a:p>
            <a:pPr indent="-342900" lvl="1" marL="914400" rtl="0" algn="l">
              <a:spcBef>
                <a:spcPts val="0"/>
              </a:spcBef>
              <a:spcAft>
                <a:spcPts val="0"/>
              </a:spcAft>
              <a:buSzPts val="1800"/>
              <a:buChar char="○"/>
            </a:pPr>
            <a:r>
              <a:rPr lang="en" sz="1800"/>
              <a:t>Any other .md files</a:t>
            </a:r>
            <a:endParaRPr sz="1800"/>
          </a:p>
          <a:p>
            <a:pPr indent="-342900" lvl="1" marL="914400" rtl="0" algn="l">
              <a:spcBef>
                <a:spcPts val="0"/>
              </a:spcBef>
              <a:spcAft>
                <a:spcPts val="0"/>
              </a:spcAft>
              <a:buSzPts val="1800"/>
              <a:buChar char="○"/>
            </a:pPr>
            <a:r>
              <a:rPr lang="en" sz="1800"/>
              <a:t>Issues, comments, code reviews, etc…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GitHub Pages will convert your Markdown, apply a theme, and publish it!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Exact syntax is covered by many great guides (links in the assignment).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Go experiment with it, and see what you can learn!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1000"/>
                                        <p:tgtEl>
                                          <p:spTgt spid="2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animEffect filter="fade" transition="in">
                                      <p:cBhvr>
                                        <p:cTn dur="1000"/>
                                        <p:tgtEl>
                                          <p:spTgt spid="2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animEffect filter="fade" transition="in">
                                      <p:cBhvr>
                                        <p:cTn dur="1000"/>
                                        <p:tgtEl>
                                          <p:spTgt spid="2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8" st="8"/>
                                            </p:txEl>
                                          </p:spTgt>
                                        </p:tgtEl>
                                        <p:attrNameLst>
                                          <p:attrName>style.visibility</p:attrName>
                                        </p:attrNameLst>
                                      </p:cBhvr>
                                      <p:to>
                                        <p:strVal val="visible"/>
                                      </p:to>
                                    </p:set>
                                    <p:animEffect filter="fade" transition="in">
                                      <p:cBhvr>
                                        <p:cTn dur="1000"/>
                                        <p:tgtEl>
                                          <p:spTgt spid="2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9" st="9"/>
                                            </p:txEl>
                                          </p:spTgt>
                                        </p:tgtEl>
                                        <p:attrNameLst>
                                          <p:attrName>style.visibility</p:attrName>
                                        </p:attrNameLst>
                                      </p:cBhvr>
                                      <p:to>
                                        <p:strVal val="visible"/>
                                      </p:to>
                                    </p:set>
                                    <p:animEffect filter="fade" transition="in">
                                      <p:cBhvr>
                                        <p:cTn dur="1000"/>
                                        <p:tgtEl>
                                          <p:spTgt spid="29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nvSpPr>
        <p:spPr>
          <a:xfrm>
            <a:off x="857250" y="877825"/>
            <a:ext cx="7375800" cy="10437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exercise</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b="1" sz="5400">
              <a:latin typeface="Helvetica Neue"/>
              <a:ea typeface="Helvetica Neue"/>
              <a:cs typeface="Helvetica Neue"/>
              <a:sym typeface="Helvetica Neue"/>
            </a:endParaRPr>
          </a:p>
        </p:txBody>
      </p:sp>
      <p:sp>
        <p:nvSpPr>
          <p:cNvPr id="303" name="Google Shape;303;p52"/>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Complete your Discussion assignment in Canvas</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3"/>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w</a:t>
            </a:r>
            <a:r>
              <a:rPr b="1" lang="en" sz="5400">
                <a:latin typeface="Helvetica Neue"/>
                <a:ea typeface="Helvetica Neue"/>
                <a:cs typeface="Helvetica Neue"/>
                <a:sym typeface="Helvetica Neue"/>
              </a:rPr>
              <a:t>elcome</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88" name="Google Shape;88;p23"/>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89" name="Google Shape;89;p23"/>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Code 102: Intro to </a:t>
            </a:r>
            <a:r>
              <a:rPr lang="en">
                <a:solidFill>
                  <a:srgbClr val="7E7F7E"/>
                </a:solidFill>
                <a:latin typeface="Helvetica Neue"/>
                <a:ea typeface="Helvetica Neue"/>
                <a:cs typeface="Helvetica Neue"/>
                <a:sym typeface="Helvetica Neue"/>
              </a:rPr>
              <a:t>Software Development</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4"/>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Campus Orientation</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95" name="Google Shape;95;p24"/>
          <p:cNvSpPr txBox="1"/>
          <p:nvPr/>
        </p:nvSpPr>
        <p:spPr>
          <a:xfrm>
            <a:off x="367946" y="863825"/>
            <a:ext cx="3828900" cy="2307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We designed this place to help you learn</a:t>
            </a:r>
            <a:r>
              <a:rPr lang="en">
                <a:solidFill>
                  <a:srgbClr val="7E7F7E"/>
                </a:solidFill>
                <a:latin typeface="Helvetica Neue"/>
                <a:ea typeface="Helvetica Neue"/>
                <a:cs typeface="Helvetica Neue"/>
                <a:sym typeface="Helvetica Neue"/>
              </a:rPr>
              <a:t> </a:t>
            </a:r>
            <a:endParaRPr sz="500"/>
          </a:p>
        </p:txBody>
      </p:sp>
      <p:sp>
        <p:nvSpPr>
          <p:cNvPr id="96" name="Google Shape;96;p24"/>
          <p:cNvSpPr txBox="1"/>
          <p:nvPr/>
        </p:nvSpPr>
        <p:spPr>
          <a:xfrm>
            <a:off x="1509125" y="1235350"/>
            <a:ext cx="6339900" cy="2154900"/>
          </a:xfrm>
          <a:prstGeom prst="rect">
            <a:avLst/>
          </a:prstGeom>
          <a:noFill/>
          <a:ln>
            <a:noFill/>
          </a:ln>
        </p:spPr>
        <p:txBody>
          <a:bodyPr anchorCtr="0" anchor="b"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200"/>
              <a:buFont typeface="Helvetica Neue"/>
              <a:buNone/>
            </a:pPr>
            <a:r>
              <a:rPr b="0" i="1" lang="en" sz="2400" u="none" cap="none" strike="noStrike">
                <a:solidFill>
                  <a:srgbClr val="000000"/>
                </a:solidFill>
                <a:latin typeface="Helvetica Neue"/>
                <a:ea typeface="Helvetica Neue"/>
                <a:cs typeface="Helvetica Neue"/>
                <a:sym typeface="Helvetica Neue"/>
              </a:rPr>
              <a:t>“</a:t>
            </a:r>
            <a:r>
              <a:rPr i="1" lang="en" sz="2400">
                <a:latin typeface="Helvetica Neue"/>
                <a:ea typeface="Helvetica Neue"/>
                <a:cs typeface="Helvetica Neue"/>
                <a:sym typeface="Helvetica Neue"/>
              </a:rPr>
              <a:t>Thank you for a friendly environment, instead of feeling overwhelmed I felt welcome and able to learn. I can't wait to come back!</a:t>
            </a:r>
            <a:r>
              <a:rPr b="0" i="1" lang="en" sz="2400" u="none" cap="none" strike="noStrike">
                <a:solidFill>
                  <a:srgbClr val="000000"/>
                </a:solidFill>
                <a:latin typeface="Helvetica Neue"/>
                <a:ea typeface="Helvetica Neue"/>
                <a:cs typeface="Helvetica Neue"/>
                <a:sym typeface="Helvetica Neue"/>
              </a:rPr>
              <a:t>”</a:t>
            </a:r>
            <a:endParaRPr sz="2400"/>
          </a:p>
        </p:txBody>
      </p:sp>
      <p:sp>
        <p:nvSpPr>
          <p:cNvPr id="97" name="Google Shape;97;p24"/>
          <p:cNvSpPr txBox="1"/>
          <p:nvPr/>
        </p:nvSpPr>
        <p:spPr>
          <a:xfrm>
            <a:off x="6040149" y="3552525"/>
            <a:ext cx="2425200" cy="317700"/>
          </a:xfrm>
          <a:prstGeom prst="rect">
            <a:avLst/>
          </a:prstGeom>
          <a:noFill/>
          <a:ln>
            <a:noFill/>
          </a:ln>
        </p:spPr>
        <p:txBody>
          <a:bodyPr anchorCtr="0" anchor="t" bIns="19050" lIns="19050" spcFirstLastPara="1" rIns="19050" wrap="square" tIns="19050">
            <a:noAutofit/>
          </a:bodyPr>
          <a:lstStyle/>
          <a:p>
            <a:pPr indent="0" lvl="0" marL="0" marR="0" rtl="0" algn="l">
              <a:lnSpc>
                <a:spcPct val="184375"/>
              </a:lnSpc>
              <a:spcBef>
                <a:spcPts val="0"/>
              </a:spcBef>
              <a:spcAft>
                <a:spcPts val="0"/>
              </a:spcAft>
              <a:buClr>
                <a:srgbClr val="323333"/>
              </a:buClr>
              <a:buSzPts val="1200"/>
              <a:buFont typeface="Helvetica Neue"/>
              <a:buNone/>
            </a:pPr>
            <a:r>
              <a:rPr b="1" lang="en" sz="1800">
                <a:solidFill>
                  <a:srgbClr val="323333"/>
                </a:solidFill>
                <a:latin typeface="Helvetica Neue"/>
                <a:ea typeface="Helvetica Neue"/>
                <a:cs typeface="Helvetica Neue"/>
                <a:sym typeface="Helvetica Neue"/>
              </a:rPr>
              <a:t>—Code 101 student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nvSpPr>
        <p:spPr>
          <a:xfrm>
            <a:off x="5108676" y="2963250"/>
            <a:ext cx="2987700" cy="17787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chemeClr val="dk1"/>
              </a:buClr>
              <a:buSzPts val="1100"/>
              <a:buFont typeface="Arial"/>
              <a:buNone/>
            </a:pPr>
            <a:r>
              <a:rPr b="1" lang="en" sz="1100">
                <a:solidFill>
                  <a:srgbClr val="CC3524"/>
                </a:solidFill>
              </a:rPr>
              <a:t>&lt;</a:t>
            </a:r>
            <a:r>
              <a:rPr b="1" lang="en">
                <a:solidFill>
                  <a:srgbClr val="5E5F61"/>
                </a:solidFill>
              </a:rPr>
              <a:t>Software development skills for a better life, for a better community, and for a better world.</a:t>
            </a:r>
            <a:r>
              <a:rPr b="1" lang="en" sz="1100">
                <a:solidFill>
                  <a:srgbClr val="CC3524"/>
                </a:solidFill>
              </a:rPr>
              <a:t>&gt;</a:t>
            </a:r>
            <a:endParaRPr b="1" sz="1100">
              <a:solidFill>
                <a:srgbClr val="CC3524"/>
              </a:solidFill>
            </a:endParaRPr>
          </a:p>
          <a:p>
            <a:pPr indent="0" lvl="0" marL="0" marR="0" rtl="0" algn="l">
              <a:lnSpc>
                <a:spcPct val="150000"/>
              </a:lnSpc>
              <a:spcBef>
                <a:spcPts val="0"/>
              </a:spcBef>
              <a:spcAft>
                <a:spcPts val="0"/>
              </a:spcAft>
              <a:buNone/>
            </a:pPr>
            <a:r>
              <a:t/>
            </a:r>
            <a:endParaRPr sz="1800">
              <a:solidFill>
                <a:srgbClr val="7E7F7E"/>
              </a:solidFill>
              <a:latin typeface="Helvetica Neue"/>
              <a:ea typeface="Helvetica Neue"/>
              <a:cs typeface="Helvetica Neue"/>
              <a:sym typeface="Helvetica Neue"/>
            </a:endParaRPr>
          </a:p>
        </p:txBody>
      </p:sp>
      <p:sp>
        <p:nvSpPr>
          <p:cNvPr id="103" name="Google Shape;103;p25"/>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Our</a:t>
            </a:r>
            <a:r>
              <a:rPr b="1" lang="en" sz="5400">
                <a:latin typeface="Helvetica Neue"/>
                <a:ea typeface="Helvetica Neue"/>
                <a:cs typeface="Helvetica Neue"/>
                <a:sym typeface="Helvetica Neue"/>
              </a:rPr>
              <a:t> Vision </a:t>
            </a:r>
            <a:endParaRPr b="1" sz="54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1234699" y="511400"/>
            <a:ext cx="7726200" cy="1521000"/>
          </a:xfrm>
          <a:prstGeom prst="rect">
            <a:avLst/>
          </a:prstGeom>
          <a:noFill/>
          <a:ln>
            <a:noFill/>
          </a:ln>
        </p:spPr>
        <p:txBody>
          <a:bodyPr anchorCtr="0" anchor="t" bIns="19050" lIns="19050" spcFirstLastPara="1" rIns="19050" wrap="square" tIns="19050">
            <a:noAutofit/>
          </a:bodyPr>
          <a:lstStyle/>
          <a:p>
            <a:pPr indent="0" lvl="0" marL="0" rtl="0" algn="l">
              <a:lnSpc>
                <a:spcPct val="80000"/>
              </a:lnSpc>
              <a:spcBef>
                <a:spcPts val="0"/>
              </a:spcBef>
              <a:spcAft>
                <a:spcPts val="0"/>
              </a:spcAft>
              <a:buClr>
                <a:schemeClr val="dk1"/>
              </a:buClr>
              <a:buSzPts val="5400"/>
              <a:buFont typeface="Helvetica Neue"/>
              <a:buNone/>
            </a:pPr>
            <a:r>
              <a:rPr b="1" lang="en" sz="5400">
                <a:solidFill>
                  <a:schemeClr val="dk1"/>
                </a:solidFill>
                <a:latin typeface="Helvetica Neue"/>
                <a:ea typeface="Helvetica Neue"/>
                <a:cs typeface="Helvetica Neue"/>
                <a:sym typeface="Helvetica Neue"/>
              </a:rPr>
              <a:t>Our</a:t>
            </a:r>
            <a:r>
              <a:rPr b="1" lang="en" sz="5400">
                <a:solidFill>
                  <a:schemeClr val="dk1"/>
                </a:solidFill>
                <a:latin typeface="Helvetica Neue"/>
                <a:ea typeface="Helvetica Neue"/>
                <a:cs typeface="Helvetica Neue"/>
                <a:sym typeface="Helvetica Neue"/>
              </a:rPr>
              <a:t> Mission </a:t>
            </a:r>
            <a:endParaRPr b="1" sz="5400">
              <a:latin typeface="Helvetica Neue"/>
              <a:ea typeface="Helvetica Neue"/>
              <a:cs typeface="Helvetica Neue"/>
              <a:sym typeface="Helvetica Neue"/>
            </a:endParaRPr>
          </a:p>
        </p:txBody>
      </p:sp>
      <p:sp>
        <p:nvSpPr>
          <p:cNvPr id="109" name="Google Shape;109;p26"/>
          <p:cNvSpPr txBox="1"/>
          <p:nvPr/>
        </p:nvSpPr>
        <p:spPr>
          <a:xfrm>
            <a:off x="5086725" y="2946875"/>
            <a:ext cx="3996900" cy="21015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Clr>
                <a:schemeClr val="dk1"/>
              </a:buClr>
              <a:buSzPts val="1100"/>
              <a:buFont typeface="Arial"/>
              <a:buNone/>
            </a:pPr>
            <a:r>
              <a:rPr b="1" lang="en">
                <a:solidFill>
                  <a:srgbClr val="CC3524"/>
                </a:solidFill>
                <a:latin typeface="Helvetica Neue"/>
                <a:ea typeface="Helvetica Neue"/>
                <a:cs typeface="Helvetica Neue"/>
                <a:sym typeface="Helvetica Neue"/>
              </a:rPr>
              <a:t>&lt;</a:t>
            </a:r>
            <a:r>
              <a:rPr b="1" lang="en" sz="1200">
                <a:solidFill>
                  <a:srgbClr val="5E5F61"/>
                </a:solidFill>
                <a:latin typeface="Helvetica Neue"/>
                <a:ea typeface="Helvetica Neue"/>
                <a:cs typeface="Helvetica Neue"/>
                <a:sym typeface="Helvetica Neue"/>
              </a:rPr>
              <a:t>We guide people from all backgrounds to change their lives through fast-paced, career-focused education. We shape passionate coders with immersive training to meet industry needs and improve diversity in the tech scene.</a:t>
            </a:r>
            <a:r>
              <a:rPr b="1" lang="en" sz="1200">
                <a:solidFill>
                  <a:srgbClr val="CC3524"/>
                </a:solidFill>
                <a:latin typeface="Helvetica Neue"/>
                <a:ea typeface="Helvetica Neue"/>
                <a:cs typeface="Helvetica Neue"/>
                <a:sym typeface="Helvetica Neue"/>
              </a:rPr>
              <a:t>&gt;</a:t>
            </a:r>
            <a:endParaRPr b="1" sz="1200">
              <a:solidFill>
                <a:srgbClr val="CC3524"/>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Code of Conduct</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15" name="Google Shape;115;p27"/>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Safe Learning Environment </a:t>
            </a:r>
            <a:endParaRPr sz="500"/>
          </a:p>
        </p:txBody>
      </p:sp>
      <p:sp>
        <p:nvSpPr>
          <p:cNvPr id="116" name="Google Shape;116;p27"/>
          <p:cNvSpPr txBox="1"/>
          <p:nvPr/>
        </p:nvSpPr>
        <p:spPr>
          <a:xfrm>
            <a:off x="348875" y="1272850"/>
            <a:ext cx="6591000" cy="3064500"/>
          </a:xfrm>
          <a:prstGeom prst="rect">
            <a:avLst/>
          </a:prstGeom>
          <a:noFill/>
          <a:ln>
            <a:noFill/>
          </a:ln>
        </p:spPr>
        <p:txBody>
          <a:bodyPr anchorCtr="0" anchor="t" bIns="19050" lIns="19050" spcFirstLastPara="1" rIns="19050" wrap="square" tIns="19050">
            <a:noAutofit/>
          </a:bodyPr>
          <a:lstStyle/>
          <a:p>
            <a:pPr indent="0" lvl="0" marL="177800" marR="0" rtl="0" algn="l">
              <a:lnSpc>
                <a:spcPct val="150000"/>
              </a:lnSpc>
              <a:spcBef>
                <a:spcPts val="0"/>
              </a:spcBef>
              <a:spcAft>
                <a:spcPts val="0"/>
              </a:spcAft>
              <a:buClr>
                <a:schemeClr val="dk1"/>
              </a:buClr>
              <a:buSzPts val="1100"/>
              <a:buFont typeface="Arial"/>
              <a:buNone/>
            </a:pPr>
            <a:r>
              <a:t/>
            </a:r>
            <a:endParaRPr sz="1600">
              <a:latin typeface="Helvetica Neue"/>
              <a:ea typeface="Helvetica Neue"/>
              <a:cs typeface="Helvetica Neue"/>
              <a:sym typeface="Helvetica Neue"/>
            </a:endParaRPr>
          </a:p>
          <a:p>
            <a:pPr indent="0" lvl="0" marL="177800" marR="0" rtl="0" algn="l">
              <a:lnSpc>
                <a:spcPct val="150000"/>
              </a:lnSpc>
              <a:spcBef>
                <a:spcPts val="0"/>
              </a:spcBef>
              <a:spcAft>
                <a:spcPts val="0"/>
              </a:spcAft>
              <a:buClr>
                <a:schemeClr val="dk1"/>
              </a:buClr>
              <a:buSzPts val="1100"/>
              <a:buFont typeface="Arial"/>
              <a:buNone/>
            </a:pPr>
            <a:r>
              <a:rPr lang="en" sz="1600">
                <a:solidFill>
                  <a:srgbClr val="5E5F61"/>
                </a:solidFill>
                <a:latin typeface="Helvetica Neue"/>
                <a:ea typeface="Helvetica Neue"/>
                <a:cs typeface="Helvetica Neue"/>
                <a:sym typeface="Helvetica Neue"/>
              </a:rPr>
              <a:t>This is an environment where every individual is safe and respected.</a:t>
            </a:r>
            <a:endParaRPr sz="1600">
              <a:solidFill>
                <a:srgbClr val="5E5F61"/>
              </a:solidFill>
              <a:latin typeface="Helvetica Neue"/>
              <a:ea typeface="Helvetica Neue"/>
              <a:cs typeface="Helvetica Neue"/>
              <a:sym typeface="Helvetica Neue"/>
            </a:endParaRPr>
          </a:p>
          <a:p>
            <a:pPr indent="0" lvl="0" marL="177800" marR="0" rtl="0" algn="l">
              <a:lnSpc>
                <a:spcPct val="150000"/>
              </a:lnSpc>
              <a:spcBef>
                <a:spcPts val="0"/>
              </a:spcBef>
              <a:spcAft>
                <a:spcPts val="0"/>
              </a:spcAft>
              <a:buNone/>
            </a:pPr>
            <a:r>
              <a:t/>
            </a:r>
            <a:endParaRPr sz="800">
              <a:solidFill>
                <a:srgbClr val="5E5F61"/>
              </a:solidFill>
              <a:latin typeface="Helvetica Neue"/>
              <a:ea typeface="Helvetica Neue"/>
              <a:cs typeface="Helvetica Neue"/>
              <a:sym typeface="Helvetica Neue"/>
            </a:endParaRPr>
          </a:p>
          <a:p>
            <a:pPr indent="0" lvl="0" marL="177800" marR="0" rtl="0" algn="l">
              <a:lnSpc>
                <a:spcPct val="150000"/>
              </a:lnSpc>
              <a:spcBef>
                <a:spcPts val="0"/>
              </a:spcBef>
              <a:spcAft>
                <a:spcPts val="0"/>
              </a:spcAft>
              <a:buNone/>
            </a:pPr>
            <a:r>
              <a:rPr lang="en" sz="1600">
                <a:solidFill>
                  <a:srgbClr val="5E5F61"/>
                </a:solidFill>
                <a:latin typeface="Helvetica Neue"/>
                <a:ea typeface="Helvetica Neue"/>
                <a:cs typeface="Helvetica Neue"/>
                <a:sym typeface="Helvetica Neue"/>
              </a:rPr>
              <a:t>Harassment and discrimination of any kind </a:t>
            </a:r>
            <a:r>
              <a:rPr lang="en" sz="1600">
                <a:solidFill>
                  <a:srgbClr val="5E5F61"/>
                </a:solidFill>
                <a:latin typeface="Helvetica Neue"/>
                <a:ea typeface="Helvetica Neue"/>
                <a:cs typeface="Helvetica Neue"/>
                <a:sym typeface="Helvetica Neue"/>
              </a:rPr>
              <a:t>will not be tolerated.</a:t>
            </a:r>
            <a:endParaRPr sz="1600">
              <a:solidFill>
                <a:srgbClr val="5E5F61"/>
              </a:solidFill>
              <a:latin typeface="Helvetica Neue"/>
              <a:ea typeface="Helvetica Neue"/>
              <a:cs typeface="Helvetica Neue"/>
              <a:sym typeface="Helvetica Neue"/>
            </a:endParaRPr>
          </a:p>
          <a:p>
            <a:pPr indent="0" lvl="0" marL="177800" marR="0" rtl="0" algn="l">
              <a:lnSpc>
                <a:spcPct val="150000"/>
              </a:lnSpc>
              <a:spcBef>
                <a:spcPts val="0"/>
              </a:spcBef>
              <a:spcAft>
                <a:spcPts val="0"/>
              </a:spcAft>
              <a:buNone/>
            </a:pPr>
            <a:r>
              <a:t/>
            </a:r>
            <a:endParaRPr sz="800">
              <a:solidFill>
                <a:srgbClr val="5E5F61"/>
              </a:solidFill>
              <a:latin typeface="Helvetica Neue"/>
              <a:ea typeface="Helvetica Neue"/>
              <a:cs typeface="Helvetica Neue"/>
              <a:sym typeface="Helvetica Neue"/>
            </a:endParaRPr>
          </a:p>
          <a:p>
            <a:pPr indent="0" lvl="0" marL="177800" marR="0" rtl="0" algn="l">
              <a:lnSpc>
                <a:spcPct val="150000"/>
              </a:lnSpc>
              <a:spcBef>
                <a:spcPts val="0"/>
              </a:spcBef>
              <a:spcAft>
                <a:spcPts val="0"/>
              </a:spcAft>
              <a:buClr>
                <a:schemeClr val="dk1"/>
              </a:buClr>
              <a:buSzPts val="1100"/>
              <a:buFont typeface="Arial"/>
              <a:buNone/>
            </a:pPr>
            <a:r>
              <a:rPr lang="en" sz="1600">
                <a:solidFill>
                  <a:srgbClr val="5E5F61"/>
                </a:solidFill>
                <a:latin typeface="Helvetica Neue"/>
                <a:ea typeface="Helvetica Neue"/>
                <a:cs typeface="Helvetica Neue"/>
                <a:sym typeface="Helvetica Neue"/>
              </a:rPr>
              <a:t>If you have concerns, please notify your instructor, Campus Director, and/or email us at</a:t>
            </a:r>
            <a:r>
              <a:rPr lang="en" sz="1600">
                <a:latin typeface="Helvetica Neue"/>
                <a:ea typeface="Helvetica Neue"/>
                <a:cs typeface="Helvetica Neue"/>
                <a:sym typeface="Helvetica Neue"/>
              </a:rPr>
              <a:t> </a:t>
            </a:r>
            <a:r>
              <a:rPr b="1" lang="en" sz="1600">
                <a:latin typeface="Helvetica Neue"/>
                <a:ea typeface="Helvetica Neue"/>
                <a:cs typeface="Helvetica Neue"/>
                <a:sym typeface="Helvetica Neue"/>
              </a:rPr>
              <a:t>conduct@codefellows.com</a:t>
            </a:r>
            <a:r>
              <a:rPr lang="en" sz="1600">
                <a:latin typeface="Helvetica Neue"/>
                <a:ea typeface="Helvetica Neue"/>
                <a:cs typeface="Helvetica Neue"/>
                <a:sym typeface="Helvetica Neue"/>
              </a:rPr>
              <a:t>.</a:t>
            </a:r>
            <a:endParaRPr sz="1600">
              <a:latin typeface="Helvetica Neue"/>
              <a:ea typeface="Helvetica Neue"/>
              <a:cs typeface="Helvetica Neue"/>
              <a:sym typeface="Helvetica Neue"/>
            </a:endParaRPr>
          </a:p>
          <a:p>
            <a:pPr indent="0" lvl="0" marL="177800" rtl="0" algn="l">
              <a:lnSpc>
                <a:spcPct val="150000"/>
              </a:lnSpc>
              <a:spcBef>
                <a:spcPts val="0"/>
              </a:spcBef>
              <a:spcAft>
                <a:spcPts val="0"/>
              </a:spcAft>
              <a:buClr>
                <a:schemeClr val="dk1"/>
              </a:buClr>
              <a:buSzPts val="1100"/>
              <a:buFont typeface="Arial"/>
              <a:buNone/>
            </a:pPr>
            <a:r>
              <a:t/>
            </a:r>
            <a:endParaRPr sz="1600">
              <a:solidFill>
                <a:srgbClr val="5E5F61"/>
              </a:solidFill>
              <a:latin typeface="Helvetica Neue"/>
              <a:ea typeface="Helvetica Neue"/>
              <a:cs typeface="Helvetica Neue"/>
              <a:sym typeface="Helvetica Neue"/>
            </a:endParaRPr>
          </a:p>
          <a:p>
            <a:pPr indent="0" lvl="0" marL="177800" rtl="0" algn="l">
              <a:lnSpc>
                <a:spcPct val="150000"/>
              </a:lnSpc>
              <a:spcBef>
                <a:spcPts val="0"/>
              </a:spcBef>
              <a:spcAft>
                <a:spcPts val="0"/>
              </a:spcAft>
              <a:buClr>
                <a:schemeClr val="dk1"/>
              </a:buClr>
              <a:buSzPts val="1100"/>
              <a:buFont typeface="Arial"/>
              <a:buNone/>
            </a:pPr>
            <a:r>
              <a:rPr lang="en" sz="1600">
                <a:solidFill>
                  <a:srgbClr val="5E5F61"/>
                </a:solidFill>
                <a:latin typeface="Helvetica Neue"/>
                <a:ea typeface="Helvetica Neue"/>
                <a:cs typeface="Helvetica Neue"/>
                <a:sym typeface="Helvetica Neue"/>
              </a:rPr>
              <a:t>Full code of conduct pinned at: github.com/codefellows</a:t>
            </a:r>
            <a:endParaRPr sz="1600">
              <a:solidFill>
                <a:srgbClr val="5E5F61"/>
              </a:solidFill>
              <a:latin typeface="Helvetica Neue"/>
              <a:ea typeface="Helvetica Neue"/>
              <a:cs typeface="Helvetica Neue"/>
              <a:sym typeface="Helvetica Neue"/>
            </a:endParaRPr>
          </a:p>
          <a:p>
            <a:pPr indent="0" lvl="0" marL="177800" rtl="0" algn="l">
              <a:lnSpc>
                <a:spcPct val="150000"/>
              </a:lnSpc>
              <a:spcBef>
                <a:spcPts val="0"/>
              </a:spcBef>
              <a:spcAft>
                <a:spcPts val="0"/>
              </a:spcAft>
              <a:buClr>
                <a:schemeClr val="dk1"/>
              </a:buClr>
              <a:buSzPts val="1100"/>
              <a:buFont typeface="Arial"/>
              <a:buNone/>
            </a:pPr>
            <a:r>
              <a:t/>
            </a:r>
            <a:endParaRPr sz="1600">
              <a:solidFill>
                <a:srgbClr val="5E5F61"/>
              </a:solidFill>
              <a:latin typeface="Helvetica Neue"/>
              <a:ea typeface="Helvetica Neue"/>
              <a:cs typeface="Helvetica Neue"/>
              <a:sym typeface="Helvetica Neue"/>
            </a:endParaRPr>
          </a:p>
        </p:txBody>
      </p:sp>
      <p:pic>
        <p:nvPicPr>
          <p:cNvPr descr="Image result for code of conduct" id="117" name="Google Shape;117;p27"/>
          <p:cNvPicPr preferRelativeResize="0"/>
          <p:nvPr/>
        </p:nvPicPr>
        <p:blipFill>
          <a:blip r:embed="rId3">
            <a:alphaModFix amt="44000"/>
          </a:blip>
          <a:stretch>
            <a:fillRect/>
          </a:stretch>
        </p:blipFill>
        <p:spPr>
          <a:xfrm>
            <a:off x="7264375" y="2649991"/>
            <a:ext cx="1796425" cy="16873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 name="Shape 121"/>
        <p:cNvGrpSpPr/>
        <p:nvPr/>
      </p:nvGrpSpPr>
      <p:grpSpPr>
        <a:xfrm>
          <a:off x="0" y="0"/>
          <a:ext cx="0" cy="0"/>
          <a:chOff x="0" y="0"/>
          <a:chExt cx="0" cy="0"/>
        </a:xfrm>
      </p:grpSpPr>
      <p:sp>
        <p:nvSpPr>
          <p:cNvPr id="122" name="Google Shape;122;p28"/>
          <p:cNvSpPr txBox="1"/>
          <p:nvPr/>
        </p:nvSpPr>
        <p:spPr>
          <a:xfrm>
            <a:off x="348873" y="301850"/>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Campus Expectations</a:t>
            </a:r>
            <a:endParaRPr b="1" sz="3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23" name="Google Shape;123;p28"/>
          <p:cNvSpPr txBox="1"/>
          <p:nvPr/>
        </p:nvSpPr>
        <p:spPr>
          <a:xfrm>
            <a:off x="367938" y="863825"/>
            <a:ext cx="2685000" cy="243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 </a:t>
            </a:r>
            <a:endParaRPr sz="500"/>
          </a:p>
        </p:txBody>
      </p:sp>
      <p:sp>
        <p:nvSpPr>
          <p:cNvPr id="124" name="Google Shape;124;p28"/>
          <p:cNvSpPr txBox="1"/>
          <p:nvPr/>
        </p:nvSpPr>
        <p:spPr>
          <a:xfrm>
            <a:off x="367950" y="1106825"/>
            <a:ext cx="6721800" cy="3350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Clean up after yourself</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Refill coffee if you are the last to use</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Don’t eat food that is not meant for you (or you did not bring!)</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Please leave the instructors desks, equipment, and personal belongings alone (This includes classroom monitors). </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Avoid wearing strong scents (perfume, cologne, etc…)</a:t>
            </a:r>
            <a:endParaRPr>
              <a:solidFill>
                <a:srgbClr val="5E5F61"/>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E5F61"/>
              </a:buClr>
              <a:buSzPts val="1400"/>
              <a:buFont typeface="Helvetica Neue"/>
              <a:buAutoNum type="arabicPeriod"/>
            </a:pPr>
            <a:r>
              <a:rPr lang="en">
                <a:solidFill>
                  <a:srgbClr val="5E5F61"/>
                </a:solidFill>
                <a:latin typeface="Helvetica Neue"/>
                <a:ea typeface="Helvetica Neue"/>
                <a:cs typeface="Helvetica Neue"/>
                <a:sym typeface="Helvetica Neue"/>
              </a:rPr>
              <a:t>Student conference rooms are available for limited use</a:t>
            </a:r>
            <a:endParaRPr>
              <a:solidFill>
                <a:srgbClr val="5E5F61"/>
              </a:solidFill>
              <a:latin typeface="Helvetica Neue"/>
              <a:ea typeface="Helvetica Neue"/>
              <a:cs typeface="Helvetica Neue"/>
              <a:sym typeface="Helvetica Neue"/>
            </a:endParaRPr>
          </a:p>
          <a:p>
            <a:pPr indent="-317500" lvl="1" marL="1143000" rtl="0" algn="l">
              <a:lnSpc>
                <a:spcPct val="150000"/>
              </a:lnSpc>
              <a:spcBef>
                <a:spcPts val="0"/>
              </a:spcBef>
              <a:spcAft>
                <a:spcPts val="0"/>
              </a:spcAft>
              <a:buClr>
                <a:srgbClr val="5E5F61"/>
              </a:buClr>
              <a:buSzPts val="1400"/>
              <a:buFont typeface="Helvetica Neue"/>
              <a:buAutoNum type="alphaLcPeriod"/>
            </a:pPr>
            <a:r>
              <a:rPr lang="en">
                <a:solidFill>
                  <a:srgbClr val="5E5F61"/>
                </a:solidFill>
                <a:latin typeface="Helvetica Neue"/>
                <a:ea typeface="Helvetica Neue"/>
                <a:cs typeface="Helvetica Neue"/>
                <a:sym typeface="Helvetica Neue"/>
              </a:rPr>
              <a:t>30 minute max use</a:t>
            </a:r>
            <a:endParaRPr>
              <a:solidFill>
                <a:srgbClr val="5E5F61"/>
              </a:solidFill>
              <a:latin typeface="Helvetica Neue"/>
              <a:ea typeface="Helvetica Neue"/>
              <a:cs typeface="Helvetica Neue"/>
              <a:sym typeface="Helvetica Neue"/>
            </a:endParaRPr>
          </a:p>
          <a:p>
            <a:pPr indent="-317500" lvl="1" marL="1143000" rtl="0" algn="l">
              <a:lnSpc>
                <a:spcPct val="150000"/>
              </a:lnSpc>
              <a:spcBef>
                <a:spcPts val="0"/>
              </a:spcBef>
              <a:spcAft>
                <a:spcPts val="0"/>
              </a:spcAft>
              <a:buClr>
                <a:srgbClr val="5E5F61"/>
              </a:buClr>
              <a:buSzPts val="1400"/>
              <a:buFont typeface="Helvetica Neue"/>
              <a:buAutoNum type="alphaLcPeriod"/>
            </a:pPr>
            <a:r>
              <a:rPr lang="en">
                <a:solidFill>
                  <a:srgbClr val="5E5F61"/>
                </a:solidFill>
                <a:latin typeface="Helvetica Neue"/>
                <a:ea typeface="Helvetica Neue"/>
                <a:cs typeface="Helvetica Neue"/>
                <a:sym typeface="Helvetica Neue"/>
              </a:rPr>
              <a:t>Instructors may ask you to leave if they need it</a:t>
            </a:r>
            <a:r>
              <a:rPr lang="en" sz="1800"/>
              <a:t> </a:t>
            </a:r>
            <a:endParaRPr sz="1800"/>
          </a:p>
          <a:p>
            <a:pPr indent="0" lvl="0" marL="0" rtl="0" algn="l">
              <a:spcBef>
                <a:spcPts val="0"/>
              </a:spcBef>
              <a:spcAft>
                <a:spcPts val="0"/>
              </a:spcAft>
              <a:buNone/>
            </a:pPr>
            <a:r>
              <a:rPr lang="en" sz="2400"/>
              <a:t>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