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cd1c413_3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accd1c413_3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718465b2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here. </a:t>
            </a:r>
            <a:endParaRPr/>
          </a:p>
        </p:txBody>
      </p:sp>
      <p:sp>
        <p:nvSpPr>
          <p:cNvPr id="129" name="Google Shape;129;g51718465b2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ccd1c413_1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simply means we leave out some irrelevant details.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layers has a different problem to solve, so different approaches are utilized. Even within each layer, multiple </a:t>
            </a:r>
            <a:r>
              <a:rPr lang="en"/>
              <a:t>interchangeable</a:t>
            </a:r>
            <a:r>
              <a:rPr lang="en"/>
              <a:t> options exist. What you use is your “stack”.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bottom: YOUR OPERATING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What is the job of the OS?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programs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 the hardware: HDD, RAM, peripherals, 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 which program is getting CPU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</a:t>
            </a:r>
            <a:endParaRPr/>
          </a:p>
        </p:txBody>
      </p:sp>
      <p:sp>
        <p:nvSpPr>
          <p:cNvPr id="135" name="Google Shape;135;g2accd1c413_1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718465b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718465b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 students going with following the computer setup guide.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students up by OS, and have them work through the guide together. 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718465b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our plan for class today</a:t>
            </a:r>
            <a:endParaRPr/>
          </a:p>
        </p:txBody>
      </p:sp>
      <p:sp>
        <p:nvSpPr>
          <p:cNvPr id="74" name="Google Shape;74;g51718465b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718465b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here. </a:t>
            </a:r>
            <a:endParaRPr/>
          </a:p>
        </p:txBody>
      </p:sp>
      <p:sp>
        <p:nvSpPr>
          <p:cNvPr id="80" name="Google Shape;80;g51718465b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718465b2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skills in language learning: Hearing, speaking, reading, writing (and we generally develop them in that order).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review sessions are your chance to SPEAK with this new language. Practice using the right words. Let these </a:t>
            </a:r>
            <a:r>
              <a:rPr lang="en"/>
              <a:t>foreign</a:t>
            </a:r>
            <a:r>
              <a:rPr lang="en"/>
              <a:t> sounds emanate from YOUR mouth. The names of these esoteric characters matter, and using the wrong one will make a difference to the computer.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around the room. Each student can share a thing learned, or a sentence from their Learning Journal. Help them use the right words. Document the vocab as necessary on the whiteboard.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specifically for what was learned by reading about other student’s learning. </a:t>
            </a:r>
            <a:endParaRPr/>
          </a:p>
        </p:txBody>
      </p:sp>
      <p:sp>
        <p:nvSpPr>
          <p:cNvPr id="86" name="Google Shape;86;g51718465b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718465b2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here. </a:t>
            </a:r>
            <a:endParaRPr/>
          </a:p>
        </p:txBody>
      </p:sp>
      <p:sp>
        <p:nvSpPr>
          <p:cNvPr id="93" name="Google Shape;93;g51718465b2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718465b2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introduce this section, here’s a quote from Steve Jobs… &lt;READ IT OR HAVE A STUDENT READ IT&gt;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1718465b2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ccd1c413_1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what they can name… </a:t>
            </a:r>
            <a:endParaRPr/>
          </a:p>
        </p:txBody>
      </p:sp>
      <p:sp>
        <p:nvSpPr>
          <p:cNvPr id="107" name="Google Shape;107;g2accd1c413_1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718465b2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students: What are things they do in file explorer?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Change directories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Move / copy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new files / folders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do all that and more from the Terminal. Learn to use it equivalently, and then you’ll layer on even more power.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1718465b2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718465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718465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the tools in action: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Write some HTML in VS Code, and ask for observations.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Say: You may not write code this fast yet, but just focus on what the text editor is doing to help me.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Create: Write up an HTML file from scratch.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WHY is this better than Microsoft Word?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Move around a bit in the terminal between / within code projects.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Show the same actions in the GUI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WHY is the Terminal better than File Explorer/Finder?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Hands stay on they keyboard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Actions can be described precisely (simply “cd xyz”, rather than “Look through the list for a folder named xyz, and doulbe-click on it”)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Actions are can be written down, chained, scripted…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Other commands can be accessed (like git) that are often unavailable in the GUI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See /demo for details.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Then get students going on the DISCUSSION exercise for the day. 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2"/>
          <p:cNvCxnSpPr/>
          <p:nvPr/>
        </p:nvCxnSpPr>
        <p:spPr>
          <a:xfrm>
            <a:off x="5061464" y="2897187"/>
            <a:ext cx="2992200" cy="0"/>
          </a:xfrm>
          <a:prstGeom prst="straightConnector1">
            <a:avLst/>
          </a:prstGeom>
          <a:noFill/>
          <a:ln cap="flat" cmpd="sng" w="63500">
            <a:solidFill>
              <a:srgbClr val="CC352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2" name="Google Shape;42;p12"/>
          <p:cNvSpPr txBox="1"/>
          <p:nvPr/>
        </p:nvSpPr>
        <p:spPr>
          <a:xfrm rot="5400000">
            <a:off x="-2414100" y="2164500"/>
            <a:ext cx="5260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5100"/>
              <a:buFont typeface="Helvetica Neue"/>
              <a:buNone/>
            </a:pPr>
            <a:r>
              <a:rPr b="1" i="0" lang="en" sz="5100" u="none" cap="none" strike="noStrike">
                <a:solidFill>
                  <a:srgbClr val="F6F6F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FELLOWS</a:t>
            </a:r>
            <a:endParaRPr sz="500"/>
          </a:p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3/4 gray; red lower right" showMasterSp="0">
  <p:cSld name="2 - 3/4 gray; red lower righ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5.png" id="45" name="Google Shape;4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5" y="2356"/>
            <a:ext cx="9121006" cy="513056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3/4 gray; red upper right" showMasterSp="0">
  <p:cSld name="2 - 3/4 gray; red upper righ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4.png" id="48" name="Google Shape;4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8" y="25"/>
            <a:ext cx="9129283" cy="51352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3/4 gray; red lower left" showMasterSp="0">
  <p:cSld name="2 - 3/4 gray; red lower lef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3.png" id="51" name="Google Shape;5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447" y="-9351"/>
            <a:ext cx="9145659" cy="514443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1/5 gray; red upper right" showMasterSp="0">
  <p:cSld name="3 - 1/5 gray; red upper righ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8.png" id="54" name="Google Shape;5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99" y="-4118"/>
            <a:ext cx="9135956" cy="51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1/5 gray; red lower right" showMasterSp="0">
  <p:cSld name="3 - 1/5 gray; red lower righ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7.png" id="57" name="Google Shape;5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4" y="-3994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1/5 gray; red lower left" showMasterSp="0">
  <p:cSld name="3 - 1/5 gray; red lower lef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6.png" id="60" name="Google Shape;6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853" y="-3870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TITLE_AND_BODY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5061464" y="2897187"/>
            <a:ext cx="2992200" cy="0"/>
          </a:xfrm>
          <a:prstGeom prst="straightConnector1">
            <a:avLst/>
          </a:prstGeom>
          <a:noFill/>
          <a:ln cap="flat" cmpd="sng" w="63500">
            <a:solidFill>
              <a:srgbClr val="CC352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" name="Google Shape;13;p3"/>
          <p:cNvSpPr txBox="1"/>
          <p:nvPr/>
        </p:nvSpPr>
        <p:spPr>
          <a:xfrm rot="5400000">
            <a:off x="-2414100" y="2164500"/>
            <a:ext cx="5260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5100"/>
              <a:buFont typeface="Helvetica Neue"/>
              <a:buNone/>
            </a:pPr>
            <a:r>
              <a:rPr b="1" i="0" lang="en" sz="5100" u="none" cap="none" strike="noStrike">
                <a:solidFill>
                  <a:srgbClr val="F6F6F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FELLOWS</a:t>
            </a:r>
            <a:endParaRPr sz="500"/>
          </a:p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3/4 gray; red lower right" showMasterSp="0">
  <p:cSld name="2 - 3/4 gray; red lower righ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5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5" y="2356"/>
            <a:ext cx="9121006" cy="51305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3/4 gray; red upper right" showMasterSp="0">
  <p:cSld name="2 - 3/4 gray; red upper righ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4.png"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8" y="25"/>
            <a:ext cx="9129283" cy="513522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3/4 gray; red lower left" showMasterSp="0">
  <p:cSld name="2 - 3/4 gray; red lower lef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3.png"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447" y="-9351"/>
            <a:ext cx="9145659" cy="51444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1/5 gray; red upper right" showMasterSp="0">
  <p:cSld name="3 - 1/5 gray; red upper righ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8.png" id="25" name="Google Shape;2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99" y="-4118"/>
            <a:ext cx="9135956" cy="51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1/5 gray; red lower right" showMasterSp="0">
  <p:cSld name="3 - 1/5 gray; red lower righ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7.png" id="28" name="Google Shape;2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4" y="-3994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1/5 gray; red lower left" showMasterSp="0">
  <p:cSld name="3 - 1/5 gray; red lower lef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6.png" id="31" name="Google Shape;3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853" y="-3870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edbyCodeFellowsMasterSlides.png" id="34" name="Google Shape;3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8" y="1955"/>
            <a:ext cx="9122427" cy="513136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/>
          <p:nvPr>
            <p:ph type="title"/>
          </p:nvPr>
        </p:nvSpPr>
        <p:spPr>
          <a:xfrm>
            <a:off x="228600" y="714375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rainpickings.org/2011/12/21/steve-jobs-bicycle-for-the-mind-1990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f-logo-horizontal-2-color-black.png" id="68" name="Google Shape;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1475"/>
            <a:ext cx="1353378" cy="2677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0"/>
          <p:cNvSpPr txBox="1"/>
          <p:nvPr/>
        </p:nvSpPr>
        <p:spPr>
          <a:xfrm>
            <a:off x="499525" y="1957000"/>
            <a:ext cx="813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latin typeface="Helvetica Neue"/>
                <a:ea typeface="Helvetica Neue"/>
                <a:cs typeface="Helvetica Neue"/>
                <a:sym typeface="Helvetica Neue"/>
              </a:rPr>
              <a:t>Code 102: Intro to Software Development</a:t>
            </a:r>
            <a:endParaRPr b="1" sz="5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" name="Google Shape;70;p20"/>
          <p:cNvCxnSpPr/>
          <p:nvPr/>
        </p:nvCxnSpPr>
        <p:spPr>
          <a:xfrm>
            <a:off x="3737715" y="2857500"/>
            <a:ext cx="1662672" cy="0"/>
          </a:xfrm>
          <a:prstGeom prst="straightConnector1">
            <a:avLst/>
          </a:prstGeom>
          <a:noFill/>
          <a:ln cap="flat" cmpd="sng" w="25400">
            <a:solidFill>
              <a:srgbClr val="CC352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1" name="Google Shape;71;p20"/>
          <p:cNvSpPr txBox="1"/>
          <p:nvPr/>
        </p:nvSpPr>
        <p:spPr>
          <a:xfrm>
            <a:off x="1236676" y="2953525"/>
            <a:ext cx="667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02</a:t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t/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258950" y="1090419"/>
            <a:ext cx="62061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of previous class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learning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Tools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Exercise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Lab: Install and Configure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0" y="0"/>
            <a:ext cx="6465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5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549" y="-121350"/>
            <a:ext cx="6228025" cy="46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/>
        </p:nvSpPr>
        <p:spPr>
          <a:xfrm>
            <a:off x="186700" y="280050"/>
            <a:ext cx="1932300" cy="2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Power 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Abstraction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8140000" y="2483075"/>
            <a:ext cx="9336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Ignore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Details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Layers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Above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Below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857250" y="877825"/>
            <a:ext cx="73758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5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t/>
            </a:r>
            <a:endParaRPr sz="5400">
              <a:solidFill>
                <a:srgbClr val="CC352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5045800" y="3050725"/>
            <a:ext cx="36516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5F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b="1" sz="1800">
              <a:solidFill>
                <a:srgbClr val="5E5F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5E5F61"/>
              </a:buClr>
              <a:buSzPts val="900"/>
              <a:buFont typeface="Helvetica Neue"/>
              <a:buNone/>
            </a:pPr>
            <a:r>
              <a:t/>
            </a:r>
            <a:endParaRPr sz="900">
              <a:solidFill>
                <a:srgbClr val="5E5F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/>
        </p:nvSpPr>
        <p:spPr>
          <a:xfrm>
            <a:off x="258950" y="1090419"/>
            <a:ext cx="62061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794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of previous class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learning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Tools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Exercise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Lab: Install and Configure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1"/>
          <p:cNvSpPr txBox="1"/>
          <p:nvPr/>
        </p:nvSpPr>
        <p:spPr>
          <a:xfrm>
            <a:off x="0" y="0"/>
            <a:ext cx="6465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5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/>
        </p:nvSpPr>
        <p:spPr>
          <a:xfrm>
            <a:off x="258950" y="1090419"/>
            <a:ext cx="62061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of previous class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learning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Tools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Exercise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Lab: Install and Configure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0" y="0"/>
            <a:ext cx="6465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5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/>
        </p:nvSpPr>
        <p:spPr>
          <a:xfrm>
            <a:off x="499525" y="1957000"/>
            <a:ext cx="813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lang="en" sz="5400">
                <a:latin typeface="Helvetica Neue"/>
                <a:ea typeface="Helvetica Neue"/>
                <a:cs typeface="Helvetica Neue"/>
                <a:sym typeface="Helvetica Neue"/>
              </a:rPr>
              <a:t>review</a:t>
            </a: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en" sz="5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cxnSp>
        <p:nvCxnSpPr>
          <p:cNvPr id="89" name="Google Shape;89;p23"/>
          <p:cNvCxnSpPr/>
          <p:nvPr/>
        </p:nvCxnSpPr>
        <p:spPr>
          <a:xfrm>
            <a:off x="3737715" y="2857500"/>
            <a:ext cx="1662600" cy="0"/>
          </a:xfrm>
          <a:prstGeom prst="straightConnector1">
            <a:avLst/>
          </a:prstGeom>
          <a:noFill/>
          <a:ln cap="flat" cmpd="sng" w="25400">
            <a:solidFill>
              <a:srgbClr val="CC352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0" name="Google Shape;90;p23"/>
          <p:cNvSpPr txBox="1"/>
          <p:nvPr/>
        </p:nvSpPr>
        <p:spPr>
          <a:xfrm>
            <a:off x="1236676" y="2953525"/>
            <a:ext cx="667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did you learn?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/>
        </p:nvSpPr>
        <p:spPr>
          <a:xfrm>
            <a:off x="258950" y="1090419"/>
            <a:ext cx="62061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 of previous class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your learning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Tools</a:t>
            </a:r>
            <a:endParaRPr b="1" sz="1800">
              <a:solidFill>
                <a:srgbClr val="38761D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Exercise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Installfest! 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Lab: Install and Configure</a:t>
            </a:r>
            <a:endParaRPr b="1"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24"/>
          <p:cNvSpPr txBox="1"/>
          <p:nvPr/>
        </p:nvSpPr>
        <p:spPr>
          <a:xfrm>
            <a:off x="0" y="0"/>
            <a:ext cx="6465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5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/>
        </p:nvSpPr>
        <p:spPr>
          <a:xfrm>
            <a:off x="348872" y="301850"/>
            <a:ext cx="7741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 Tools</a:t>
            </a:r>
            <a:endParaRPr sz="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701100" y="1075350"/>
            <a:ext cx="77418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300">
                <a:solidFill>
                  <a:srgbClr val="1A1A1A"/>
                </a:solidFill>
              </a:rPr>
              <a:t>“</a:t>
            </a:r>
            <a:r>
              <a:rPr lang="en" sz="1300">
                <a:solidFill>
                  <a:srgbClr val="1A1A1A"/>
                </a:solidFill>
              </a:rPr>
              <a:t>I think one of the things that really separates us from the high primates is that we’re tool builders. I read a study that measured the efficiency of locomotion for various species on the planet. The condor used the least energy to move a kilometer. Humans came in with a rather unimpressive showing, about a third of the way down the list. So, that didn’t look so good. But, then somebody at Scientific American had the insight to test the efficiency of locomotion for a man on a bicycle. And a human on a bicycle blew the condor away, completely off the top of the charts.</a:t>
            </a:r>
            <a:br>
              <a:rPr lang="en" sz="1300">
                <a:solidFill>
                  <a:srgbClr val="1A1A1A"/>
                </a:solidFill>
              </a:rPr>
            </a:br>
            <a:endParaRPr sz="13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A1A1A"/>
                </a:solidFill>
              </a:rPr>
              <a:t>“And that’s what a computer is to me. What a computer is to me is it’s the most remarkable tool that we’ve ever come up with, and it’s the equivalent of a bicycle for our minds.”</a:t>
            </a:r>
            <a:endParaRPr sz="2400"/>
          </a:p>
        </p:txBody>
      </p:sp>
      <p:sp>
        <p:nvSpPr>
          <p:cNvPr id="103" name="Google Shape;103;p25"/>
          <p:cNvSpPr txBox="1"/>
          <p:nvPr/>
        </p:nvSpPr>
        <p:spPr>
          <a:xfrm>
            <a:off x="5031874" y="4159275"/>
            <a:ext cx="2425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84375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1200"/>
              <a:buFont typeface="Helvetica Neue"/>
              <a:buNone/>
            </a:pPr>
            <a:r>
              <a:rPr b="1" lang="en" sz="18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—Steve Jobs, 1990</a:t>
            </a:r>
            <a:endParaRPr b="1" sz="18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3117850" y="4727400"/>
            <a:ext cx="6026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More: </a:t>
            </a:r>
            <a:r>
              <a:rPr lang="en" sz="1200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https://www.brainpickings.org/2011/12/21/steve-jobs-bicycle-for-the-mind-1990/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/>
        </p:nvSpPr>
        <p:spPr>
          <a:xfrm>
            <a:off x="348873" y="132750"/>
            <a:ext cx="78426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Editors</a:t>
            </a:r>
            <a:endParaRPr sz="500">
              <a:solidFill>
                <a:srgbClr val="434343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67915" y="694725"/>
            <a:ext cx="47757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...There are many… Can you name some?</a:t>
            </a:r>
            <a:endParaRPr sz="500"/>
          </a:p>
        </p:txBody>
      </p:sp>
      <p:sp>
        <p:nvSpPr>
          <p:cNvPr id="111" name="Google Shape;111;p26"/>
          <p:cNvSpPr txBox="1"/>
          <p:nvPr/>
        </p:nvSpPr>
        <p:spPr>
          <a:xfrm>
            <a:off x="876075" y="1376925"/>
            <a:ext cx="32388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 Processors</a:t>
            </a:r>
            <a:endParaRPr b="1"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Microsoft Word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Docs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 Pages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WordPerfect?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...and many more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4631440" y="1376925"/>
            <a:ext cx="37470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Editors</a:t>
            </a:r>
            <a:endParaRPr b="1"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GitHub’s Atom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Microsoft’s VS Code, Visual Studio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NotePad++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Vim, Emacs, Nano, TextMate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...and many more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348873" y="132750"/>
            <a:ext cx="78426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Terminal</a:t>
            </a:r>
            <a:endParaRPr sz="500">
              <a:solidFill>
                <a:srgbClr val="434343"/>
              </a:solidFill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367915" y="694725"/>
            <a:ext cx="47757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AKA: The Command Line Interface (cli)</a:t>
            </a:r>
            <a:endParaRPr sz="500"/>
          </a:p>
        </p:txBody>
      </p:sp>
      <p:sp>
        <p:nvSpPr>
          <p:cNvPr id="119" name="Google Shape;119;p27"/>
          <p:cNvSpPr txBox="1"/>
          <p:nvPr/>
        </p:nvSpPr>
        <p:spPr>
          <a:xfrm>
            <a:off x="876075" y="1376925"/>
            <a:ext cx="32388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Explorer Tasks:</a:t>
            </a:r>
            <a:endParaRPr b="1"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files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directories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and copy files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new files / folders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4631440" y="1376925"/>
            <a:ext cx="37470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 Tasks:</a:t>
            </a:r>
            <a:endParaRPr b="1" sz="500">
              <a:solidFill>
                <a:srgbClr val="43434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files, or file content</a:t>
            </a:r>
            <a:endParaRPr sz="5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directories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and copy files 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new files and folders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...and much much more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57250" y="877825"/>
            <a:ext cx="73758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5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r>
              <a:rPr b="1" lang="en" sz="5400">
                <a:solidFill>
                  <a:srgbClr val="CC35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en" sz="5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5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t/>
            </a:r>
            <a:endParaRPr sz="5400">
              <a:solidFill>
                <a:srgbClr val="CC352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5045800" y="3050725"/>
            <a:ext cx="36516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5F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you see why it matters?</a:t>
            </a:r>
            <a:endParaRPr b="1" sz="1800">
              <a:solidFill>
                <a:srgbClr val="5E5F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5E5F61"/>
              </a:buClr>
              <a:buSzPts val="900"/>
              <a:buFont typeface="Helvetica Neue"/>
              <a:buNone/>
            </a:pPr>
            <a:r>
              <a:t/>
            </a:r>
            <a:endParaRPr sz="900">
              <a:solidFill>
                <a:srgbClr val="5E5F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