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6.xml"/><Relationship Id="rId22" Type="http://schemas.openxmlformats.org/officeDocument/2006/relationships/font" Target="fonts/HelveticaNeueLight-italic.fntdata"/><Relationship Id="rId10" Type="http://schemas.openxmlformats.org/officeDocument/2006/relationships/slide" Target="slides/slide5.xml"/><Relationship Id="rId21"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a4553a6f0_1_13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Let’s structure some content together!</a:t>
            </a:r>
            <a:endParaRPr/>
          </a:p>
        </p:txBody>
      </p:sp>
      <p:sp>
        <p:nvSpPr>
          <p:cNvPr id="126" name="Google Shape;126;g5a4553a6f0_1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a4553a6f0_1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74" name="Google Shape;74;g5a4553a6f0_1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a4553a6f0_1_10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80" name="Google Shape;80;g5a4553a6f0_1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a4553a6f0_1_6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86" name="Google Shape;86;g5a4553a6f0_1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a4553a6f0_1_10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93" name="Google Shape;93;g5a4553a6f0_1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a4553a6f0_1_1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They’ve seen HTML in Code 101… Can the students give you the WHY, WHAT, HOW? Collect their responses on the whiteboard.</a:t>
            </a:r>
            <a:endParaRPr>
              <a:solidFill>
                <a:schemeClr val="dk1"/>
              </a:solidFill>
            </a:endParaRPr>
          </a:p>
          <a:p>
            <a:pPr indent="0" lvl="0" marL="0" rtl="0" algn="l">
              <a:spcBef>
                <a:spcPts val="0"/>
              </a:spcBef>
              <a:spcAft>
                <a:spcPts val="0"/>
              </a:spcAft>
              <a:buNone/>
            </a:pPr>
            <a:r>
              <a:t/>
            </a:r>
            <a:endParaRPr/>
          </a:p>
        </p:txBody>
      </p:sp>
      <p:sp>
        <p:nvSpPr>
          <p:cNvPr id="99" name="Google Shape;99;g5a4553a6f0_1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a4553a6f0_1_13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5a4553a6f0_1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a4553a6f0_1_1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 here.</a:t>
            </a:r>
            <a:endParaRPr>
              <a:solidFill>
                <a:schemeClr val="dk1"/>
              </a:solidFill>
            </a:endParaRPr>
          </a:p>
          <a:p>
            <a:pPr indent="0" lvl="0" marL="0" rtl="0" algn="l">
              <a:spcBef>
                <a:spcPts val="0"/>
              </a:spcBef>
              <a:spcAft>
                <a:spcPts val="0"/>
              </a:spcAft>
              <a:buNone/>
            </a:pPr>
            <a:r>
              <a:t/>
            </a:r>
            <a:endParaRPr/>
          </a:p>
        </p:txBody>
      </p:sp>
      <p:sp>
        <p:nvSpPr>
          <p:cNvPr id="113" name="Google Shape;113;g5a4553a6f0_1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a4553a6f0_1_1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Let’s structure some content together!</a:t>
            </a:r>
            <a:endParaRPr/>
          </a:p>
        </p:txBody>
      </p:sp>
      <p:sp>
        <p:nvSpPr>
          <p:cNvPr id="119" name="Google Shape;119;g5a4553a6f0_1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46" name="Google Shape;46;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49" name="Google Shape;49;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52" name="Google Shape;52;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55" name="Google Shape;55;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58" name="Google Shape;58;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61" name="Google Shape;61;p1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3.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35" name="Google Shape;35;p10"/>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cf-logo-horizontal-2-color-black.png" id="68" name="Google Shape;68;p20"/>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69" name="Google Shape;69;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70" name="Google Shape;70;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1" name="Google Shape;71;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04</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29"/>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29"/>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Wireframe and build</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1"/>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HTML</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77" name="Google Shape;77;p21"/>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HTML</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83" name="Google Shape;83;p2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3"/>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a:t>
            </a:r>
            <a:r>
              <a:rPr b="1" lang="en" sz="5400">
                <a:latin typeface="Helvetica Neue"/>
                <a:ea typeface="Helvetica Neue"/>
                <a:cs typeface="Helvetica Neue"/>
                <a:sym typeface="Helvetica Neue"/>
              </a:rPr>
              <a:t>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89" name="Google Shape;89;p23"/>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90" name="Google Shape;90;p23"/>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HTML</a:t>
            </a:r>
            <a:endParaRPr b="1" sz="1800">
              <a:solidFill>
                <a:srgbClr val="38761D"/>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From Mockup to Markup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96" name="Google Shape;96;p24"/>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html</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2" name="Google Shape;102;p25"/>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03" name="Google Shape;103;p25"/>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do you already know?</a:t>
            </a:r>
            <a:endParaRPr sz="500">
              <a:solidFill>
                <a:schemeClr val="dk1"/>
              </a:solidFill>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reading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9" name="Google Shape;109;p2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0" name="Google Shape;110;p2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Website creation process &amp; semantic tags</a:t>
            </a:r>
            <a:endParaRPr sz="500">
              <a:solidFill>
                <a:schemeClr val="dk1"/>
              </a:solidFill>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HTML</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Recap from Code 101</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Exercise</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From Mockup to Markup</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Wireframe and Build</a:t>
            </a:r>
            <a:endParaRPr sz="1800">
              <a:solidFill>
                <a:srgbClr val="434343"/>
              </a:solidFill>
              <a:latin typeface="Helvetica Neue"/>
              <a:ea typeface="Helvetica Neue"/>
              <a:cs typeface="Helvetica Neue"/>
              <a:sym typeface="Helvetica Neue"/>
            </a:endParaRPr>
          </a:p>
        </p:txBody>
      </p:sp>
      <p:sp>
        <p:nvSpPr>
          <p:cNvPr id="116" name="Google Shape;116;p2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demo</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2" name="Google Shape;122;p2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23" name="Google Shape;123;p2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Applying what you learned</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