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83653f6f5_0_1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See if you can get a good WHY, WHAT, HOW from the students. </a:t>
            </a:r>
            <a:endParaRPr/>
          </a:p>
        </p:txBody>
      </p:sp>
      <p:sp>
        <p:nvSpPr>
          <p:cNvPr id="166" name="Google Shape;166;g583653f6f5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83653f6f5_0_15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Ask if anyone has already had an experience of changing the code </a:t>
            </a:r>
            <a:r>
              <a:rPr lang="en"/>
              <a:t>the</a:t>
            </a:r>
            <a:r>
              <a:rPr lang="en"/>
              <a:t>y</a:t>
            </a:r>
            <a:r>
              <a:rPr lang="en"/>
              <a:t> wrote, without changing the result of the code. Explore how and why</a:t>
            </a:r>
            <a:endParaRPr/>
          </a:p>
          <a:p>
            <a:pPr indent="0" lvl="0" marL="0" rtl="0" algn="l">
              <a:spcBef>
                <a:spcPts val="0"/>
              </a:spcBef>
              <a:spcAft>
                <a:spcPts val="0"/>
              </a:spcAft>
              <a:buNone/>
            </a:pPr>
            <a:r>
              <a:rPr lang="en"/>
              <a:t>DEMO: Convert the demo code by encapsulating logic in functions. Use just a single JS src file, and call functions from &lt;script&gt; tags. </a:t>
            </a:r>
            <a:endParaRPr/>
          </a:p>
        </p:txBody>
      </p:sp>
      <p:sp>
        <p:nvSpPr>
          <p:cNvPr id="173" name="Google Shape;173;g583653f6f5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83653f6f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5" name="Google Shape;115;g583653f6f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83653f6f5_0_3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1" name="Google Shape;121;g583653f6f5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83653f6f5_0_4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7" name="Google Shape;127;g583653f6f5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83653f6f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4" name="Google Shape;134;g583653f6f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83653f6f5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2 analogies to help us think about what programming is: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Ask the class: How is programming like a recipe (say, for baking a cake)?</a:t>
            </a:r>
            <a:endParaRPr/>
          </a:p>
          <a:p>
            <a:pPr indent="-317500" lvl="1" marL="914400" rtl="0" algn="l">
              <a:spcBef>
                <a:spcPts val="0"/>
              </a:spcBef>
              <a:spcAft>
                <a:spcPts val="0"/>
              </a:spcAft>
              <a:buSzPts val="1400"/>
              <a:buChar char="-"/>
            </a:pPr>
            <a:r>
              <a:rPr lang="en"/>
              <a:t>Help them make the connections</a:t>
            </a:r>
            <a:endParaRPr/>
          </a:p>
          <a:p>
            <a:pPr indent="-317500" lvl="1" marL="914400" rtl="0" algn="l">
              <a:spcBef>
                <a:spcPts val="0"/>
              </a:spcBef>
              <a:spcAft>
                <a:spcPts val="0"/>
              </a:spcAft>
              <a:buSzPts val="1400"/>
              <a:buChar char="-"/>
            </a:pPr>
            <a:r>
              <a:rPr lang="en"/>
              <a:t>You have ingredients (input), </a:t>
            </a:r>
            <a:endParaRPr/>
          </a:p>
          <a:p>
            <a:pPr indent="-317500" lvl="1" marL="914400" rtl="0" algn="l">
              <a:spcBef>
                <a:spcPts val="0"/>
              </a:spcBef>
              <a:spcAft>
                <a:spcPts val="0"/>
              </a:spcAft>
              <a:buSzPts val="1400"/>
              <a:buChar char="-"/>
            </a:pPr>
            <a:r>
              <a:rPr lang="en"/>
              <a:t>steps to follow (processing), </a:t>
            </a:r>
            <a:endParaRPr/>
          </a:p>
          <a:p>
            <a:pPr indent="-317500" lvl="1" marL="914400" rtl="0" algn="l">
              <a:spcBef>
                <a:spcPts val="0"/>
              </a:spcBef>
              <a:spcAft>
                <a:spcPts val="0"/>
              </a:spcAft>
              <a:buSzPts val="1400"/>
              <a:buChar char="-"/>
            </a:pPr>
            <a:r>
              <a:rPr lang="en"/>
              <a:t>and a result (output). </a:t>
            </a:r>
            <a:endParaRPr/>
          </a:p>
          <a:p>
            <a:pPr indent="-317500" lvl="1" marL="914400" rtl="0" algn="l">
              <a:spcBef>
                <a:spcPts val="0"/>
              </a:spcBef>
              <a:spcAft>
                <a:spcPts val="0"/>
              </a:spcAft>
              <a:buSzPts val="1400"/>
              <a:buChar char="-"/>
            </a:pPr>
            <a:r>
              <a:rPr lang="en"/>
              <a:t>If you aren’t careful in how you follow along, you’ll end up with something that is not the result you hoped for!</a:t>
            </a:r>
            <a:endParaRPr/>
          </a:p>
          <a:p>
            <a:pPr indent="-317500" lvl="0" marL="457200" rtl="0" algn="l">
              <a:spcBef>
                <a:spcPts val="0"/>
              </a:spcBef>
              <a:spcAft>
                <a:spcPts val="0"/>
              </a:spcAft>
              <a:buSzPts val="1400"/>
              <a:buChar char="-"/>
            </a:pPr>
            <a:r>
              <a:rPr lang="en"/>
              <a:t>Another way to think about it… Programming is about speaking the language of the computer. </a:t>
            </a:r>
            <a:endParaRPr/>
          </a:p>
          <a:p>
            <a:pPr indent="-317500" lvl="1" marL="914400" rtl="0" algn="l">
              <a:spcBef>
                <a:spcPts val="0"/>
              </a:spcBef>
              <a:spcAft>
                <a:spcPts val="0"/>
              </a:spcAft>
              <a:buSzPts val="1400"/>
              <a:buChar char="-"/>
            </a:pPr>
            <a:r>
              <a:rPr lang="en"/>
              <a:t>Computers are VERY good at doing what you tell them to do. In fact, that’s all they can do.</a:t>
            </a:r>
            <a:endParaRPr/>
          </a:p>
          <a:p>
            <a:pPr indent="-317500" lvl="1" marL="914400" rtl="0" algn="l">
              <a:spcBef>
                <a:spcPts val="0"/>
              </a:spcBef>
              <a:spcAft>
                <a:spcPts val="0"/>
              </a:spcAft>
              <a:buSzPts val="1400"/>
              <a:buChar char="-"/>
            </a:pPr>
            <a:r>
              <a:rPr lang="en"/>
              <a:t>Every time you write a program, you are teaching the machine how to do a new trick.</a:t>
            </a:r>
            <a:endParaRPr/>
          </a:p>
          <a:p>
            <a:pPr indent="-317500" lvl="1" marL="914400" rtl="0" algn="l">
              <a:spcBef>
                <a:spcPts val="0"/>
              </a:spcBef>
              <a:spcAft>
                <a:spcPts val="0"/>
              </a:spcAft>
              <a:buSzPts val="1400"/>
              <a:buChar char="-"/>
            </a:pPr>
            <a:r>
              <a:rPr lang="en"/>
              <a:t>Think of it as training the robot to do something new. </a:t>
            </a:r>
            <a:endParaRPr/>
          </a:p>
          <a:p>
            <a:pPr indent="-317500" lvl="1" marL="914400" rtl="0" algn="l">
              <a:spcBef>
                <a:spcPts val="0"/>
              </a:spcBef>
              <a:spcAft>
                <a:spcPts val="0"/>
              </a:spcAft>
              <a:buSzPts val="1400"/>
              <a:buChar char="-"/>
            </a:pPr>
            <a:r>
              <a:rPr lang="en"/>
              <a:t>You are the teacher, and must give clear and precise </a:t>
            </a:r>
            <a:r>
              <a:rPr lang="en"/>
              <a:t>instructions</a:t>
            </a:r>
            <a:r>
              <a:rPr lang="en"/>
              <a:t>.</a:t>
            </a:r>
            <a:endParaRPr/>
          </a:p>
          <a:p>
            <a:pPr indent="-317500" lvl="1" marL="914400" rtl="0" algn="l">
              <a:spcBef>
                <a:spcPts val="0"/>
              </a:spcBef>
              <a:spcAft>
                <a:spcPts val="0"/>
              </a:spcAft>
              <a:buSzPts val="1400"/>
              <a:buChar char="-"/>
            </a:pPr>
            <a:r>
              <a:rPr lang="en"/>
              <a:t>Let’s practice that with an in-class exercise</a:t>
            </a:r>
            <a:endParaRPr/>
          </a:p>
        </p:txBody>
      </p:sp>
      <p:sp>
        <p:nvSpPr>
          <p:cNvPr id="140" name="Google Shape;140;g583653f6f5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83653f6f5_0_1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Advance the bullets as you read each instruction to the class.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Make it clear that the robot speaks english, and is very obedient. It does only what it’s told.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Students should write instructions with </a:t>
            </a:r>
            <a:r>
              <a:rPr lang="en">
                <a:highlight>
                  <a:srgbClr val="FFFFFF"/>
                </a:highlight>
                <a:latin typeface="Helvetica Neue Light"/>
                <a:ea typeface="Helvetica Neue Light"/>
                <a:cs typeface="Helvetica Neue Light"/>
                <a:sym typeface="Helvetica Neue Light"/>
              </a:rPr>
              <a:t>pencil</a:t>
            </a:r>
            <a:r>
              <a:rPr lang="en">
                <a:latin typeface="Helvetica Neue Light"/>
                <a:ea typeface="Helvetica Neue Light"/>
                <a:cs typeface="Helvetica Neue Light"/>
                <a:sym typeface="Helvetica Neue Light"/>
              </a:rPr>
              <a:t> on paper, and iterate to combine best of both.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When they have their final instructions, have them try it on you, the instructor. Be as literal as possible when following instructions, and look for ways to make it break.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Ask for </a:t>
            </a:r>
            <a:r>
              <a:rPr lang="en">
                <a:latin typeface="Helvetica Neue Light"/>
                <a:ea typeface="Helvetica Neue Light"/>
                <a:cs typeface="Helvetica Neue Light"/>
                <a:sym typeface="Helvetica Neue Light"/>
              </a:rPr>
              <a:t>observations, guide towards:</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It’s hard to get it right</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Not all instructions are on the same “level”</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It takes iteration to get better</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t/>
            </a:r>
            <a:endParaRPr>
              <a:latin typeface="Helvetica Neue Light"/>
              <a:ea typeface="Helvetica Neue Light"/>
              <a:cs typeface="Helvetica Neue Light"/>
              <a:sym typeface="Helvetica Neue Light"/>
            </a:endParaRPr>
          </a:p>
        </p:txBody>
      </p:sp>
      <p:sp>
        <p:nvSpPr>
          <p:cNvPr id="147" name="Google Shape;147;g583653f6f5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83653f6f5_0_2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Set students going on the DISCUSSION assignment, to explore this further. </a:t>
            </a:r>
            <a:endParaRPr/>
          </a:p>
        </p:txBody>
      </p:sp>
      <p:sp>
        <p:nvSpPr>
          <p:cNvPr id="153" name="Google Shape;153;g583653f6f5_0_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83653f6f5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60" name="Google Shape;160;g583653f6f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4.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cf-logo-horizontal-2-color-black.png" id="109" name="Google Shape;109;p31"/>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110" name="Google Shape;110;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1" name="Google Shape;111;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2" name="Google Shape;112;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07</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functions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69" name="Google Shape;169;p4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0" name="Google Shape;170;p4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JavaScript: Putting the fun in functions since 1995</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refactoring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76" name="Google Shape;176;p41"/>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7" name="Google Shape;177;p4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Same results, better code.</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18" name="Google Shape;118;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24" name="Google Shape;124;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30" name="Google Shape;130;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1" name="Google Shape;131;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Programming...</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37" name="Google Shape;137;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programming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3" name="Google Shape;143;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4" name="Google Shape;144;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Steps to success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7"/>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Teach the robot...</a:t>
            </a:r>
            <a:endParaRPr sz="3400"/>
          </a:p>
        </p:txBody>
      </p:sp>
      <p:sp>
        <p:nvSpPr>
          <p:cNvPr id="150" name="Google Shape;150;p37"/>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lang="en" sz="1800">
                <a:latin typeface="Helvetica Neue"/>
                <a:ea typeface="Helvetica Neue"/>
                <a:cs typeface="Helvetica Neue"/>
                <a:sym typeface="Helvetica Neue"/>
              </a:rPr>
              <a:t>How to complete a task</a:t>
            </a:r>
            <a:endParaRPr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Pair up.</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Silently, each partner writes out instructions. </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Test it out. Take turns playing the robot:</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Give your sequence of commands to the robot.</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The robot does only what they’re told.</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Switch roles.</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Combine what you learn to make a single set of instructions.</a:t>
            </a:r>
            <a:endParaRPr sz="1800">
              <a:solidFill>
                <a:srgbClr val="666666"/>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56" name="Google Shape;156;p3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57" name="Google Shape;157;p3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Behold the power of step by step actions...</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...With JavaScript</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63" name="Google Shape;163;p39"/>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