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p:regular r:id="rId18"/>
      <p:bold r:id="rId19"/>
      <p:italic r:id="rId20"/>
      <p:boldItalic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HelveticaNeueLight-regular.fntdata"/><Relationship Id="rId21" Type="http://schemas.openxmlformats.org/officeDocument/2006/relationships/font" Target="fonts/HelveticaNeue-boldItalic.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a631f49ac_0_2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change that to code</a:t>
            </a:r>
            <a:endParaRPr/>
          </a:p>
          <a:p>
            <a:pPr indent="0" lvl="0" marL="0" rtl="0" algn="l">
              <a:spcBef>
                <a:spcPts val="0"/>
              </a:spcBef>
              <a:spcAft>
                <a:spcPts val="0"/>
              </a:spcAft>
              <a:buNone/>
            </a:pPr>
            <a:r>
              <a:rPr lang="en"/>
              <a:t>CRITICAL: Have students walk through the code, and tell you what statements are happening next, what the resulting value is. </a:t>
            </a:r>
            <a:endParaRPr/>
          </a:p>
        </p:txBody>
      </p:sp>
      <p:sp>
        <p:nvSpPr>
          <p:cNvPr id="166" name="Google Shape;166;g5a631f49ac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a631f49ac_0_23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Get suggestions on how you want to modify your app with validations and with creating repeated items. </a:t>
            </a:r>
            <a:endParaRPr/>
          </a:p>
        </p:txBody>
      </p:sp>
      <p:sp>
        <p:nvSpPr>
          <p:cNvPr id="174" name="Google Shape;174;g5a631f49ac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a631f49ac_0_24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5a631f49ac_0_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a631f49ac_0_1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4" name="Google Shape;114;g5a631f49ac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a631f49ac_0_1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0" name="Google Shape;120;g5a631f49ac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a631f49ac_0_3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6" name="Google Shape;126;g5a631f49ac_0_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a631f49ac_0_20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3" name="Google Shape;133;g5a631f49ac_0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a631f49ac_0_2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39" name="Google Shape;139;g5a631f49ac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a631f49ac_0_20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46" name="Google Shape;146;g5a631f49ac_0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cd1c413_1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accd1c413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a631f49ac_0_2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5a631f49ac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hyperlink" Target="https://www.programiz.com/python-programming/while-lo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0" name="Google Shape;110;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1" name="Google Shape;111;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08</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0"/>
          <p:cNvSpPr txBox="1"/>
          <p:nvPr/>
        </p:nvSpPr>
        <p:spPr>
          <a:xfrm>
            <a:off x="1278850" y="4683675"/>
            <a:ext cx="76104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a:t>
            </a:r>
            <a:r>
              <a:rPr lang="en" sz="1200">
                <a:solidFill>
                  <a:srgbClr val="999999"/>
                </a:solidFill>
              </a:rPr>
              <a:t>https://www.tenouk.com/clabworksheet/labworksheet7_1.html</a:t>
            </a:r>
            <a:endParaRPr sz="1200">
              <a:solidFill>
                <a:srgbClr val="999999"/>
              </a:solidFill>
            </a:endParaRPr>
          </a:p>
        </p:txBody>
      </p:sp>
      <p:sp>
        <p:nvSpPr>
          <p:cNvPr id="169" name="Google Shape;169;p40"/>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for</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pic>
        <p:nvPicPr>
          <p:cNvPr id="170" name="Google Shape;170;p40"/>
          <p:cNvPicPr preferRelativeResize="0"/>
          <p:nvPr/>
        </p:nvPicPr>
        <p:blipFill>
          <a:blip r:embed="rId3">
            <a:alphaModFix/>
          </a:blip>
          <a:stretch>
            <a:fillRect/>
          </a:stretch>
        </p:blipFill>
        <p:spPr>
          <a:xfrm>
            <a:off x="5352725" y="695750"/>
            <a:ext cx="3686175" cy="3019425"/>
          </a:xfrm>
          <a:prstGeom prst="rect">
            <a:avLst/>
          </a:prstGeom>
          <a:noFill/>
          <a:ln>
            <a:noFill/>
          </a:ln>
        </p:spPr>
      </p:pic>
      <p:pic>
        <p:nvPicPr>
          <p:cNvPr id="171" name="Google Shape;171;p40"/>
          <p:cNvPicPr preferRelativeResize="0"/>
          <p:nvPr/>
        </p:nvPicPr>
        <p:blipFill>
          <a:blip r:embed="rId4">
            <a:alphaModFix/>
          </a:blip>
          <a:stretch>
            <a:fillRect/>
          </a:stretch>
        </p:blipFill>
        <p:spPr>
          <a:xfrm>
            <a:off x="0" y="1385378"/>
            <a:ext cx="5399750" cy="136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77" name="Google Shape;177;p41"/>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8" name="Google Shape;178;p4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can we do with our new skills?</a:t>
            </a:r>
            <a:endParaRPr sz="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84" name="Google Shape;184;p42"/>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85" name="Google Shape;185;p42"/>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it out, then build it out</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a:t>
            </a:r>
            <a:r>
              <a:rPr lang="en" sz="1800">
                <a:solidFill>
                  <a:srgbClr val="434343"/>
                </a:solidFill>
                <a:latin typeface="Helvetica Neue"/>
                <a:ea typeface="Helvetica Neue"/>
                <a:cs typeface="Helvetica Neue"/>
                <a:sym typeface="Helvetica Neue"/>
              </a:rPr>
              <a:t>Discussion Reading</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Truth Tables</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t>
            </a:r>
            <a:r>
              <a:rPr lang="en" sz="1800">
                <a:solidFill>
                  <a:srgbClr val="434343"/>
                </a:solidFill>
                <a:latin typeface="Helvetica Neue"/>
                <a:ea typeface="Helvetica Neue"/>
                <a:cs typeface="Helvetica Neue"/>
                <a:sym typeface="Helvetica Neue"/>
              </a:rPr>
              <a:t>Add Features</a:t>
            </a:r>
            <a:endParaRPr sz="1800">
              <a:solidFill>
                <a:srgbClr val="434343"/>
              </a:solidFill>
              <a:latin typeface="Helvetica Neue"/>
              <a:ea typeface="Helvetica Neue"/>
              <a:cs typeface="Helvetica Neue"/>
              <a:sym typeface="Helvetica Neue"/>
            </a:endParaRPr>
          </a:p>
        </p:txBody>
      </p:sp>
      <p:sp>
        <p:nvSpPr>
          <p:cNvPr id="117" name="Google Shape;117;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Truth Tables</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23" name="Google Shape;123;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Computer Logic</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36" name="Google Shape;136;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2" name="Google Shape;142;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3" name="Google Shape;143;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b="1" lang="en" sz="1800">
                <a:solidFill>
                  <a:srgbClr val="38761D"/>
                </a:solidFill>
                <a:latin typeface="Helvetica Neue"/>
                <a:ea typeface="Helvetica Neue"/>
                <a:cs typeface="Helvetica Neue"/>
                <a:sym typeface="Helvetica Neue"/>
              </a:rPr>
              <a:t>Computer Loops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49" name="Google Shape;149;p3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while Loop in Python programming" id="154" name="Google Shape;154;p38" title="while Loop Flowchart"/>
          <p:cNvPicPr preferRelativeResize="0"/>
          <p:nvPr/>
        </p:nvPicPr>
        <p:blipFill>
          <a:blip r:embed="rId3">
            <a:alphaModFix/>
          </a:blip>
          <a:stretch>
            <a:fillRect/>
          </a:stretch>
        </p:blipFill>
        <p:spPr>
          <a:xfrm>
            <a:off x="3509950" y="436375"/>
            <a:ext cx="2124075" cy="3543300"/>
          </a:xfrm>
          <a:prstGeom prst="rect">
            <a:avLst/>
          </a:prstGeom>
          <a:noFill/>
          <a:ln>
            <a:noFill/>
          </a:ln>
        </p:spPr>
      </p:pic>
      <p:sp>
        <p:nvSpPr>
          <p:cNvPr id="155" name="Google Shape;155;p38"/>
          <p:cNvSpPr txBox="1"/>
          <p:nvPr/>
        </p:nvSpPr>
        <p:spPr>
          <a:xfrm>
            <a:off x="3603375" y="4683675"/>
            <a:ext cx="52857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a:t>
            </a:r>
            <a:r>
              <a:rPr lang="en" sz="1200" u="sng">
                <a:solidFill>
                  <a:srgbClr val="999999"/>
                </a:solidFill>
                <a:hlinkClick r:id="rId4">
                  <a:extLst>
                    <a:ext uri="{A12FA001-AC4F-418D-AE19-62706E023703}">
                      <ahyp:hlinkClr val="tx"/>
                    </a:ext>
                  </a:extLst>
                </a:hlinkClick>
              </a:rPr>
              <a:t>https://www.programiz.com/python-programming/while-loop</a:t>
            </a:r>
            <a:endParaRPr sz="1200">
              <a:solidFill>
                <a:srgbClr val="999999"/>
              </a:solidFill>
            </a:endParaRPr>
          </a:p>
        </p:txBody>
      </p:sp>
      <p:sp>
        <p:nvSpPr>
          <p:cNvPr id="156" name="Google Shape;156;p38"/>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while</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9"/>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for</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pic>
        <p:nvPicPr>
          <p:cNvPr id="162" name="Google Shape;162;p39"/>
          <p:cNvPicPr preferRelativeResize="0"/>
          <p:nvPr/>
        </p:nvPicPr>
        <p:blipFill>
          <a:blip r:embed="rId3">
            <a:alphaModFix/>
          </a:blip>
          <a:stretch>
            <a:fillRect/>
          </a:stretch>
        </p:blipFill>
        <p:spPr>
          <a:xfrm>
            <a:off x="2969413" y="422950"/>
            <a:ext cx="3205175" cy="3364178"/>
          </a:xfrm>
          <a:prstGeom prst="rect">
            <a:avLst/>
          </a:prstGeom>
          <a:noFill/>
          <a:ln>
            <a:noFill/>
          </a:ln>
        </p:spPr>
      </p:pic>
      <p:sp>
        <p:nvSpPr>
          <p:cNvPr id="163" name="Google Shape;163;p39"/>
          <p:cNvSpPr txBox="1"/>
          <p:nvPr/>
        </p:nvSpPr>
        <p:spPr>
          <a:xfrm>
            <a:off x="1278850" y="4683675"/>
            <a:ext cx="76104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https://clanguageprogrames.blogspot.com/2013/04/syntax-and-flowchart-of-for-loop.html</a:t>
            </a:r>
            <a:endParaRPr sz="12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