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Helvetica Neue"/>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7.xml"/><Relationship Id="rId22" Type="http://schemas.openxmlformats.org/officeDocument/2006/relationships/font" Target="fonts/HelveticaNeueLight-italic.fntdata"/><Relationship Id="rId10" Type="http://schemas.openxmlformats.org/officeDocument/2006/relationships/slide" Target="slides/slide6.xml"/><Relationship Id="rId21" Type="http://schemas.openxmlformats.org/officeDocument/2006/relationships/font" Target="fonts/HelveticaNeueLight-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slide" Target="slides/slide1.xml"/><Relationship Id="rId19" Type="http://schemas.openxmlformats.org/officeDocument/2006/relationships/font" Target="fonts/HelveticaNeue-boldItalic.fntdata"/><Relationship Id="rId6" Type="http://schemas.openxmlformats.org/officeDocument/2006/relationships/slide" Target="slides/slide2.xml"/><Relationship Id="rId18"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ac0102b69_0_3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8ac0102b69_0_3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ac0102b69_0_36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5" name="Google Shape;135;g8ac0102b69_0_3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ac0102b69_0_37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8ac0102b69_0_3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ac0102b69_0_32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85" name="Google Shape;85;g8ac0102b69_0_3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ac0102b69_0_3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91" name="Google Shape;91;g8ac0102b69_0_3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ac0102b69_0_33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97" name="Google Shape;97;g8ac0102b69_0_3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ac0102b69_0_3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04" name="Google Shape;104;g8ac0102b69_0_3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ac0102b69_0_34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8ac0102b69_0_3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ac0102b6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c0102b6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rgbClr val="FFFFFF"/>
                </a:highlight>
                <a:latin typeface="Courier New"/>
                <a:ea typeface="Courier New"/>
                <a:cs typeface="Courier New"/>
                <a:sym typeface="Courier New"/>
              </a:rPr>
              <a:t>Tell students about Career Coaching curriculum throughout their classes </a:t>
            </a:r>
            <a:endParaRPr b="1"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rgbClr val="FFFFFF"/>
                </a:highlight>
                <a:latin typeface="Courier New"/>
                <a:ea typeface="Courier New"/>
                <a:cs typeface="Courier New"/>
                <a:sym typeface="Courier New"/>
              </a:rPr>
              <a:t>Career Coaching Overview 9:30 - 10:00</a:t>
            </a:r>
            <a:endParaRPr b="1"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rgbClr val="FFFFFF"/>
                </a:highlight>
                <a:latin typeface="Courier New"/>
                <a:ea typeface="Courier New"/>
                <a:cs typeface="Courier New"/>
                <a:sym typeface="Courier New"/>
              </a:rPr>
              <a:t> </a:t>
            </a:r>
            <a:r>
              <a:rPr b="1" lang="en" sz="1200">
                <a:solidFill>
                  <a:srgbClr val="0451A5"/>
                </a:solidFill>
                <a:highlight>
                  <a:srgbClr val="FFFFFF"/>
                </a:highlight>
                <a:latin typeface="Courier New"/>
                <a:ea typeface="Courier New"/>
                <a:cs typeface="Courier New"/>
                <a:sym typeface="Courier New"/>
              </a:rPr>
              <a:t>-</a:t>
            </a:r>
            <a:r>
              <a:rPr b="1" lang="en" sz="1200">
                <a:solidFill>
                  <a:schemeClr val="dk1"/>
                </a:solidFill>
                <a:highlight>
                  <a:srgbClr val="FFFFFF"/>
                </a:highlight>
                <a:latin typeface="Courier New"/>
                <a:ea typeface="Courier New"/>
                <a:cs typeface="Courier New"/>
                <a:sym typeface="Courier New"/>
              </a:rPr>
              <a:t> </a:t>
            </a:r>
            <a:r>
              <a:rPr b="1" lang="en" sz="1200">
                <a:solidFill>
                  <a:srgbClr val="A31515"/>
                </a:solidFill>
                <a:highlight>
                  <a:srgbClr val="FFFFFF"/>
                </a:highlight>
                <a:latin typeface="Courier New"/>
                <a:ea typeface="Courier New"/>
                <a:cs typeface="Courier New"/>
                <a:sym typeface="Courier New"/>
              </a:rPr>
              <a:t>CC Program:  </a:t>
            </a:r>
            <a:r>
              <a:rPr b="1" lang="en" sz="1200" u="sng">
                <a:solidFill>
                  <a:schemeClr val="dk1"/>
                </a:solidFill>
                <a:highlight>
                  <a:srgbClr val="FFFFFF"/>
                </a:highlight>
                <a:latin typeface="Courier New"/>
                <a:ea typeface="Courier New"/>
                <a:cs typeface="Courier New"/>
                <a:sym typeface="Courier New"/>
              </a:rPr>
              <a:t>https://www.codefellows.org/get-a-software-development-job/</a:t>
            </a:r>
            <a:endParaRPr b="1"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rgbClr val="FFFFFF"/>
                </a:highlight>
                <a:latin typeface="Courier New"/>
                <a:ea typeface="Courier New"/>
                <a:cs typeface="Courier New"/>
                <a:sym typeface="Courier New"/>
              </a:rPr>
              <a:t> </a:t>
            </a:r>
            <a:r>
              <a:rPr b="1" lang="en" sz="1200">
                <a:solidFill>
                  <a:srgbClr val="0451A5"/>
                </a:solidFill>
                <a:highlight>
                  <a:srgbClr val="FFFFFF"/>
                </a:highlight>
                <a:latin typeface="Courier New"/>
                <a:ea typeface="Courier New"/>
                <a:cs typeface="Courier New"/>
                <a:sym typeface="Courier New"/>
              </a:rPr>
              <a:t>-</a:t>
            </a:r>
            <a:r>
              <a:rPr b="1" lang="en" sz="1200">
                <a:solidFill>
                  <a:schemeClr val="dk1"/>
                </a:solidFill>
                <a:highlight>
                  <a:srgbClr val="FFFFFF"/>
                </a:highlight>
                <a:latin typeface="Courier New"/>
                <a:ea typeface="Courier New"/>
                <a:cs typeface="Courier New"/>
                <a:sym typeface="Courier New"/>
              </a:rPr>
              <a:t> 7 pillars</a:t>
            </a:r>
            <a:endParaRPr b="1"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rgbClr val="FFFFFF"/>
                </a:highlight>
                <a:latin typeface="Courier New"/>
                <a:ea typeface="Courier New"/>
                <a:cs typeface="Courier New"/>
                <a:sym typeface="Courier New"/>
              </a:rPr>
              <a:t> </a:t>
            </a:r>
            <a:r>
              <a:rPr b="1" lang="en" sz="1200">
                <a:solidFill>
                  <a:srgbClr val="0451A5"/>
                </a:solidFill>
                <a:highlight>
                  <a:srgbClr val="FFFFFF"/>
                </a:highlight>
                <a:latin typeface="Courier New"/>
                <a:ea typeface="Courier New"/>
                <a:cs typeface="Courier New"/>
                <a:sym typeface="Courier New"/>
              </a:rPr>
              <a:t>-</a:t>
            </a:r>
            <a:r>
              <a:rPr b="1" lang="en" sz="1200">
                <a:solidFill>
                  <a:schemeClr val="dk1"/>
                </a:solidFill>
                <a:highlight>
                  <a:srgbClr val="FFFFFF"/>
                </a:highlight>
                <a:latin typeface="Courier New"/>
                <a:ea typeface="Courier New"/>
                <a:cs typeface="Courier New"/>
                <a:sym typeface="Courier New"/>
              </a:rPr>
              <a:t> Qualifying interview</a:t>
            </a:r>
            <a:endParaRPr b="1" sz="12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rgbClr val="FFFFFF"/>
                </a:highlight>
                <a:latin typeface="Courier New"/>
                <a:ea typeface="Courier New"/>
                <a:cs typeface="Courier New"/>
                <a:sym typeface="Courier New"/>
              </a:rPr>
              <a:t> </a:t>
            </a:r>
            <a:r>
              <a:rPr b="1" lang="en" sz="1200">
                <a:solidFill>
                  <a:srgbClr val="0451A5"/>
                </a:solidFill>
                <a:highlight>
                  <a:srgbClr val="FFFFFF"/>
                </a:highlight>
                <a:latin typeface="Courier New"/>
                <a:ea typeface="Courier New"/>
                <a:cs typeface="Courier New"/>
                <a:sym typeface="Courier New"/>
              </a:rPr>
              <a:t>-</a:t>
            </a:r>
            <a:r>
              <a:rPr b="1" lang="en" sz="1200">
                <a:solidFill>
                  <a:schemeClr val="dk1"/>
                </a:solidFill>
                <a:highlight>
                  <a:srgbClr val="FFFFFF"/>
                </a:highlight>
                <a:latin typeface="Courier New"/>
                <a:ea typeface="Courier New"/>
                <a:cs typeface="Courier New"/>
                <a:sym typeface="Courier New"/>
              </a:rPr>
              <a:t> Tech exam / Whiteboard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ac0102b6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ac0102b6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0451A5"/>
                </a:solidFill>
                <a:highlight>
                  <a:schemeClr val="lt1"/>
                </a:highlight>
                <a:latin typeface="Courier New"/>
                <a:ea typeface="Courier New"/>
                <a:cs typeface="Courier New"/>
                <a:sym typeface="Courier New"/>
              </a:rPr>
              <a:t>-</a:t>
            </a:r>
            <a:r>
              <a:rPr b="1" lang="en" sz="1200">
                <a:solidFill>
                  <a:schemeClr val="dk1"/>
                </a:solidFill>
                <a:highlight>
                  <a:schemeClr val="lt1"/>
                </a:highlight>
                <a:latin typeface="Courier New"/>
                <a:ea typeface="Courier New"/>
                <a:cs typeface="Courier New"/>
                <a:sym typeface="Courier New"/>
              </a:rPr>
              <a:t> Tell students about the Career Accelerator Program they will have access to after they graduate</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chemeClr val="lt1"/>
                </a:highlight>
                <a:latin typeface="Courier New"/>
                <a:ea typeface="Courier New"/>
                <a:cs typeface="Courier New"/>
                <a:sym typeface="Courier New"/>
              </a:rPr>
              <a:t> </a:t>
            </a:r>
            <a:r>
              <a:rPr b="1" lang="en" sz="1200">
                <a:solidFill>
                  <a:srgbClr val="0451A5"/>
                </a:solidFill>
                <a:highlight>
                  <a:schemeClr val="lt1"/>
                </a:highlight>
                <a:latin typeface="Courier New"/>
                <a:ea typeface="Courier New"/>
                <a:cs typeface="Courier New"/>
                <a:sym typeface="Courier New"/>
              </a:rPr>
              <a:t>-</a:t>
            </a:r>
            <a:r>
              <a:rPr b="1" lang="en" sz="1200">
                <a:solidFill>
                  <a:schemeClr val="dk1"/>
                </a:solidFill>
                <a:highlight>
                  <a:schemeClr val="lt1"/>
                </a:highlight>
                <a:latin typeface="Courier New"/>
                <a:ea typeface="Courier New"/>
                <a:cs typeface="Courier New"/>
                <a:sym typeface="Courier New"/>
              </a:rPr>
              <a:t> </a:t>
            </a:r>
            <a:r>
              <a:rPr b="1" lang="en" sz="1200">
                <a:solidFill>
                  <a:srgbClr val="A31515"/>
                </a:solidFill>
                <a:highlight>
                  <a:schemeClr val="lt1"/>
                </a:highlight>
                <a:latin typeface="Courier New"/>
                <a:ea typeface="Courier New"/>
                <a:cs typeface="Courier New"/>
                <a:sym typeface="Courier New"/>
              </a:rPr>
              <a:t>Talent Portal</a:t>
            </a:r>
            <a:r>
              <a:rPr b="1" lang="en" sz="1200">
                <a:solidFill>
                  <a:schemeClr val="dk1"/>
                </a:solidFill>
                <a:highlight>
                  <a:schemeClr val="lt1"/>
                </a:highlight>
                <a:latin typeface="Courier New"/>
                <a:ea typeface="Courier New"/>
                <a:cs typeface="Courier New"/>
                <a:sym typeface="Courier New"/>
              </a:rPr>
              <a:t>: </a:t>
            </a:r>
            <a:r>
              <a:rPr b="1" lang="en" sz="1200" u="sng">
                <a:solidFill>
                  <a:schemeClr val="dk1"/>
                </a:solidFill>
                <a:highlight>
                  <a:schemeClr val="lt1"/>
                </a:highlight>
                <a:latin typeface="Courier New"/>
                <a:ea typeface="Courier New"/>
                <a:cs typeface="Courier New"/>
                <a:sym typeface="Courier New"/>
              </a:rPr>
              <a:t>https://www.codefellows.org/blog/introducing-the-new-talent-portal/</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chemeClr val="lt1"/>
                </a:highlight>
                <a:latin typeface="Courier New"/>
                <a:ea typeface="Courier New"/>
                <a:cs typeface="Courier New"/>
                <a:sym typeface="Courier New"/>
              </a:rPr>
              <a:t> </a:t>
            </a:r>
            <a:r>
              <a:rPr b="1" lang="en" sz="1200">
                <a:solidFill>
                  <a:srgbClr val="0451A5"/>
                </a:solidFill>
                <a:highlight>
                  <a:schemeClr val="lt1"/>
                </a:highlight>
                <a:latin typeface="Courier New"/>
                <a:ea typeface="Courier New"/>
                <a:cs typeface="Courier New"/>
                <a:sym typeface="Courier New"/>
              </a:rPr>
              <a:t>-</a:t>
            </a:r>
            <a:r>
              <a:rPr b="1" lang="en" sz="1200">
                <a:solidFill>
                  <a:schemeClr val="dk1"/>
                </a:solidFill>
                <a:highlight>
                  <a:schemeClr val="lt1"/>
                </a:highlight>
                <a:latin typeface="Courier New"/>
                <a:ea typeface="Courier New"/>
                <a:cs typeface="Courier New"/>
                <a:sym typeface="Courier New"/>
              </a:rPr>
              <a:t> Post-grad road-map</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chemeClr val="lt1"/>
                </a:highlight>
                <a:latin typeface="Courier New"/>
                <a:ea typeface="Courier New"/>
                <a:cs typeface="Courier New"/>
                <a:sym typeface="Courier New"/>
              </a:rPr>
              <a:t> </a:t>
            </a:r>
            <a:r>
              <a:rPr b="1" lang="en" sz="1200">
                <a:solidFill>
                  <a:srgbClr val="0451A5"/>
                </a:solidFill>
                <a:highlight>
                  <a:schemeClr val="lt1"/>
                </a:highlight>
                <a:latin typeface="Courier New"/>
                <a:ea typeface="Courier New"/>
                <a:cs typeface="Courier New"/>
                <a:sym typeface="Courier New"/>
              </a:rPr>
              <a:t>-</a:t>
            </a:r>
            <a:r>
              <a:rPr b="1" lang="en" sz="1200">
                <a:solidFill>
                  <a:schemeClr val="dk1"/>
                </a:solidFill>
                <a:highlight>
                  <a:schemeClr val="lt1"/>
                </a:highlight>
                <a:latin typeface="Courier New"/>
                <a:ea typeface="Courier New"/>
                <a:cs typeface="Courier New"/>
                <a:sym typeface="Courier New"/>
              </a:rPr>
              <a:t> Industry network Slack workspace</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chemeClr val="lt1"/>
                </a:highlight>
                <a:latin typeface="Courier New"/>
                <a:ea typeface="Courier New"/>
                <a:cs typeface="Courier New"/>
                <a:sym typeface="Courier New"/>
              </a:rPr>
              <a:t> </a:t>
            </a:r>
            <a:r>
              <a:rPr b="1" lang="en" sz="1200">
                <a:solidFill>
                  <a:srgbClr val="0451A5"/>
                </a:solidFill>
                <a:highlight>
                  <a:schemeClr val="lt1"/>
                </a:highlight>
                <a:latin typeface="Courier New"/>
                <a:ea typeface="Courier New"/>
                <a:cs typeface="Courier New"/>
                <a:sym typeface="Courier New"/>
              </a:rPr>
              <a:t>-</a:t>
            </a:r>
            <a:r>
              <a:rPr b="1" lang="en" sz="1200">
                <a:solidFill>
                  <a:schemeClr val="dk1"/>
                </a:solidFill>
                <a:highlight>
                  <a:schemeClr val="lt1"/>
                </a:highlight>
                <a:latin typeface="Courier New"/>
                <a:ea typeface="Courier New"/>
                <a:cs typeface="Courier New"/>
                <a:sym typeface="Courier New"/>
              </a:rPr>
              <a:t> Ad hoc job search support</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chemeClr val="lt1"/>
                </a:highlight>
                <a:latin typeface="Courier New"/>
                <a:ea typeface="Courier New"/>
                <a:cs typeface="Courier New"/>
                <a:sym typeface="Courier New"/>
              </a:rPr>
              <a:t> </a:t>
            </a:r>
            <a:r>
              <a:rPr b="1" lang="en" sz="1200">
                <a:solidFill>
                  <a:srgbClr val="0451A5"/>
                </a:solidFill>
                <a:highlight>
                  <a:schemeClr val="lt1"/>
                </a:highlight>
                <a:latin typeface="Courier New"/>
                <a:ea typeface="Courier New"/>
                <a:cs typeface="Courier New"/>
                <a:sym typeface="Courier New"/>
              </a:rPr>
              <a:t>-</a:t>
            </a:r>
            <a:r>
              <a:rPr b="1" lang="en" sz="1200">
                <a:solidFill>
                  <a:schemeClr val="dk1"/>
                </a:solidFill>
                <a:highlight>
                  <a:schemeClr val="lt1"/>
                </a:highlight>
                <a:latin typeface="Courier New"/>
                <a:ea typeface="Courier New"/>
                <a:cs typeface="Courier New"/>
                <a:sym typeface="Courier New"/>
              </a:rPr>
              <a:t> Job outlook</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1200">
                <a:solidFill>
                  <a:schemeClr val="dk1"/>
                </a:solidFill>
                <a:highlight>
                  <a:schemeClr val="lt1"/>
                </a:highlight>
                <a:latin typeface="Courier New"/>
                <a:ea typeface="Courier New"/>
                <a:cs typeface="Courier New"/>
                <a:sym typeface="Courier New"/>
              </a:rPr>
              <a:t>   </a:t>
            </a:r>
            <a:r>
              <a:rPr b="1" lang="en" sz="1200">
                <a:solidFill>
                  <a:srgbClr val="0451A5"/>
                </a:solidFill>
                <a:highlight>
                  <a:schemeClr val="lt1"/>
                </a:highlight>
                <a:latin typeface="Courier New"/>
                <a:ea typeface="Courier New"/>
                <a:cs typeface="Courier New"/>
                <a:sym typeface="Courier New"/>
              </a:rPr>
              <a:t>-</a:t>
            </a:r>
            <a:r>
              <a:rPr b="1" lang="en" sz="1200">
                <a:solidFill>
                  <a:schemeClr val="dk1"/>
                </a:solidFill>
                <a:highlight>
                  <a:schemeClr val="lt1"/>
                </a:highlight>
                <a:latin typeface="Courier New"/>
                <a:ea typeface="Courier New"/>
                <a:cs typeface="Courier New"/>
                <a:sym typeface="Courier New"/>
              </a:rPr>
              <a:t> </a:t>
            </a:r>
            <a:r>
              <a:rPr b="1" lang="en" sz="1200">
                <a:solidFill>
                  <a:srgbClr val="A31515"/>
                </a:solidFill>
                <a:highlight>
                  <a:schemeClr val="lt1"/>
                </a:highlight>
                <a:latin typeface="Courier New"/>
                <a:ea typeface="Courier New"/>
                <a:cs typeface="Courier New"/>
                <a:sym typeface="Courier New"/>
              </a:rPr>
              <a:t>Employment Data</a:t>
            </a:r>
            <a:r>
              <a:rPr b="1" lang="en" sz="1200">
                <a:solidFill>
                  <a:schemeClr val="dk1"/>
                </a:solidFill>
                <a:highlight>
                  <a:schemeClr val="lt1"/>
                </a:highlight>
                <a:latin typeface="Courier New"/>
                <a:ea typeface="Courier New"/>
                <a:cs typeface="Courier New"/>
                <a:sym typeface="Courier New"/>
              </a:rPr>
              <a:t> </a:t>
            </a:r>
            <a:r>
              <a:rPr b="1" lang="en" sz="1200" u="sng">
                <a:solidFill>
                  <a:schemeClr val="dk1"/>
                </a:solidFill>
                <a:highlight>
                  <a:schemeClr val="lt1"/>
                </a:highlight>
                <a:latin typeface="Courier New"/>
                <a:ea typeface="Courier New"/>
                <a:cs typeface="Courier New"/>
                <a:sym typeface="Courier New"/>
              </a:rPr>
              <a:t>https://www.codefellows.org/employment-data/</a:t>
            </a:r>
            <a:endParaRPr b="1" sz="12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b="1" sz="1200">
              <a:solidFill>
                <a:schemeClr val="dk1"/>
              </a:solidFill>
              <a:highlight>
                <a:srgbClr val="FFFFFF"/>
              </a:highlight>
              <a:latin typeface="Courier New"/>
              <a:ea typeface="Courier New"/>
              <a:cs typeface="Courier New"/>
              <a:sym typeface="Courier New"/>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ac0102b6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c0102b6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Open the links from the lab assignment, and briefly discuss each one. Take questions from students, so they are prepared to work through the “individual workshops” on their own.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Scope guidance for Read 09: Career Coaching is important. Remind students that resumé and LinkedIn are always works in progress that require fine tuning. Students will make constant adjustments from 102 - 401. Encourage a fairly high level pass for this 102 assignment. Students should get a solid base resume and must use template to be part of the Career Accelerator Program when they graduate from Code 401.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LinkedIn connections should be made with classmates.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 name="Google Shape;4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7" name="Google Shape;47;p1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5" name="Google Shape;5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2" name="Google Shape;6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1" name="Google Shape;7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spTree>
      <p:nvGrpSpPr>
        <p:cNvPr id="74" name="Shape 74"/>
        <p:cNvGrpSpPr/>
        <p:nvPr/>
      </p:nvGrpSpPr>
      <p:grpSpPr>
        <a:xfrm>
          <a:off x="0" y="0"/>
          <a:ext cx="0" cy="0"/>
          <a:chOff x="0" y="0"/>
          <a:chExt cx="0" cy="0"/>
        </a:xfrm>
      </p:grpSpPr>
      <p:sp>
        <p:nvSpPr>
          <p:cNvPr id="75" name="Google Shape;75;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2"/>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81" name="Google Shape;81;p22"/>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82" name="Google Shape;82;p22"/>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09</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
        <p:nvSpPr>
          <p:cNvPr id="138" name="Google Shape;138;p31"/>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Career Coaching</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Program 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Resume prep</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LinkedIn prep</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Open Lab Time</a:t>
            </a:r>
            <a:endParaRPr b="1" sz="1800">
              <a:solidFill>
                <a:srgbClr val="38761D"/>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Get all caught up!</a:t>
            </a:r>
            <a:endParaRPr sz="1800">
              <a:solidFill>
                <a:srgbClr val="434343"/>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2"/>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4" name="Google Shape;144;p32"/>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5" name="Google Shape;145;p32"/>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Wrap up your submissions!!</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3"/>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Career Coaching</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Program 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Resume prep</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LinkedIn prep</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Open Lab Time</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Get all caught up!</a:t>
            </a:r>
            <a:endParaRPr sz="1800">
              <a:solidFill>
                <a:srgbClr val="434343"/>
              </a:solidFill>
              <a:latin typeface="Helvetica Neue"/>
              <a:ea typeface="Helvetica Neue"/>
              <a:cs typeface="Helvetica Neue"/>
              <a:sym typeface="Helvetica Neue"/>
            </a:endParaRPr>
          </a:p>
        </p:txBody>
      </p:sp>
      <p:sp>
        <p:nvSpPr>
          <p:cNvPr id="88" name="Google Shape;88;p2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4"/>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Career Coaching</a:t>
            </a:r>
            <a:endParaRPr sz="1800">
              <a:solidFill>
                <a:srgbClr val="434343"/>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Program overview</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Resume prep</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LinkedIn prep</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Open Lab Time</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Get all caught up!</a:t>
            </a:r>
            <a:endParaRPr sz="1800">
              <a:solidFill>
                <a:srgbClr val="434343"/>
              </a:solidFill>
              <a:latin typeface="Helvetica Neue"/>
              <a:ea typeface="Helvetica Neue"/>
              <a:cs typeface="Helvetica Neue"/>
              <a:sym typeface="Helvetica Neue"/>
            </a:endParaRPr>
          </a:p>
        </p:txBody>
      </p:sp>
      <p:sp>
        <p:nvSpPr>
          <p:cNvPr id="94" name="Google Shape;94;p24"/>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00" name="Google Shape;100;p25"/>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01" name="Google Shape;101;p25"/>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
        <p:nvSpPr>
          <p:cNvPr id="107" name="Google Shape;107;p26"/>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Career Coaching</a:t>
            </a:r>
            <a:endParaRPr b="1" sz="1800">
              <a:solidFill>
                <a:srgbClr val="38761D"/>
              </a:solidFill>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Program 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Resume prep</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LinkedIn prep</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Open Lab Time</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Get all caught up!</a:t>
            </a:r>
            <a:endParaRPr sz="18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careers</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13" name="Google Shape;113;p27"/>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4" name="Google Shape;114;p27"/>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Take note!</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nvSpPr>
        <p:spPr>
          <a:xfrm>
            <a:off x="0" y="0"/>
            <a:ext cx="85452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4000">
                <a:solidFill>
                  <a:schemeClr val="dk1"/>
                </a:solidFill>
                <a:highlight>
                  <a:srgbClr val="FFFFFF"/>
                </a:highlight>
                <a:latin typeface="Courier New"/>
                <a:ea typeface="Courier New"/>
                <a:cs typeface="Courier New"/>
                <a:sym typeface="Courier New"/>
              </a:rPr>
              <a:t>Career Coaching Overview</a:t>
            </a:r>
            <a:endParaRPr b="1" sz="8200">
              <a:solidFill>
                <a:srgbClr val="434343"/>
              </a:solidFill>
              <a:latin typeface="Helvetica Neue"/>
              <a:ea typeface="Helvetica Neue"/>
              <a:cs typeface="Helvetica Neue"/>
              <a:sym typeface="Helvetica Neue"/>
            </a:endParaRPr>
          </a:p>
        </p:txBody>
      </p:sp>
      <p:sp>
        <p:nvSpPr>
          <p:cNvPr id="120" name="Google Shape;120;p28"/>
          <p:cNvSpPr txBox="1"/>
          <p:nvPr/>
        </p:nvSpPr>
        <p:spPr>
          <a:xfrm>
            <a:off x="655750" y="1098524"/>
            <a:ext cx="5214900" cy="33153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Seven Pillars</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Qualifying Interview</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Tech exam / Whiteboard</a:t>
            </a:r>
            <a:endParaRPr sz="1800">
              <a:solidFill>
                <a:srgbClr val="434343"/>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nvSpPr>
        <p:spPr>
          <a:xfrm>
            <a:off x="0" y="0"/>
            <a:ext cx="9144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4000">
                <a:solidFill>
                  <a:schemeClr val="dk1"/>
                </a:solidFill>
                <a:highlight>
                  <a:srgbClr val="FFFFFF"/>
                </a:highlight>
                <a:latin typeface="Courier New"/>
                <a:ea typeface="Courier New"/>
                <a:cs typeface="Courier New"/>
                <a:sym typeface="Courier New"/>
              </a:rPr>
              <a:t>Career Accelerator Program</a:t>
            </a:r>
            <a:endParaRPr b="1" sz="8200">
              <a:solidFill>
                <a:srgbClr val="434343"/>
              </a:solidFill>
              <a:latin typeface="Helvetica Neue"/>
              <a:ea typeface="Helvetica Neue"/>
              <a:cs typeface="Helvetica Neue"/>
              <a:sym typeface="Helvetica Neue"/>
            </a:endParaRPr>
          </a:p>
        </p:txBody>
      </p:sp>
      <p:sp>
        <p:nvSpPr>
          <p:cNvPr id="126" name="Google Shape;126;p29"/>
          <p:cNvSpPr txBox="1"/>
          <p:nvPr/>
        </p:nvSpPr>
        <p:spPr>
          <a:xfrm>
            <a:off x="648300" y="1088248"/>
            <a:ext cx="4884600" cy="29670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Talent Portal</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Post-grad road-map</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Industry network Slack workspace</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Job outlook</a:t>
            </a:r>
            <a:endParaRPr sz="1800">
              <a:solidFill>
                <a:srgbClr val="434343"/>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0"/>
          <p:cNvSpPr txBox="1"/>
          <p:nvPr/>
        </p:nvSpPr>
        <p:spPr>
          <a:xfrm>
            <a:off x="0" y="0"/>
            <a:ext cx="57789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4000">
                <a:solidFill>
                  <a:schemeClr val="dk1"/>
                </a:solidFill>
                <a:highlight>
                  <a:srgbClr val="FFFFFF"/>
                </a:highlight>
                <a:latin typeface="Courier New"/>
                <a:ea typeface="Courier New"/>
                <a:cs typeface="Courier New"/>
                <a:sym typeface="Courier New"/>
              </a:rPr>
              <a:t>Career Coaching</a:t>
            </a:r>
            <a:endParaRPr b="1" sz="8200">
              <a:solidFill>
                <a:srgbClr val="434343"/>
              </a:solidFill>
              <a:latin typeface="Helvetica Neue"/>
              <a:ea typeface="Helvetica Neue"/>
              <a:cs typeface="Helvetica Neue"/>
              <a:sym typeface="Helvetica Neue"/>
            </a:endParaRPr>
          </a:p>
        </p:txBody>
      </p:sp>
      <p:sp>
        <p:nvSpPr>
          <p:cNvPr id="132" name="Google Shape;132;p30"/>
          <p:cNvSpPr txBox="1"/>
          <p:nvPr/>
        </p:nvSpPr>
        <p:spPr>
          <a:xfrm>
            <a:off x="668950" y="1090423"/>
            <a:ext cx="4966500" cy="25161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LinkedIn Setup</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Professional picture</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Software Developer</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Resume Prep</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Basic setup</a:t>
            </a:r>
            <a:endParaRPr sz="1800">
              <a:solidFill>
                <a:srgbClr val="434343"/>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