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Montserrat SemiBold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Montserrat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578"/>
    <a:srgbClr val="467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38BBC-746A-4C4F-BBE4-9525BE22419C}">
  <a:tblStyle styleId="{90638BBC-746A-4C4F-BBE4-9525BE224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329C33-FFF7-4BED-BDAE-7769E958F4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535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85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133ace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1133ace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Importance in Banking Sector:</a:t>
            </a:r>
          </a:p>
          <a:p>
            <a:pPr marL="342900" indent="-34290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/>
              <a:t>Revenue Impact: </a:t>
            </a:r>
            <a:r>
              <a:rPr lang="en-US" sz="1100" dirty="0" smtClean="0">
                <a:solidFill>
                  <a:srgbClr val="FF0000"/>
                </a:solidFill>
              </a:rPr>
              <a:t>Retaining customers is crucial for maintaining revenue and profitability. </a:t>
            </a:r>
          </a:p>
          <a:p>
            <a:pPr marL="342900" indent="-34290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/>
              <a:t>Cost Efficiency: </a:t>
            </a:r>
            <a:r>
              <a:rPr lang="en-US" sz="1100" dirty="0" smtClean="0">
                <a:solidFill>
                  <a:srgbClr val="FF0000"/>
                </a:solidFill>
              </a:rPr>
              <a:t>It is far more cost-effective to retain existing customers than to acquire new ones.</a:t>
            </a:r>
          </a:p>
          <a:p>
            <a:pPr marL="342900" indent="-34290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/>
              <a:t>Customer Lifetime Value: </a:t>
            </a:r>
            <a:r>
              <a:rPr lang="en-US" sz="1100" dirty="0" smtClean="0">
                <a:solidFill>
                  <a:srgbClr val="FF0000"/>
                </a:solidFill>
              </a:rPr>
              <a:t>Loyal customers tend to use more services, maintain higher balances, and refer others, all of which contribute to the bank's bottom line.</a:t>
            </a:r>
          </a:p>
          <a:p>
            <a:pPr marL="342900" indent="-3429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Business Problem:</a:t>
            </a:r>
          </a:p>
          <a:p>
            <a:pPr marL="342900" indent="-34290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/>
              <a:t>Identifying </a:t>
            </a:r>
            <a:r>
              <a:rPr lang="en-US" sz="1100" dirty="0" smtClean="0">
                <a:solidFill>
                  <a:srgbClr val="FF0000"/>
                </a:solidFill>
              </a:rPr>
              <a:t>at-risk</a:t>
            </a:r>
            <a:r>
              <a:rPr lang="en-US" sz="1100" dirty="0" smtClean="0"/>
              <a:t> customers early can help banks take proactive measures </a:t>
            </a:r>
            <a:r>
              <a:rPr lang="en-US" sz="1100" dirty="0" smtClean="0">
                <a:solidFill>
                  <a:srgbClr val="00B050"/>
                </a:solidFill>
              </a:rPr>
              <a:t>(Ex:) </a:t>
            </a:r>
            <a:r>
              <a:rPr lang="en-US" sz="1100" dirty="0" smtClean="0"/>
              <a:t>to prevent churn.</a:t>
            </a:r>
          </a:p>
          <a:p>
            <a:pPr marL="342900" indent="-34290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FF0000"/>
                </a:solidFill>
              </a:rPr>
              <a:t>Addressing churn is essential for sustaining growth and competitive advantage in the market.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7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1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8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22337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2"/>
          </p:nvPr>
        </p:nvSpPr>
        <p:spPr>
          <a:xfrm>
            <a:off x="3325650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3"/>
          </p:nvPr>
        </p:nvSpPr>
        <p:spPr>
          <a:xfrm>
            <a:off x="5928963" y="2835257"/>
            <a:ext cx="2492700" cy="1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"/>
          </p:nvPr>
        </p:nvSpPr>
        <p:spPr>
          <a:xfrm>
            <a:off x="722337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5"/>
          </p:nvPr>
        </p:nvSpPr>
        <p:spPr>
          <a:xfrm>
            <a:off x="3325650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6"/>
          </p:nvPr>
        </p:nvSpPr>
        <p:spPr>
          <a:xfrm>
            <a:off x="5928963" y="22431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1348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55143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2375" y="1360725"/>
            <a:ext cx="76992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2474864" y="-2373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455125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4070300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6685478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2375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3338000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5952728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1455125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8" hasCustomPrompt="1"/>
          </p:nvPr>
        </p:nvSpPr>
        <p:spPr>
          <a:xfrm>
            <a:off x="4070300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6685478" y="3148375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722375" y="3854081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3337999" y="3854096"/>
            <a:ext cx="2468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5"/>
          </p:nvPr>
        </p:nvSpPr>
        <p:spPr>
          <a:xfrm>
            <a:off x="5952726" y="3854081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23858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421586" y="16055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22375" y="1360725"/>
            <a:ext cx="37116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709975" y="1360725"/>
            <a:ext cx="37116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740789" y="-26442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6" r:id="rId11"/>
    <p:sldLayoutId id="2147483669" r:id="rId12"/>
    <p:sldLayoutId id="2147483670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609709" y="1017625"/>
            <a:ext cx="4927125" cy="2031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Churn Prediction Project</a:t>
            </a:r>
            <a:endParaRPr sz="1800" b="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957" r="22394"/>
          <a:stretch/>
        </p:blipFill>
        <p:spPr>
          <a:xfrm>
            <a:off x="5760335" y="1241018"/>
            <a:ext cx="2661300" cy="2661300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709" y="304891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Leveraging Machine Learning </a:t>
            </a:r>
            <a:r>
              <a:rPr lang="en-US" sz="1600" i="1" dirty="0" smtClean="0">
                <a:solidFill>
                  <a:schemeClr val="bg1"/>
                </a:solidFill>
              </a:rPr>
              <a:t>to Preserve Current Customers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709" y="3633688"/>
            <a:ext cx="331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Inter" panose="020B0604020202020204" charset="0"/>
                <a:ea typeface="Inter" panose="020B0604020202020204" charset="0"/>
              </a:rPr>
              <a:t>By: </a:t>
            </a: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Seif Mohamed Hatem Hegazy</a:t>
            </a:r>
          </a:p>
          <a:p>
            <a:r>
              <a:rPr lang="en-US" b="1" dirty="0" smtClean="0">
                <a:latin typeface="Inter" panose="020B0604020202020204" charset="0"/>
                <a:ea typeface="Inter" panose="020B0604020202020204" charset="0"/>
              </a:rPr>
              <a:t>ID: </a:t>
            </a: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833744  (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AI Department)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2870" y="-80010"/>
            <a:ext cx="9326880" cy="5303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Montserrat" panose="020B0604020202020204" charset="0"/>
                <a:ea typeface="Inter" panose="020B0604020202020204" charset="0"/>
              </a:rPr>
              <a:t>Thank You</a:t>
            </a:r>
            <a:endParaRPr lang="en-US" sz="6600" b="1" dirty="0">
              <a:solidFill>
                <a:schemeClr val="tx2"/>
              </a:solidFill>
              <a:latin typeface="Montserrat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1585625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1585625" y="3015191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4200800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4200800" y="2945339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6815978" y="144721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 idx="2"/>
          </p:nvPr>
        </p:nvSpPr>
        <p:spPr>
          <a:xfrm>
            <a:off x="1455125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3"/>
          </p:nvPr>
        </p:nvSpPr>
        <p:spPr>
          <a:xfrm>
            <a:off x="4070300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4"/>
          </p:nvPr>
        </p:nvSpPr>
        <p:spPr>
          <a:xfrm>
            <a:off x="6685478" y="1553988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722375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5"/>
          </p:nvPr>
        </p:nvSpPr>
        <p:spPr>
          <a:xfrm>
            <a:off x="3337551" y="2259539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Research Papers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6"/>
          </p:nvPr>
        </p:nvSpPr>
        <p:spPr>
          <a:xfrm>
            <a:off x="5952728" y="2259552"/>
            <a:ext cx="2469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bg1"/>
                </a:solidFill>
              </a:rPr>
              <a:t>Dataset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7"/>
          </p:nvPr>
        </p:nvSpPr>
        <p:spPr>
          <a:xfrm>
            <a:off x="1455125" y="3121991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8"/>
          </p:nvPr>
        </p:nvSpPr>
        <p:spPr>
          <a:xfrm>
            <a:off x="4070300" y="3052139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3"/>
          </p:nvPr>
        </p:nvSpPr>
        <p:spPr>
          <a:xfrm>
            <a:off x="722375" y="3827697"/>
            <a:ext cx="24690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EDA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4"/>
          </p:nvPr>
        </p:nvSpPr>
        <p:spPr>
          <a:xfrm>
            <a:off x="3337999" y="3757860"/>
            <a:ext cx="2468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Modeling</a:t>
            </a:r>
            <a:endParaRPr dirty="0"/>
          </a:p>
        </p:txBody>
      </p:sp>
      <p:sp>
        <p:nvSpPr>
          <p:cNvPr id="18" name="Google Shape;190;p31"/>
          <p:cNvSpPr/>
          <p:nvPr/>
        </p:nvSpPr>
        <p:spPr>
          <a:xfrm>
            <a:off x="6815978" y="3015191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1;p31"/>
          <p:cNvSpPr txBox="1">
            <a:spLocks noGrp="1"/>
          </p:cNvSpPr>
          <p:nvPr>
            <p:ph type="title" idx="8"/>
          </p:nvPr>
        </p:nvSpPr>
        <p:spPr>
          <a:xfrm>
            <a:off x="6685478" y="3121991"/>
            <a:ext cx="1003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0" name="Google Shape;204;p31"/>
          <p:cNvSpPr txBox="1">
            <a:spLocks noGrp="1"/>
          </p:cNvSpPr>
          <p:nvPr>
            <p:ph type="subTitle" idx="14"/>
          </p:nvPr>
        </p:nvSpPr>
        <p:spPr>
          <a:xfrm>
            <a:off x="5953177" y="3827712"/>
            <a:ext cx="2468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49888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4106071" y="318040"/>
            <a:ext cx="4195253" cy="701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214" name="Google Shape;21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487" r="12863"/>
          <a:stretch/>
        </p:blipFill>
        <p:spPr>
          <a:xfrm>
            <a:off x="722385" y="1241018"/>
            <a:ext cx="2661300" cy="2661300"/>
          </a:xfrm>
          <a:prstGeom prst="ellipse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7184" y="1241018"/>
            <a:ext cx="5073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0684" y="1048132"/>
            <a:ext cx="434849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What is Customer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Churn?</a:t>
            </a:r>
          </a:p>
          <a:p>
            <a:pPr>
              <a:lnSpc>
                <a:spcPct val="150000"/>
              </a:lnSpc>
              <a:buClr>
                <a:schemeClr val="tx1">
                  <a:lumMod val="50000"/>
                </a:schemeClr>
              </a:buClr>
            </a:pPr>
            <a:r>
              <a:rPr lang="en-US" sz="1200" dirty="0" smtClean="0"/>
              <a:t>Customer </a:t>
            </a:r>
            <a:r>
              <a:rPr lang="en-US" sz="1200" dirty="0"/>
              <a:t>churn refers to clients leaving a service provider over time, posing a significant threat to business stability</a:t>
            </a:r>
            <a:r>
              <a:rPr lang="en-US" sz="1200" dirty="0" smtClean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Importance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 Banking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Sector: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 smtClean="0"/>
              <a:t>Revenue Impact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 smtClean="0"/>
              <a:t>Preserving Customers vs. Attracting new ones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 smtClean="0"/>
              <a:t>Customer </a:t>
            </a:r>
            <a:r>
              <a:rPr lang="en-US" sz="1200" dirty="0"/>
              <a:t>Lifetime </a:t>
            </a:r>
            <a:r>
              <a:rPr lang="en-US" sz="1200" dirty="0" smtClean="0"/>
              <a:t>Value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Business Problem:</a:t>
            </a:r>
          </a:p>
          <a:p>
            <a:pPr>
              <a:lnSpc>
                <a:spcPct val="150000"/>
              </a:lnSpc>
              <a:buClr>
                <a:schemeClr val="tx1">
                  <a:lumMod val="50000"/>
                </a:schemeClr>
              </a:buClr>
            </a:pPr>
            <a:r>
              <a:rPr lang="en-US" sz="1200" dirty="0" smtClean="0"/>
              <a:t>Identifying customers that are inclined to leave </a:t>
            </a:r>
            <a:r>
              <a:rPr lang="en-US" sz="1200" dirty="0"/>
              <a:t>early </a:t>
            </a:r>
            <a:r>
              <a:rPr lang="en-US" sz="1200" dirty="0" smtClean="0"/>
              <a:t>on, to </a:t>
            </a:r>
            <a:r>
              <a:rPr lang="en-US" sz="1200" dirty="0"/>
              <a:t>help banks take proactive </a:t>
            </a:r>
            <a:r>
              <a:rPr lang="en-US" sz="1200" dirty="0" smtClean="0"/>
              <a:t>measures.</a:t>
            </a:r>
          </a:p>
          <a:p>
            <a:pPr marL="171450" lvl="2" indent="-171450">
              <a:lnSpc>
                <a:spcPct val="150000"/>
              </a:lnSpc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   In-Scope Products:</a:t>
            </a:r>
          </a:p>
          <a:p>
            <a:pPr lvl="2">
              <a:lnSpc>
                <a:spcPct val="150000"/>
              </a:lnSpc>
              <a:buClr>
                <a:schemeClr val="tx1">
                  <a:lumMod val="50000"/>
                </a:schemeClr>
              </a:buClr>
            </a:pPr>
            <a:r>
              <a:rPr lang="en-US" sz="1200" dirty="0" smtClean="0">
                <a:solidFill>
                  <a:schemeClr val="bg2"/>
                </a:solidFill>
              </a:rPr>
              <a:t>Credit Cards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50000"/>
                </a:schemeClr>
              </a:buClr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5" y="371334"/>
            <a:ext cx="7699200" cy="572700"/>
          </a:xfrm>
        </p:spPr>
        <p:txBody>
          <a:bodyPr/>
          <a:lstStyle/>
          <a:p>
            <a:r>
              <a:rPr lang="en-US" dirty="0"/>
              <a:t>Summary of T</a:t>
            </a:r>
            <a:r>
              <a:rPr lang="en-US" dirty="0" smtClean="0"/>
              <a:t>he Research </a:t>
            </a:r>
            <a:r>
              <a:rPr lang="en-US" dirty="0"/>
              <a:t>Papers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5" y="1049137"/>
            <a:ext cx="7699200" cy="3964297"/>
          </a:xfrm>
        </p:spPr>
        <p:txBody>
          <a:bodyPr/>
          <a:lstStyle/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Paper 1: Churn Prediction Using Machine Learning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Techniques: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Authors: </a:t>
            </a:r>
            <a:r>
              <a:rPr lang="es-ES" sz="1100" dirty="0">
                <a:solidFill>
                  <a:schemeClr val="bg1"/>
                </a:solidFill>
              </a:rPr>
              <a:t>Dana </a:t>
            </a:r>
            <a:r>
              <a:rPr lang="es-ES" sz="1100" dirty="0" smtClean="0">
                <a:solidFill>
                  <a:schemeClr val="bg1"/>
                </a:solidFill>
              </a:rPr>
              <a:t>AL-</a:t>
            </a:r>
            <a:r>
              <a:rPr lang="es-ES" sz="1100" dirty="0" err="1" smtClean="0">
                <a:solidFill>
                  <a:schemeClr val="bg1"/>
                </a:solidFill>
              </a:rPr>
              <a:t>Najjar</a:t>
            </a:r>
            <a:r>
              <a:rPr lang="es-ES" sz="1100" dirty="0" smtClean="0">
                <a:solidFill>
                  <a:schemeClr val="bg1"/>
                </a:solidFill>
              </a:rPr>
              <a:t>, </a:t>
            </a:r>
            <a:r>
              <a:rPr lang="es-ES" sz="1100" dirty="0">
                <a:solidFill>
                  <a:schemeClr val="bg1"/>
                </a:solidFill>
              </a:rPr>
              <a:t>Nadia </a:t>
            </a:r>
            <a:r>
              <a:rPr lang="es-ES" sz="1100" dirty="0" smtClean="0">
                <a:solidFill>
                  <a:schemeClr val="bg1"/>
                </a:solidFill>
              </a:rPr>
              <a:t>Al-</a:t>
            </a:r>
            <a:r>
              <a:rPr lang="es-ES" sz="1100" dirty="0" err="1" smtClean="0">
                <a:solidFill>
                  <a:schemeClr val="bg1"/>
                </a:solidFill>
              </a:rPr>
              <a:t>Rousan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dirty="0">
                <a:solidFill>
                  <a:schemeClr val="bg1"/>
                </a:solidFill>
              </a:rPr>
              <a:t>and </a:t>
            </a:r>
            <a:r>
              <a:rPr lang="es-ES" sz="1100" dirty="0" err="1">
                <a:solidFill>
                  <a:schemeClr val="bg1"/>
                </a:solidFill>
              </a:rPr>
              <a:t>Hazem</a:t>
            </a:r>
            <a:r>
              <a:rPr lang="es-ES" sz="1100" dirty="0">
                <a:solidFill>
                  <a:schemeClr val="bg1"/>
                </a:solidFill>
              </a:rPr>
              <a:t> </a:t>
            </a:r>
            <a:r>
              <a:rPr lang="es-ES" sz="1100" dirty="0" smtClean="0">
                <a:solidFill>
                  <a:schemeClr val="bg1"/>
                </a:solidFill>
              </a:rPr>
              <a:t>AL-</a:t>
            </a:r>
            <a:r>
              <a:rPr lang="es-ES" sz="1100" dirty="0" err="1" smtClean="0">
                <a:solidFill>
                  <a:schemeClr val="bg1"/>
                </a:solidFill>
              </a:rPr>
              <a:t>Najjar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dirty="0" smtClean="0">
                <a:solidFill>
                  <a:schemeClr val="tx1">
                    <a:lumMod val="75000"/>
                  </a:schemeClr>
                </a:solidFill>
              </a:rPr>
              <a:t>(2022)</a:t>
            </a:r>
            <a:endParaRPr lang="es-ES" sz="1100" dirty="0">
              <a:solidFill>
                <a:schemeClr val="tx1">
                  <a:lumMod val="75000"/>
                </a:schemeClr>
              </a:solidFill>
            </a:endParaRPr>
          </a:p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 smtClean="0"/>
              <a:t>Objective</a:t>
            </a:r>
            <a:r>
              <a:rPr lang="en-US" sz="1100" dirty="0" smtClean="0"/>
              <a:t>: </a:t>
            </a:r>
            <a:r>
              <a:rPr lang="en-US" sz="1000" dirty="0" smtClean="0"/>
              <a:t>Predict customer churn using various methods.</a:t>
            </a:r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 smtClean="0"/>
              <a:t>Key Contributions</a:t>
            </a:r>
            <a:r>
              <a:rPr lang="en-US" sz="1100" dirty="0" smtClean="0"/>
              <a:t>: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Used preprocessing to improve data quality</a:t>
            </a:r>
            <a:r>
              <a:rPr lang="en-US" sz="1000" dirty="0" smtClean="0"/>
              <a:t>.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Tested different types of tree based models.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000" dirty="0" smtClean="0"/>
              <a:t>Achieved </a:t>
            </a:r>
            <a:r>
              <a:rPr lang="en-US" sz="1000" dirty="0"/>
              <a:t>high accuracy</a:t>
            </a:r>
            <a:r>
              <a:rPr lang="en-US" sz="1000" dirty="0" smtClean="0"/>
              <a:t>.</a:t>
            </a:r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 smtClean="0"/>
              <a:t>Significance</a:t>
            </a:r>
            <a:r>
              <a:rPr lang="en-US" sz="1100" dirty="0" smtClean="0"/>
              <a:t>: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Highlighted the importance of data preparation</a:t>
            </a:r>
            <a:r>
              <a:rPr lang="en-US" sz="1000" dirty="0" smtClean="0"/>
              <a:t>.</a:t>
            </a:r>
          </a:p>
          <a:p>
            <a:pPr marL="609600" lvl="1" indent="0">
              <a:buClr>
                <a:schemeClr val="bg2"/>
              </a:buClr>
              <a:buNone/>
            </a:pPr>
            <a:endParaRPr lang="en-US" sz="1000" dirty="0"/>
          </a:p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Paper 2: Advanced Models and Techniques for Customer Churn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Prediction: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Authors: </a:t>
            </a:r>
            <a:r>
              <a:rPr lang="en-US" sz="1100" dirty="0">
                <a:solidFill>
                  <a:schemeClr val="bg1"/>
                </a:solidFill>
              </a:rPr>
              <a:t>Srinivasan </a:t>
            </a:r>
            <a:r>
              <a:rPr lang="en-US" sz="1100" dirty="0" err="1">
                <a:solidFill>
                  <a:schemeClr val="bg1"/>
                </a:solidFill>
              </a:rPr>
              <a:t>Rajendran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fi-FI" sz="1100" dirty="0" smtClean="0">
                <a:solidFill>
                  <a:schemeClr val="bg1"/>
                </a:solidFill>
              </a:rPr>
              <a:t>and </a:t>
            </a:r>
            <a:r>
              <a:rPr lang="en-US" sz="1100" dirty="0" err="1">
                <a:solidFill>
                  <a:schemeClr val="bg1"/>
                </a:solidFill>
              </a:rPr>
              <a:t>Rajeswari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Devarajan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tx1">
                    <a:lumMod val="75000"/>
                  </a:schemeClr>
                </a:solidFill>
              </a:rPr>
              <a:t>(2023)</a:t>
            </a:r>
          </a:p>
          <a:p>
            <a:pPr marL="152400" indent="0">
              <a:buClr>
                <a:schemeClr val="tx1">
                  <a:lumMod val="50000"/>
                </a:schemeClr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 smtClean="0"/>
              <a:t>Objective</a:t>
            </a:r>
            <a:r>
              <a:rPr lang="en-US" sz="1100" dirty="0" smtClean="0"/>
              <a:t>: </a:t>
            </a:r>
            <a:r>
              <a:rPr lang="en-US" sz="1000" dirty="0" smtClean="0"/>
              <a:t>Explore advanced methods and combinations.</a:t>
            </a:r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 smtClean="0"/>
              <a:t>Key </a:t>
            </a:r>
            <a:r>
              <a:rPr lang="en-US" sz="1100" b="1" dirty="0"/>
              <a:t>Contributions</a:t>
            </a:r>
            <a:r>
              <a:rPr lang="en-US" sz="1100" dirty="0"/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000" dirty="0"/>
              <a:t>Used a mix of simple and advanced models</a:t>
            </a:r>
            <a:r>
              <a:rPr lang="en-US" sz="1000" dirty="0" smtClean="0"/>
              <a:t>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000" dirty="0" smtClean="0"/>
              <a:t>Created </a:t>
            </a:r>
            <a:r>
              <a:rPr lang="en-US" sz="1000" dirty="0"/>
              <a:t>new combined models</a:t>
            </a:r>
            <a:r>
              <a:rPr lang="en-US" sz="1000" dirty="0" smtClean="0"/>
              <a:t>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000" dirty="0" smtClean="0"/>
              <a:t>Applied </a:t>
            </a:r>
            <a:r>
              <a:rPr lang="en-US" sz="1000" dirty="0"/>
              <a:t>innovative methods for better predictions</a:t>
            </a:r>
            <a:r>
              <a:rPr lang="en-US" sz="1000" dirty="0" smtClean="0"/>
              <a:t>.</a:t>
            </a:r>
            <a:endParaRPr lang="en-US" sz="1000" dirty="0"/>
          </a:p>
          <a:p>
            <a:pPr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100" b="1" dirty="0"/>
              <a:t>Significance</a:t>
            </a:r>
            <a:r>
              <a:rPr lang="en-US" sz="1100" dirty="0"/>
              <a:t>: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000" dirty="0"/>
              <a:t>Showed the power of combining different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5162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7" y="517097"/>
            <a:ext cx="7699200" cy="572700"/>
          </a:xfrm>
        </p:spPr>
        <p:txBody>
          <a:bodyPr/>
          <a:lstStyle/>
          <a:p>
            <a:r>
              <a:rPr lang="en-US" sz="3200" dirty="0" smtClean="0"/>
              <a:t>Dataset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3837" y="1948015"/>
            <a:ext cx="3620964" cy="218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General </a:t>
            </a:r>
            <a:r>
              <a:rPr lang="en-US" sz="1800" b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Overview:</a:t>
            </a:r>
            <a:endParaRPr lang="en-US" sz="1600" b="1" dirty="0" smtClean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One Month Snapshot of data:</a:t>
            </a:r>
            <a:endParaRPr lang="en-US" b="1" dirty="0" smtClean="0">
              <a:solidFill>
                <a:schemeClr val="bg2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Dataset 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Size: 20,000 </a:t>
            </a: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accounts with 56 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features</a:t>
            </a: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Feature Types: Customer demographics, Spending patterns, Account information.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Inter" panose="020B0604020202020204" charset="0"/>
                <a:ea typeface="Inter" panose="020B0604020202020204" charset="0"/>
              </a:rPr>
              <a:t>Objective: Predicting Churn/ Non-Churners </a:t>
            </a:r>
            <a:endParaRPr lang="en-US" sz="1200" dirty="0">
              <a:solidFill>
                <a:srgbClr val="FF00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6381" y="1232259"/>
            <a:ext cx="3074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Distribution of Churn vs Non-Churn </a:t>
            </a:r>
            <a:r>
              <a:rPr lang="en-US" sz="1800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Customers</a:t>
            </a:r>
            <a:endParaRPr lang="en-US" sz="1800" i="1" dirty="0">
              <a:solidFill>
                <a:schemeClr val="bg2">
                  <a:lumMod val="85000"/>
                  <a:lumOff val="15000"/>
                </a:schemeClr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68" y="1948015"/>
            <a:ext cx="3375946" cy="25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0" y="399960"/>
            <a:ext cx="7699200" cy="572700"/>
          </a:xfrm>
        </p:spPr>
        <p:txBody>
          <a:bodyPr/>
          <a:lstStyle/>
          <a:p>
            <a:r>
              <a:rPr lang="en-US" sz="3200" dirty="0" smtClean="0"/>
              <a:t>EDA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4545" y="1189830"/>
            <a:ext cx="2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Martial status vs monthly spend types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3725" y="1189830"/>
            <a:ext cx="231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⁠Average monthly transactions vs churn</a:t>
            </a:r>
            <a:endParaRPr lang="en-US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1" y="1930220"/>
            <a:ext cx="4280814" cy="2844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725" y="1930220"/>
            <a:ext cx="2319412" cy="18188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137" y="1930220"/>
            <a:ext cx="2319422" cy="18188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33137" y="1189830"/>
            <a:ext cx="231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⁠Number </a:t>
            </a:r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of </a:t>
            </a:r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⁠</a:t>
            </a:r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previous cards </a:t>
            </a:r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vs churn</a:t>
            </a:r>
          </a:p>
        </p:txBody>
      </p:sp>
    </p:spTree>
    <p:extLst>
      <p:ext uri="{BB962C8B-B14F-4D97-AF65-F5344CB8AC3E}">
        <p14:creationId xmlns:p14="http://schemas.microsoft.com/office/powerpoint/2010/main" val="25361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20" y="433140"/>
            <a:ext cx="7699200" cy="572700"/>
          </a:xfrm>
        </p:spPr>
        <p:txBody>
          <a:bodyPr/>
          <a:lstStyle/>
          <a:p>
            <a:r>
              <a:rPr lang="en-US" sz="3200" dirty="0" smtClean="0"/>
              <a:t>EDA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143" y="1225230"/>
            <a:ext cx="2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Decreasing spend trend </a:t>
            </a:r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vs churn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8847" y="1224120"/>
            <a:ext cx="2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Frequent late payments </a:t>
            </a:r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vs churn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1551" y="1224120"/>
            <a:ext cx="242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⁠Number </a:t>
            </a:r>
            <a:r>
              <a:rPr lang="en-US" b="1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of ⁠other products </a:t>
            </a:r>
            <a:r>
              <a:rPr lang="en-US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vs churn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9" y="1964510"/>
            <a:ext cx="2661334" cy="2086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953" y="1964510"/>
            <a:ext cx="2661334" cy="208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57" y="1965620"/>
            <a:ext cx="2661334" cy="20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5" y="474650"/>
            <a:ext cx="7699200" cy="572700"/>
          </a:xfrm>
        </p:spPr>
        <p:txBody>
          <a:bodyPr/>
          <a:lstStyle/>
          <a:p>
            <a:r>
              <a:rPr lang="en-US" sz="3200" dirty="0" smtClean="0"/>
              <a:t>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75" y="1913500"/>
            <a:ext cx="3711600" cy="2690525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Train Data: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Precision 64%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Recall: 25%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Model score</a:t>
            </a:r>
            <a:r>
              <a:rPr lang="en-US" dirty="0"/>
              <a:t>: </a:t>
            </a:r>
            <a:r>
              <a:rPr lang="en-US" dirty="0" smtClean="0"/>
              <a:t>36%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Test Data: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Precision: 61%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Recall: 24%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Model score: 35%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709975" y="1913500"/>
            <a:ext cx="3711600" cy="2690525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Train </a:t>
            </a:r>
            <a:r>
              <a:rPr lang="en-US" sz="1800" b="1" dirty="0" smtClean="0">
                <a:solidFill>
                  <a:schemeClr val="bg1"/>
                </a:solidFill>
              </a:rPr>
              <a:t>Data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Precision </a:t>
            </a:r>
            <a:r>
              <a:rPr lang="en-US" dirty="0" smtClean="0"/>
              <a:t>49%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Recall</a:t>
            </a:r>
            <a:r>
              <a:rPr lang="en-US" dirty="0"/>
              <a:t>: </a:t>
            </a:r>
            <a:r>
              <a:rPr lang="en-US" dirty="0" smtClean="0"/>
              <a:t>60%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Model score</a:t>
            </a:r>
            <a:r>
              <a:rPr lang="en-US" dirty="0"/>
              <a:t>: </a:t>
            </a:r>
            <a:r>
              <a:rPr lang="en-US" dirty="0" smtClean="0"/>
              <a:t>54%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Test Data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Precision: </a:t>
            </a:r>
            <a:r>
              <a:rPr lang="en-US" dirty="0" smtClean="0"/>
              <a:t>48%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Recall: </a:t>
            </a:r>
            <a:r>
              <a:rPr lang="en-US" dirty="0" smtClean="0"/>
              <a:t>59% 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Model score</a:t>
            </a:r>
            <a:r>
              <a:rPr lang="en-US" dirty="0"/>
              <a:t>: </a:t>
            </a:r>
            <a:r>
              <a:rPr lang="en-US" dirty="0" smtClean="0"/>
              <a:t>53%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375" y="982500"/>
            <a:ext cx="76992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dirty="0" smtClean="0">
                <a:solidFill>
                  <a:schemeClr val="bg1"/>
                </a:solidFill>
              </a:rPr>
              <a:t>Logistic Regression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5" y="1555200"/>
            <a:ext cx="37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Phase-1: </a:t>
            </a:r>
            <a:r>
              <a:rPr lang="en-US" sz="16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Default Weights</a:t>
            </a:r>
            <a:endParaRPr lang="en-US" sz="20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9975" y="1555200"/>
            <a:ext cx="371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Phase-2: </a:t>
            </a:r>
            <a:r>
              <a:rPr lang="en-US" sz="16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Custom Weights</a:t>
            </a:r>
            <a:endParaRPr lang="en-US" sz="28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854275"/>
            <a:ext cx="5863590" cy="714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1568273"/>
            <a:ext cx="5863590" cy="2929431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Successfully identified key indicators of customer churn, aiding in early detection </a:t>
            </a:r>
            <a:r>
              <a:rPr lang="en-US" sz="1400" dirty="0" smtClean="0"/>
              <a:t>of customers inclined to leave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endParaRPr lang="en-US" sz="1400" dirty="0" smtClean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Machine learning models, especially with class balancing, improved performance in predicting churn</a:t>
            </a:r>
            <a:r>
              <a:rPr lang="en-US" sz="1400" dirty="0" smtClean="0"/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Highlighting </a:t>
            </a:r>
            <a:r>
              <a:rPr lang="en-US" sz="1400" dirty="0"/>
              <a:t>the importance of proactive </a:t>
            </a:r>
            <a:r>
              <a:rPr lang="en-US" sz="1400" dirty="0" smtClean="0"/>
              <a:t>preservation </a:t>
            </a:r>
            <a:r>
              <a:rPr lang="en-US" sz="1400" dirty="0"/>
              <a:t>measures, boosting revenue and cost efficiency.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537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518</Words>
  <Application>Microsoft Office PowerPoint</Application>
  <PresentationFormat>On-screen Show (16:9)</PresentationFormat>
  <Paragraphs>98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Wingdings</vt:lpstr>
      <vt:lpstr>Inter</vt:lpstr>
      <vt:lpstr>Montserrat SemiBold</vt:lpstr>
      <vt:lpstr>Montserrat</vt:lpstr>
      <vt:lpstr>Raleway</vt:lpstr>
      <vt:lpstr>Montserrat Medium</vt:lpstr>
      <vt:lpstr>Credit Card Project Proposal by Slidesgo</vt:lpstr>
      <vt:lpstr>Churn Prediction Project</vt:lpstr>
      <vt:lpstr>Table of Contents</vt:lpstr>
      <vt:lpstr>Introduction</vt:lpstr>
      <vt:lpstr>Summary of The Research Papers</vt:lpstr>
      <vt:lpstr>Dataset </vt:lpstr>
      <vt:lpstr>EDA</vt:lpstr>
      <vt:lpstr>EDA</vt:lpstr>
      <vt:lpstr>Modeling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Project</dc:title>
  <dc:creator>LENOVO</dc:creator>
  <cp:lastModifiedBy>Maher</cp:lastModifiedBy>
  <cp:revision>68</cp:revision>
  <dcterms:modified xsi:type="dcterms:W3CDTF">2024-07-28T07:46:18Z</dcterms:modified>
</cp:coreProperties>
</file>