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Londrina Solid Black" charset="1" panose="00000A00000000000000"/>
      <p:regular r:id="rId34"/>
    </p:embeddedFont>
    <p:embeddedFont>
      <p:font typeface="Canva Sans Bold" charset="1" panose="020B0803030501040103"/>
      <p:regular r:id="rId35"/>
    </p:embeddedFont>
    <p:embeddedFont>
      <p:font typeface="Canva Sans" charset="1" panose="020B0503030501040103"/>
      <p:regular r:id="rId36"/>
    </p:embeddedFont>
    <p:embeddedFont>
      <p:font typeface="Canva Sans Medium" charset="1" panose="020B06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3.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960596">
            <a:off x="-238832" y="5272942"/>
            <a:ext cx="2017142" cy="2065974"/>
          </a:xfrm>
          <a:custGeom>
            <a:avLst/>
            <a:gdLst/>
            <a:ahLst/>
            <a:cxnLst/>
            <a:rect r="r" b="b" t="t" l="l"/>
            <a:pathLst>
              <a:path h="2065974" w="2017142">
                <a:moveTo>
                  <a:pt x="0" y="0"/>
                </a:moveTo>
                <a:lnTo>
                  <a:pt x="2017142" y="0"/>
                </a:lnTo>
                <a:lnTo>
                  <a:pt x="2017142" y="2065974"/>
                </a:lnTo>
                <a:lnTo>
                  <a:pt x="0" y="2065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5267">
            <a:off x="16429980" y="928318"/>
            <a:ext cx="1988225" cy="2013856"/>
          </a:xfrm>
          <a:custGeom>
            <a:avLst/>
            <a:gdLst/>
            <a:ahLst/>
            <a:cxnLst/>
            <a:rect r="r" b="b" t="t" l="l"/>
            <a:pathLst>
              <a:path h="2013856" w="1988225">
                <a:moveTo>
                  <a:pt x="0" y="0"/>
                </a:moveTo>
                <a:lnTo>
                  <a:pt x="1988225" y="0"/>
                </a:lnTo>
                <a:lnTo>
                  <a:pt x="1988225" y="2013856"/>
                </a:lnTo>
                <a:lnTo>
                  <a:pt x="0" y="2013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804" y="8637720"/>
            <a:ext cx="18540689" cy="1916041"/>
          </a:xfrm>
          <a:custGeom>
            <a:avLst/>
            <a:gdLst/>
            <a:ahLst/>
            <a:cxnLst/>
            <a:rect r="r" b="b" t="t" l="l"/>
            <a:pathLst>
              <a:path h="1916041" w="18540689">
                <a:moveTo>
                  <a:pt x="0" y="0"/>
                </a:moveTo>
                <a:lnTo>
                  <a:pt x="18540689" y="0"/>
                </a:lnTo>
                <a:lnTo>
                  <a:pt x="18540689" y="1916041"/>
                </a:lnTo>
                <a:lnTo>
                  <a:pt x="0" y="1916041"/>
                </a:lnTo>
                <a:lnTo>
                  <a:pt x="0" y="0"/>
                </a:lnTo>
                <a:close/>
              </a:path>
            </a:pathLst>
          </a:custGeom>
          <a:blipFill>
            <a:blip r:embed="rId6">
              <a:extLst>
                <a:ext uri="{96DAC541-7B7A-43D3-8B79-37D633B846F1}">
                  <asvg:svgBlip xmlns:asvg="http://schemas.microsoft.com/office/drawing/2016/SVG/main" r:embed="rId7"/>
                </a:ext>
              </a:extLst>
            </a:blip>
            <a:stretch>
              <a:fillRect l="-2415" t="0" r="-5576" b="-160297"/>
            </a:stretch>
          </a:blipFill>
        </p:spPr>
      </p:sp>
      <p:sp>
        <p:nvSpPr>
          <p:cNvPr name="Freeform 5" id="5"/>
          <p:cNvSpPr/>
          <p:nvPr/>
        </p:nvSpPr>
        <p:spPr>
          <a:xfrm flipH="false" flipV="false" rot="5018743">
            <a:off x="4332858" y="-4206307"/>
            <a:ext cx="3552660" cy="8980775"/>
          </a:xfrm>
          <a:custGeom>
            <a:avLst/>
            <a:gdLst/>
            <a:ahLst/>
            <a:cxnLst/>
            <a:rect r="r" b="b" t="t" l="l"/>
            <a:pathLst>
              <a:path h="8980775" w="3552660">
                <a:moveTo>
                  <a:pt x="0" y="0"/>
                </a:moveTo>
                <a:lnTo>
                  <a:pt x="3552660" y="0"/>
                </a:lnTo>
                <a:lnTo>
                  <a:pt x="3552660" y="8980775"/>
                </a:lnTo>
                <a:lnTo>
                  <a:pt x="0" y="8980775"/>
                </a:lnTo>
                <a:lnTo>
                  <a:pt x="0" y="0"/>
                </a:lnTo>
                <a:close/>
              </a:path>
            </a:pathLst>
          </a:custGeom>
          <a:blipFill>
            <a:blip r:embed="rId8">
              <a:extLst>
                <a:ext uri="{96DAC541-7B7A-43D3-8B79-37D633B846F1}">
                  <asvg:svgBlip xmlns:asvg="http://schemas.microsoft.com/office/drawing/2016/SVG/main" r:embed="rId9"/>
                </a:ext>
              </a:extLst>
            </a:blip>
            <a:stretch>
              <a:fillRect l="-482612" t="-15812" r="0" b="0"/>
            </a:stretch>
          </a:blipFill>
        </p:spPr>
      </p:sp>
      <p:sp>
        <p:nvSpPr>
          <p:cNvPr name="Freeform 6" id="6"/>
          <p:cNvSpPr/>
          <p:nvPr/>
        </p:nvSpPr>
        <p:spPr>
          <a:xfrm flipH="false" flipV="false" rot="4062798">
            <a:off x="13902138" y="5387494"/>
            <a:ext cx="3089222" cy="7563844"/>
          </a:xfrm>
          <a:custGeom>
            <a:avLst/>
            <a:gdLst/>
            <a:ahLst/>
            <a:cxnLst/>
            <a:rect r="r" b="b" t="t" l="l"/>
            <a:pathLst>
              <a:path h="7563844" w="3089222">
                <a:moveTo>
                  <a:pt x="0" y="0"/>
                </a:moveTo>
                <a:lnTo>
                  <a:pt x="3089222" y="0"/>
                </a:lnTo>
                <a:lnTo>
                  <a:pt x="3089222" y="7563843"/>
                </a:lnTo>
                <a:lnTo>
                  <a:pt x="0" y="7563843"/>
                </a:lnTo>
                <a:lnTo>
                  <a:pt x="0" y="0"/>
                </a:lnTo>
                <a:close/>
              </a:path>
            </a:pathLst>
          </a:custGeom>
          <a:blipFill>
            <a:blip r:embed="rId10">
              <a:extLst>
                <a:ext uri="{96DAC541-7B7A-43D3-8B79-37D633B846F1}">
                  <asvg:svgBlip xmlns:asvg="http://schemas.microsoft.com/office/drawing/2016/SVG/main" r:embed="rId11"/>
                </a:ext>
              </a:extLst>
            </a:blip>
            <a:stretch>
              <a:fillRect l="0" t="-16464" r="-484655" b="-3524"/>
            </a:stretch>
          </a:blipFill>
        </p:spPr>
      </p:sp>
      <p:sp>
        <p:nvSpPr>
          <p:cNvPr name="Freeform 7" id="7"/>
          <p:cNvSpPr/>
          <p:nvPr/>
        </p:nvSpPr>
        <p:spPr>
          <a:xfrm flipH="false" flipV="false" rot="865372">
            <a:off x="16548522" y="4805619"/>
            <a:ext cx="2017142" cy="458441"/>
          </a:xfrm>
          <a:custGeom>
            <a:avLst/>
            <a:gdLst/>
            <a:ahLst/>
            <a:cxnLst/>
            <a:rect r="r" b="b" t="t" l="l"/>
            <a:pathLst>
              <a:path h="458441" w="2017142">
                <a:moveTo>
                  <a:pt x="0" y="0"/>
                </a:moveTo>
                <a:lnTo>
                  <a:pt x="2017141" y="0"/>
                </a:lnTo>
                <a:lnTo>
                  <a:pt x="2017141" y="458442"/>
                </a:lnTo>
                <a:lnTo>
                  <a:pt x="0" y="4584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320932">
            <a:off x="649919" y="8553402"/>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07857">
            <a:off x="12738363" y="-631547"/>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772940">
            <a:off x="-89305" y="1874770"/>
            <a:ext cx="1538861" cy="1954673"/>
          </a:xfrm>
          <a:custGeom>
            <a:avLst/>
            <a:gdLst/>
            <a:ahLst/>
            <a:cxnLst/>
            <a:rect r="r" b="b" t="t" l="l"/>
            <a:pathLst>
              <a:path h="1954673" w="1538861">
                <a:moveTo>
                  <a:pt x="0" y="0"/>
                </a:moveTo>
                <a:lnTo>
                  <a:pt x="1538861" y="0"/>
                </a:lnTo>
                <a:lnTo>
                  <a:pt x="1538861" y="1954673"/>
                </a:lnTo>
                <a:lnTo>
                  <a:pt x="0" y="195467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1" id="11"/>
          <p:cNvSpPr txBox="true"/>
          <p:nvPr/>
        </p:nvSpPr>
        <p:spPr>
          <a:xfrm rot="0">
            <a:off x="5103123" y="2004050"/>
            <a:ext cx="8075061" cy="6003926"/>
          </a:xfrm>
          <a:prstGeom prst="rect">
            <a:avLst/>
          </a:prstGeom>
        </p:spPr>
        <p:txBody>
          <a:bodyPr anchor="t" rtlCol="false" tIns="0" lIns="0" bIns="0" rIns="0">
            <a:spAutoFit/>
          </a:bodyPr>
          <a:lstStyle/>
          <a:p>
            <a:pPr algn="ctr" marL="0" indent="0" lvl="0">
              <a:lnSpc>
                <a:spcPts val="15500"/>
              </a:lnSpc>
              <a:spcBef>
                <a:spcPct val="0"/>
              </a:spcBef>
            </a:pPr>
            <a:r>
              <a:rPr lang="en-US" sz="15500">
                <a:solidFill>
                  <a:srgbClr val="1D4031"/>
                </a:solidFill>
                <a:latin typeface="Londrina Solid Black"/>
                <a:ea typeface="Londrina Solid Black"/>
                <a:cs typeface="Londrina Solid Black"/>
                <a:sym typeface="Londrina Solid Black"/>
              </a:rPr>
              <a:t>ANALYZING DIABETES DATASET</a:t>
            </a:r>
          </a:p>
        </p:txBody>
      </p:sp>
      <p:grpSp>
        <p:nvGrpSpPr>
          <p:cNvPr name="Group 12" id="12"/>
          <p:cNvGrpSpPr/>
          <p:nvPr/>
        </p:nvGrpSpPr>
        <p:grpSpPr>
          <a:xfrm rot="-10800000">
            <a:off x="1588080" y="1267493"/>
            <a:ext cx="9425709" cy="1959900"/>
            <a:chOff x="0" y="0"/>
            <a:chExt cx="21131958" cy="4393995"/>
          </a:xfrm>
        </p:grpSpPr>
        <p:sp>
          <p:nvSpPr>
            <p:cNvPr name="Freeform 13" id="13"/>
            <p:cNvSpPr/>
            <p:nvPr/>
          </p:nvSpPr>
          <p:spPr>
            <a:xfrm flipH="false" flipV="false" rot="0">
              <a:off x="0" y="0"/>
              <a:ext cx="21132847" cy="4397043"/>
            </a:xfrm>
            <a:custGeom>
              <a:avLst/>
              <a:gdLst/>
              <a:ahLst/>
              <a:cxnLst/>
              <a:rect r="r" b="b" t="t" l="l"/>
              <a:pathLst>
                <a:path h="4397043" w="21132847">
                  <a:moveTo>
                    <a:pt x="21070616" y="4392217"/>
                  </a:moveTo>
                  <a:cubicBezTo>
                    <a:pt x="21077856" y="4390185"/>
                    <a:pt x="21085349" y="4387137"/>
                    <a:pt x="21091953" y="4382946"/>
                  </a:cubicBezTo>
                  <a:cubicBezTo>
                    <a:pt x="21084967" y="4387264"/>
                    <a:pt x="21077475" y="4390439"/>
                    <a:pt x="21070616" y="4392217"/>
                  </a:cubicBezTo>
                  <a:close/>
                  <a:moveTo>
                    <a:pt x="21131958" y="4298237"/>
                  </a:moveTo>
                  <a:cubicBezTo>
                    <a:pt x="21131704" y="4309667"/>
                    <a:pt x="21131323" y="4310048"/>
                    <a:pt x="21130941" y="4310048"/>
                  </a:cubicBezTo>
                  <a:cubicBezTo>
                    <a:pt x="21130689" y="4310048"/>
                    <a:pt x="21130561" y="4309921"/>
                    <a:pt x="21130307" y="4310937"/>
                  </a:cubicBezTo>
                  <a:cubicBezTo>
                    <a:pt x="21130053" y="4312207"/>
                    <a:pt x="21130180" y="4313350"/>
                    <a:pt x="21129544" y="4321224"/>
                  </a:cubicBezTo>
                  <a:cubicBezTo>
                    <a:pt x="21129672" y="4327574"/>
                    <a:pt x="21128148" y="4338877"/>
                    <a:pt x="21122052" y="4350815"/>
                  </a:cubicBezTo>
                  <a:cubicBezTo>
                    <a:pt x="21116083" y="4362753"/>
                    <a:pt x="21105416" y="4374945"/>
                    <a:pt x="21091953" y="4382946"/>
                  </a:cubicBezTo>
                  <a:cubicBezTo>
                    <a:pt x="21106938" y="4374056"/>
                    <a:pt x="21118495" y="4358562"/>
                    <a:pt x="21123449" y="4345608"/>
                  </a:cubicBezTo>
                  <a:cubicBezTo>
                    <a:pt x="21128529" y="4332527"/>
                    <a:pt x="21128402" y="4323129"/>
                    <a:pt x="21127766" y="4324272"/>
                  </a:cubicBezTo>
                  <a:cubicBezTo>
                    <a:pt x="21126497" y="4334686"/>
                    <a:pt x="21123957" y="4340147"/>
                    <a:pt x="21122813" y="4343322"/>
                  </a:cubicBezTo>
                  <a:cubicBezTo>
                    <a:pt x="21121543" y="4346497"/>
                    <a:pt x="21120655" y="4347386"/>
                    <a:pt x="21120019" y="4348529"/>
                  </a:cubicBezTo>
                  <a:cubicBezTo>
                    <a:pt x="21119258" y="4349799"/>
                    <a:pt x="21118623" y="4350815"/>
                    <a:pt x="21116972" y="4353609"/>
                  </a:cubicBezTo>
                  <a:cubicBezTo>
                    <a:pt x="21116717" y="4354117"/>
                    <a:pt x="21116337" y="4354752"/>
                    <a:pt x="21115956" y="4355260"/>
                  </a:cubicBezTo>
                  <a:cubicBezTo>
                    <a:pt x="21115956" y="4355260"/>
                    <a:pt x="21114686" y="4360086"/>
                    <a:pt x="21104780" y="4369738"/>
                  </a:cubicBezTo>
                  <a:lnTo>
                    <a:pt x="21103637" y="4372913"/>
                  </a:lnTo>
                  <a:cubicBezTo>
                    <a:pt x="21099191" y="4377358"/>
                    <a:pt x="21092207" y="4382184"/>
                    <a:pt x="21084713" y="4385867"/>
                  </a:cubicBezTo>
                  <a:cubicBezTo>
                    <a:pt x="21065917" y="4397043"/>
                    <a:pt x="21049915" y="4393233"/>
                    <a:pt x="21049915" y="4393233"/>
                  </a:cubicBezTo>
                  <a:lnTo>
                    <a:pt x="21024135" y="4389804"/>
                  </a:lnTo>
                  <a:lnTo>
                    <a:pt x="21017277" y="4390185"/>
                  </a:lnTo>
                  <a:lnTo>
                    <a:pt x="20970413" y="4387010"/>
                  </a:lnTo>
                  <a:cubicBezTo>
                    <a:pt x="19153184" y="4388534"/>
                    <a:pt x="16241982" y="4386502"/>
                    <a:pt x="14352797" y="4386121"/>
                  </a:cubicBezTo>
                  <a:cubicBezTo>
                    <a:pt x="13525449" y="4386248"/>
                    <a:pt x="11366379" y="4385740"/>
                    <a:pt x="10216055" y="4387010"/>
                  </a:cubicBezTo>
                  <a:lnTo>
                    <a:pt x="10269148" y="4385867"/>
                  </a:lnTo>
                  <a:cubicBezTo>
                    <a:pt x="8893184" y="4386121"/>
                    <a:pt x="6999574" y="4387899"/>
                    <a:pt x="6167800" y="4388280"/>
                  </a:cubicBezTo>
                  <a:lnTo>
                    <a:pt x="6189922" y="4387772"/>
                  </a:lnTo>
                  <a:cubicBezTo>
                    <a:pt x="5636882" y="4387899"/>
                    <a:pt x="4185704" y="4389042"/>
                    <a:pt x="4362677" y="4391201"/>
                  </a:cubicBezTo>
                  <a:cubicBezTo>
                    <a:pt x="3026532" y="4390566"/>
                    <a:pt x="3261021" y="4388534"/>
                    <a:pt x="1566506" y="4389677"/>
                  </a:cubicBezTo>
                  <a:lnTo>
                    <a:pt x="1827541" y="4389931"/>
                  </a:lnTo>
                  <a:cubicBezTo>
                    <a:pt x="1340865" y="4389931"/>
                    <a:pt x="385212" y="4390058"/>
                    <a:pt x="170688" y="4390058"/>
                  </a:cubicBezTo>
                  <a:cubicBezTo>
                    <a:pt x="153670" y="4390058"/>
                    <a:pt x="135001" y="4389931"/>
                    <a:pt x="115570" y="4389931"/>
                  </a:cubicBezTo>
                  <a:cubicBezTo>
                    <a:pt x="105791" y="4389931"/>
                    <a:pt x="95885" y="4389931"/>
                    <a:pt x="85852" y="4389804"/>
                  </a:cubicBezTo>
                  <a:cubicBezTo>
                    <a:pt x="80645" y="4389677"/>
                    <a:pt x="76708" y="4389931"/>
                    <a:pt x="68453" y="4389423"/>
                  </a:cubicBezTo>
                  <a:cubicBezTo>
                    <a:pt x="61087" y="4388534"/>
                    <a:pt x="53975" y="4386756"/>
                    <a:pt x="47117" y="4383962"/>
                  </a:cubicBezTo>
                  <a:cubicBezTo>
                    <a:pt x="19558" y="4372786"/>
                    <a:pt x="1143" y="4344211"/>
                    <a:pt x="1270" y="4316144"/>
                  </a:cubicBezTo>
                  <a:cubicBezTo>
                    <a:pt x="1270" y="4296713"/>
                    <a:pt x="1270" y="4278298"/>
                    <a:pt x="1397" y="4261661"/>
                  </a:cubicBezTo>
                  <a:cubicBezTo>
                    <a:pt x="1270" y="4228641"/>
                    <a:pt x="1270" y="4202733"/>
                    <a:pt x="1270" y="4129832"/>
                  </a:cubicBezTo>
                  <a:lnTo>
                    <a:pt x="1651" y="4159036"/>
                  </a:lnTo>
                  <a:cubicBezTo>
                    <a:pt x="508" y="3865328"/>
                    <a:pt x="1778" y="3491518"/>
                    <a:pt x="0" y="3191969"/>
                  </a:cubicBezTo>
                  <a:cubicBezTo>
                    <a:pt x="1016" y="2634592"/>
                    <a:pt x="2413" y="231527"/>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4898020" y="508"/>
                    <a:pt x="16449923" y="635"/>
                    <a:pt x="20981716" y="0"/>
                  </a:cubicBezTo>
                  <a:lnTo>
                    <a:pt x="20977526" y="254"/>
                  </a:lnTo>
                  <a:cubicBezTo>
                    <a:pt x="20990734" y="254"/>
                    <a:pt x="21008894" y="127"/>
                    <a:pt x="21030612" y="127"/>
                  </a:cubicBezTo>
                  <a:cubicBezTo>
                    <a:pt x="21036073" y="127"/>
                    <a:pt x="21041661" y="127"/>
                    <a:pt x="21047630" y="127"/>
                  </a:cubicBezTo>
                  <a:lnTo>
                    <a:pt x="21049915" y="127"/>
                  </a:lnTo>
                  <a:lnTo>
                    <a:pt x="21053344" y="254"/>
                  </a:lnTo>
                  <a:cubicBezTo>
                    <a:pt x="21055631" y="381"/>
                    <a:pt x="21057916" y="381"/>
                    <a:pt x="21060203" y="762"/>
                  </a:cubicBezTo>
                  <a:cubicBezTo>
                    <a:pt x="21064775" y="1270"/>
                    <a:pt x="21069474" y="2413"/>
                    <a:pt x="21074045" y="3810"/>
                  </a:cubicBezTo>
                  <a:cubicBezTo>
                    <a:pt x="21092334" y="9525"/>
                    <a:pt x="21109479" y="22860"/>
                    <a:pt x="21119512" y="41656"/>
                  </a:cubicBezTo>
                  <a:cubicBezTo>
                    <a:pt x="21124464" y="51054"/>
                    <a:pt x="21127766" y="61722"/>
                    <a:pt x="21128529" y="72771"/>
                  </a:cubicBezTo>
                  <a:cubicBezTo>
                    <a:pt x="21128910" y="79121"/>
                    <a:pt x="21128783" y="81915"/>
                    <a:pt x="21128783" y="85725"/>
                  </a:cubicBezTo>
                  <a:cubicBezTo>
                    <a:pt x="21128783" y="89408"/>
                    <a:pt x="21128783" y="93091"/>
                    <a:pt x="21128783" y="96901"/>
                  </a:cubicBezTo>
                  <a:cubicBezTo>
                    <a:pt x="21128783" y="111887"/>
                    <a:pt x="21128910" y="127254"/>
                    <a:pt x="21128910" y="143002"/>
                  </a:cubicBezTo>
                  <a:cubicBezTo>
                    <a:pt x="21129037" y="191476"/>
                    <a:pt x="21129163" y="405916"/>
                    <a:pt x="21129290" y="620356"/>
                  </a:cubicBezTo>
                  <a:cubicBezTo>
                    <a:pt x="21129544" y="1478951"/>
                    <a:pt x="21129926" y="2336712"/>
                    <a:pt x="21130053" y="2682986"/>
                  </a:cubicBezTo>
                  <a:lnTo>
                    <a:pt x="21131323" y="2822331"/>
                  </a:lnTo>
                  <a:cubicBezTo>
                    <a:pt x="21130307" y="2967516"/>
                    <a:pt x="21131068" y="3103523"/>
                    <a:pt x="21130307" y="3302944"/>
                  </a:cubicBezTo>
                  <a:cubicBezTo>
                    <a:pt x="21130434" y="3407244"/>
                    <a:pt x="21131450" y="3363855"/>
                    <a:pt x="21131704" y="3314625"/>
                  </a:cubicBezTo>
                  <a:cubicBezTo>
                    <a:pt x="21130941" y="3488180"/>
                    <a:pt x="21131958" y="3676754"/>
                    <a:pt x="21131195" y="3772710"/>
                  </a:cubicBezTo>
                  <a:lnTo>
                    <a:pt x="21130814" y="3743506"/>
                  </a:lnTo>
                  <a:cubicBezTo>
                    <a:pt x="21129544" y="4014685"/>
                    <a:pt x="21132847" y="4172386"/>
                    <a:pt x="21131450" y="4242484"/>
                  </a:cubicBezTo>
                  <a:lnTo>
                    <a:pt x="21131195" y="4242103"/>
                  </a:lnTo>
                  <a:cubicBezTo>
                    <a:pt x="21130307" y="4260772"/>
                    <a:pt x="21131577" y="4281981"/>
                    <a:pt x="21131958" y="4298237"/>
                  </a:cubicBezTo>
                  <a:close/>
                  <a:moveTo>
                    <a:pt x="21089539" y="4382565"/>
                  </a:moveTo>
                  <a:cubicBezTo>
                    <a:pt x="21088905" y="4382946"/>
                    <a:pt x="21088397" y="4383327"/>
                    <a:pt x="21087888" y="4383708"/>
                  </a:cubicBezTo>
                  <a:cubicBezTo>
                    <a:pt x="21088397" y="4383454"/>
                    <a:pt x="21088905" y="4383327"/>
                    <a:pt x="21089414" y="4382946"/>
                  </a:cubicBezTo>
                  <a:cubicBezTo>
                    <a:pt x="21089414" y="4382946"/>
                    <a:pt x="21089539" y="4382692"/>
                    <a:pt x="21089539" y="4382565"/>
                  </a:cubicBezTo>
                  <a:close/>
                </a:path>
              </a:pathLst>
            </a:custGeom>
            <a:solidFill>
              <a:srgbClr val="000000">
                <a:alpha val="0"/>
              </a:srgbClr>
            </a:solidFill>
          </p:spPr>
        </p:sp>
      </p:grpSp>
      <p:sp>
        <p:nvSpPr>
          <p:cNvPr name="TextBox 14" id="14"/>
          <p:cNvSpPr txBox="true"/>
          <p:nvPr/>
        </p:nvSpPr>
        <p:spPr>
          <a:xfrm rot="0">
            <a:off x="5106469" y="9333865"/>
            <a:ext cx="8075061" cy="1811020"/>
          </a:xfrm>
          <a:prstGeom prst="rect">
            <a:avLst/>
          </a:prstGeom>
        </p:spPr>
        <p:txBody>
          <a:bodyPr anchor="t" rtlCol="false" tIns="0" lIns="0" bIns="0" rIns="0">
            <a:spAutoFit/>
          </a:bodyPr>
          <a:lstStyle/>
          <a:p>
            <a:pPr algn="ctr">
              <a:lnSpc>
                <a:spcPts val="7279"/>
              </a:lnSpc>
            </a:pPr>
            <a:r>
              <a:rPr lang="en-US" sz="5199" b="true">
                <a:solidFill>
                  <a:srgbClr val="1D4031"/>
                </a:solidFill>
                <a:latin typeface="Canva Sans Bold"/>
                <a:ea typeface="Canva Sans Bold"/>
                <a:cs typeface="Canva Sans Bold"/>
                <a:sym typeface="Canva Sans Bold"/>
              </a:rPr>
              <a:t>DSAI (307) Statical Inference</a:t>
            </a:r>
          </a:p>
        </p:txBody>
      </p:sp>
      <p:sp>
        <p:nvSpPr>
          <p:cNvPr name="TextBox 15" id="15"/>
          <p:cNvSpPr txBox="true"/>
          <p:nvPr/>
        </p:nvSpPr>
        <p:spPr>
          <a:xfrm rot="0">
            <a:off x="7506528" y="8678243"/>
            <a:ext cx="3534251" cy="887095"/>
          </a:xfrm>
          <a:prstGeom prst="rect">
            <a:avLst/>
          </a:prstGeom>
        </p:spPr>
        <p:txBody>
          <a:bodyPr anchor="t" rtlCol="false" tIns="0" lIns="0" bIns="0" rIns="0">
            <a:spAutoFit/>
          </a:bodyPr>
          <a:lstStyle/>
          <a:p>
            <a:pPr algn="ctr">
              <a:lnSpc>
                <a:spcPts val="7279"/>
              </a:lnSpc>
            </a:pPr>
            <a:r>
              <a:rPr lang="en-US" sz="5199" b="true">
                <a:solidFill>
                  <a:srgbClr val="1D4031"/>
                </a:solidFill>
                <a:latin typeface="Canva Sans Bold"/>
                <a:ea typeface="Canva Sans Bold"/>
                <a:cs typeface="Canva Sans Bold"/>
                <a:sym typeface="Canva Sans Bold"/>
              </a:rPr>
              <a:t>27-12-2024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295693" y="1705862"/>
            <a:ext cx="10321644" cy="8876078"/>
          </a:xfrm>
          <a:prstGeom prst="rect">
            <a:avLst/>
          </a:prstGeom>
        </p:spPr>
      </p:pic>
      <p:sp>
        <p:nvSpPr>
          <p:cNvPr name="TextBox 3" id="3"/>
          <p:cNvSpPr txBox="true"/>
          <p:nvPr/>
        </p:nvSpPr>
        <p:spPr>
          <a:xfrm rot="0">
            <a:off x="664049" y="92045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4" id="4"/>
          <p:cNvSpPr txBox="true"/>
          <p:nvPr/>
        </p:nvSpPr>
        <p:spPr>
          <a:xfrm rot="0">
            <a:off x="482605" y="3674454"/>
            <a:ext cx="7478221" cy="2871417"/>
          </a:xfrm>
          <a:prstGeom prst="rect">
            <a:avLst/>
          </a:prstGeom>
        </p:spPr>
        <p:txBody>
          <a:bodyPr anchor="t" rtlCol="false" tIns="0" lIns="0" bIns="0" rIns="0">
            <a:spAutoFit/>
          </a:bodyPr>
          <a:lstStyle/>
          <a:p>
            <a:pPr algn="l">
              <a:lnSpc>
                <a:spcPts val="5769"/>
              </a:lnSpc>
            </a:pPr>
            <a:r>
              <a:rPr lang="en-US" sz="4121">
                <a:solidFill>
                  <a:srgbClr val="000000"/>
                </a:solidFill>
                <a:latin typeface="Canva Sans"/>
                <a:ea typeface="Canva Sans"/>
                <a:cs typeface="Canva Sans"/>
                <a:sym typeface="Canva Sans"/>
              </a:rPr>
              <a:t>5th Question:</a:t>
            </a:r>
          </a:p>
          <a:p>
            <a:pPr algn="l">
              <a:lnSpc>
                <a:spcPts val="5769"/>
              </a:lnSpc>
            </a:pPr>
            <a:r>
              <a:rPr lang="en-US" sz="4121">
                <a:solidFill>
                  <a:srgbClr val="000000"/>
                </a:solidFill>
                <a:latin typeface="Canva Sans"/>
                <a:ea typeface="Canva Sans"/>
                <a:cs typeface="Canva Sans"/>
                <a:sym typeface="Canva Sans"/>
              </a:rPr>
              <a:t>The graph shows the rate of diabetes among patients in the dataset</a:t>
            </a:r>
          </a:p>
        </p:txBody>
      </p:sp>
      <p:sp>
        <p:nvSpPr>
          <p:cNvPr name="Freeform 5" id="5"/>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807857">
            <a:off x="4827556" y="7737183"/>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1349640" y="458380"/>
            <a:ext cx="5909660"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Approximately 0.34895834% of patients are diabetic.</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0">
            <a:off x="8200764" y="0"/>
            <a:ext cx="10087236" cy="10287000"/>
          </a:xfrm>
          <a:custGeom>
            <a:avLst/>
            <a:gdLst/>
            <a:ahLst/>
            <a:cxnLst/>
            <a:rect r="r" b="b" t="t" l="l"/>
            <a:pathLst>
              <a:path h="10287000" w="10087236">
                <a:moveTo>
                  <a:pt x="0" y="0"/>
                </a:moveTo>
                <a:lnTo>
                  <a:pt x="10087236" y="0"/>
                </a:lnTo>
                <a:lnTo>
                  <a:pt x="10087236" y="10287000"/>
                </a:lnTo>
                <a:lnTo>
                  <a:pt x="0" y="10287000"/>
                </a:lnTo>
                <a:lnTo>
                  <a:pt x="0" y="0"/>
                </a:lnTo>
                <a:close/>
              </a:path>
            </a:pathLst>
          </a:custGeom>
          <a:blipFill>
            <a:blip r:embed="rId2"/>
            <a:stretch>
              <a:fillRect l="-1073" t="0" r="-1073" b="0"/>
            </a:stretch>
          </a:blipFill>
        </p:spPr>
      </p:sp>
      <p:sp>
        <p:nvSpPr>
          <p:cNvPr name="TextBox 3" id="3"/>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4" id="4"/>
          <p:cNvSpPr txBox="true"/>
          <p:nvPr/>
        </p:nvSpPr>
        <p:spPr>
          <a:xfrm rot="0">
            <a:off x="512768" y="3829512"/>
            <a:ext cx="6958960" cy="2763653"/>
          </a:xfrm>
          <a:prstGeom prst="rect">
            <a:avLst/>
          </a:prstGeom>
        </p:spPr>
        <p:txBody>
          <a:bodyPr anchor="t" rtlCol="false" tIns="0" lIns="0" bIns="0" rIns="0">
            <a:spAutoFit/>
          </a:bodyPr>
          <a:lstStyle/>
          <a:p>
            <a:pPr algn="l">
              <a:lnSpc>
                <a:spcPts val="5528"/>
              </a:lnSpc>
            </a:pPr>
            <a:r>
              <a:rPr lang="en-US" sz="3948">
                <a:solidFill>
                  <a:srgbClr val="000000"/>
                </a:solidFill>
                <a:latin typeface="Canva Sans"/>
                <a:ea typeface="Canva Sans"/>
                <a:cs typeface="Canva Sans"/>
                <a:sym typeface="Canva Sans"/>
              </a:rPr>
              <a:t>6th Question:</a:t>
            </a:r>
          </a:p>
          <a:p>
            <a:pPr algn="l">
              <a:lnSpc>
                <a:spcPts val="5528"/>
              </a:lnSpc>
            </a:pPr>
            <a:r>
              <a:rPr lang="en-US" sz="3948">
                <a:solidFill>
                  <a:srgbClr val="000000"/>
                </a:solidFill>
                <a:latin typeface="Canva Sans"/>
                <a:ea typeface="Canva Sans"/>
                <a:cs typeface="Canva Sans"/>
                <a:sym typeface="Canva Sans"/>
              </a:rPr>
              <a:t>The Graph Show The </a:t>
            </a:r>
            <a:r>
              <a:rPr lang="en-US" sz="3948">
                <a:solidFill>
                  <a:srgbClr val="000000"/>
                </a:solidFill>
                <a:latin typeface="Canva Sans"/>
                <a:ea typeface="Canva Sans"/>
                <a:cs typeface="Canva Sans"/>
                <a:sym typeface="Canva Sans"/>
              </a:rPr>
              <a:t>distribution of BMI values among all patients</a:t>
            </a:r>
          </a:p>
        </p:txBody>
      </p:sp>
      <p:sp>
        <p:nvSpPr>
          <p:cNvPr name="Freeform 5" id="5"/>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807857">
            <a:off x="5885543" y="7737183"/>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772940">
            <a:off x="3178706" y="7994937"/>
            <a:ext cx="1538861" cy="1954673"/>
          </a:xfrm>
          <a:custGeom>
            <a:avLst/>
            <a:gdLst/>
            <a:ahLst/>
            <a:cxnLst/>
            <a:rect r="r" b="b" t="t" l="l"/>
            <a:pathLst>
              <a:path h="1954673" w="1538861">
                <a:moveTo>
                  <a:pt x="0" y="0"/>
                </a:moveTo>
                <a:lnTo>
                  <a:pt x="1538861" y="0"/>
                </a:lnTo>
                <a:lnTo>
                  <a:pt x="1538861" y="1954674"/>
                </a:lnTo>
                <a:lnTo>
                  <a:pt x="0" y="19546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34508" y="0"/>
            <a:ext cx="10253492" cy="10287000"/>
          </a:xfrm>
          <a:custGeom>
            <a:avLst/>
            <a:gdLst/>
            <a:ahLst/>
            <a:cxnLst/>
            <a:rect r="r" b="b" t="t" l="l"/>
            <a:pathLst>
              <a:path h="10287000" w="10253492">
                <a:moveTo>
                  <a:pt x="0" y="0"/>
                </a:moveTo>
                <a:lnTo>
                  <a:pt x="10253492" y="0"/>
                </a:lnTo>
                <a:lnTo>
                  <a:pt x="10253492"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6" id="6"/>
          <p:cNvSpPr txBox="true"/>
          <p:nvPr/>
        </p:nvSpPr>
        <p:spPr>
          <a:xfrm rot="0">
            <a:off x="452256" y="3481043"/>
            <a:ext cx="7458188" cy="4157530"/>
          </a:xfrm>
          <a:prstGeom prst="rect">
            <a:avLst/>
          </a:prstGeom>
        </p:spPr>
        <p:txBody>
          <a:bodyPr anchor="t" rtlCol="false" tIns="0" lIns="0" bIns="0" rIns="0">
            <a:spAutoFit/>
          </a:bodyPr>
          <a:lstStyle/>
          <a:p>
            <a:pPr algn="l">
              <a:lnSpc>
                <a:spcPts val="5528"/>
              </a:lnSpc>
            </a:pPr>
            <a:r>
              <a:rPr lang="en-US" sz="3948">
                <a:solidFill>
                  <a:srgbClr val="000000"/>
                </a:solidFill>
                <a:latin typeface="Canva Sans"/>
                <a:ea typeface="Canva Sans"/>
                <a:cs typeface="Canva Sans"/>
                <a:sym typeface="Canva Sans"/>
              </a:rPr>
              <a:t>7th Question:</a:t>
            </a:r>
          </a:p>
          <a:p>
            <a:pPr algn="l">
              <a:lnSpc>
                <a:spcPts val="5528"/>
              </a:lnSpc>
            </a:pPr>
            <a:r>
              <a:rPr lang="en-US" sz="3948">
                <a:solidFill>
                  <a:srgbClr val="000000"/>
                </a:solidFill>
                <a:latin typeface="Canva Sans"/>
                <a:ea typeface="Canva Sans"/>
                <a:cs typeface="Canva Sans"/>
                <a:sym typeface="Canva Sans"/>
              </a:rPr>
              <a:t>The graph shows the distribution of Diabetes Pedigree Function (DPF) values for diabetic and non-diabetic patients</a:t>
            </a:r>
          </a:p>
        </p:txBody>
      </p:sp>
    </p:spTree>
  </p:cSld>
  <p:clrMapOvr>
    <a:masterClrMapping/>
  </p:clrMapOvr>
  <p:transition spd="fast">
    <p:circl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7781" y="0"/>
            <a:ext cx="10270219" cy="10287000"/>
          </a:xfrm>
          <a:custGeom>
            <a:avLst/>
            <a:gdLst/>
            <a:ahLst/>
            <a:cxnLst/>
            <a:rect r="r" b="b" t="t" l="l"/>
            <a:pathLst>
              <a:path h="10287000" w="10270219">
                <a:moveTo>
                  <a:pt x="0" y="0"/>
                </a:moveTo>
                <a:lnTo>
                  <a:pt x="10270219" y="0"/>
                </a:lnTo>
                <a:lnTo>
                  <a:pt x="10270219"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6" id="6"/>
          <p:cNvSpPr txBox="true"/>
          <p:nvPr/>
        </p:nvSpPr>
        <p:spPr>
          <a:xfrm rot="0">
            <a:off x="452256" y="3481043"/>
            <a:ext cx="7337046" cy="3639025"/>
          </a:xfrm>
          <a:prstGeom prst="rect">
            <a:avLst/>
          </a:prstGeom>
        </p:spPr>
        <p:txBody>
          <a:bodyPr anchor="t" rtlCol="false" tIns="0" lIns="0" bIns="0" rIns="0">
            <a:spAutoFit/>
          </a:bodyPr>
          <a:lstStyle/>
          <a:p>
            <a:pPr algn="l">
              <a:lnSpc>
                <a:spcPts val="5819"/>
              </a:lnSpc>
            </a:pPr>
            <a:r>
              <a:rPr lang="en-US" sz="4157">
                <a:solidFill>
                  <a:srgbClr val="000000"/>
                </a:solidFill>
                <a:latin typeface="Canva Sans"/>
                <a:ea typeface="Canva Sans"/>
                <a:cs typeface="Canva Sans"/>
                <a:sym typeface="Canva Sans"/>
              </a:rPr>
              <a:t>8th Question:</a:t>
            </a:r>
          </a:p>
          <a:p>
            <a:pPr algn="l">
              <a:lnSpc>
                <a:spcPts val="5819"/>
              </a:lnSpc>
            </a:pPr>
            <a:r>
              <a:rPr lang="en-US" sz="4157">
                <a:solidFill>
                  <a:srgbClr val="000000"/>
                </a:solidFill>
                <a:latin typeface="Canva Sans"/>
                <a:ea typeface="Canva Sans"/>
                <a:cs typeface="Canva Sans"/>
                <a:sym typeface="Canva Sans"/>
              </a:rPr>
              <a:t>The graph shows the relationship between the number of pregnancies and diabetes occurrence.</a:t>
            </a: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72240" y="0"/>
            <a:ext cx="10215760" cy="10287000"/>
          </a:xfrm>
          <a:custGeom>
            <a:avLst/>
            <a:gdLst/>
            <a:ahLst/>
            <a:cxnLst/>
            <a:rect r="r" b="b" t="t" l="l"/>
            <a:pathLst>
              <a:path h="10287000" w="10215760">
                <a:moveTo>
                  <a:pt x="0" y="0"/>
                </a:moveTo>
                <a:lnTo>
                  <a:pt x="10215760" y="0"/>
                </a:lnTo>
                <a:lnTo>
                  <a:pt x="10215760"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6" id="6"/>
          <p:cNvSpPr txBox="true"/>
          <p:nvPr/>
        </p:nvSpPr>
        <p:spPr>
          <a:xfrm rot="0">
            <a:off x="467384" y="3652729"/>
            <a:ext cx="7337046" cy="2905342"/>
          </a:xfrm>
          <a:prstGeom prst="rect">
            <a:avLst/>
          </a:prstGeom>
        </p:spPr>
        <p:txBody>
          <a:bodyPr anchor="t" rtlCol="false" tIns="0" lIns="0" bIns="0" rIns="0">
            <a:spAutoFit/>
          </a:bodyPr>
          <a:lstStyle/>
          <a:p>
            <a:pPr algn="l">
              <a:lnSpc>
                <a:spcPts val="5819"/>
              </a:lnSpc>
            </a:pPr>
            <a:r>
              <a:rPr lang="en-US" sz="4157">
                <a:solidFill>
                  <a:srgbClr val="000000"/>
                </a:solidFill>
                <a:latin typeface="Canva Sans"/>
                <a:ea typeface="Canva Sans"/>
                <a:cs typeface="Canva Sans"/>
                <a:sym typeface="Canva Sans"/>
              </a:rPr>
              <a:t>9th Question:</a:t>
            </a:r>
          </a:p>
          <a:p>
            <a:pPr algn="l">
              <a:lnSpc>
                <a:spcPts val="5819"/>
              </a:lnSpc>
            </a:pPr>
            <a:r>
              <a:rPr lang="en-US" sz="4157">
                <a:solidFill>
                  <a:srgbClr val="000000"/>
                </a:solidFill>
                <a:latin typeface="Canva Sans"/>
                <a:ea typeface="Canva Sans"/>
                <a:cs typeface="Canva Sans"/>
                <a:sym typeface="Canva Sans"/>
              </a:rPr>
              <a:t>This scatter plot shows the correlation between glucose levels and BMI</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8590" y="0"/>
            <a:ext cx="10269410" cy="10287000"/>
          </a:xfrm>
          <a:custGeom>
            <a:avLst/>
            <a:gdLst/>
            <a:ahLst/>
            <a:cxnLst/>
            <a:rect r="r" b="b" t="t" l="l"/>
            <a:pathLst>
              <a:path h="10287000" w="10269410">
                <a:moveTo>
                  <a:pt x="0" y="0"/>
                </a:moveTo>
                <a:lnTo>
                  <a:pt x="10269410" y="0"/>
                </a:lnTo>
                <a:lnTo>
                  <a:pt x="10269410" y="10287000"/>
                </a:lnTo>
                <a:lnTo>
                  <a:pt x="0" y="10287000"/>
                </a:lnTo>
                <a:lnTo>
                  <a:pt x="0" y="0"/>
                </a:lnTo>
                <a:close/>
              </a:path>
            </a:pathLst>
          </a:custGeom>
          <a:blipFill>
            <a:blip r:embed="rId6"/>
            <a:stretch>
              <a:fillRect l="-589" t="0" r="0" b="0"/>
            </a:stretch>
          </a:blipFill>
        </p:spPr>
      </p:sp>
      <p:sp>
        <p:nvSpPr>
          <p:cNvPr name="TextBox 5" id="5"/>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6" id="6"/>
          <p:cNvSpPr txBox="true"/>
          <p:nvPr/>
        </p:nvSpPr>
        <p:spPr>
          <a:xfrm rot="0">
            <a:off x="467384" y="3652729"/>
            <a:ext cx="7337046" cy="2905342"/>
          </a:xfrm>
          <a:prstGeom prst="rect">
            <a:avLst/>
          </a:prstGeom>
        </p:spPr>
        <p:txBody>
          <a:bodyPr anchor="t" rtlCol="false" tIns="0" lIns="0" bIns="0" rIns="0">
            <a:spAutoFit/>
          </a:bodyPr>
          <a:lstStyle/>
          <a:p>
            <a:pPr algn="l">
              <a:lnSpc>
                <a:spcPts val="5819"/>
              </a:lnSpc>
            </a:pPr>
            <a:r>
              <a:rPr lang="en-US" sz="4157">
                <a:solidFill>
                  <a:srgbClr val="000000"/>
                </a:solidFill>
                <a:latin typeface="Canva Sans"/>
                <a:ea typeface="Canva Sans"/>
                <a:cs typeface="Canva Sans"/>
                <a:sym typeface="Canva Sans"/>
              </a:rPr>
              <a:t>10th Question:</a:t>
            </a:r>
          </a:p>
          <a:p>
            <a:pPr algn="l">
              <a:lnSpc>
                <a:spcPts val="5819"/>
              </a:lnSpc>
            </a:pPr>
            <a:r>
              <a:rPr lang="en-US" sz="4157">
                <a:solidFill>
                  <a:srgbClr val="000000"/>
                </a:solidFill>
                <a:latin typeface="Canva Sans"/>
                <a:ea typeface="Canva Sans"/>
                <a:cs typeface="Canva Sans"/>
                <a:sym typeface="Canva Sans"/>
              </a:rPr>
              <a:t>The trend of glucose levels with age among diabetic and non-diabetic patients</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29655" y="0"/>
            <a:ext cx="10258345" cy="10287000"/>
          </a:xfrm>
          <a:custGeom>
            <a:avLst/>
            <a:gdLst/>
            <a:ahLst/>
            <a:cxnLst/>
            <a:rect r="r" b="b" t="t" l="l"/>
            <a:pathLst>
              <a:path h="10287000" w="10258345">
                <a:moveTo>
                  <a:pt x="0" y="0"/>
                </a:moveTo>
                <a:lnTo>
                  <a:pt x="10258345" y="0"/>
                </a:lnTo>
                <a:lnTo>
                  <a:pt x="10258345"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Questions</a:t>
            </a:r>
          </a:p>
        </p:txBody>
      </p:sp>
      <p:sp>
        <p:nvSpPr>
          <p:cNvPr name="TextBox 6" id="6"/>
          <p:cNvSpPr txBox="true"/>
          <p:nvPr/>
        </p:nvSpPr>
        <p:spPr>
          <a:xfrm rot="0">
            <a:off x="422000" y="5210925"/>
            <a:ext cx="7337046" cy="2171660"/>
          </a:xfrm>
          <a:prstGeom prst="rect">
            <a:avLst/>
          </a:prstGeom>
        </p:spPr>
        <p:txBody>
          <a:bodyPr anchor="t" rtlCol="false" tIns="0" lIns="0" bIns="0" rIns="0">
            <a:spAutoFit/>
          </a:bodyPr>
          <a:lstStyle/>
          <a:p>
            <a:pPr algn="l">
              <a:lnSpc>
                <a:spcPts val="5819"/>
              </a:lnSpc>
            </a:pPr>
            <a:r>
              <a:rPr lang="en-US" sz="4157">
                <a:solidFill>
                  <a:srgbClr val="000000"/>
                </a:solidFill>
                <a:latin typeface="Canva Sans"/>
                <a:ea typeface="Canva Sans"/>
                <a:cs typeface="Canva Sans"/>
                <a:sym typeface="Canva Sans"/>
              </a:rPr>
              <a:t>Are higher glucose levels associated with a greater likelihood of diabetes?</a:t>
            </a:r>
          </a:p>
        </p:txBody>
      </p:sp>
      <p:sp>
        <p:nvSpPr>
          <p:cNvPr name="TextBox 7" id="7"/>
          <p:cNvSpPr txBox="true"/>
          <p:nvPr/>
        </p:nvSpPr>
        <p:spPr>
          <a:xfrm rot="0">
            <a:off x="422000" y="2989466"/>
            <a:ext cx="7337046" cy="1900001"/>
          </a:xfrm>
          <a:prstGeom prst="rect">
            <a:avLst/>
          </a:prstGeom>
        </p:spPr>
        <p:txBody>
          <a:bodyPr anchor="t" rtlCol="false" tIns="0" lIns="0" bIns="0" rIns="0">
            <a:spAutoFit/>
          </a:bodyPr>
          <a:lstStyle/>
          <a:p>
            <a:pPr algn="l">
              <a:lnSpc>
                <a:spcPts val="5091"/>
              </a:lnSpc>
            </a:pPr>
            <a:r>
              <a:rPr lang="en-US" sz="3636">
                <a:solidFill>
                  <a:srgbClr val="000000"/>
                </a:solidFill>
                <a:latin typeface="Canva Sans"/>
                <a:ea typeface="Canva Sans"/>
                <a:cs typeface="Canva Sans"/>
                <a:sym typeface="Canva Sans"/>
              </a:rPr>
              <a:t>In this phase we answer some questions using different types of Graphs.</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5496352" y="7927628"/>
            <a:ext cx="1795752" cy="2180273"/>
          </a:xfrm>
          <a:custGeom>
            <a:avLst/>
            <a:gdLst/>
            <a:ahLst/>
            <a:cxnLst/>
            <a:rect r="r" b="b" t="t" l="l"/>
            <a:pathLst>
              <a:path h="2180273" w="1795752">
                <a:moveTo>
                  <a:pt x="0" y="0"/>
                </a:moveTo>
                <a:lnTo>
                  <a:pt x="1795753" y="0"/>
                </a:lnTo>
                <a:lnTo>
                  <a:pt x="1795753" y="2180273"/>
                </a:lnTo>
                <a:lnTo>
                  <a:pt x="0" y="2180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5209" y="0"/>
            <a:ext cx="10272791" cy="10287000"/>
          </a:xfrm>
          <a:custGeom>
            <a:avLst/>
            <a:gdLst/>
            <a:ahLst/>
            <a:cxnLst/>
            <a:rect r="r" b="b" t="t" l="l"/>
            <a:pathLst>
              <a:path h="10287000" w="10272791">
                <a:moveTo>
                  <a:pt x="0" y="0"/>
                </a:moveTo>
                <a:lnTo>
                  <a:pt x="10272791" y="0"/>
                </a:lnTo>
                <a:lnTo>
                  <a:pt x="10272791"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Questions</a:t>
            </a:r>
          </a:p>
        </p:txBody>
      </p:sp>
      <p:sp>
        <p:nvSpPr>
          <p:cNvPr name="TextBox 6" id="6"/>
          <p:cNvSpPr txBox="true"/>
          <p:nvPr/>
        </p:nvSpPr>
        <p:spPr>
          <a:xfrm rot="0">
            <a:off x="417821" y="3544781"/>
            <a:ext cx="6283866" cy="2624188"/>
          </a:xfrm>
          <a:prstGeom prst="rect">
            <a:avLst/>
          </a:prstGeom>
        </p:spPr>
        <p:txBody>
          <a:bodyPr anchor="t" rtlCol="false" tIns="0" lIns="0" bIns="0" rIns="0">
            <a:spAutoFit/>
          </a:bodyPr>
          <a:lstStyle/>
          <a:p>
            <a:pPr algn="l">
              <a:lnSpc>
                <a:spcPts val="5221"/>
              </a:lnSpc>
            </a:pPr>
            <a:r>
              <a:rPr lang="en-US" sz="3729">
                <a:solidFill>
                  <a:srgbClr val="000000"/>
                </a:solidFill>
                <a:latin typeface="Canva Sans"/>
                <a:ea typeface="Canva Sans"/>
                <a:cs typeface="Canva Sans"/>
                <a:sym typeface="Canva Sans"/>
              </a:rPr>
              <a:t>Are patients with high glucose concentrations also likely to have higher BMI values?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4827556" y="7737183"/>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29496" y="0"/>
            <a:ext cx="10258504" cy="10287000"/>
          </a:xfrm>
          <a:custGeom>
            <a:avLst/>
            <a:gdLst/>
            <a:ahLst/>
            <a:cxnLst/>
            <a:rect r="r" b="b" t="t" l="l"/>
            <a:pathLst>
              <a:path h="10287000" w="10258504">
                <a:moveTo>
                  <a:pt x="0" y="0"/>
                </a:moveTo>
                <a:lnTo>
                  <a:pt x="10258504" y="0"/>
                </a:lnTo>
                <a:lnTo>
                  <a:pt x="10258504"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69946" y="540119"/>
            <a:ext cx="562428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Questions</a:t>
            </a:r>
          </a:p>
        </p:txBody>
      </p:sp>
      <p:sp>
        <p:nvSpPr>
          <p:cNvPr name="TextBox 6" id="6"/>
          <p:cNvSpPr txBox="true"/>
          <p:nvPr/>
        </p:nvSpPr>
        <p:spPr>
          <a:xfrm rot="0">
            <a:off x="322874" y="3766606"/>
            <a:ext cx="7569712" cy="2687112"/>
          </a:xfrm>
          <a:prstGeom prst="rect">
            <a:avLst/>
          </a:prstGeom>
        </p:spPr>
        <p:txBody>
          <a:bodyPr anchor="t" rtlCol="false" tIns="0" lIns="0" bIns="0" rIns="0">
            <a:spAutoFit/>
          </a:bodyPr>
          <a:lstStyle/>
          <a:p>
            <a:pPr algn="l">
              <a:lnSpc>
                <a:spcPts val="5390"/>
              </a:lnSpc>
            </a:pPr>
            <a:r>
              <a:rPr lang="en-US" sz="3850">
                <a:solidFill>
                  <a:srgbClr val="000000"/>
                </a:solidFill>
                <a:latin typeface="Canva Sans"/>
                <a:ea typeface="Canva Sans"/>
                <a:cs typeface="Canva Sans"/>
                <a:sym typeface="Canva Sans"/>
              </a:rPr>
              <a:t>Are patients with a higher number of pregnancies at greater risk of developing diabetes?</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1305962" y="8155665"/>
            <a:ext cx="2199280" cy="1751426"/>
          </a:xfrm>
          <a:custGeom>
            <a:avLst/>
            <a:gdLst/>
            <a:ahLst/>
            <a:cxnLst/>
            <a:rect r="r" b="b" t="t" l="l"/>
            <a:pathLst>
              <a:path h="1751426" w="2199280">
                <a:moveTo>
                  <a:pt x="0" y="0"/>
                </a:moveTo>
                <a:lnTo>
                  <a:pt x="2199280" y="0"/>
                </a:lnTo>
                <a:lnTo>
                  <a:pt x="2199280" y="1751427"/>
                </a:lnTo>
                <a:lnTo>
                  <a:pt x="0" y="17514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15758708" y="337077"/>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61604" y="3691141"/>
            <a:ext cx="6588959" cy="6595859"/>
          </a:xfrm>
          <a:custGeom>
            <a:avLst/>
            <a:gdLst/>
            <a:ahLst/>
            <a:cxnLst/>
            <a:rect r="r" b="b" t="t" l="l"/>
            <a:pathLst>
              <a:path h="6595859" w="6588959">
                <a:moveTo>
                  <a:pt x="0" y="0"/>
                </a:moveTo>
                <a:lnTo>
                  <a:pt x="6588959" y="0"/>
                </a:lnTo>
                <a:lnTo>
                  <a:pt x="6588959" y="6595859"/>
                </a:lnTo>
                <a:lnTo>
                  <a:pt x="0" y="6595859"/>
                </a:lnTo>
                <a:lnTo>
                  <a:pt x="0" y="0"/>
                </a:lnTo>
                <a:close/>
              </a:path>
            </a:pathLst>
          </a:custGeom>
          <a:blipFill>
            <a:blip r:embed="rId6"/>
            <a:stretch>
              <a:fillRect l="0" t="-1376" r="-1482" b="0"/>
            </a:stretch>
          </a:blipFill>
        </p:spPr>
      </p:sp>
      <p:sp>
        <p:nvSpPr>
          <p:cNvPr name="Freeform 5" id="5"/>
          <p:cNvSpPr/>
          <p:nvPr/>
        </p:nvSpPr>
        <p:spPr>
          <a:xfrm flipH="false" flipV="false" rot="0">
            <a:off x="11750563" y="3691141"/>
            <a:ext cx="6559263" cy="6595859"/>
          </a:xfrm>
          <a:custGeom>
            <a:avLst/>
            <a:gdLst/>
            <a:ahLst/>
            <a:cxnLst/>
            <a:rect r="r" b="b" t="t" l="l"/>
            <a:pathLst>
              <a:path h="6595859" w="6559263">
                <a:moveTo>
                  <a:pt x="0" y="0"/>
                </a:moveTo>
                <a:lnTo>
                  <a:pt x="6559263" y="0"/>
                </a:lnTo>
                <a:lnTo>
                  <a:pt x="6559263" y="6595859"/>
                </a:lnTo>
                <a:lnTo>
                  <a:pt x="0" y="6595859"/>
                </a:lnTo>
                <a:lnTo>
                  <a:pt x="0" y="0"/>
                </a:lnTo>
                <a:close/>
              </a:path>
            </a:pathLst>
          </a:custGeom>
          <a:blipFill>
            <a:blip r:embed="rId7"/>
            <a:stretch>
              <a:fillRect l="0" t="-1376" r="0" b="0"/>
            </a:stretch>
          </a:blipFill>
        </p:spPr>
      </p:sp>
      <p:sp>
        <p:nvSpPr>
          <p:cNvPr name="TextBox 6" id="6"/>
          <p:cNvSpPr txBox="true"/>
          <p:nvPr/>
        </p:nvSpPr>
        <p:spPr>
          <a:xfrm rot="0">
            <a:off x="769946" y="540119"/>
            <a:ext cx="562428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Questions</a:t>
            </a:r>
          </a:p>
        </p:txBody>
      </p:sp>
      <p:sp>
        <p:nvSpPr>
          <p:cNvPr name="TextBox 7" id="7"/>
          <p:cNvSpPr txBox="true"/>
          <p:nvPr/>
        </p:nvSpPr>
        <p:spPr>
          <a:xfrm rot="0">
            <a:off x="329278" y="3030916"/>
            <a:ext cx="4693134" cy="4115535"/>
          </a:xfrm>
          <a:prstGeom prst="rect">
            <a:avLst/>
          </a:prstGeom>
        </p:spPr>
        <p:txBody>
          <a:bodyPr anchor="t" rtlCol="false" tIns="0" lIns="0" bIns="0" rIns="0">
            <a:spAutoFit/>
          </a:bodyPr>
          <a:lstStyle/>
          <a:p>
            <a:pPr algn="ctr">
              <a:lnSpc>
                <a:spcPts val="5471"/>
              </a:lnSpc>
            </a:pPr>
            <a:r>
              <a:rPr lang="en-US" sz="3908">
                <a:solidFill>
                  <a:srgbClr val="000000"/>
                </a:solidFill>
                <a:latin typeface="Canva Sans"/>
                <a:ea typeface="Canva Sans"/>
                <a:cs typeface="Canva Sans"/>
                <a:sym typeface="Canva Sans"/>
              </a:rPr>
              <a:t>Are older patients more likely to have higher insulin concentrations and blood glucose levels?</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0">
            <a:off x="12686507" y="0"/>
            <a:ext cx="9145587" cy="5969574"/>
          </a:xfrm>
          <a:custGeom>
            <a:avLst/>
            <a:gdLst/>
            <a:ahLst/>
            <a:cxnLst/>
            <a:rect r="r" b="b" t="t" l="l"/>
            <a:pathLst>
              <a:path h="5969574" w="9145587">
                <a:moveTo>
                  <a:pt x="0" y="0"/>
                </a:moveTo>
                <a:lnTo>
                  <a:pt x="9145586" y="0"/>
                </a:lnTo>
                <a:lnTo>
                  <a:pt x="9145586" y="5969574"/>
                </a:lnTo>
                <a:lnTo>
                  <a:pt x="0" y="5969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0677" y="2031270"/>
            <a:ext cx="6891189" cy="887095"/>
          </a:xfrm>
          <a:prstGeom prst="rect">
            <a:avLst/>
          </a:prstGeom>
        </p:spPr>
        <p:txBody>
          <a:bodyPr anchor="t" rtlCol="false" tIns="0" lIns="0" bIns="0" rIns="0">
            <a:spAutoFit/>
          </a:bodyPr>
          <a:lstStyle/>
          <a:p>
            <a:pPr algn="ctr"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Dataset Structure</a:t>
            </a:r>
          </a:p>
        </p:txBody>
      </p:sp>
      <p:sp>
        <p:nvSpPr>
          <p:cNvPr name="TextBox 4" id="4"/>
          <p:cNvSpPr txBox="true"/>
          <p:nvPr/>
        </p:nvSpPr>
        <p:spPr>
          <a:xfrm rot="0">
            <a:off x="1083070" y="3377463"/>
            <a:ext cx="53075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 Preprocessing</a:t>
            </a:r>
          </a:p>
        </p:txBody>
      </p:sp>
      <p:sp>
        <p:nvSpPr>
          <p:cNvPr name="TextBox 5" id="5"/>
          <p:cNvSpPr txBox="true"/>
          <p:nvPr/>
        </p:nvSpPr>
        <p:spPr>
          <a:xfrm rot="0">
            <a:off x="1083070" y="4721758"/>
            <a:ext cx="7364016"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6" id="6"/>
          <p:cNvSpPr txBox="true"/>
          <p:nvPr/>
        </p:nvSpPr>
        <p:spPr>
          <a:xfrm rot="0">
            <a:off x="1083070" y="6066053"/>
            <a:ext cx="6932265" cy="887095"/>
          </a:xfrm>
          <a:prstGeom prst="rect">
            <a:avLst/>
          </a:prstGeom>
        </p:spPr>
        <p:txBody>
          <a:bodyPr anchor="t" rtlCol="false" tIns="0" lIns="0" bIns="0" rIns="0">
            <a:spAutoFit/>
          </a:bodyPr>
          <a:lstStyle/>
          <a:p>
            <a:pPr algn="l">
              <a:lnSpc>
                <a:spcPts val="7279"/>
              </a:lnSpc>
              <a:spcBef>
                <a:spcPct val="0"/>
              </a:spcBef>
            </a:pPr>
            <a:r>
              <a:rPr lang="en-US" b="true" sz="5199">
                <a:solidFill>
                  <a:srgbClr val="000000"/>
                </a:solidFill>
                <a:latin typeface="Canva Sans Bold"/>
                <a:ea typeface="Canva Sans Bold"/>
                <a:cs typeface="Canva Sans Bold"/>
                <a:sym typeface="Canva Sans Bold"/>
              </a:rPr>
              <a:t>4. Question</a:t>
            </a:r>
          </a:p>
        </p:txBody>
      </p:sp>
      <p:sp>
        <p:nvSpPr>
          <p:cNvPr name="TextBox 7" id="7"/>
          <p:cNvSpPr txBox="true"/>
          <p:nvPr/>
        </p:nvSpPr>
        <p:spPr>
          <a:xfrm rot="0">
            <a:off x="1083070" y="7410348"/>
            <a:ext cx="7364016" cy="887095"/>
          </a:xfrm>
          <a:prstGeom prst="rect">
            <a:avLst/>
          </a:prstGeom>
        </p:spPr>
        <p:txBody>
          <a:bodyPr anchor="t" rtlCol="false" tIns="0" lIns="0" bIns="0" rIns="0">
            <a:spAutoFit/>
          </a:bodyPr>
          <a:lstStyle/>
          <a:p>
            <a:pPr algn="l">
              <a:lnSpc>
                <a:spcPts val="7279"/>
              </a:lnSpc>
              <a:spcBef>
                <a:spcPct val="0"/>
              </a:spcBef>
            </a:pPr>
            <a:r>
              <a:rPr lang="en-US" b="true" sz="5199">
                <a:solidFill>
                  <a:srgbClr val="000000"/>
                </a:solidFill>
                <a:latin typeface="Canva Sans Bold"/>
                <a:ea typeface="Canva Sans Bold"/>
                <a:cs typeface="Canva Sans Bold"/>
                <a:sym typeface="Canva Sans Bold"/>
              </a:rPr>
              <a:t>5. Hypothesis Testing</a:t>
            </a:r>
          </a:p>
        </p:txBody>
      </p:sp>
      <p:sp>
        <p:nvSpPr>
          <p:cNvPr name="TextBox 8" id="8"/>
          <p:cNvSpPr txBox="true"/>
          <p:nvPr/>
        </p:nvSpPr>
        <p:spPr>
          <a:xfrm rot="0">
            <a:off x="4948278" y="537527"/>
            <a:ext cx="793640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Contents</a:t>
            </a:r>
          </a:p>
        </p:txBody>
      </p:sp>
      <p:sp>
        <p:nvSpPr>
          <p:cNvPr name="Freeform 9" id="9"/>
          <p:cNvSpPr/>
          <p:nvPr/>
        </p:nvSpPr>
        <p:spPr>
          <a:xfrm flipH="false" flipV="false" rot="4062798">
            <a:off x="13853384" y="5051138"/>
            <a:ext cx="3089222" cy="7563844"/>
          </a:xfrm>
          <a:custGeom>
            <a:avLst/>
            <a:gdLst/>
            <a:ahLst/>
            <a:cxnLst/>
            <a:rect r="r" b="b" t="t" l="l"/>
            <a:pathLst>
              <a:path h="7563844" w="3089222">
                <a:moveTo>
                  <a:pt x="0" y="0"/>
                </a:moveTo>
                <a:lnTo>
                  <a:pt x="3089222" y="0"/>
                </a:lnTo>
                <a:lnTo>
                  <a:pt x="3089222" y="7563844"/>
                </a:lnTo>
                <a:lnTo>
                  <a:pt x="0" y="7563844"/>
                </a:lnTo>
                <a:lnTo>
                  <a:pt x="0" y="0"/>
                </a:lnTo>
                <a:close/>
              </a:path>
            </a:pathLst>
          </a:custGeom>
          <a:blipFill>
            <a:blip r:embed="rId4">
              <a:extLst>
                <a:ext uri="{96DAC541-7B7A-43D3-8B79-37D633B846F1}">
                  <asvg:svgBlip xmlns:asvg="http://schemas.microsoft.com/office/drawing/2016/SVG/main" r:embed="rId5"/>
                </a:ext>
              </a:extLst>
            </a:blip>
            <a:stretch>
              <a:fillRect l="0" t="-16464" r="-484655" b="-3524"/>
            </a:stretch>
          </a:blipFill>
        </p:spPr>
      </p:sp>
      <p:sp>
        <p:nvSpPr>
          <p:cNvPr name="TextBox 10" id="10"/>
          <p:cNvSpPr txBox="true"/>
          <p:nvPr/>
        </p:nvSpPr>
        <p:spPr>
          <a:xfrm rot="0">
            <a:off x="1083070" y="8515820"/>
            <a:ext cx="7364016" cy="887095"/>
          </a:xfrm>
          <a:prstGeom prst="rect">
            <a:avLst/>
          </a:prstGeom>
        </p:spPr>
        <p:txBody>
          <a:bodyPr anchor="t" rtlCol="false" tIns="0" lIns="0" bIns="0" rIns="0">
            <a:spAutoFit/>
          </a:bodyPr>
          <a:lstStyle/>
          <a:p>
            <a:pPr algn="l">
              <a:lnSpc>
                <a:spcPts val="7279"/>
              </a:lnSpc>
              <a:spcBef>
                <a:spcPct val="0"/>
              </a:spcBef>
            </a:pPr>
            <a:r>
              <a:rPr lang="en-US" b="true" sz="5199">
                <a:solidFill>
                  <a:srgbClr val="000000"/>
                </a:solidFill>
                <a:latin typeface="Canva Sans Bold"/>
                <a:ea typeface="Canva Sans Bold"/>
                <a:cs typeface="Canva Sans Bold"/>
                <a:sym typeface="Canva Sans Bold"/>
              </a:rPr>
              <a:t>6. Simulation</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0">
            <a:off x="7972425" y="0"/>
            <a:ext cx="10315575" cy="10287000"/>
          </a:xfrm>
          <a:custGeom>
            <a:avLst/>
            <a:gdLst/>
            <a:ahLst/>
            <a:cxnLst/>
            <a:rect r="r" b="b" t="t" l="l"/>
            <a:pathLst>
              <a:path h="10287000" w="10315575">
                <a:moveTo>
                  <a:pt x="0" y="0"/>
                </a:moveTo>
                <a:lnTo>
                  <a:pt x="10315575" y="0"/>
                </a:lnTo>
                <a:lnTo>
                  <a:pt x="10315575"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72306" y="1054475"/>
            <a:ext cx="562428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Questions</a:t>
            </a:r>
          </a:p>
        </p:txBody>
      </p:sp>
      <p:sp>
        <p:nvSpPr>
          <p:cNvPr name="TextBox 4" id="4"/>
          <p:cNvSpPr txBox="true"/>
          <p:nvPr/>
        </p:nvSpPr>
        <p:spPr>
          <a:xfrm rot="0">
            <a:off x="272306" y="3776128"/>
            <a:ext cx="7259604" cy="23806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Can you identify common “risk profiles” for diabetic patients based on key metrics (glucose, BMI, age, etc.)?</a:t>
            </a:r>
          </a:p>
        </p:txBody>
      </p:sp>
      <p:sp>
        <p:nvSpPr>
          <p:cNvPr name="Freeform 5" id="5"/>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807857">
            <a:off x="4400975" y="7651187"/>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4400975" y="7651187"/>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86369" y="0"/>
            <a:ext cx="10201631" cy="10287000"/>
          </a:xfrm>
          <a:custGeom>
            <a:avLst/>
            <a:gdLst/>
            <a:ahLst/>
            <a:cxnLst/>
            <a:rect r="r" b="b" t="t" l="l"/>
            <a:pathLst>
              <a:path h="10287000" w="10201631">
                <a:moveTo>
                  <a:pt x="0" y="0"/>
                </a:moveTo>
                <a:lnTo>
                  <a:pt x="10201631" y="0"/>
                </a:lnTo>
                <a:lnTo>
                  <a:pt x="10201631"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272306" y="1054475"/>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Other Questions</a:t>
            </a:r>
          </a:p>
        </p:txBody>
      </p:sp>
      <p:sp>
        <p:nvSpPr>
          <p:cNvPr name="TextBox 6" id="6"/>
          <p:cNvSpPr txBox="true"/>
          <p:nvPr/>
        </p:nvSpPr>
        <p:spPr>
          <a:xfrm rot="0">
            <a:off x="272306" y="4320740"/>
            <a:ext cx="7259604"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Is there a relationship between insulin levels and BMI?</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4400975" y="7651187"/>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01000" y="70920"/>
            <a:ext cx="10287000" cy="10216080"/>
          </a:xfrm>
          <a:custGeom>
            <a:avLst/>
            <a:gdLst/>
            <a:ahLst/>
            <a:cxnLst/>
            <a:rect r="r" b="b" t="t" l="l"/>
            <a:pathLst>
              <a:path h="10216080" w="10287000">
                <a:moveTo>
                  <a:pt x="0" y="0"/>
                </a:moveTo>
                <a:lnTo>
                  <a:pt x="10287000" y="0"/>
                </a:lnTo>
                <a:lnTo>
                  <a:pt x="10287000" y="10216080"/>
                </a:lnTo>
                <a:lnTo>
                  <a:pt x="0" y="10216080"/>
                </a:lnTo>
                <a:lnTo>
                  <a:pt x="0" y="0"/>
                </a:lnTo>
                <a:close/>
              </a:path>
            </a:pathLst>
          </a:custGeom>
          <a:blipFill>
            <a:blip r:embed="rId6"/>
            <a:stretch>
              <a:fillRect l="0" t="-694" r="0" b="0"/>
            </a:stretch>
          </a:blipFill>
        </p:spPr>
      </p:sp>
      <p:sp>
        <p:nvSpPr>
          <p:cNvPr name="TextBox 5" id="5"/>
          <p:cNvSpPr txBox="true"/>
          <p:nvPr/>
        </p:nvSpPr>
        <p:spPr>
          <a:xfrm rot="0">
            <a:off x="272306" y="1054475"/>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Other Questions</a:t>
            </a:r>
          </a:p>
        </p:txBody>
      </p:sp>
      <p:sp>
        <p:nvSpPr>
          <p:cNvPr name="TextBox 6" id="6"/>
          <p:cNvSpPr txBox="true"/>
          <p:nvPr/>
        </p:nvSpPr>
        <p:spPr>
          <a:xfrm rot="0">
            <a:off x="272306" y="4320740"/>
            <a:ext cx="7259604"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Are patients with higher BMI also more likely to have a higher diabetes pedigree function?</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3694069" y="7136831"/>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41261" y="4198094"/>
            <a:ext cx="6046739" cy="6088906"/>
          </a:xfrm>
          <a:custGeom>
            <a:avLst/>
            <a:gdLst/>
            <a:ahLst/>
            <a:cxnLst/>
            <a:rect r="r" b="b" t="t" l="l"/>
            <a:pathLst>
              <a:path h="6088906" w="6046739">
                <a:moveTo>
                  <a:pt x="0" y="0"/>
                </a:moveTo>
                <a:lnTo>
                  <a:pt x="6046739" y="0"/>
                </a:lnTo>
                <a:lnTo>
                  <a:pt x="6046739" y="6088906"/>
                </a:lnTo>
                <a:lnTo>
                  <a:pt x="0" y="6088906"/>
                </a:lnTo>
                <a:lnTo>
                  <a:pt x="0" y="0"/>
                </a:lnTo>
                <a:close/>
              </a:path>
            </a:pathLst>
          </a:custGeom>
          <a:blipFill>
            <a:blip r:embed="rId6"/>
            <a:stretch>
              <a:fillRect l="0" t="0" r="0" b="0"/>
            </a:stretch>
          </a:blipFill>
        </p:spPr>
      </p:sp>
      <p:sp>
        <p:nvSpPr>
          <p:cNvPr name="Freeform 5" id="5"/>
          <p:cNvSpPr/>
          <p:nvPr/>
        </p:nvSpPr>
        <p:spPr>
          <a:xfrm flipH="false" flipV="false" rot="0">
            <a:off x="6131503" y="4220336"/>
            <a:ext cx="6024995" cy="6066664"/>
          </a:xfrm>
          <a:custGeom>
            <a:avLst/>
            <a:gdLst/>
            <a:ahLst/>
            <a:cxnLst/>
            <a:rect r="r" b="b" t="t" l="l"/>
            <a:pathLst>
              <a:path h="6066664" w="6024995">
                <a:moveTo>
                  <a:pt x="0" y="0"/>
                </a:moveTo>
                <a:lnTo>
                  <a:pt x="6024994" y="0"/>
                </a:lnTo>
                <a:lnTo>
                  <a:pt x="6024994" y="6066664"/>
                </a:lnTo>
                <a:lnTo>
                  <a:pt x="0" y="6066664"/>
                </a:lnTo>
                <a:lnTo>
                  <a:pt x="0" y="0"/>
                </a:lnTo>
                <a:close/>
              </a:path>
            </a:pathLst>
          </a:custGeom>
          <a:blipFill>
            <a:blip r:embed="rId7"/>
            <a:stretch>
              <a:fillRect l="0" t="-1246" r="-1757" b="-1496"/>
            </a:stretch>
          </a:blipFill>
        </p:spPr>
      </p:sp>
      <p:sp>
        <p:nvSpPr>
          <p:cNvPr name="TextBox 6" id="6"/>
          <p:cNvSpPr txBox="true"/>
          <p:nvPr/>
        </p:nvSpPr>
        <p:spPr>
          <a:xfrm rot="0">
            <a:off x="94687" y="1260322"/>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Other Questions</a:t>
            </a:r>
          </a:p>
        </p:txBody>
      </p:sp>
      <p:sp>
        <p:nvSpPr>
          <p:cNvPr name="TextBox 7" id="7"/>
          <p:cNvSpPr txBox="true"/>
          <p:nvPr/>
        </p:nvSpPr>
        <p:spPr>
          <a:xfrm rot="0">
            <a:off x="8114834" y="1279372"/>
            <a:ext cx="9203019" cy="2248871"/>
          </a:xfrm>
          <a:prstGeom prst="rect">
            <a:avLst/>
          </a:prstGeom>
        </p:spPr>
        <p:txBody>
          <a:bodyPr anchor="t" rtlCol="false" tIns="0" lIns="0" bIns="0" rIns="0">
            <a:spAutoFit/>
          </a:bodyPr>
          <a:lstStyle/>
          <a:p>
            <a:pPr algn="l">
              <a:lnSpc>
                <a:spcPts val="6034"/>
              </a:lnSpc>
            </a:pPr>
            <a:r>
              <a:rPr lang="en-US" sz="4310">
                <a:solidFill>
                  <a:srgbClr val="000000"/>
                </a:solidFill>
                <a:latin typeface="Canva Sans"/>
                <a:ea typeface="Canva Sans"/>
                <a:cs typeface="Canva Sans"/>
                <a:sym typeface="Canva Sans"/>
              </a:rPr>
              <a:t>How does the age distribution differ between diabetic and non-diabetic patients?</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3694069" y="7136831"/>
            <a:ext cx="1795752" cy="2180273"/>
          </a:xfrm>
          <a:custGeom>
            <a:avLst/>
            <a:gdLst/>
            <a:ahLst/>
            <a:cxnLst/>
            <a:rect r="r" b="b" t="t" l="l"/>
            <a:pathLst>
              <a:path h="2180273" w="1795752">
                <a:moveTo>
                  <a:pt x="0" y="0"/>
                </a:moveTo>
                <a:lnTo>
                  <a:pt x="1795752" y="0"/>
                </a:lnTo>
                <a:lnTo>
                  <a:pt x="1795752"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5268" y="0"/>
            <a:ext cx="10272732" cy="10287000"/>
          </a:xfrm>
          <a:custGeom>
            <a:avLst/>
            <a:gdLst/>
            <a:ahLst/>
            <a:cxnLst/>
            <a:rect r="r" b="b" t="t" l="l"/>
            <a:pathLst>
              <a:path h="10287000" w="10272732">
                <a:moveTo>
                  <a:pt x="0" y="0"/>
                </a:moveTo>
                <a:lnTo>
                  <a:pt x="10272732" y="0"/>
                </a:lnTo>
                <a:lnTo>
                  <a:pt x="10272732"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745172" y="3883026"/>
            <a:ext cx="4973797" cy="2454274"/>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a:ea typeface="Canva Sans"/>
                <a:cs typeface="Canva Sans"/>
                <a:sym typeface="Canva Sans"/>
              </a:rPr>
              <a:t>Do pregnant women with a higher BMI tend to have higher glucose levels?</a:t>
            </a:r>
          </a:p>
        </p:txBody>
      </p:sp>
      <p:sp>
        <p:nvSpPr>
          <p:cNvPr name="TextBox 6" id="6"/>
          <p:cNvSpPr txBox="true"/>
          <p:nvPr/>
        </p:nvSpPr>
        <p:spPr>
          <a:xfrm rot="0">
            <a:off x="94687" y="1260322"/>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Other Questions</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Freeform 2" id="2"/>
          <p:cNvSpPr/>
          <p:nvPr/>
        </p:nvSpPr>
        <p:spPr>
          <a:xfrm flipH="false" flipV="false" rot="-320932">
            <a:off x="349152" y="8160438"/>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7857">
            <a:off x="3920990" y="7651187"/>
            <a:ext cx="1795752" cy="2180273"/>
          </a:xfrm>
          <a:custGeom>
            <a:avLst/>
            <a:gdLst/>
            <a:ahLst/>
            <a:cxnLst/>
            <a:rect r="r" b="b" t="t" l="l"/>
            <a:pathLst>
              <a:path h="2180273" w="1795752">
                <a:moveTo>
                  <a:pt x="0" y="0"/>
                </a:moveTo>
                <a:lnTo>
                  <a:pt x="1795753" y="0"/>
                </a:lnTo>
                <a:lnTo>
                  <a:pt x="1795753" y="2180274"/>
                </a:lnTo>
                <a:lnTo>
                  <a:pt x="0" y="218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72264" y="0"/>
            <a:ext cx="10315736" cy="10287000"/>
          </a:xfrm>
          <a:custGeom>
            <a:avLst/>
            <a:gdLst/>
            <a:ahLst/>
            <a:cxnLst/>
            <a:rect r="r" b="b" t="t" l="l"/>
            <a:pathLst>
              <a:path h="10287000" w="10315736">
                <a:moveTo>
                  <a:pt x="0" y="0"/>
                </a:moveTo>
                <a:lnTo>
                  <a:pt x="10315736" y="0"/>
                </a:lnTo>
                <a:lnTo>
                  <a:pt x="10315736" y="10287000"/>
                </a:lnTo>
                <a:lnTo>
                  <a:pt x="0" y="10287000"/>
                </a:lnTo>
                <a:lnTo>
                  <a:pt x="0" y="0"/>
                </a:lnTo>
                <a:close/>
              </a:path>
            </a:pathLst>
          </a:custGeom>
          <a:blipFill>
            <a:blip r:embed="rId6"/>
            <a:stretch>
              <a:fillRect l="-980" t="-983" r="0" b="0"/>
            </a:stretch>
          </a:blipFill>
        </p:spPr>
      </p:sp>
      <p:sp>
        <p:nvSpPr>
          <p:cNvPr name="TextBox 5" id="5"/>
          <p:cNvSpPr txBox="true"/>
          <p:nvPr/>
        </p:nvSpPr>
        <p:spPr>
          <a:xfrm rot="0">
            <a:off x="745172" y="3883026"/>
            <a:ext cx="4973797" cy="2454274"/>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a:ea typeface="Canva Sans"/>
                <a:cs typeface="Canva Sans"/>
                <a:sym typeface="Canva Sans"/>
              </a:rPr>
              <a:t>Can age, glucose, and BMI together predict the likelihood of diabetes?</a:t>
            </a:r>
          </a:p>
        </p:txBody>
      </p:sp>
      <p:sp>
        <p:nvSpPr>
          <p:cNvPr name="TextBox 6" id="6"/>
          <p:cNvSpPr txBox="true"/>
          <p:nvPr/>
        </p:nvSpPr>
        <p:spPr>
          <a:xfrm rot="0">
            <a:off x="94687" y="1260322"/>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Other Questions</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797428" y="1048529"/>
            <a:ext cx="715222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4. Hypothesis Testing</a:t>
            </a:r>
          </a:p>
        </p:txBody>
      </p:sp>
      <p:sp>
        <p:nvSpPr>
          <p:cNvPr name="TextBox 3" id="3"/>
          <p:cNvSpPr txBox="true"/>
          <p:nvPr/>
        </p:nvSpPr>
        <p:spPr>
          <a:xfrm rot="0">
            <a:off x="797428" y="2781123"/>
            <a:ext cx="9374684" cy="644982"/>
          </a:xfrm>
          <a:prstGeom prst="rect">
            <a:avLst/>
          </a:prstGeom>
        </p:spPr>
        <p:txBody>
          <a:bodyPr anchor="t" rtlCol="false" tIns="0" lIns="0" bIns="0" rIns="0">
            <a:spAutoFit/>
          </a:bodyPr>
          <a:lstStyle/>
          <a:p>
            <a:pPr algn="ctr">
              <a:lnSpc>
                <a:spcPts val="5399"/>
              </a:lnSpc>
              <a:spcBef>
                <a:spcPct val="0"/>
              </a:spcBef>
            </a:pPr>
            <a:r>
              <a:rPr lang="en-US" sz="3857">
                <a:solidFill>
                  <a:srgbClr val="000000"/>
                </a:solidFill>
                <a:latin typeface="Canva Sans"/>
                <a:ea typeface="Canva Sans"/>
                <a:cs typeface="Canva Sans"/>
                <a:sym typeface="Canva Sans"/>
              </a:rPr>
              <a:t>In the Hypothesis testing, we did 2 tests</a:t>
            </a:r>
          </a:p>
        </p:txBody>
      </p:sp>
      <p:sp>
        <p:nvSpPr>
          <p:cNvPr name="TextBox 4" id="4"/>
          <p:cNvSpPr txBox="true"/>
          <p:nvPr/>
        </p:nvSpPr>
        <p:spPr>
          <a:xfrm rot="0">
            <a:off x="771528" y="3963035"/>
            <a:ext cx="16744944"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Claim 1: “There is a significant difference in glucose levels between diabetic and non-diabetic patients.”</a:t>
            </a:r>
          </a:p>
          <a:p>
            <a:pPr algn="l">
              <a:lnSpc>
                <a:spcPts val="4759"/>
              </a:lnSpc>
            </a:pPr>
          </a:p>
          <a:p>
            <a:pPr algn="l" marL="734059" indent="-367030" lvl="1">
              <a:lnSpc>
                <a:spcPts val="4759"/>
              </a:lnSpc>
              <a:buFont typeface="Arial"/>
              <a:buChar char="•"/>
            </a:pPr>
            <a:r>
              <a:rPr lang="en-US" b="true" sz="3399">
                <a:solidFill>
                  <a:srgbClr val="000000"/>
                </a:solidFill>
                <a:latin typeface="Canva Sans Medium"/>
                <a:ea typeface="Canva Sans Medium"/>
                <a:cs typeface="Canva Sans Medium"/>
                <a:sym typeface="Canva Sans Medium"/>
              </a:rPr>
              <a:t>Claim 2: "There is a significant difference in insulin level between diabetic and non-diabetic patients."</a:t>
            </a:r>
          </a:p>
        </p:txBody>
      </p:sp>
      <p:sp>
        <p:nvSpPr>
          <p:cNvPr name="Freeform 5" id="5"/>
          <p:cNvSpPr/>
          <p:nvPr/>
        </p:nvSpPr>
        <p:spPr>
          <a:xfrm flipH="false" flipV="false" rot="5018743">
            <a:off x="12826391" y="-2723073"/>
            <a:ext cx="3552660" cy="8980775"/>
          </a:xfrm>
          <a:custGeom>
            <a:avLst/>
            <a:gdLst/>
            <a:ahLst/>
            <a:cxnLst/>
            <a:rect r="r" b="b" t="t" l="l"/>
            <a:pathLst>
              <a:path h="8980775" w="3552660">
                <a:moveTo>
                  <a:pt x="0" y="0"/>
                </a:moveTo>
                <a:lnTo>
                  <a:pt x="3552660" y="0"/>
                </a:lnTo>
                <a:lnTo>
                  <a:pt x="3552660" y="8980775"/>
                </a:lnTo>
                <a:lnTo>
                  <a:pt x="0" y="8980775"/>
                </a:lnTo>
                <a:lnTo>
                  <a:pt x="0" y="0"/>
                </a:lnTo>
                <a:close/>
              </a:path>
            </a:pathLst>
          </a:custGeom>
          <a:blipFill>
            <a:blip r:embed="rId2">
              <a:extLst>
                <a:ext uri="{96DAC541-7B7A-43D3-8B79-37D633B846F1}">
                  <asvg:svgBlip xmlns:asvg="http://schemas.microsoft.com/office/drawing/2016/SVG/main" r:embed="rId3"/>
                </a:ext>
              </a:extLst>
            </a:blip>
            <a:stretch>
              <a:fillRect l="-482612" t="-15812" r="0" b="0"/>
            </a:stretch>
          </a:blipFill>
        </p:spPr>
      </p:sp>
      <p:sp>
        <p:nvSpPr>
          <p:cNvPr name="Freeform 6" id="6"/>
          <p:cNvSpPr/>
          <p:nvPr/>
        </p:nvSpPr>
        <p:spPr>
          <a:xfrm flipH="false" flipV="false" rot="4745111">
            <a:off x="13357526" y="4979034"/>
            <a:ext cx="3089222" cy="7563844"/>
          </a:xfrm>
          <a:custGeom>
            <a:avLst/>
            <a:gdLst/>
            <a:ahLst/>
            <a:cxnLst/>
            <a:rect r="r" b="b" t="t" l="l"/>
            <a:pathLst>
              <a:path h="7563844" w="3089222">
                <a:moveTo>
                  <a:pt x="0" y="0"/>
                </a:moveTo>
                <a:lnTo>
                  <a:pt x="3089222" y="0"/>
                </a:lnTo>
                <a:lnTo>
                  <a:pt x="3089222" y="7563844"/>
                </a:lnTo>
                <a:lnTo>
                  <a:pt x="0" y="7563844"/>
                </a:lnTo>
                <a:lnTo>
                  <a:pt x="0" y="0"/>
                </a:lnTo>
                <a:close/>
              </a:path>
            </a:pathLst>
          </a:custGeom>
          <a:blipFill>
            <a:blip r:embed="rId4">
              <a:extLst>
                <a:ext uri="{96DAC541-7B7A-43D3-8B79-37D633B846F1}">
                  <asvg:svgBlip xmlns:asvg="http://schemas.microsoft.com/office/drawing/2016/SVG/main" r:embed="rId5"/>
                </a:ext>
              </a:extLst>
            </a:blip>
            <a:stretch>
              <a:fillRect l="0" t="-16464" r="-484655" b="-3524"/>
            </a:stretch>
          </a:blipFill>
        </p:spPr>
      </p:sp>
      <p:sp>
        <p:nvSpPr>
          <p:cNvPr name="Freeform 7" id="7"/>
          <p:cNvSpPr/>
          <p:nvPr/>
        </p:nvSpPr>
        <p:spPr>
          <a:xfrm flipH="false" flipV="false" rot="-320932">
            <a:off x="848374" y="8436878"/>
            <a:ext cx="2199280" cy="1751426"/>
          </a:xfrm>
          <a:custGeom>
            <a:avLst/>
            <a:gdLst/>
            <a:ahLst/>
            <a:cxnLst/>
            <a:rect r="r" b="b" t="t" l="l"/>
            <a:pathLst>
              <a:path h="1751426" w="2199280">
                <a:moveTo>
                  <a:pt x="0" y="0"/>
                </a:moveTo>
                <a:lnTo>
                  <a:pt x="2199279" y="0"/>
                </a:lnTo>
                <a:lnTo>
                  <a:pt x="2199279" y="1751427"/>
                </a:lnTo>
                <a:lnTo>
                  <a:pt x="0" y="1751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207431" y="933450"/>
            <a:ext cx="715222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5. Simulation</a:t>
            </a:r>
          </a:p>
        </p:txBody>
      </p:sp>
      <p:sp>
        <p:nvSpPr>
          <p:cNvPr name="TextBox 3" id="3"/>
          <p:cNvSpPr txBox="true"/>
          <p:nvPr/>
        </p:nvSpPr>
        <p:spPr>
          <a:xfrm rot="0">
            <a:off x="506792" y="2481321"/>
            <a:ext cx="16971854" cy="3648710"/>
          </a:xfrm>
          <a:prstGeom prst="rect">
            <a:avLst/>
          </a:prstGeom>
        </p:spPr>
        <p:txBody>
          <a:bodyPr anchor="t" rtlCol="false" tIns="0" lIns="0" bIns="0" rIns="0">
            <a:spAutoFit/>
          </a:bodyPr>
          <a:lstStyle/>
          <a:p>
            <a:pPr algn="l">
              <a:lnSpc>
                <a:spcPts val="3640"/>
              </a:lnSpc>
            </a:pPr>
            <a:r>
              <a:rPr lang="en-US" sz="2600" b="true">
                <a:solidFill>
                  <a:srgbClr val="000000"/>
                </a:solidFill>
                <a:latin typeface="Canva Sans Bold"/>
                <a:ea typeface="Canva Sans Bold"/>
                <a:cs typeface="Canva Sans Bold"/>
                <a:sym typeface="Canva Sans Bold"/>
              </a:rPr>
              <a:t>We explore</a:t>
            </a:r>
            <a:r>
              <a:rPr lang="en-US" sz="2600" b="true">
                <a:solidFill>
                  <a:srgbClr val="000000"/>
                </a:solidFill>
                <a:latin typeface="Canva Sans Bold"/>
                <a:ea typeface="Canva Sans Bold"/>
                <a:cs typeface="Canva Sans Bold"/>
                <a:sym typeface="Canva Sans Bold"/>
              </a:rPr>
              <a:t>d the behavior of the confidence intervals for the BMI column with different scenarios, for each one we:</a:t>
            </a:r>
          </a:p>
          <a:p>
            <a:pPr algn="l" marL="561344" indent="-280672" lvl="1">
              <a:lnSpc>
                <a:spcPts val="3640"/>
              </a:lnSpc>
              <a:buAutoNum type="arabicPeriod" startAt="1"/>
            </a:pPr>
            <a:r>
              <a:rPr lang="en-US" sz="2600">
                <a:solidFill>
                  <a:srgbClr val="000000"/>
                </a:solidFill>
                <a:latin typeface="Canva Sans"/>
                <a:ea typeface="Canva Sans"/>
                <a:cs typeface="Canva Sans"/>
                <a:sym typeface="Canva Sans"/>
              </a:rPr>
              <a:t>Calculated the population mean of the BMI column.</a:t>
            </a:r>
          </a:p>
          <a:p>
            <a:pPr algn="l" marL="561344" indent="-280672" lvl="1">
              <a:lnSpc>
                <a:spcPts val="3640"/>
              </a:lnSpc>
              <a:buAutoNum type="arabicPeriod" startAt="1"/>
            </a:pPr>
            <a:r>
              <a:rPr lang="en-US" sz="2600">
                <a:solidFill>
                  <a:srgbClr val="000000"/>
                </a:solidFill>
                <a:latin typeface="Canva Sans"/>
                <a:ea typeface="Canva Sans"/>
                <a:cs typeface="Canva Sans"/>
                <a:sym typeface="Canva Sans"/>
              </a:rPr>
              <a:t>Generated random samples with different sizes.</a:t>
            </a:r>
          </a:p>
          <a:p>
            <a:pPr algn="l" marL="561344" indent="-280672" lvl="1">
              <a:lnSpc>
                <a:spcPts val="3640"/>
              </a:lnSpc>
              <a:buAutoNum type="arabicPeriod" startAt="1"/>
            </a:pPr>
            <a:r>
              <a:rPr lang="en-US" sz="2600">
                <a:solidFill>
                  <a:srgbClr val="000000"/>
                </a:solidFill>
                <a:latin typeface="Canva Sans"/>
                <a:ea typeface="Canva Sans"/>
                <a:cs typeface="Canva Sans"/>
                <a:sym typeface="Canva Sans"/>
              </a:rPr>
              <a:t>For each sample: Calculated the sample mean and standard error (SE), calculated the 95% confidence interval using the t-distribution, and checked if the interval contained the true population mean.</a:t>
            </a:r>
          </a:p>
          <a:p>
            <a:pPr algn="l" marL="561344" indent="-280672" lvl="1">
              <a:lnSpc>
                <a:spcPts val="3640"/>
              </a:lnSpc>
              <a:buAutoNum type="arabicPeriod" startAt="1"/>
            </a:pPr>
            <a:r>
              <a:rPr lang="en-US" sz="2600">
                <a:solidFill>
                  <a:srgbClr val="000000"/>
                </a:solidFill>
                <a:latin typeface="Canva Sans"/>
                <a:ea typeface="Canva Sans"/>
                <a:cs typeface="Canva Sans"/>
                <a:sym typeface="Canva Sans"/>
              </a:rPr>
              <a:t>Calculated the proportion of intervals that included the true mean.</a:t>
            </a:r>
          </a:p>
          <a:p>
            <a:pPr algn="l">
              <a:lnSpc>
                <a:spcPts val="3640"/>
              </a:lnSpc>
            </a:pPr>
          </a:p>
        </p:txBody>
      </p:sp>
      <p:sp>
        <p:nvSpPr>
          <p:cNvPr name="TextBox 4" id="4"/>
          <p:cNvSpPr txBox="true"/>
          <p:nvPr/>
        </p:nvSpPr>
        <p:spPr>
          <a:xfrm rot="0">
            <a:off x="711021" y="5942595"/>
            <a:ext cx="16865957" cy="41059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1. </a:t>
            </a:r>
            <a:r>
              <a:rPr lang="en-US" sz="2600" b="true">
                <a:solidFill>
                  <a:srgbClr val="000000"/>
                </a:solidFill>
                <a:latin typeface="Canva Sans Bold"/>
                <a:ea typeface="Canva Sans Bold"/>
                <a:cs typeface="Canva Sans Bold"/>
                <a:sym typeface="Canva Sans Bold"/>
              </a:rPr>
              <a:t>Take</a:t>
            </a:r>
            <a:r>
              <a:rPr lang="en-US" sz="2600" b="true">
                <a:solidFill>
                  <a:srgbClr val="000000"/>
                </a:solidFill>
                <a:latin typeface="Canva Sans Bold"/>
                <a:ea typeface="Canva Sans Bold"/>
                <a:cs typeface="Canva Sans Bold"/>
                <a:sym typeface="Canva Sans Bold"/>
              </a:rPr>
              <a:t> 25 random samples of size 15 from the dataset.</a:t>
            </a:r>
          </a:p>
          <a:p>
            <a:pPr algn="l">
              <a:lnSpc>
                <a:spcPts val="3640"/>
              </a:lnSpc>
            </a:pPr>
            <a:r>
              <a:rPr lang="en-US" sz="2600">
                <a:solidFill>
                  <a:srgbClr val="000000"/>
                </a:solidFill>
                <a:latin typeface="Canva Sans"/>
                <a:ea typeface="Canva Sans"/>
                <a:cs typeface="Canva Sans"/>
                <a:sym typeface="Canva Sans"/>
              </a:rPr>
              <a:t>The result was that the proportion of intervals containing the true mean was 0.96 (96%).</a:t>
            </a:r>
          </a:p>
          <a:p>
            <a:pPr algn="l">
              <a:lnSpc>
                <a:spcPts val="3640"/>
              </a:lnSpc>
            </a:pPr>
          </a:p>
          <a:p>
            <a:pPr algn="l">
              <a:lnSpc>
                <a:spcPts val="3640"/>
              </a:lnSpc>
            </a:pPr>
            <a:r>
              <a:rPr lang="en-US" sz="2600">
                <a:solidFill>
                  <a:srgbClr val="000000"/>
                </a:solidFill>
                <a:latin typeface="Canva Sans"/>
                <a:ea typeface="Canva Sans"/>
                <a:cs typeface="Canva Sans"/>
                <a:sym typeface="Canva Sans"/>
              </a:rPr>
              <a:t>2.  </a:t>
            </a:r>
            <a:r>
              <a:rPr lang="en-US" sz="2600" b="true">
                <a:solidFill>
                  <a:srgbClr val="000000"/>
                </a:solidFill>
                <a:latin typeface="Canva Sans Bold"/>
                <a:ea typeface="Canva Sans Bold"/>
                <a:cs typeface="Canva Sans Bold"/>
                <a:sym typeface="Canva Sans Bold"/>
              </a:rPr>
              <a:t>Increase the sample size to 100.</a:t>
            </a:r>
          </a:p>
          <a:p>
            <a:pPr algn="l">
              <a:lnSpc>
                <a:spcPts val="3640"/>
              </a:lnSpc>
            </a:pPr>
            <a:r>
              <a:rPr lang="en-US" sz="2600">
                <a:solidFill>
                  <a:srgbClr val="000000"/>
                </a:solidFill>
                <a:latin typeface="Canva Sans"/>
                <a:ea typeface="Canva Sans"/>
                <a:cs typeface="Canva Sans"/>
                <a:sym typeface="Canva Sans"/>
              </a:rPr>
              <a:t>The result was that the proportion of intervals containing the true mean was 1.0 (100%), and the average width of confidence intervals was 2.75.</a:t>
            </a:r>
          </a:p>
          <a:p>
            <a:pPr algn="l">
              <a:lnSpc>
                <a:spcPts val="3640"/>
              </a:lnSpc>
            </a:pPr>
          </a:p>
          <a:p>
            <a:pPr algn="l">
              <a:lnSpc>
                <a:spcPts val="3640"/>
              </a:lnSpc>
            </a:pPr>
            <a:r>
              <a:rPr lang="en-US" sz="2600">
                <a:solidFill>
                  <a:srgbClr val="000000"/>
                </a:solidFill>
                <a:latin typeface="Canva Sans"/>
                <a:ea typeface="Canva Sans"/>
                <a:cs typeface="Canva Sans"/>
                <a:sym typeface="Canva Sans"/>
              </a:rPr>
              <a:t>3. </a:t>
            </a:r>
            <a:r>
              <a:rPr lang="en-US" sz="2600" b="true">
                <a:solidFill>
                  <a:srgbClr val="000000"/>
                </a:solidFill>
                <a:latin typeface="Canva Sans Medium"/>
                <a:ea typeface="Canva Sans Medium"/>
                <a:cs typeface="Canva Sans Medium"/>
                <a:sym typeface="Canva Sans Medium"/>
              </a:rPr>
              <a:t>Take 20 Random Samples of Size 10 from the Dataset</a:t>
            </a:r>
          </a:p>
          <a:p>
            <a:pPr algn="l">
              <a:lnSpc>
                <a:spcPts val="3640"/>
              </a:lnSpc>
            </a:pPr>
            <a:r>
              <a:rPr lang="en-US" sz="2600">
                <a:solidFill>
                  <a:srgbClr val="000000"/>
                </a:solidFill>
                <a:latin typeface="Canva Sans"/>
                <a:ea typeface="Canva Sans"/>
                <a:cs typeface="Canva Sans"/>
                <a:sym typeface="Canva Sans"/>
              </a:rPr>
              <a:t>The result was that the proportion of intervals containing the true mean was 0.95 (95%).</a:t>
            </a:r>
          </a:p>
        </p:txBody>
      </p:sp>
      <p:sp>
        <p:nvSpPr>
          <p:cNvPr name="Freeform 5" id="5"/>
          <p:cNvSpPr/>
          <p:nvPr/>
        </p:nvSpPr>
        <p:spPr>
          <a:xfrm flipH="false" flipV="false" rot="-807857">
            <a:off x="16263099" y="179099"/>
            <a:ext cx="1795752" cy="2180273"/>
          </a:xfrm>
          <a:custGeom>
            <a:avLst/>
            <a:gdLst/>
            <a:ahLst/>
            <a:cxnLst/>
            <a:rect r="r" b="b" t="t" l="l"/>
            <a:pathLst>
              <a:path h="2180273" w="1795752">
                <a:moveTo>
                  <a:pt x="0" y="0"/>
                </a:moveTo>
                <a:lnTo>
                  <a:pt x="1795752" y="0"/>
                </a:lnTo>
                <a:lnTo>
                  <a:pt x="1795752" y="2180273"/>
                </a:lnTo>
                <a:lnTo>
                  <a:pt x="0" y="2180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20932">
            <a:off x="11165754" y="393522"/>
            <a:ext cx="2199280" cy="1751426"/>
          </a:xfrm>
          <a:custGeom>
            <a:avLst/>
            <a:gdLst/>
            <a:ahLst/>
            <a:cxnLst/>
            <a:rect r="r" b="b" t="t" l="l"/>
            <a:pathLst>
              <a:path h="1751426" w="2199280">
                <a:moveTo>
                  <a:pt x="0" y="0"/>
                </a:moveTo>
                <a:lnTo>
                  <a:pt x="2199280" y="0"/>
                </a:lnTo>
                <a:lnTo>
                  <a:pt x="2199280" y="1751427"/>
                </a:lnTo>
                <a:lnTo>
                  <a:pt x="0" y="1751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65372">
            <a:off x="7637693" y="1195402"/>
            <a:ext cx="2017142" cy="458441"/>
          </a:xfrm>
          <a:custGeom>
            <a:avLst/>
            <a:gdLst/>
            <a:ahLst/>
            <a:cxnLst/>
            <a:rect r="r" b="b" t="t" l="l"/>
            <a:pathLst>
              <a:path h="458441" w="2017142">
                <a:moveTo>
                  <a:pt x="0" y="0"/>
                </a:moveTo>
                <a:lnTo>
                  <a:pt x="2017142" y="0"/>
                </a:lnTo>
                <a:lnTo>
                  <a:pt x="2017142" y="458441"/>
                </a:lnTo>
                <a:lnTo>
                  <a:pt x="0" y="4584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5090708" y="4090820"/>
            <a:ext cx="7486945" cy="1895811"/>
          </a:xfrm>
          <a:prstGeom prst="rect">
            <a:avLst/>
          </a:prstGeom>
        </p:spPr>
        <p:txBody>
          <a:bodyPr anchor="t" rtlCol="false" tIns="0" lIns="0" bIns="0" rIns="0">
            <a:spAutoFit/>
          </a:bodyPr>
          <a:lstStyle/>
          <a:p>
            <a:pPr algn="ctr">
              <a:lnSpc>
                <a:spcPts val="15502"/>
              </a:lnSpc>
              <a:spcBef>
                <a:spcPct val="0"/>
              </a:spcBef>
            </a:pPr>
            <a:r>
              <a:rPr lang="en-US" b="true" sz="11073">
                <a:solidFill>
                  <a:srgbClr val="000000"/>
                </a:solidFill>
                <a:latin typeface="Canva Sans Bold"/>
                <a:ea typeface="Canva Sans Bold"/>
                <a:cs typeface="Canva Sans Bold"/>
                <a:sym typeface="Canva Sans Bold"/>
              </a:rPr>
              <a:t>Thank You </a:t>
            </a:r>
          </a:p>
        </p:txBody>
      </p:sp>
      <p:sp>
        <p:nvSpPr>
          <p:cNvPr name="Freeform 3" id="3"/>
          <p:cNvSpPr/>
          <p:nvPr/>
        </p:nvSpPr>
        <p:spPr>
          <a:xfrm flipH="false" flipV="false" rot="5018743">
            <a:off x="2398452" y="-2547375"/>
            <a:ext cx="3552660" cy="8980775"/>
          </a:xfrm>
          <a:custGeom>
            <a:avLst/>
            <a:gdLst/>
            <a:ahLst/>
            <a:cxnLst/>
            <a:rect r="r" b="b" t="t" l="l"/>
            <a:pathLst>
              <a:path h="8980775" w="3552660">
                <a:moveTo>
                  <a:pt x="0" y="0"/>
                </a:moveTo>
                <a:lnTo>
                  <a:pt x="3552661" y="0"/>
                </a:lnTo>
                <a:lnTo>
                  <a:pt x="3552661" y="8980775"/>
                </a:lnTo>
                <a:lnTo>
                  <a:pt x="0" y="8980775"/>
                </a:lnTo>
                <a:lnTo>
                  <a:pt x="0" y="0"/>
                </a:lnTo>
                <a:close/>
              </a:path>
            </a:pathLst>
          </a:custGeom>
          <a:blipFill>
            <a:blip r:embed="rId2">
              <a:extLst>
                <a:ext uri="{96DAC541-7B7A-43D3-8B79-37D633B846F1}">
                  <asvg:svgBlip xmlns:asvg="http://schemas.microsoft.com/office/drawing/2016/SVG/main" r:embed="rId3"/>
                </a:ext>
              </a:extLst>
            </a:blip>
            <a:stretch>
              <a:fillRect l="-482612" t="-15812" r="0" b="0"/>
            </a:stretch>
          </a:blipFill>
        </p:spPr>
      </p:sp>
      <p:sp>
        <p:nvSpPr>
          <p:cNvPr name="Freeform 4" id="4"/>
          <p:cNvSpPr/>
          <p:nvPr/>
        </p:nvSpPr>
        <p:spPr>
          <a:xfrm flipH="false" flipV="false" rot="960596">
            <a:off x="15620246" y="456182"/>
            <a:ext cx="2017142" cy="2065974"/>
          </a:xfrm>
          <a:custGeom>
            <a:avLst/>
            <a:gdLst/>
            <a:ahLst/>
            <a:cxnLst/>
            <a:rect r="r" b="b" t="t" l="l"/>
            <a:pathLst>
              <a:path h="2065974" w="2017142">
                <a:moveTo>
                  <a:pt x="0" y="0"/>
                </a:moveTo>
                <a:lnTo>
                  <a:pt x="2017141" y="0"/>
                </a:lnTo>
                <a:lnTo>
                  <a:pt x="2017141" y="2065974"/>
                </a:lnTo>
                <a:lnTo>
                  <a:pt x="0" y="20659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6345" y="8844390"/>
            <a:ext cx="18540689" cy="1916041"/>
          </a:xfrm>
          <a:custGeom>
            <a:avLst/>
            <a:gdLst/>
            <a:ahLst/>
            <a:cxnLst/>
            <a:rect r="r" b="b" t="t" l="l"/>
            <a:pathLst>
              <a:path h="1916041" w="18540689">
                <a:moveTo>
                  <a:pt x="0" y="0"/>
                </a:moveTo>
                <a:lnTo>
                  <a:pt x="18540690" y="0"/>
                </a:lnTo>
                <a:lnTo>
                  <a:pt x="18540690" y="1916041"/>
                </a:lnTo>
                <a:lnTo>
                  <a:pt x="0" y="1916041"/>
                </a:lnTo>
                <a:lnTo>
                  <a:pt x="0" y="0"/>
                </a:lnTo>
                <a:close/>
              </a:path>
            </a:pathLst>
          </a:custGeom>
          <a:blipFill>
            <a:blip r:embed="rId6">
              <a:extLst>
                <a:ext uri="{96DAC541-7B7A-43D3-8B79-37D633B846F1}">
                  <asvg:svgBlip xmlns:asvg="http://schemas.microsoft.com/office/drawing/2016/SVG/main" r:embed="rId7"/>
                </a:ext>
              </a:extLst>
            </a:blip>
            <a:stretch>
              <a:fillRect l="-2415" t="0" r="-5576" b="-160297"/>
            </a:stretch>
          </a:blipFill>
        </p:spPr>
      </p:sp>
      <p:sp>
        <p:nvSpPr>
          <p:cNvPr name="Freeform 6" id="6"/>
          <p:cNvSpPr/>
          <p:nvPr/>
        </p:nvSpPr>
        <p:spPr>
          <a:xfrm flipH="false" flipV="false" rot="4062798">
            <a:off x="13463354" y="4925442"/>
            <a:ext cx="3089222" cy="7563844"/>
          </a:xfrm>
          <a:custGeom>
            <a:avLst/>
            <a:gdLst/>
            <a:ahLst/>
            <a:cxnLst/>
            <a:rect r="r" b="b" t="t" l="l"/>
            <a:pathLst>
              <a:path h="7563844" w="3089222">
                <a:moveTo>
                  <a:pt x="0" y="0"/>
                </a:moveTo>
                <a:lnTo>
                  <a:pt x="3089222" y="0"/>
                </a:lnTo>
                <a:lnTo>
                  <a:pt x="3089222" y="7563843"/>
                </a:lnTo>
                <a:lnTo>
                  <a:pt x="0" y="7563843"/>
                </a:lnTo>
                <a:lnTo>
                  <a:pt x="0" y="0"/>
                </a:lnTo>
                <a:close/>
              </a:path>
            </a:pathLst>
          </a:custGeom>
          <a:blipFill>
            <a:blip r:embed="rId8">
              <a:extLst>
                <a:ext uri="{96DAC541-7B7A-43D3-8B79-37D633B846F1}">
                  <asvg:svgBlip xmlns:asvg="http://schemas.microsoft.com/office/drawing/2016/SVG/main" r:embed="rId9"/>
                </a:ext>
              </a:extLst>
            </a:blip>
            <a:stretch>
              <a:fillRect l="0" t="-16464" r="-484655" b="-3524"/>
            </a:stretch>
          </a:blipFill>
        </p:spPr>
      </p:sp>
      <p:sp>
        <p:nvSpPr>
          <p:cNvPr name="Freeform 7" id="7"/>
          <p:cNvSpPr/>
          <p:nvPr/>
        </p:nvSpPr>
        <p:spPr>
          <a:xfrm flipH="false" flipV="false" rot="-320932">
            <a:off x="522512" y="8185921"/>
            <a:ext cx="2199280" cy="1751426"/>
          </a:xfrm>
          <a:custGeom>
            <a:avLst/>
            <a:gdLst/>
            <a:ahLst/>
            <a:cxnLst/>
            <a:rect r="r" b="b" t="t" l="l"/>
            <a:pathLst>
              <a:path h="1751426" w="2199280">
                <a:moveTo>
                  <a:pt x="0" y="0"/>
                </a:moveTo>
                <a:lnTo>
                  <a:pt x="2199280" y="0"/>
                </a:lnTo>
                <a:lnTo>
                  <a:pt x="2199280" y="1751427"/>
                </a:lnTo>
                <a:lnTo>
                  <a:pt x="0" y="175142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367992" y="813799"/>
            <a:ext cx="6891189" cy="887095"/>
          </a:xfrm>
          <a:prstGeom prst="rect">
            <a:avLst/>
          </a:prstGeom>
        </p:spPr>
        <p:txBody>
          <a:bodyPr anchor="t" rtlCol="false" tIns="0" lIns="0" bIns="0" rIns="0">
            <a:spAutoFit/>
          </a:bodyPr>
          <a:lstStyle/>
          <a:p>
            <a:pPr algn="ctr" marL="1122679" indent="-561340" lvl="1">
              <a:lnSpc>
                <a:spcPts val="7279"/>
              </a:lnSpc>
              <a:spcBef>
                <a:spcPct val="0"/>
              </a:spcBef>
              <a:buAutoNum type="arabicPeriod" startAt="1"/>
            </a:pPr>
            <a:r>
              <a:rPr lang="en-US" b="true" sz="5199">
                <a:solidFill>
                  <a:srgbClr val="000000"/>
                </a:solidFill>
                <a:latin typeface="Canva Sans Bold"/>
                <a:ea typeface="Canva Sans Bold"/>
                <a:cs typeface="Canva Sans Bold"/>
                <a:sym typeface="Canva Sans Bold"/>
              </a:rPr>
              <a:t>Dataset Structure</a:t>
            </a:r>
          </a:p>
        </p:txBody>
      </p:sp>
      <p:sp>
        <p:nvSpPr>
          <p:cNvPr name="TextBox 3" id="3"/>
          <p:cNvSpPr txBox="true"/>
          <p:nvPr/>
        </p:nvSpPr>
        <p:spPr>
          <a:xfrm rot="0">
            <a:off x="367992" y="2389475"/>
            <a:ext cx="14393123" cy="5549899"/>
          </a:xfrm>
          <a:prstGeom prst="rect">
            <a:avLst/>
          </a:prstGeom>
        </p:spPr>
        <p:txBody>
          <a:bodyPr anchor="t" rtlCol="false" tIns="0" lIns="0" bIns="0" rIns="0">
            <a:spAutoFit/>
          </a:bodyPr>
          <a:lstStyle/>
          <a:p>
            <a:pPr algn="l">
              <a:lnSpc>
                <a:spcPts val="4900"/>
              </a:lnSpc>
            </a:pPr>
            <a:r>
              <a:rPr lang="en-US" sz="3500">
                <a:solidFill>
                  <a:srgbClr val="000000"/>
                </a:solidFill>
                <a:latin typeface="Canva Sans"/>
                <a:ea typeface="Canva Sans"/>
                <a:cs typeface="Canva Sans"/>
                <a:sym typeface="Canva Sans"/>
              </a:rPr>
              <a:t>The The diabetes dataset comprises various health metrics from individuals, designed to explore potential risk factors for diabetes. This comprehensive dataset includes both biometric and clinical data points. </a:t>
            </a:r>
          </a:p>
          <a:p>
            <a:pPr algn="l">
              <a:lnSpc>
                <a:spcPts val="4900"/>
              </a:lnSpc>
            </a:pPr>
          </a:p>
          <a:p>
            <a:pPr algn="l">
              <a:lnSpc>
                <a:spcPts val="4900"/>
              </a:lnSpc>
            </a:pPr>
          </a:p>
          <a:p>
            <a:pPr algn="l">
              <a:lnSpc>
                <a:spcPts val="4900"/>
              </a:lnSpc>
              <a:spcBef>
                <a:spcPct val="0"/>
              </a:spcBef>
            </a:pPr>
            <a:r>
              <a:rPr lang="en-US" sz="3500">
                <a:solidFill>
                  <a:srgbClr val="000000"/>
                </a:solidFill>
                <a:latin typeface="Canva Sans"/>
                <a:ea typeface="Canva Sans"/>
                <a:cs typeface="Canva Sans"/>
                <a:sym typeface="Canva Sans"/>
              </a:rPr>
              <a:t>It consists of 768 records of female patients, each characterized by 8 health-related attributes. The Outcome variable indicates whether the patient has diabetes (1) or not (0).</a:t>
            </a:r>
          </a:p>
        </p:txBody>
      </p:sp>
      <p:sp>
        <p:nvSpPr>
          <p:cNvPr name="Freeform 4" id="4"/>
          <p:cNvSpPr/>
          <p:nvPr/>
        </p:nvSpPr>
        <p:spPr>
          <a:xfrm flipH="false" flipV="false" rot="4062798">
            <a:off x="14178409" y="5062468"/>
            <a:ext cx="3089222" cy="7563844"/>
          </a:xfrm>
          <a:custGeom>
            <a:avLst/>
            <a:gdLst/>
            <a:ahLst/>
            <a:cxnLst/>
            <a:rect r="r" b="b" t="t" l="l"/>
            <a:pathLst>
              <a:path h="7563844" w="3089222">
                <a:moveTo>
                  <a:pt x="0" y="0"/>
                </a:moveTo>
                <a:lnTo>
                  <a:pt x="3089222" y="0"/>
                </a:lnTo>
                <a:lnTo>
                  <a:pt x="3089222" y="7563844"/>
                </a:lnTo>
                <a:lnTo>
                  <a:pt x="0" y="7563844"/>
                </a:lnTo>
                <a:lnTo>
                  <a:pt x="0" y="0"/>
                </a:lnTo>
                <a:close/>
              </a:path>
            </a:pathLst>
          </a:custGeom>
          <a:blipFill>
            <a:blip r:embed="rId2">
              <a:extLst>
                <a:ext uri="{96DAC541-7B7A-43D3-8B79-37D633B846F1}">
                  <asvg:svgBlip xmlns:asvg="http://schemas.microsoft.com/office/drawing/2016/SVG/main" r:embed="rId3"/>
                </a:ext>
              </a:extLst>
            </a:blip>
            <a:stretch>
              <a:fillRect l="0" t="-16464" r="-484655" b="-3524"/>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grpSp>
        <p:nvGrpSpPr>
          <p:cNvPr name="Group 2" id="2"/>
          <p:cNvGrpSpPr/>
          <p:nvPr/>
        </p:nvGrpSpPr>
        <p:grpSpPr>
          <a:xfrm rot="0">
            <a:off x="530505" y="632777"/>
            <a:ext cx="7725364" cy="2062675"/>
            <a:chOff x="0" y="0"/>
            <a:chExt cx="10300486" cy="2750233"/>
          </a:xfrm>
        </p:grpSpPr>
        <p:sp>
          <p:nvSpPr>
            <p:cNvPr name="TextBox 3" id="3"/>
            <p:cNvSpPr txBox="true"/>
            <p:nvPr/>
          </p:nvSpPr>
          <p:spPr>
            <a:xfrm rot="0">
              <a:off x="0" y="-95250"/>
              <a:ext cx="9188252" cy="1151043"/>
            </a:xfrm>
            <a:prstGeom prst="rect">
              <a:avLst/>
            </a:prstGeom>
          </p:spPr>
          <p:txBody>
            <a:bodyPr anchor="t" rtlCol="false" tIns="0" lIns="0" bIns="0" rIns="0">
              <a:spAutoFit/>
            </a:bodyPr>
            <a:lstStyle/>
            <a:p>
              <a:pPr algn="ctr" marL="1122679" indent="-561340" lvl="1">
                <a:lnSpc>
                  <a:spcPts val="7279"/>
                </a:lnSpc>
                <a:spcBef>
                  <a:spcPct val="0"/>
                </a:spcBef>
                <a:buAutoNum type="arabicPeriod" startAt="1"/>
              </a:pPr>
              <a:r>
                <a:rPr lang="en-US" b="true" sz="5199">
                  <a:solidFill>
                    <a:srgbClr val="000000"/>
                  </a:solidFill>
                  <a:latin typeface="Canva Sans Bold"/>
                  <a:ea typeface="Canva Sans Bold"/>
                  <a:cs typeface="Canva Sans Bold"/>
                  <a:sym typeface="Canva Sans Bold"/>
                </a:rPr>
                <a:t>Dataset Structure</a:t>
              </a:r>
            </a:p>
          </p:txBody>
        </p:sp>
        <p:sp>
          <p:nvSpPr>
            <p:cNvPr name="TextBox 4" id="4"/>
            <p:cNvSpPr txBox="true"/>
            <p:nvPr/>
          </p:nvSpPr>
          <p:spPr>
            <a:xfrm rot="0">
              <a:off x="390030" y="1599189"/>
              <a:ext cx="9910455" cy="1151043"/>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Dataset Columns:</a:t>
              </a:r>
            </a:p>
          </p:txBody>
        </p:sp>
      </p:grpSp>
      <p:sp>
        <p:nvSpPr>
          <p:cNvPr name="Freeform 5" id="5"/>
          <p:cNvSpPr/>
          <p:nvPr/>
        </p:nvSpPr>
        <p:spPr>
          <a:xfrm flipH="false" flipV="false" rot="4062798">
            <a:off x="16014802" y="4753694"/>
            <a:ext cx="3089222" cy="7563844"/>
          </a:xfrm>
          <a:custGeom>
            <a:avLst/>
            <a:gdLst/>
            <a:ahLst/>
            <a:cxnLst/>
            <a:rect r="r" b="b" t="t" l="l"/>
            <a:pathLst>
              <a:path h="7563844" w="3089222">
                <a:moveTo>
                  <a:pt x="0" y="0"/>
                </a:moveTo>
                <a:lnTo>
                  <a:pt x="3089221" y="0"/>
                </a:lnTo>
                <a:lnTo>
                  <a:pt x="3089221" y="7563844"/>
                </a:lnTo>
                <a:lnTo>
                  <a:pt x="0" y="7563844"/>
                </a:lnTo>
                <a:lnTo>
                  <a:pt x="0" y="0"/>
                </a:lnTo>
                <a:close/>
              </a:path>
            </a:pathLst>
          </a:custGeom>
          <a:blipFill>
            <a:blip r:embed="rId2">
              <a:extLst>
                <a:ext uri="{96DAC541-7B7A-43D3-8B79-37D633B846F1}">
                  <asvg:svgBlip xmlns:asvg="http://schemas.microsoft.com/office/drawing/2016/SVG/main" r:embed="rId3"/>
                </a:ext>
              </a:extLst>
            </a:blip>
            <a:stretch>
              <a:fillRect l="0" t="-16464" r="-484655" b="-3524"/>
            </a:stretch>
          </a:blipFill>
        </p:spPr>
      </p:sp>
      <p:sp>
        <p:nvSpPr>
          <p:cNvPr name="Freeform 6" id="6"/>
          <p:cNvSpPr/>
          <p:nvPr/>
        </p:nvSpPr>
        <p:spPr>
          <a:xfrm flipH="false" flipV="false" rot="5018743">
            <a:off x="12917159" y="-2586780"/>
            <a:ext cx="3552660" cy="8980775"/>
          </a:xfrm>
          <a:custGeom>
            <a:avLst/>
            <a:gdLst/>
            <a:ahLst/>
            <a:cxnLst/>
            <a:rect r="r" b="b" t="t" l="l"/>
            <a:pathLst>
              <a:path h="8980775" w="3552660">
                <a:moveTo>
                  <a:pt x="0" y="0"/>
                </a:moveTo>
                <a:lnTo>
                  <a:pt x="3552661" y="0"/>
                </a:lnTo>
                <a:lnTo>
                  <a:pt x="3552661" y="8980774"/>
                </a:lnTo>
                <a:lnTo>
                  <a:pt x="0" y="8980774"/>
                </a:lnTo>
                <a:lnTo>
                  <a:pt x="0" y="0"/>
                </a:lnTo>
                <a:close/>
              </a:path>
            </a:pathLst>
          </a:custGeom>
          <a:blipFill>
            <a:blip r:embed="rId4">
              <a:extLst>
                <a:ext uri="{96DAC541-7B7A-43D3-8B79-37D633B846F1}">
                  <asvg:svgBlip xmlns:asvg="http://schemas.microsoft.com/office/drawing/2016/SVG/main" r:embed="rId5"/>
                </a:ext>
              </a:extLst>
            </a:blip>
            <a:stretch>
              <a:fillRect l="-482612" t="-15812" r="0" b="0"/>
            </a:stretch>
          </a:blipFill>
        </p:spPr>
      </p:sp>
      <p:sp>
        <p:nvSpPr>
          <p:cNvPr name="TextBox 7" id="7"/>
          <p:cNvSpPr txBox="true"/>
          <p:nvPr/>
        </p:nvSpPr>
        <p:spPr>
          <a:xfrm rot="0">
            <a:off x="149898" y="3517664"/>
            <a:ext cx="14543592" cy="6381749"/>
          </a:xfrm>
          <a:prstGeom prst="rect">
            <a:avLst/>
          </a:prstGeom>
        </p:spPr>
        <p:txBody>
          <a:bodyPr anchor="t" rtlCol="false" tIns="0" lIns="0" bIns="0" rIns="0">
            <a:spAutoFit/>
          </a:bodyPr>
          <a:lstStyle/>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Pregnancies: </a:t>
            </a:r>
            <a:r>
              <a:rPr lang="en-US" sz="3000">
                <a:solidFill>
                  <a:srgbClr val="000000"/>
                </a:solidFill>
                <a:latin typeface="Canva Sans"/>
                <a:ea typeface="Canva Sans"/>
                <a:cs typeface="Canva Sans"/>
                <a:sym typeface="Canva Sans"/>
              </a:rPr>
              <a:t>Number of times the patient has been pregnant.</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Glucose: </a:t>
            </a:r>
            <a:r>
              <a:rPr lang="en-US" sz="3000">
                <a:solidFill>
                  <a:srgbClr val="000000"/>
                </a:solidFill>
                <a:latin typeface="Canva Sans"/>
                <a:ea typeface="Canva Sans"/>
                <a:cs typeface="Canva Sans"/>
                <a:sym typeface="Canva Sans"/>
              </a:rPr>
              <a:t>Plasma glucose concentration after a 2-hour oral glucose tolerance test.</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BloodPressure:</a:t>
            </a:r>
            <a:r>
              <a:rPr lang="en-US" sz="3000">
                <a:solidFill>
                  <a:srgbClr val="000000"/>
                </a:solidFill>
                <a:latin typeface="Canva Sans"/>
                <a:ea typeface="Canva Sans"/>
                <a:cs typeface="Canva Sans"/>
                <a:sym typeface="Canva Sans"/>
              </a:rPr>
              <a:t> Diastolic blood pressure (mm Hg).</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SkinThickness:</a:t>
            </a:r>
            <a:r>
              <a:rPr lang="en-US" sz="3000">
                <a:solidFill>
                  <a:srgbClr val="000000"/>
                </a:solidFill>
                <a:latin typeface="Canva Sans"/>
                <a:ea typeface="Canva Sans"/>
                <a:cs typeface="Canva Sans"/>
                <a:sym typeface="Canva Sans"/>
              </a:rPr>
              <a:t> Triceps skinfold thickness (mm).</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Insulin:</a:t>
            </a:r>
            <a:r>
              <a:rPr lang="en-US" sz="3000">
                <a:solidFill>
                  <a:srgbClr val="000000"/>
                </a:solidFill>
                <a:latin typeface="Canva Sans"/>
                <a:ea typeface="Canva Sans"/>
                <a:cs typeface="Canva Sans"/>
                <a:sym typeface="Canva Sans"/>
              </a:rPr>
              <a:t> 2-hour serum insulin (mu U/ml).</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BMI:</a:t>
            </a:r>
            <a:r>
              <a:rPr lang="en-US" sz="3000">
                <a:solidFill>
                  <a:srgbClr val="000000"/>
                </a:solidFill>
                <a:latin typeface="Canva Sans"/>
                <a:ea typeface="Canva Sans"/>
                <a:cs typeface="Canva Sans"/>
                <a:sym typeface="Canva Sans"/>
              </a:rPr>
              <a:t> Body mass index (weight in kg/(height in m)^2).</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DiabetesPedigreeFunction: </a:t>
            </a:r>
            <a:r>
              <a:rPr lang="en-US" sz="3000">
                <a:solidFill>
                  <a:srgbClr val="000000"/>
                </a:solidFill>
                <a:latin typeface="Canva Sans"/>
                <a:ea typeface="Canva Sans"/>
                <a:cs typeface="Canva Sans"/>
                <a:sym typeface="Canva Sans"/>
              </a:rPr>
              <a:t>A function that represents the patient’s diabetes pedigree (i.e., likelihood of diabetes based on family history).</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Age: </a:t>
            </a:r>
            <a:r>
              <a:rPr lang="en-US" sz="3000">
                <a:solidFill>
                  <a:srgbClr val="000000"/>
                </a:solidFill>
                <a:latin typeface="Canva Sans"/>
                <a:ea typeface="Canva Sans"/>
                <a:cs typeface="Canva Sans"/>
                <a:sym typeface="Canva Sans"/>
              </a:rPr>
              <a:t>Age of the patient (years).</a:t>
            </a: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Outcome: </a:t>
            </a:r>
            <a:r>
              <a:rPr lang="en-US" sz="3000">
                <a:solidFill>
                  <a:srgbClr val="000000"/>
                </a:solidFill>
                <a:latin typeface="Canva Sans"/>
                <a:ea typeface="Canva Sans"/>
                <a:cs typeface="Canva Sans"/>
                <a:sym typeface="Canva Sans"/>
              </a:rPr>
              <a:t>Binary outcome (0 or 1) where 1 indicates the presence of diabetes and 0 indicates the absence.</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1028700" y="752025"/>
            <a:ext cx="530750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2. Preprocessing</a:t>
            </a:r>
          </a:p>
        </p:txBody>
      </p:sp>
      <p:sp>
        <p:nvSpPr>
          <p:cNvPr name="Freeform 3" id="3"/>
          <p:cNvSpPr/>
          <p:nvPr/>
        </p:nvSpPr>
        <p:spPr>
          <a:xfrm flipH="false" flipV="false" rot="5018743">
            <a:off x="14412275" y="-2570529"/>
            <a:ext cx="3552660" cy="8980775"/>
          </a:xfrm>
          <a:custGeom>
            <a:avLst/>
            <a:gdLst/>
            <a:ahLst/>
            <a:cxnLst/>
            <a:rect r="r" b="b" t="t" l="l"/>
            <a:pathLst>
              <a:path h="8980775" w="3552660">
                <a:moveTo>
                  <a:pt x="0" y="0"/>
                </a:moveTo>
                <a:lnTo>
                  <a:pt x="3552661" y="0"/>
                </a:lnTo>
                <a:lnTo>
                  <a:pt x="3552661" y="8980775"/>
                </a:lnTo>
                <a:lnTo>
                  <a:pt x="0" y="8980775"/>
                </a:lnTo>
                <a:lnTo>
                  <a:pt x="0" y="0"/>
                </a:lnTo>
                <a:close/>
              </a:path>
            </a:pathLst>
          </a:custGeom>
          <a:blipFill>
            <a:blip r:embed="rId2">
              <a:extLst>
                <a:ext uri="{96DAC541-7B7A-43D3-8B79-37D633B846F1}">
                  <asvg:svgBlip xmlns:asvg="http://schemas.microsoft.com/office/drawing/2016/SVG/main" r:embed="rId3"/>
                </a:ext>
              </a:extLst>
            </a:blip>
            <a:stretch>
              <a:fillRect l="-482612" t="-15812" r="0" b="0"/>
            </a:stretch>
          </a:blipFill>
        </p:spPr>
      </p:sp>
      <p:sp>
        <p:nvSpPr>
          <p:cNvPr name="Freeform 4" id="4"/>
          <p:cNvSpPr/>
          <p:nvPr/>
        </p:nvSpPr>
        <p:spPr>
          <a:xfrm flipH="false" flipV="false" rot="4062798">
            <a:off x="15836038" y="4639936"/>
            <a:ext cx="3089222" cy="7563844"/>
          </a:xfrm>
          <a:custGeom>
            <a:avLst/>
            <a:gdLst/>
            <a:ahLst/>
            <a:cxnLst/>
            <a:rect r="r" b="b" t="t" l="l"/>
            <a:pathLst>
              <a:path h="7563844" w="3089222">
                <a:moveTo>
                  <a:pt x="0" y="0"/>
                </a:moveTo>
                <a:lnTo>
                  <a:pt x="3089222" y="0"/>
                </a:lnTo>
                <a:lnTo>
                  <a:pt x="3089222" y="7563843"/>
                </a:lnTo>
                <a:lnTo>
                  <a:pt x="0" y="7563843"/>
                </a:lnTo>
                <a:lnTo>
                  <a:pt x="0" y="0"/>
                </a:lnTo>
                <a:close/>
              </a:path>
            </a:pathLst>
          </a:custGeom>
          <a:blipFill>
            <a:blip r:embed="rId4">
              <a:extLst>
                <a:ext uri="{96DAC541-7B7A-43D3-8B79-37D633B846F1}">
                  <asvg:svgBlip xmlns:asvg="http://schemas.microsoft.com/office/drawing/2016/SVG/main" r:embed="rId5"/>
                </a:ext>
              </a:extLst>
            </a:blip>
            <a:stretch>
              <a:fillRect l="0" t="-16464" r="-484655" b="-3524"/>
            </a:stretch>
          </a:blipFill>
        </p:spPr>
      </p:sp>
      <p:sp>
        <p:nvSpPr>
          <p:cNvPr name="TextBox 5" id="5"/>
          <p:cNvSpPr txBox="true"/>
          <p:nvPr/>
        </p:nvSpPr>
        <p:spPr>
          <a:xfrm rot="0">
            <a:off x="276271" y="3770832"/>
            <a:ext cx="18011729" cy="3073399"/>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a:ea typeface="Canva Sans"/>
                <a:cs typeface="Canva Sans"/>
                <a:sym typeface="Canva Sans"/>
              </a:rPr>
              <a:t>In the preprocessing, there were some </a:t>
            </a:r>
            <a:r>
              <a:rPr lang="en-US" b="true" sz="3500">
                <a:solidFill>
                  <a:srgbClr val="000000"/>
                </a:solidFill>
                <a:latin typeface="Canva Sans Bold"/>
                <a:ea typeface="Canva Sans Bold"/>
                <a:cs typeface="Canva Sans Bold"/>
                <a:sym typeface="Canva Sans Bold"/>
              </a:rPr>
              <a:t>outliers</a:t>
            </a:r>
            <a:r>
              <a:rPr lang="en-US" sz="3500">
                <a:solidFill>
                  <a:srgbClr val="000000"/>
                </a:solidFill>
                <a:latin typeface="Canva Sans"/>
                <a:ea typeface="Canva Sans"/>
                <a:cs typeface="Canva Sans"/>
                <a:sym typeface="Canva Sans"/>
              </a:rPr>
              <a:t>, which were replaced with boundary values determined by the Interquartile Range </a:t>
            </a:r>
            <a:r>
              <a:rPr lang="en-US" b="true" sz="3500">
                <a:solidFill>
                  <a:srgbClr val="000000"/>
                </a:solidFill>
                <a:latin typeface="Canva Sans Bold"/>
                <a:ea typeface="Canva Sans Bold"/>
                <a:cs typeface="Canva Sans Bold"/>
                <a:sym typeface="Canva Sans Bold"/>
              </a:rPr>
              <a:t>(IQR)</a:t>
            </a:r>
            <a:r>
              <a:rPr lang="en-US" sz="3500">
                <a:solidFill>
                  <a:srgbClr val="000000"/>
                </a:solidFill>
                <a:latin typeface="Canva Sans"/>
                <a:ea typeface="Canva Sans"/>
                <a:cs typeface="Canva Sans"/>
                <a:sym typeface="Canva Sans"/>
              </a:rPr>
              <a:t> method to minimize their effect on the analysis. This approach ensures the robustness of our findings by maintaining the integrity of the data distribution while reducing the impact of extreme values. </a:t>
            </a:r>
          </a:p>
        </p:txBody>
      </p:sp>
      <p:sp>
        <p:nvSpPr>
          <p:cNvPr name="TextBox 6" id="6"/>
          <p:cNvSpPr txBox="true"/>
          <p:nvPr/>
        </p:nvSpPr>
        <p:spPr>
          <a:xfrm rot="0">
            <a:off x="276271" y="7563337"/>
            <a:ext cx="8272016" cy="596899"/>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Canva Sans"/>
                <a:ea typeface="Canva Sans"/>
                <a:cs typeface="Canva Sans"/>
                <a:sym typeface="Canva Sans"/>
              </a:rPr>
              <a:t>There also were </a:t>
            </a:r>
            <a:r>
              <a:rPr lang="en-US" b="true" sz="3500">
                <a:solidFill>
                  <a:srgbClr val="000000"/>
                </a:solidFill>
                <a:latin typeface="Canva Sans Bold"/>
                <a:ea typeface="Canva Sans Bold"/>
                <a:cs typeface="Canva Sans Bold"/>
                <a:sym typeface="Canva Sans Bold"/>
              </a:rPr>
              <a:t>no Duplicates</a:t>
            </a:r>
            <a:r>
              <a:rPr lang="en-US" sz="3500">
                <a:solidFill>
                  <a:srgbClr val="000000"/>
                </a:solidFill>
                <a:latin typeface="Canva Sans"/>
                <a:ea typeface="Canva Sans"/>
                <a:cs typeface="Canva Sans"/>
                <a:sym typeface="Canva Sans"/>
              </a:rPr>
              <a:t> or </a:t>
            </a:r>
            <a:r>
              <a:rPr lang="en-US" b="true" sz="3500">
                <a:solidFill>
                  <a:srgbClr val="000000"/>
                </a:solidFill>
                <a:latin typeface="Canva Sans Bold"/>
                <a:ea typeface="Canva Sans Bold"/>
                <a:cs typeface="Canva Sans Bold"/>
                <a:sym typeface="Canva Sans Bold"/>
              </a:rPr>
              <a:t>Nulls</a:t>
            </a:r>
          </a:p>
        </p:txBody>
      </p:sp>
      <p:sp>
        <p:nvSpPr>
          <p:cNvPr name="Freeform 7" id="7"/>
          <p:cNvSpPr/>
          <p:nvPr/>
        </p:nvSpPr>
        <p:spPr>
          <a:xfrm flipH="false" flipV="false" rot="-320932">
            <a:off x="8044360" y="367484"/>
            <a:ext cx="2199280" cy="1751426"/>
          </a:xfrm>
          <a:custGeom>
            <a:avLst/>
            <a:gdLst/>
            <a:ahLst/>
            <a:cxnLst/>
            <a:rect r="r" b="b" t="t" l="l"/>
            <a:pathLst>
              <a:path h="1751426" w="2199280">
                <a:moveTo>
                  <a:pt x="0" y="0"/>
                </a:moveTo>
                <a:lnTo>
                  <a:pt x="2199280" y="0"/>
                </a:lnTo>
                <a:lnTo>
                  <a:pt x="2199280" y="1751427"/>
                </a:lnTo>
                <a:lnTo>
                  <a:pt x="0" y="1751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over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327621" y="933450"/>
            <a:ext cx="7364016"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pic>
        <p:nvPicPr>
          <p:cNvPr name="Picture 3" id="3"/>
          <p:cNvPicPr>
            <a:picLocks noChangeAspect="true"/>
          </p:cNvPicPr>
          <p:nvPr/>
        </p:nvPicPr>
        <p:blipFill>
          <a:blip r:embed="rId2"/>
          <a:stretch>
            <a:fillRect/>
          </a:stretch>
        </p:blipFill>
        <p:spPr>
          <a:xfrm rot="0">
            <a:off x="6643377" y="-1048260"/>
            <a:ext cx="12579125" cy="12329765"/>
          </a:xfrm>
          <a:prstGeom prst="rect">
            <a:avLst/>
          </a:prstGeom>
        </p:spPr>
      </p:pic>
      <p:sp>
        <p:nvSpPr>
          <p:cNvPr name="TextBox 4" id="4"/>
          <p:cNvSpPr txBox="true"/>
          <p:nvPr/>
        </p:nvSpPr>
        <p:spPr>
          <a:xfrm rot="0">
            <a:off x="503789" y="3570121"/>
            <a:ext cx="7311475" cy="3035853"/>
          </a:xfrm>
          <a:prstGeom prst="rect">
            <a:avLst/>
          </a:prstGeom>
        </p:spPr>
        <p:txBody>
          <a:bodyPr anchor="t" rtlCol="false" tIns="0" lIns="0" bIns="0" rIns="0">
            <a:spAutoFit/>
          </a:bodyPr>
          <a:lstStyle/>
          <a:p>
            <a:pPr algn="l">
              <a:lnSpc>
                <a:spcPts val="4865"/>
              </a:lnSpc>
            </a:pPr>
            <a:r>
              <a:rPr lang="en-US" sz="3475">
                <a:solidFill>
                  <a:srgbClr val="000000"/>
                </a:solidFill>
                <a:latin typeface="Canva Sans"/>
                <a:ea typeface="Canva Sans"/>
                <a:cs typeface="Canva Sans"/>
                <a:sym typeface="Canva Sans"/>
              </a:rPr>
              <a:t>In this phase, we explored the data by answering some questions, The average glucose levels among patients with and without diabetes? </a:t>
            </a:r>
          </a:p>
        </p:txBody>
      </p:sp>
      <p:sp>
        <p:nvSpPr>
          <p:cNvPr name="Freeform 5" id="5"/>
          <p:cNvSpPr/>
          <p:nvPr/>
        </p:nvSpPr>
        <p:spPr>
          <a:xfrm flipH="false" flipV="false" rot="960596">
            <a:off x="4191816" y="7982924"/>
            <a:ext cx="2017142" cy="2065974"/>
          </a:xfrm>
          <a:custGeom>
            <a:avLst/>
            <a:gdLst/>
            <a:ahLst/>
            <a:cxnLst/>
            <a:rect r="r" b="b" t="t" l="l"/>
            <a:pathLst>
              <a:path h="2065974" w="2017142">
                <a:moveTo>
                  <a:pt x="0" y="0"/>
                </a:moveTo>
                <a:lnTo>
                  <a:pt x="2017141" y="0"/>
                </a:lnTo>
                <a:lnTo>
                  <a:pt x="2017141" y="2065974"/>
                </a:lnTo>
                <a:lnTo>
                  <a:pt x="0" y="20659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772940">
            <a:off x="864832" y="8038574"/>
            <a:ext cx="1538861" cy="1954673"/>
          </a:xfrm>
          <a:custGeom>
            <a:avLst/>
            <a:gdLst/>
            <a:ahLst/>
            <a:cxnLst/>
            <a:rect r="r" b="b" t="t" l="l"/>
            <a:pathLst>
              <a:path h="1954673" w="1538861">
                <a:moveTo>
                  <a:pt x="0" y="0"/>
                </a:moveTo>
                <a:lnTo>
                  <a:pt x="1538861" y="0"/>
                </a:lnTo>
                <a:lnTo>
                  <a:pt x="1538861" y="1954673"/>
                </a:lnTo>
                <a:lnTo>
                  <a:pt x="0" y="19546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515944" y="1236012"/>
            <a:ext cx="6970685"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TextBox 3" id="3"/>
          <p:cNvSpPr txBox="true"/>
          <p:nvPr/>
        </p:nvSpPr>
        <p:spPr>
          <a:xfrm rot="0">
            <a:off x="383386" y="4141578"/>
            <a:ext cx="6866437" cy="2669005"/>
          </a:xfrm>
          <a:prstGeom prst="rect">
            <a:avLst/>
          </a:prstGeom>
        </p:spPr>
        <p:txBody>
          <a:bodyPr anchor="t" rtlCol="false" tIns="0" lIns="0" bIns="0" rIns="0">
            <a:spAutoFit/>
          </a:bodyPr>
          <a:lstStyle/>
          <a:p>
            <a:pPr algn="l">
              <a:lnSpc>
                <a:spcPts val="5333"/>
              </a:lnSpc>
            </a:pPr>
            <a:r>
              <a:rPr lang="en-US" sz="3809">
                <a:solidFill>
                  <a:srgbClr val="000000"/>
                </a:solidFill>
                <a:latin typeface="Canva Sans"/>
                <a:ea typeface="Canva Sans"/>
                <a:cs typeface="Canva Sans"/>
                <a:sym typeface="Canva Sans"/>
              </a:rPr>
              <a:t>2nd Question:</a:t>
            </a:r>
          </a:p>
          <a:p>
            <a:pPr algn="l">
              <a:lnSpc>
                <a:spcPts val="5333"/>
              </a:lnSpc>
            </a:pPr>
            <a:r>
              <a:rPr lang="en-US" sz="3809">
                <a:solidFill>
                  <a:srgbClr val="000000"/>
                </a:solidFill>
                <a:latin typeface="Canva Sans"/>
                <a:ea typeface="Canva Sans"/>
                <a:cs typeface="Canva Sans"/>
                <a:sym typeface="Canva Sans"/>
              </a:rPr>
              <a:t>The graph shows the average age of patients with and without diabetes.</a:t>
            </a:r>
          </a:p>
        </p:txBody>
      </p:sp>
      <p:pic>
        <p:nvPicPr>
          <p:cNvPr name="Picture 4" id="4"/>
          <p:cNvPicPr>
            <a:picLocks noChangeAspect="true"/>
          </p:cNvPicPr>
          <p:nvPr/>
        </p:nvPicPr>
        <p:blipFill>
          <a:blip r:embed="rId2"/>
          <a:stretch>
            <a:fillRect/>
          </a:stretch>
        </p:blipFill>
        <p:spPr>
          <a:xfrm rot="0">
            <a:off x="6613811" y="-1050948"/>
            <a:ext cx="12611378" cy="12335140"/>
          </a:xfrm>
          <a:prstGeom prst="rect">
            <a:avLst/>
          </a:prstGeom>
        </p:spPr>
      </p:pic>
      <p:sp>
        <p:nvSpPr>
          <p:cNvPr name="Freeform 5" id="5"/>
          <p:cNvSpPr/>
          <p:nvPr/>
        </p:nvSpPr>
        <p:spPr>
          <a:xfrm flipH="false" flipV="false" rot="960596">
            <a:off x="4191816" y="7982924"/>
            <a:ext cx="2017142" cy="2065974"/>
          </a:xfrm>
          <a:custGeom>
            <a:avLst/>
            <a:gdLst/>
            <a:ahLst/>
            <a:cxnLst/>
            <a:rect r="r" b="b" t="t" l="l"/>
            <a:pathLst>
              <a:path h="2065974" w="2017142">
                <a:moveTo>
                  <a:pt x="0" y="0"/>
                </a:moveTo>
                <a:lnTo>
                  <a:pt x="2017141" y="0"/>
                </a:lnTo>
                <a:lnTo>
                  <a:pt x="2017141" y="2065974"/>
                </a:lnTo>
                <a:lnTo>
                  <a:pt x="0" y="20659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320932">
            <a:off x="460232" y="8382587"/>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618665" y="933450"/>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sp>
        <p:nvSpPr>
          <p:cNvPr name="Freeform 3" id="3"/>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6613811" y="-1050948"/>
            <a:ext cx="12611378" cy="12335140"/>
          </a:xfrm>
          <a:prstGeom prst="rect">
            <a:avLst/>
          </a:prstGeom>
        </p:spPr>
      </p:pic>
      <p:sp>
        <p:nvSpPr>
          <p:cNvPr name="TextBox 5" id="5"/>
          <p:cNvSpPr txBox="true"/>
          <p:nvPr/>
        </p:nvSpPr>
        <p:spPr>
          <a:xfrm rot="0">
            <a:off x="322874" y="3573778"/>
            <a:ext cx="6675752" cy="3072769"/>
          </a:xfrm>
          <a:prstGeom prst="rect">
            <a:avLst/>
          </a:prstGeom>
        </p:spPr>
        <p:txBody>
          <a:bodyPr anchor="t" rtlCol="false" tIns="0" lIns="0" bIns="0" rIns="0">
            <a:spAutoFit/>
          </a:bodyPr>
          <a:lstStyle/>
          <a:p>
            <a:pPr algn="l">
              <a:lnSpc>
                <a:spcPts val="4910"/>
              </a:lnSpc>
            </a:pPr>
            <a:r>
              <a:rPr lang="en-US" sz="3507">
                <a:solidFill>
                  <a:srgbClr val="000000"/>
                </a:solidFill>
                <a:latin typeface="Canva Sans"/>
                <a:ea typeface="Canva Sans"/>
                <a:cs typeface="Canva Sans"/>
                <a:sym typeface="Canva Sans"/>
              </a:rPr>
              <a:t>3rd Question:</a:t>
            </a:r>
          </a:p>
          <a:p>
            <a:pPr algn="l">
              <a:lnSpc>
                <a:spcPts val="4910"/>
              </a:lnSpc>
            </a:pPr>
            <a:r>
              <a:rPr lang="en-US" sz="3507">
                <a:solidFill>
                  <a:srgbClr val="000000"/>
                </a:solidFill>
                <a:latin typeface="Canva Sans"/>
                <a:ea typeface="Canva Sans"/>
                <a:cs typeface="Canva Sans"/>
                <a:sym typeface="Canva Sans"/>
              </a:rPr>
              <a:t>The graph shows the average blood pressure measurements across diabetic and non-diabetic groups.</a:t>
            </a:r>
          </a:p>
        </p:txBody>
      </p:sp>
      <p:sp>
        <p:nvSpPr>
          <p:cNvPr name="Freeform 6" id="6"/>
          <p:cNvSpPr/>
          <p:nvPr/>
        </p:nvSpPr>
        <p:spPr>
          <a:xfrm flipH="false" flipV="false" rot="865372">
            <a:off x="4060829" y="9029079"/>
            <a:ext cx="2017142" cy="458441"/>
          </a:xfrm>
          <a:custGeom>
            <a:avLst/>
            <a:gdLst/>
            <a:ahLst/>
            <a:cxnLst/>
            <a:rect r="r" b="b" t="t" l="l"/>
            <a:pathLst>
              <a:path h="458441" w="2017142">
                <a:moveTo>
                  <a:pt x="0" y="0"/>
                </a:moveTo>
                <a:lnTo>
                  <a:pt x="2017142" y="0"/>
                </a:lnTo>
                <a:lnTo>
                  <a:pt x="2017142" y="458442"/>
                </a:lnTo>
                <a:lnTo>
                  <a:pt x="0" y="4584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cover dir="rd"/>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DCC7"/>
        </a:solidFill>
      </p:bgPr>
    </p:bg>
    <p:spTree>
      <p:nvGrpSpPr>
        <p:cNvPr id="1" name=""/>
        <p:cNvGrpSpPr/>
        <p:nvPr/>
      </p:nvGrpSpPr>
      <p:grpSpPr>
        <a:xfrm>
          <a:off x="0" y="0"/>
          <a:ext cx="0" cy="0"/>
          <a:chOff x="0" y="0"/>
          <a:chExt cx="0" cy="0"/>
        </a:xfrm>
      </p:grpSpPr>
      <p:sp>
        <p:nvSpPr>
          <p:cNvPr name="TextBox 2" id="2"/>
          <p:cNvSpPr txBox="true"/>
          <p:nvPr/>
        </p:nvSpPr>
        <p:spPr>
          <a:xfrm rot="0">
            <a:off x="769946" y="540119"/>
            <a:ext cx="5624282"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3. Exploratory Analysis</a:t>
            </a:r>
          </a:p>
        </p:txBody>
      </p:sp>
      <p:pic>
        <p:nvPicPr>
          <p:cNvPr name="Picture 3" id="3"/>
          <p:cNvPicPr>
            <a:picLocks noChangeAspect="true"/>
          </p:cNvPicPr>
          <p:nvPr/>
        </p:nvPicPr>
        <p:blipFill>
          <a:blip r:embed="rId2"/>
          <a:stretch>
            <a:fillRect/>
          </a:stretch>
        </p:blipFill>
        <p:spPr>
          <a:xfrm rot="0">
            <a:off x="6613811" y="-1050948"/>
            <a:ext cx="12611378" cy="12335140"/>
          </a:xfrm>
          <a:prstGeom prst="rect">
            <a:avLst/>
          </a:prstGeom>
        </p:spPr>
      </p:pic>
      <p:sp>
        <p:nvSpPr>
          <p:cNvPr name="TextBox 4" id="4"/>
          <p:cNvSpPr txBox="true"/>
          <p:nvPr/>
        </p:nvSpPr>
        <p:spPr>
          <a:xfrm rot="0">
            <a:off x="346452" y="3161478"/>
            <a:ext cx="7139602" cy="2629116"/>
          </a:xfrm>
          <a:prstGeom prst="rect">
            <a:avLst/>
          </a:prstGeom>
        </p:spPr>
        <p:txBody>
          <a:bodyPr anchor="t" rtlCol="false" tIns="0" lIns="0" bIns="0" rIns="0">
            <a:spAutoFit/>
          </a:bodyPr>
          <a:lstStyle/>
          <a:p>
            <a:pPr algn="l">
              <a:lnSpc>
                <a:spcPts val="5251"/>
              </a:lnSpc>
            </a:pPr>
            <a:r>
              <a:rPr lang="en-US" sz="3751">
                <a:solidFill>
                  <a:srgbClr val="000000"/>
                </a:solidFill>
                <a:latin typeface="Canva Sans"/>
                <a:ea typeface="Canva Sans"/>
                <a:cs typeface="Canva Sans"/>
                <a:sym typeface="Canva Sans"/>
              </a:rPr>
              <a:t>4th Question:</a:t>
            </a:r>
          </a:p>
          <a:p>
            <a:pPr algn="l">
              <a:lnSpc>
                <a:spcPts val="5251"/>
              </a:lnSpc>
            </a:pPr>
            <a:r>
              <a:rPr lang="en-US" sz="3751">
                <a:solidFill>
                  <a:srgbClr val="000000"/>
                </a:solidFill>
                <a:latin typeface="Canva Sans"/>
                <a:ea typeface="Canva Sans"/>
                <a:cs typeface="Canva Sans"/>
                <a:sym typeface="Canva Sans"/>
              </a:rPr>
              <a:t>The graph shows the average BMI of diabetic versus non-diabetic patients.</a:t>
            </a:r>
          </a:p>
        </p:txBody>
      </p:sp>
      <p:sp>
        <p:nvSpPr>
          <p:cNvPr name="Freeform 5" id="5"/>
          <p:cNvSpPr/>
          <p:nvPr/>
        </p:nvSpPr>
        <p:spPr>
          <a:xfrm flipH="false" flipV="false" rot="960596">
            <a:off x="4131303" y="7846771"/>
            <a:ext cx="2017142" cy="2065974"/>
          </a:xfrm>
          <a:custGeom>
            <a:avLst/>
            <a:gdLst/>
            <a:ahLst/>
            <a:cxnLst/>
            <a:rect r="r" b="b" t="t" l="l"/>
            <a:pathLst>
              <a:path h="2065974" w="2017142">
                <a:moveTo>
                  <a:pt x="0" y="0"/>
                </a:moveTo>
                <a:lnTo>
                  <a:pt x="2017142" y="0"/>
                </a:lnTo>
                <a:lnTo>
                  <a:pt x="2017142" y="2065973"/>
                </a:lnTo>
                <a:lnTo>
                  <a:pt x="0" y="20659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320932">
            <a:off x="399719" y="8246434"/>
            <a:ext cx="2199280" cy="1751426"/>
          </a:xfrm>
          <a:custGeom>
            <a:avLst/>
            <a:gdLst/>
            <a:ahLst/>
            <a:cxnLst/>
            <a:rect r="r" b="b" t="t" l="l"/>
            <a:pathLst>
              <a:path h="1751426" w="2199280">
                <a:moveTo>
                  <a:pt x="0" y="0"/>
                </a:moveTo>
                <a:lnTo>
                  <a:pt x="2199280" y="0"/>
                </a:lnTo>
                <a:lnTo>
                  <a:pt x="2199280" y="1751426"/>
                </a:lnTo>
                <a:lnTo>
                  <a:pt x="0" y="17514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DAF5PvN-oc8</dc:identifier>
  <dcterms:modified xsi:type="dcterms:W3CDTF">2011-08-01T06:04:30Z</dcterms:modified>
  <cp:revision>1</cp:revision>
  <dc:title>Numerical Expressions Education Presentation in Orange Green Red Nostalgic Handdrawn Style</dc:title>
</cp:coreProperties>
</file>