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8d44b46a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8d44b46a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Hello, everyone. In today’s recitation, let’s go over some knowledge points about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e5feda2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e5feda2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e5feda2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e5feda2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e5feda2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e5feda2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e5feda2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e5feda2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e5feda2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e5feda2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e5feda2c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e5feda2c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e5feda2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e5feda2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e5feda2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e5feda2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e5feda2c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e5feda2c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e5feda2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e5feda2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d44b46a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d44b46a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are the contents we will cover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e5feda2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e5feda2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e5feda2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e5feda2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e5feda2c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e5feda2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e5feda2c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e5feda2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8d44b46a2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8d44b46a2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d44b46a2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d44b46a2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d44b46a2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d44b46a2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chemeClr val="lt1"/>
                </a:highlight>
              </a:rPr>
              <a:t>Android Runtime (ART) is an application runtime environment used by the Android operating system. Replacing Dalvik, the process virtual machine originally used by Android, ART performs the translation of the application's bytecode into native instructions that are later executed by the device's runtime environment.</a:t>
            </a:r>
            <a:endParaRPr>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d44b46a2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d44b46a2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d44b46a2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d44b46a2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e5feda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e5feda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e5feda2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e5feda2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android.com/reference/android/app/Activity#onStart()" TargetMode="External"/><Relationship Id="rId4" Type="http://schemas.openxmlformats.org/officeDocument/2006/relationships/hyperlink" Target="https://developer.android.com/reference/androidx/lifecycle/Lifecycle.Event#ON_STAR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app/Activity#onResume()"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android.com/reference/android/app/Activity#onStop()" TargetMode="External"/><Relationship Id="rId4" Type="http://schemas.openxmlformats.org/officeDocument/2006/relationships/hyperlink" Target="https://developer.android.com/reference/android/app/Activity#onSto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android.com/reference/android/app/Activity#onDestroy()" TargetMode="External"/><Relationship Id="rId4" Type="http://schemas.openxmlformats.org/officeDocument/2006/relationships/hyperlink" Target="https://developer.android.com/reference/android/app/Activity#finis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ndroid.com/" TargetMode="External"/><Relationship Id="rId4" Type="http://schemas.openxmlformats.org/officeDocument/2006/relationships/hyperlink" Target="https://en.wikipedia.org/wiki/Android_(operating_system)" TargetMode="External"/><Relationship Id="rId5" Type="http://schemas.openxmlformats.org/officeDocument/2006/relationships/hyperlink" Target="https://en.wikipedia.org/wiki/Google_Operating_System" TargetMode="External"/><Relationship Id="rId6" Type="http://schemas.openxmlformats.org/officeDocument/2006/relationships/hyperlink" Target="https://en.wikipedia.org/wiki/ChromeOS" TargetMode="External"/><Relationship Id="rId7" Type="http://schemas.openxmlformats.org/officeDocument/2006/relationships/hyperlink" Target="https://en.wikipedia.org/wiki/Android_software_develop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Apache_License" TargetMode="External"/><Relationship Id="rId4" Type="http://schemas.openxmlformats.org/officeDocument/2006/relationships/hyperlink" Target="https://en.wikipedia.org/wiki/Copyleft" TargetMode="External"/><Relationship Id="rId5" Type="http://schemas.openxmlformats.org/officeDocument/2006/relationships/hyperlink" Target="https://en.wikipedia.org/wiki/Free_and_open-source_softw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android.com/studio" TargetMode="External"/><Relationship Id="rId4" Type="http://schemas.openxmlformats.org/officeDocument/2006/relationships/hyperlink" Target="https://developer.androi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CS213 Recitation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1068350" y="1885200"/>
            <a:ext cx="7654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When the activity enters the Started state, the system invokes this callback. The </a:t>
            </a:r>
            <a:r>
              <a:rPr lang="en" sz="1200" u="sng">
                <a:solidFill>
                  <a:schemeClr val="hlink"/>
                </a:solidFill>
                <a:highlight>
                  <a:srgbClr val="FFFFFF"/>
                </a:highlight>
                <a:latin typeface="Roboto"/>
                <a:ea typeface="Roboto"/>
                <a:cs typeface="Roboto"/>
                <a:sym typeface="Roboto"/>
                <a:hlinkClick r:id="rId3"/>
              </a:rPr>
              <a:t>onStart()</a:t>
            </a:r>
            <a:r>
              <a:rPr lang="en" sz="1200">
                <a:solidFill>
                  <a:srgbClr val="202124"/>
                </a:solidFill>
                <a:highlight>
                  <a:srgbClr val="FFFFFF"/>
                </a:highlight>
                <a:latin typeface="Roboto"/>
                <a:ea typeface="Roboto"/>
                <a:cs typeface="Roboto"/>
                <a:sym typeface="Roboto"/>
              </a:rPr>
              <a:t> call makes the activity visible to the user, as the app prepares for the activity to enter the foreground and become interactive. For example, this method is where the app initializes the code that maintains the UI.</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lang="en" sz="1200">
                <a:solidFill>
                  <a:srgbClr val="202124"/>
                </a:solidFill>
                <a:highlight>
                  <a:srgbClr val="FFFFFF"/>
                </a:highlight>
                <a:latin typeface="Roboto"/>
                <a:ea typeface="Roboto"/>
                <a:cs typeface="Roboto"/>
                <a:sym typeface="Roboto"/>
              </a:rPr>
              <a:t>When the activity moves to the started state, any lifecycle-aware component tied to the activity's lifecycle will receive the </a:t>
            </a:r>
            <a:r>
              <a:rPr lang="en" sz="1200" u="sng">
                <a:solidFill>
                  <a:schemeClr val="hlink"/>
                </a:solidFill>
                <a:highlight>
                  <a:srgbClr val="FFFFFF"/>
                </a:highlight>
                <a:latin typeface="Roboto"/>
                <a:ea typeface="Roboto"/>
                <a:cs typeface="Roboto"/>
                <a:sym typeface="Roboto"/>
                <a:hlinkClick r:id="rId4"/>
              </a:rPr>
              <a:t>ON_START</a:t>
            </a:r>
            <a:r>
              <a:rPr lang="en" sz="1200">
                <a:solidFill>
                  <a:srgbClr val="202124"/>
                </a:solidFill>
                <a:highlight>
                  <a:srgbClr val="FFFFFF"/>
                </a:highlight>
                <a:latin typeface="Roboto"/>
                <a:ea typeface="Roboto"/>
                <a:cs typeface="Roboto"/>
                <a:sym typeface="Roboto"/>
              </a:rPr>
              <a:t> event.</a:t>
            </a:r>
            <a:endParaRPr sz="1200">
              <a:solidFill>
                <a:srgbClr val="202124"/>
              </a:solidFill>
              <a:highlight>
                <a:srgbClr val="FFFFFF"/>
              </a:highlight>
              <a:latin typeface="Roboto"/>
              <a:ea typeface="Roboto"/>
              <a:cs typeface="Roboto"/>
              <a:sym typeface="Roboto"/>
            </a:endParaRPr>
          </a:p>
        </p:txBody>
      </p:sp>
      <p:sp>
        <p:nvSpPr>
          <p:cNvPr id="108" name="Google Shape;108;p22"/>
          <p:cNvSpPr txBox="1"/>
          <p:nvPr/>
        </p:nvSpPr>
        <p:spPr>
          <a:xfrm>
            <a:off x="1068350" y="1409775"/>
            <a:ext cx="35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onStart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nvSpPr>
        <p:spPr>
          <a:xfrm>
            <a:off x="352425" y="572725"/>
            <a:ext cx="8634900" cy="139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rgbClr val="202124"/>
                </a:solidFill>
                <a:highlight>
                  <a:srgbClr val="FFFFFF"/>
                </a:highlight>
              </a:rPr>
              <a:t>onResume()</a:t>
            </a:r>
            <a:endParaRPr b="1" sz="1300">
              <a:solidFill>
                <a:srgbClr val="202124"/>
              </a:solidFill>
              <a:highlight>
                <a:srgbClr val="FFFFFF"/>
              </a:highlight>
            </a:endParaRPr>
          </a:p>
          <a:p>
            <a:pPr indent="0" lvl="0" marL="0" rtl="0" algn="l">
              <a:lnSpc>
                <a:spcPct val="115000"/>
              </a:lnSpc>
              <a:spcBef>
                <a:spcPts val="1200"/>
              </a:spcBef>
              <a:spcAft>
                <a:spcPts val="1200"/>
              </a:spcAft>
              <a:buNone/>
            </a:pPr>
            <a:r>
              <a:rPr lang="en" sz="1200">
                <a:solidFill>
                  <a:srgbClr val="202124"/>
                </a:solidFill>
                <a:highlight>
                  <a:srgbClr val="FFFFFF"/>
                </a:highlight>
                <a:latin typeface="Roboto"/>
                <a:ea typeface="Roboto"/>
                <a:cs typeface="Roboto"/>
                <a:sym typeface="Roboto"/>
              </a:rPr>
              <a:t>When the activity enters the Resumed state, it comes to the foreground, and then the system invokes the </a:t>
            </a:r>
            <a:r>
              <a:rPr lang="en" sz="1200" u="sng">
                <a:solidFill>
                  <a:schemeClr val="hlink"/>
                </a:solidFill>
                <a:highlight>
                  <a:srgbClr val="FFFFFF"/>
                </a:highlight>
                <a:latin typeface="Roboto"/>
                <a:ea typeface="Roboto"/>
                <a:cs typeface="Roboto"/>
                <a:sym typeface="Roboto"/>
                <a:hlinkClick r:id="rId3"/>
              </a:rPr>
              <a:t>onResume()</a:t>
            </a:r>
            <a:r>
              <a:rPr lang="en" sz="1200">
                <a:solidFill>
                  <a:srgbClr val="202124"/>
                </a:solidFill>
                <a:highlight>
                  <a:srgbClr val="FFFFFF"/>
                </a:highlight>
                <a:latin typeface="Roboto"/>
                <a:ea typeface="Roboto"/>
                <a:cs typeface="Roboto"/>
                <a:sym typeface="Roboto"/>
              </a:rPr>
              <a:t> callback. This is the state in which the app interacts with the user. The app stays in this state until something happens to take focus away from the app. Such an event might be, for instance, receiving a phone call, the user’s navigating to another activity, or the device screen’s turning off.</a:t>
            </a:r>
            <a:endParaRPr sz="1200">
              <a:solidFill>
                <a:srgbClr val="202124"/>
              </a:solidFill>
              <a:highlight>
                <a:srgbClr val="FFFFFF"/>
              </a:highlight>
              <a:latin typeface="Roboto"/>
              <a:ea typeface="Roboto"/>
              <a:cs typeface="Roboto"/>
              <a:sym typeface="Roboto"/>
            </a:endParaRPr>
          </a:p>
        </p:txBody>
      </p:sp>
      <p:pic>
        <p:nvPicPr>
          <p:cNvPr id="114" name="Google Shape;114;p23"/>
          <p:cNvPicPr preferRelativeResize="0"/>
          <p:nvPr/>
        </p:nvPicPr>
        <p:blipFill>
          <a:blip r:embed="rId4">
            <a:alphaModFix/>
          </a:blip>
          <a:stretch>
            <a:fillRect/>
          </a:stretch>
        </p:blipFill>
        <p:spPr>
          <a:xfrm>
            <a:off x="152400" y="2115925"/>
            <a:ext cx="6078429" cy="287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605775" y="726925"/>
            <a:ext cx="7632600" cy="26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rgbClr val="202124"/>
                </a:solidFill>
                <a:highlight>
                  <a:srgbClr val="FFFFFF"/>
                </a:highlight>
              </a:rPr>
              <a:t>onPause()</a:t>
            </a:r>
            <a:endParaRPr b="1" sz="1300">
              <a:solidFill>
                <a:srgbClr val="202124"/>
              </a:solidFill>
              <a:highlight>
                <a:srgbClr val="FFFFFF"/>
              </a:highlight>
            </a:endParaRPr>
          </a:p>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The system calls this method as the first indication that the user is leaving your activity (though it does not always mean the activity is being destroyed); it indicates that the activity is no longer in the foreground (though it may still be visible if the user is in multi-window mode). There are several reasons why an activity may enter this state. For example: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Some event interrupts app execution</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In Android 7.0 (API level 24) or higher, multiple apps run in multi-window mode. Because only one of the apps (windows) has focus at any time, the system pauses all of the other apps.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A new, semi-transparent activity (such as a dialog) opens. As long as the activity is still partially visible but not in focus, it remains paused.</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152400" y="152400"/>
            <a:ext cx="8839201" cy="39167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nvSpPr>
        <p:spPr>
          <a:xfrm>
            <a:off x="892125" y="1354700"/>
            <a:ext cx="6751500" cy="139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rgbClr val="202124"/>
                </a:solidFill>
                <a:highlight>
                  <a:srgbClr val="FFFFFF"/>
                </a:highlight>
              </a:rPr>
              <a:t>onStop()</a:t>
            </a:r>
            <a:endParaRPr b="1" sz="1300">
              <a:solidFill>
                <a:srgbClr val="202124"/>
              </a:solidFill>
              <a:highlight>
                <a:srgbClr val="FFFFFF"/>
              </a:highlight>
            </a:endParaRPr>
          </a:p>
          <a:p>
            <a:pPr indent="0" lvl="0" marL="0" rtl="0" algn="l">
              <a:lnSpc>
                <a:spcPct val="115000"/>
              </a:lnSpc>
              <a:spcBef>
                <a:spcPts val="1200"/>
              </a:spcBef>
              <a:spcAft>
                <a:spcPts val="1200"/>
              </a:spcAft>
              <a:buNone/>
            </a:pPr>
            <a:r>
              <a:rPr lang="en" sz="1200">
                <a:solidFill>
                  <a:srgbClr val="202124"/>
                </a:solidFill>
                <a:highlight>
                  <a:srgbClr val="FFFFFF"/>
                </a:highlight>
                <a:latin typeface="Roboto"/>
                <a:ea typeface="Roboto"/>
                <a:cs typeface="Roboto"/>
                <a:sym typeface="Roboto"/>
              </a:rPr>
              <a:t>When your activity is no longer visible to the user, it has entered the </a:t>
            </a:r>
            <a:r>
              <a:rPr i="1" lang="en" sz="1200">
                <a:solidFill>
                  <a:srgbClr val="202124"/>
                </a:solidFill>
                <a:highlight>
                  <a:srgbClr val="FFFFFF"/>
                </a:highlight>
                <a:latin typeface="Roboto"/>
                <a:ea typeface="Roboto"/>
                <a:cs typeface="Roboto"/>
                <a:sym typeface="Roboto"/>
              </a:rPr>
              <a:t>Stopped</a:t>
            </a:r>
            <a:r>
              <a:rPr lang="en" sz="1200">
                <a:solidFill>
                  <a:srgbClr val="202124"/>
                </a:solidFill>
                <a:highlight>
                  <a:srgbClr val="FFFFFF"/>
                </a:highlight>
                <a:latin typeface="Roboto"/>
                <a:ea typeface="Roboto"/>
                <a:cs typeface="Roboto"/>
                <a:sym typeface="Roboto"/>
              </a:rPr>
              <a:t> state, and the system invokes the </a:t>
            </a:r>
            <a:r>
              <a:rPr lang="en" sz="1200" u="sng">
                <a:solidFill>
                  <a:schemeClr val="hlink"/>
                </a:solidFill>
                <a:highlight>
                  <a:srgbClr val="FFFFFF"/>
                </a:highlight>
                <a:latin typeface="Roboto"/>
                <a:ea typeface="Roboto"/>
                <a:cs typeface="Roboto"/>
                <a:sym typeface="Roboto"/>
                <a:hlinkClick r:id="rId3"/>
              </a:rPr>
              <a:t>onStop()</a:t>
            </a:r>
            <a:r>
              <a:rPr lang="en" sz="1200">
                <a:solidFill>
                  <a:srgbClr val="202124"/>
                </a:solidFill>
                <a:highlight>
                  <a:srgbClr val="FFFFFF"/>
                </a:highlight>
                <a:latin typeface="Roboto"/>
                <a:ea typeface="Roboto"/>
                <a:cs typeface="Roboto"/>
                <a:sym typeface="Roboto"/>
              </a:rPr>
              <a:t> callback. This may occur, for example, when a newly launched activity covers the entire screen. The system may also call </a:t>
            </a:r>
            <a:r>
              <a:rPr lang="en" sz="1200" u="sng">
                <a:solidFill>
                  <a:schemeClr val="hlink"/>
                </a:solidFill>
                <a:highlight>
                  <a:srgbClr val="FFFFFF"/>
                </a:highlight>
                <a:latin typeface="Roboto"/>
                <a:ea typeface="Roboto"/>
                <a:cs typeface="Roboto"/>
                <a:sym typeface="Roboto"/>
                <a:hlinkClick r:id="rId4"/>
              </a:rPr>
              <a:t>onStop()</a:t>
            </a:r>
            <a:r>
              <a:rPr lang="en" sz="1200">
                <a:solidFill>
                  <a:srgbClr val="202124"/>
                </a:solidFill>
                <a:highlight>
                  <a:srgbClr val="FFFFFF"/>
                </a:highlight>
                <a:latin typeface="Roboto"/>
                <a:ea typeface="Roboto"/>
                <a:cs typeface="Roboto"/>
                <a:sym typeface="Roboto"/>
              </a:rPr>
              <a:t> when the activity has finished running, and is about to be terminated.</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nvSpPr>
        <p:spPr>
          <a:xfrm>
            <a:off x="198250" y="1134450"/>
            <a:ext cx="8403600" cy="17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rgbClr val="202124"/>
                </a:solidFill>
                <a:highlight>
                  <a:srgbClr val="FFFFFF"/>
                </a:highlight>
              </a:rPr>
              <a:t>onDestroy()</a:t>
            </a:r>
            <a:endParaRPr b="1" sz="1300">
              <a:solidFill>
                <a:srgbClr val="202124"/>
              </a:solidFill>
              <a:highlight>
                <a:srgbClr val="FFFFFF"/>
              </a:highlight>
            </a:endParaRPr>
          </a:p>
          <a:p>
            <a:pPr indent="0" lvl="0" marL="0" rtl="0" algn="l">
              <a:lnSpc>
                <a:spcPct val="115000"/>
              </a:lnSpc>
              <a:spcBef>
                <a:spcPts val="1200"/>
              </a:spcBef>
              <a:spcAft>
                <a:spcPts val="0"/>
              </a:spcAft>
              <a:buNone/>
            </a:pPr>
            <a:r>
              <a:rPr lang="en" sz="1200" u="sng">
                <a:solidFill>
                  <a:schemeClr val="hlink"/>
                </a:solidFill>
                <a:highlight>
                  <a:srgbClr val="FFFFFF"/>
                </a:highlight>
                <a:latin typeface="Roboto"/>
                <a:ea typeface="Roboto"/>
                <a:cs typeface="Roboto"/>
                <a:sym typeface="Roboto"/>
                <a:hlinkClick r:id="rId3"/>
              </a:rPr>
              <a:t>onDestroy()</a:t>
            </a:r>
            <a:r>
              <a:rPr lang="en" sz="1200">
                <a:solidFill>
                  <a:srgbClr val="202124"/>
                </a:solidFill>
                <a:highlight>
                  <a:srgbClr val="FFFFFF"/>
                </a:highlight>
                <a:latin typeface="Roboto"/>
                <a:ea typeface="Roboto"/>
                <a:cs typeface="Roboto"/>
                <a:sym typeface="Roboto"/>
              </a:rPr>
              <a:t> is called before the activity is destroyed. The system invokes this callback either because: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the activity is finishing (due to the user completely dismissing the activity or due to </a:t>
            </a:r>
            <a:r>
              <a:rPr lang="en" sz="1200" u="sng">
                <a:solidFill>
                  <a:schemeClr val="hlink"/>
                </a:solidFill>
                <a:highlight>
                  <a:srgbClr val="FFFFFF"/>
                </a:highlight>
                <a:latin typeface="Roboto"/>
                <a:ea typeface="Roboto"/>
                <a:cs typeface="Roboto"/>
                <a:sym typeface="Roboto"/>
                <a:hlinkClick r:id="rId4"/>
              </a:rPr>
              <a:t>finish()</a:t>
            </a:r>
            <a:r>
              <a:rPr lang="en" sz="1200">
                <a:solidFill>
                  <a:srgbClr val="202124"/>
                </a:solidFill>
                <a:highlight>
                  <a:srgbClr val="FFFFFF"/>
                </a:highlight>
                <a:latin typeface="Roboto"/>
                <a:ea typeface="Roboto"/>
                <a:cs typeface="Roboto"/>
                <a:sym typeface="Roboto"/>
              </a:rPr>
              <a:t> being called on the activity), or</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the system is temporarily destroying the activity due to a configuration change (such as device rotation or multi-window mode)</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680850" y="1844400"/>
            <a:ext cx="77823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p>
          <a:p>
            <a:pPr indent="-342900" lvl="0" marL="457200" rtl="0" algn="l">
              <a:spcBef>
                <a:spcPts val="0"/>
              </a:spcBef>
              <a:spcAft>
                <a:spcPts val="0"/>
              </a:spcAft>
              <a:buSzPts val="1800"/>
              <a:buChar char="●"/>
            </a:pPr>
            <a:r>
              <a:rPr b="1" lang="en" sz="1800"/>
              <a:t>Android Basics</a:t>
            </a:r>
            <a:endParaRPr b="1" sz="1800"/>
          </a:p>
          <a:p>
            <a:pPr indent="-342900" lvl="0" marL="457200" rtl="0" algn="l">
              <a:spcBef>
                <a:spcPts val="0"/>
              </a:spcBef>
              <a:spcAft>
                <a:spcPts val="0"/>
              </a:spcAft>
              <a:buSzPts val="1800"/>
              <a:buChar char="●"/>
            </a:pPr>
            <a:r>
              <a:rPr b="1" lang="en" sz="1800"/>
              <a:t>Activity Lifecycle</a:t>
            </a:r>
            <a:endParaRPr b="1" sz="1800"/>
          </a:p>
          <a:p>
            <a:pPr indent="0" lvl="0" marL="457200" rtl="0" algn="l">
              <a:spcBef>
                <a:spcPts val="0"/>
              </a:spcBef>
              <a:spcAft>
                <a:spcPts val="0"/>
              </a:spcAft>
              <a:buNone/>
            </a:pPr>
            <a:r>
              <a:t/>
            </a:r>
            <a:endParaRPr b="1" sz="1800"/>
          </a:p>
          <a:p>
            <a:pPr indent="0" lvl="0" marL="457200" rtl="0" algn="l">
              <a:spcBef>
                <a:spcPts val="0"/>
              </a:spcBef>
              <a:spcAft>
                <a:spcPts val="0"/>
              </a:spcAft>
              <a:buNone/>
            </a:pPr>
            <a:r>
              <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Android</a:t>
            </a:r>
            <a:endParaRPr/>
          </a:p>
        </p:txBody>
      </p:sp>
      <p:sp>
        <p:nvSpPr>
          <p:cNvPr id="65" name="Google Shape;65;p15"/>
          <p:cNvSpPr txBox="1"/>
          <p:nvPr>
            <p:ph idx="1" type="body"/>
          </p:nvPr>
        </p:nvSpPr>
        <p:spPr>
          <a:xfrm>
            <a:off x="311700" y="1152475"/>
            <a:ext cx="8520600" cy="376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mobile operating system that is based on a modified version of Linux</a:t>
            </a:r>
            <a:endParaRPr/>
          </a:p>
          <a:p>
            <a:pPr indent="-317500" lvl="1" marL="914400" rtl="0" algn="l">
              <a:spcBef>
                <a:spcPts val="0"/>
              </a:spcBef>
              <a:spcAft>
                <a:spcPts val="0"/>
              </a:spcAft>
              <a:buSzPts val="1400"/>
              <a:buChar char="○"/>
            </a:pPr>
            <a:r>
              <a:rPr lang="en"/>
              <a:t>Another well-known mobile operating system is IOS</a:t>
            </a:r>
            <a:endParaRPr/>
          </a:p>
          <a:p>
            <a:pPr indent="-342900" lvl="0" marL="457200" rtl="0" algn="l">
              <a:spcBef>
                <a:spcPts val="0"/>
              </a:spcBef>
              <a:spcAft>
                <a:spcPts val="0"/>
              </a:spcAft>
              <a:buSzPts val="1800"/>
              <a:buChar char="●"/>
            </a:pPr>
            <a:r>
              <a:rPr lang="en"/>
              <a:t>Originally developed by a startup of the same name, Android, Inc, which was acquired by Google in 2005</a:t>
            </a:r>
            <a:endParaRPr/>
          </a:p>
          <a:p>
            <a:pPr indent="-317500" lvl="1" marL="914400" rtl="0" algn="l">
              <a:spcBef>
                <a:spcPts val="0"/>
              </a:spcBef>
              <a:spcAft>
                <a:spcPts val="0"/>
              </a:spcAft>
              <a:buSzPts val="1400"/>
              <a:buChar char="○"/>
            </a:pPr>
            <a:r>
              <a:rPr lang="en" sz="1200">
                <a:solidFill>
                  <a:srgbClr val="202124"/>
                </a:solidFill>
                <a:highlight>
                  <a:srgbClr val="FFFFFF"/>
                </a:highlight>
                <a:latin typeface="Roboto"/>
                <a:ea typeface="Roboto"/>
                <a:cs typeface="Roboto"/>
                <a:sym typeface="Roboto"/>
              </a:rPr>
              <a:t>Android is developed by Google until the latest changes and updates are ready to be released, at which point the source code is made available to the Android Open Source Project (AOSP), an open source initiative led by Google</a:t>
            </a:r>
            <a:endParaRPr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More details about Android: </a:t>
            </a:r>
            <a:r>
              <a:rPr lang="en" sz="1200" u="sng">
                <a:solidFill>
                  <a:schemeClr val="hlink"/>
                </a:solidFill>
                <a:highlight>
                  <a:srgbClr val="FFFFFF"/>
                </a:highlight>
                <a:latin typeface="Roboto"/>
                <a:ea typeface="Roboto"/>
                <a:cs typeface="Roboto"/>
                <a:sym typeface="Roboto"/>
                <a:hlinkClick r:id="rId3"/>
              </a:rPr>
              <a:t>https://www.android.com/</a:t>
            </a:r>
            <a:endParaRPr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Recall Google Play. It serves as the official app store for certified devices running on the </a:t>
            </a:r>
            <a:r>
              <a:rPr lang="en" sz="1200">
                <a:solidFill>
                  <a:srgbClr val="202124"/>
                </a:solidFill>
                <a:highlight>
                  <a:srgbClr val="FFFFFF"/>
                </a:highlight>
                <a:uFill>
                  <a:noFill/>
                </a:uFill>
                <a:latin typeface="Roboto"/>
                <a:ea typeface="Roboto"/>
                <a:cs typeface="Roboto"/>
                <a:sym typeface="Roboto"/>
                <a:hlinkClick r:id="rId4">
                  <a:extLst>
                    <a:ext uri="{A12FA001-AC4F-418D-AE19-62706E023703}">
                      <ahyp:hlinkClr val="tx"/>
                    </a:ext>
                  </a:extLst>
                </a:hlinkClick>
              </a:rPr>
              <a:t>Android operating system</a:t>
            </a:r>
            <a:r>
              <a:rPr lang="en" sz="1200">
                <a:solidFill>
                  <a:srgbClr val="202124"/>
                </a:solidFill>
                <a:highlight>
                  <a:srgbClr val="FFFFFF"/>
                </a:highlight>
                <a:latin typeface="Roboto"/>
                <a:ea typeface="Roboto"/>
                <a:cs typeface="Roboto"/>
                <a:sym typeface="Roboto"/>
              </a:rPr>
              <a:t> and </a:t>
            </a:r>
            <a:r>
              <a:rPr lang="en" sz="1200">
                <a:solidFill>
                  <a:srgbClr val="202124"/>
                </a:solidFill>
                <a:highlight>
                  <a:srgbClr val="FFFFFF"/>
                </a:highlight>
                <a:uFill>
                  <a:noFill/>
                </a:uFill>
                <a:latin typeface="Roboto"/>
                <a:ea typeface="Roboto"/>
                <a:cs typeface="Roboto"/>
                <a:sym typeface="Roboto"/>
                <a:hlinkClick r:id="rId5">
                  <a:extLst>
                    <a:ext uri="{A12FA001-AC4F-418D-AE19-62706E023703}">
                      <ahyp:hlinkClr val="tx"/>
                    </a:ext>
                  </a:extLst>
                </a:hlinkClick>
              </a:rPr>
              <a:t>its derivatives</a:t>
            </a:r>
            <a:r>
              <a:rPr lang="en" sz="1200">
                <a:solidFill>
                  <a:srgbClr val="202124"/>
                </a:solidFill>
                <a:highlight>
                  <a:srgbClr val="FFFFFF"/>
                </a:highlight>
                <a:latin typeface="Roboto"/>
                <a:ea typeface="Roboto"/>
                <a:cs typeface="Roboto"/>
                <a:sym typeface="Roboto"/>
              </a:rPr>
              <a:t> as well as </a:t>
            </a:r>
            <a:r>
              <a:rPr lang="en" sz="1200">
                <a:solidFill>
                  <a:srgbClr val="202124"/>
                </a:solidFill>
                <a:highlight>
                  <a:srgbClr val="FFFFFF"/>
                </a:highlight>
                <a:uFill>
                  <a:noFill/>
                </a:uFill>
                <a:latin typeface="Roboto"/>
                <a:ea typeface="Roboto"/>
                <a:cs typeface="Roboto"/>
                <a:sym typeface="Roboto"/>
                <a:hlinkClick r:id="rId6">
                  <a:extLst>
                    <a:ext uri="{A12FA001-AC4F-418D-AE19-62706E023703}">
                      <ahyp:hlinkClr val="tx"/>
                    </a:ext>
                  </a:extLst>
                </a:hlinkClick>
              </a:rPr>
              <a:t>ChromeOS</a:t>
            </a:r>
            <a:r>
              <a:rPr lang="en" sz="1200">
                <a:solidFill>
                  <a:srgbClr val="202124"/>
                </a:solidFill>
                <a:highlight>
                  <a:srgbClr val="FFFFFF"/>
                </a:highlight>
                <a:latin typeface="Roboto"/>
                <a:ea typeface="Roboto"/>
                <a:cs typeface="Roboto"/>
                <a:sym typeface="Roboto"/>
              </a:rPr>
              <a:t>, allowing users to browse and download applications developed with the </a:t>
            </a:r>
            <a:r>
              <a:rPr lang="en" sz="1200">
                <a:solidFill>
                  <a:srgbClr val="202124"/>
                </a:solidFill>
                <a:highlight>
                  <a:srgbClr val="FFFFFF"/>
                </a:highlight>
                <a:uFill>
                  <a:noFill/>
                </a:uFill>
                <a:latin typeface="Roboto"/>
                <a:ea typeface="Roboto"/>
                <a:cs typeface="Roboto"/>
                <a:sym typeface="Roboto"/>
                <a:hlinkClick r:id="rId7">
                  <a:extLst>
                    <a:ext uri="{A12FA001-AC4F-418D-AE19-62706E023703}">
                      <ahyp:hlinkClr val="tx"/>
                    </a:ext>
                  </a:extLst>
                </a:hlinkClick>
              </a:rPr>
              <a:t>Android software development kit</a:t>
            </a:r>
            <a:r>
              <a:rPr lang="en" sz="1200">
                <a:solidFill>
                  <a:srgbClr val="202124"/>
                </a:solidFill>
                <a:highlight>
                  <a:srgbClr val="FFFFFF"/>
                </a:highlight>
                <a:latin typeface="Roboto"/>
                <a:ea typeface="Roboto"/>
                <a:cs typeface="Roboto"/>
                <a:sym typeface="Roboto"/>
              </a:rPr>
              <a:t> (SDK) and published through Google. It’s an important </a:t>
            </a:r>
            <a:r>
              <a:rPr lang="en" sz="1200">
                <a:solidFill>
                  <a:srgbClr val="202124"/>
                </a:solidFill>
                <a:highlight>
                  <a:srgbClr val="FFFFFF"/>
                </a:highlight>
                <a:latin typeface="Roboto"/>
                <a:ea typeface="Roboto"/>
                <a:cs typeface="Roboto"/>
                <a:sym typeface="Roboto"/>
              </a:rPr>
              <a:t>application</a:t>
            </a:r>
            <a:r>
              <a:rPr lang="en" sz="1200">
                <a:solidFill>
                  <a:srgbClr val="202124"/>
                </a:solidFill>
                <a:highlight>
                  <a:srgbClr val="FFFFFF"/>
                </a:highlight>
                <a:latin typeface="Roboto"/>
                <a:ea typeface="Roboto"/>
                <a:cs typeface="Roboto"/>
                <a:sym typeface="Roboto"/>
              </a:rPr>
              <a:t> and platform  in Android ecosystem.</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Android</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the Android code was released under the open-source Apache License</a:t>
            </a:r>
            <a:endParaRPr/>
          </a:p>
          <a:p>
            <a:pPr indent="-317500" lvl="1" marL="914400" rtl="0" algn="l">
              <a:spcBef>
                <a:spcPts val="0"/>
              </a:spcBef>
              <a:spcAft>
                <a:spcPts val="0"/>
              </a:spcAft>
              <a:buSzPts val="1400"/>
              <a:buChar char="○"/>
            </a:pPr>
            <a:r>
              <a:rPr lang="en" sz="1350">
                <a:solidFill>
                  <a:srgbClr val="202122"/>
                </a:solidFill>
              </a:rPr>
              <a:t>The software distributed under the terms of the </a:t>
            </a:r>
            <a:r>
              <a:rPr lang="en" sz="1350">
                <a:solidFill>
                  <a:srgbClr val="202122"/>
                </a:solidFill>
                <a:uFill>
                  <a:noFill/>
                </a:uFill>
                <a:hlinkClick r:id="rId3">
                  <a:extLst>
                    <a:ext uri="{A12FA001-AC4F-418D-AE19-62706E023703}">
                      <ahyp:hlinkClr val="tx"/>
                    </a:ext>
                  </a:extLst>
                </a:hlinkClick>
              </a:rPr>
              <a:t>Apache License</a:t>
            </a:r>
            <a:r>
              <a:rPr lang="en" sz="1350">
                <a:solidFill>
                  <a:srgbClr val="202122"/>
                </a:solidFill>
              </a:rPr>
              <a:t> is a non-</a:t>
            </a:r>
            <a:r>
              <a:rPr lang="en" sz="1350">
                <a:solidFill>
                  <a:srgbClr val="202122"/>
                </a:solidFill>
                <a:uFill>
                  <a:noFill/>
                </a:uFill>
                <a:hlinkClick r:id="rId4">
                  <a:extLst>
                    <a:ext uri="{A12FA001-AC4F-418D-AE19-62706E023703}">
                      <ahyp:hlinkClr val="tx"/>
                    </a:ext>
                  </a:extLst>
                </a:hlinkClick>
              </a:rPr>
              <a:t>copyleft</a:t>
            </a:r>
            <a:r>
              <a:rPr lang="en" sz="1350">
                <a:solidFill>
                  <a:srgbClr val="202122"/>
                </a:solidFill>
              </a:rPr>
              <a:t> form of </a:t>
            </a:r>
            <a:r>
              <a:rPr lang="en" sz="1350">
                <a:solidFill>
                  <a:srgbClr val="202122"/>
                </a:solidFill>
                <a:uFill>
                  <a:noFill/>
                </a:uFill>
                <a:hlinkClick r:id="rId5">
                  <a:extLst>
                    <a:ext uri="{A12FA001-AC4F-418D-AE19-62706E023703}">
                      <ahyp:hlinkClr val="tx"/>
                    </a:ext>
                  </a:extLst>
                </a:hlinkClick>
              </a:rPr>
              <a:t>free and open-source software</a:t>
            </a:r>
            <a:r>
              <a:rPr lang="en" sz="1350">
                <a:solidFill>
                  <a:srgbClr val="202122"/>
                </a:solidFill>
              </a:rPr>
              <a:t> (FOSS). Open source software refers to software people can modify and share because its design is publicly accessible.</a:t>
            </a:r>
            <a:endParaRPr/>
          </a:p>
          <a:p>
            <a:pPr indent="-317500" lvl="1" marL="914400" rtl="0" algn="l">
              <a:spcBef>
                <a:spcPts val="0"/>
              </a:spcBef>
              <a:spcAft>
                <a:spcPts val="0"/>
              </a:spcAft>
              <a:buSzPts val="1400"/>
              <a:buChar char="○"/>
            </a:pPr>
            <a:r>
              <a:rPr lang="en" sz="1350">
                <a:solidFill>
                  <a:srgbClr val="202122"/>
                </a:solidFill>
              </a:rPr>
              <a:t>More details about Apache: https://www.apache.org/licenses/LICENSE-2.0</a:t>
            </a:r>
            <a:endParaRPr sz="1350">
              <a:solidFill>
                <a:srgbClr val="202122"/>
              </a:solidFill>
            </a:endParaRPr>
          </a:p>
          <a:p>
            <a:pPr indent="-342900" lvl="0" marL="457200" rtl="0" algn="l">
              <a:spcBef>
                <a:spcPts val="0"/>
              </a:spcBef>
              <a:spcAft>
                <a:spcPts val="0"/>
              </a:spcAft>
              <a:buSzPts val="1800"/>
              <a:buChar char="●"/>
            </a:pPr>
            <a:r>
              <a:rPr lang="en"/>
              <a:t>The main advantage to adopting Android is that it offers a unified approach to mobile application development</a:t>
            </a:r>
            <a:endParaRPr/>
          </a:p>
          <a:p>
            <a:pPr indent="-317500" lvl="1" marL="914400" rtl="0" algn="l">
              <a:spcBef>
                <a:spcPts val="0"/>
              </a:spcBef>
              <a:spcAft>
                <a:spcPts val="0"/>
              </a:spcAft>
              <a:buSzPts val="1400"/>
              <a:buChar char="○"/>
            </a:pPr>
            <a:r>
              <a:rPr lang="en"/>
              <a:t>Android devices: Wear OS, Android TV, Android for Cars, Chrome OS devices, Android phones, Android tablets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Platform Architecture</a:t>
            </a:r>
            <a:endParaRPr/>
          </a:p>
        </p:txBody>
      </p:sp>
      <p:sp>
        <p:nvSpPr>
          <p:cNvPr id="77" name="Google Shape;77;p17"/>
          <p:cNvSpPr txBox="1"/>
          <p:nvPr>
            <p:ph idx="1" type="body"/>
          </p:nvPr>
        </p:nvSpPr>
        <p:spPr>
          <a:xfrm>
            <a:off x="311700" y="1152475"/>
            <a:ext cx="5083500" cy="362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Android runtime provides a set of core libraries that enable developers to write Android apps using the Java programming language</a:t>
            </a:r>
            <a:endParaRPr/>
          </a:p>
          <a:p>
            <a:pPr indent="-342900" lvl="0" marL="457200" rtl="0" algn="l">
              <a:spcBef>
                <a:spcPts val="0"/>
              </a:spcBef>
              <a:spcAft>
                <a:spcPts val="0"/>
              </a:spcAft>
              <a:buSzPts val="1800"/>
              <a:buChar char="●"/>
            </a:pPr>
            <a:r>
              <a:rPr lang="en"/>
              <a:t>Java API Framework is layer that Android applications connect directly to.</a:t>
            </a:r>
            <a:endParaRPr/>
          </a:p>
          <a:p>
            <a:pPr indent="-342900" lvl="0" marL="457200" rtl="0" algn="l">
              <a:spcBef>
                <a:spcPts val="0"/>
              </a:spcBef>
              <a:spcAft>
                <a:spcPts val="0"/>
              </a:spcAft>
              <a:buSzPts val="1800"/>
              <a:buChar char="●"/>
            </a:pPr>
            <a:r>
              <a:rPr lang="en"/>
              <a:t>Below Android Runtime, there are layers: Hardware Abstraction layer and Linux Kernel. Recall that Android operating system is based on Linux.</a:t>
            </a:r>
            <a:endParaRPr/>
          </a:p>
        </p:txBody>
      </p:sp>
      <p:pic>
        <p:nvPicPr>
          <p:cNvPr id="78" name="Google Shape;78;p17"/>
          <p:cNvPicPr preferRelativeResize="0"/>
          <p:nvPr/>
        </p:nvPicPr>
        <p:blipFill>
          <a:blip r:embed="rId3">
            <a:alphaModFix/>
          </a:blip>
          <a:stretch>
            <a:fillRect/>
          </a:stretch>
        </p:blipFill>
        <p:spPr>
          <a:xfrm>
            <a:off x="5666959" y="0"/>
            <a:ext cx="3477031"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Required Tools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Android Studio as </a:t>
            </a:r>
            <a:r>
              <a:rPr lang="en" sz="2000"/>
              <a:t>IDE + Android SDK</a:t>
            </a:r>
            <a:r>
              <a:rPr lang="en" sz="2000"/>
              <a:t>: </a:t>
            </a:r>
            <a:r>
              <a:rPr lang="en" sz="2000" u="sng">
                <a:solidFill>
                  <a:schemeClr val="hlink"/>
                </a:solidFill>
                <a:hlinkClick r:id="rId3"/>
              </a:rPr>
              <a:t>https://developer.android.com/studio</a:t>
            </a:r>
            <a:endParaRPr sz="2000"/>
          </a:p>
          <a:p>
            <a:pPr indent="-355600" lvl="0" marL="457200" rtl="0" algn="l">
              <a:spcBef>
                <a:spcPts val="0"/>
              </a:spcBef>
              <a:spcAft>
                <a:spcPts val="0"/>
              </a:spcAft>
              <a:buSzPts val="2000"/>
              <a:buChar char="●"/>
            </a:pPr>
            <a:r>
              <a:rPr lang="en" sz="2000"/>
              <a:t>IntelliJ also includes the Android Studio IDE</a:t>
            </a:r>
            <a:endParaRPr sz="2000"/>
          </a:p>
          <a:p>
            <a:pPr indent="-355600" lvl="0" marL="457200" rtl="0" algn="l">
              <a:spcBef>
                <a:spcPts val="0"/>
              </a:spcBef>
              <a:spcAft>
                <a:spcPts val="0"/>
              </a:spcAft>
              <a:buSzPts val="2000"/>
              <a:buChar char="●"/>
            </a:pPr>
            <a:r>
              <a:rPr lang="en" sz="2000"/>
              <a:t>Android devices don’t run .class and .jar files. Instead, to improve speed and battery performance, Android devices use their own optimized formats for compiled code.</a:t>
            </a:r>
            <a:endParaRPr sz="2000"/>
          </a:p>
          <a:p>
            <a:pPr indent="-355600" lvl="0" marL="457200" rtl="0" algn="l">
              <a:spcBef>
                <a:spcPts val="0"/>
              </a:spcBef>
              <a:spcAft>
                <a:spcPts val="0"/>
              </a:spcAft>
              <a:buSzPts val="2000"/>
              <a:buChar char="●"/>
            </a:pPr>
            <a:r>
              <a:rPr lang="en" sz="2000"/>
              <a:t>Resources for Android developers: </a:t>
            </a:r>
            <a:r>
              <a:rPr lang="en" sz="2000" u="sng">
                <a:solidFill>
                  <a:schemeClr val="hlink"/>
                </a:solidFill>
                <a:hlinkClick r:id="rId4"/>
              </a:rPr>
              <a:t>https://developer.android.com/</a:t>
            </a:r>
            <a:endParaRPr sz="2000"/>
          </a:p>
          <a:p>
            <a:pPr indent="-355600" lvl="0" marL="457200" rtl="0" algn="l">
              <a:spcBef>
                <a:spcPts val="0"/>
              </a:spcBef>
              <a:spcAft>
                <a:spcPts val="0"/>
              </a:spcAft>
              <a:buSzPts val="2000"/>
              <a:buChar char="●"/>
            </a:pPr>
            <a:r>
              <a:rPr lang="en" sz="2000"/>
              <a:t>Then you can create Android Virtual Devices(AVD) to run your application on emulator.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ode architecture</a:t>
            </a:r>
            <a:endParaRPr/>
          </a:p>
        </p:txBody>
      </p:sp>
      <p:sp>
        <p:nvSpPr>
          <p:cNvPr id="90" name="Google Shape;90;p19"/>
          <p:cNvSpPr txBox="1"/>
          <p:nvPr>
            <p:ph idx="1" type="body"/>
          </p:nvPr>
        </p:nvSpPr>
        <p:spPr>
          <a:xfrm>
            <a:off x="311700" y="1152475"/>
            <a:ext cx="4510200" cy="383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Source folder</a:t>
            </a:r>
            <a:endParaRPr/>
          </a:p>
          <a:p>
            <a:pPr indent="-317500" lvl="1" marL="914400" rtl="0" algn="l">
              <a:spcBef>
                <a:spcPts val="0"/>
              </a:spcBef>
              <a:spcAft>
                <a:spcPts val="0"/>
              </a:spcAft>
              <a:buSzPts val="1400"/>
              <a:buChar char="○"/>
            </a:pPr>
            <a:r>
              <a:rPr lang="en"/>
              <a:t>MainActivity.java (the controller) </a:t>
            </a:r>
            <a:endParaRPr/>
          </a:p>
          <a:p>
            <a:pPr indent="-342900" lvl="0" marL="457200" rtl="0" algn="l">
              <a:spcBef>
                <a:spcPts val="0"/>
              </a:spcBef>
              <a:spcAft>
                <a:spcPts val="0"/>
              </a:spcAft>
              <a:buSzPts val="1800"/>
              <a:buChar char="●"/>
            </a:pPr>
            <a:r>
              <a:rPr lang="en"/>
              <a:t>res folder</a:t>
            </a:r>
            <a:endParaRPr/>
          </a:p>
          <a:p>
            <a:pPr indent="-317500" lvl="1" marL="914400" rtl="0" algn="l">
              <a:spcBef>
                <a:spcPts val="0"/>
              </a:spcBef>
              <a:spcAft>
                <a:spcPts val="0"/>
              </a:spcAft>
              <a:buSzPts val="1400"/>
              <a:buChar char="○"/>
            </a:pPr>
            <a:r>
              <a:rPr lang="en"/>
              <a:t>layout folder, activity_main.xml (the view) </a:t>
            </a:r>
            <a:endParaRPr/>
          </a:p>
          <a:p>
            <a:pPr indent="-317500" lvl="1" marL="914400" rtl="0" algn="l">
              <a:spcBef>
                <a:spcPts val="0"/>
              </a:spcBef>
              <a:spcAft>
                <a:spcPts val="0"/>
              </a:spcAft>
              <a:buSzPts val="1400"/>
              <a:buChar char="○"/>
            </a:pPr>
            <a:r>
              <a:rPr lang="en"/>
              <a:t>drawable folder, hold images with different resolutions and pixel densities (DPI) values</a:t>
            </a:r>
            <a:endParaRPr/>
          </a:p>
          <a:p>
            <a:pPr indent="-317500" lvl="1" marL="914400" rtl="0" algn="l">
              <a:spcBef>
                <a:spcPts val="0"/>
              </a:spcBef>
              <a:spcAft>
                <a:spcPts val="0"/>
              </a:spcAft>
              <a:buSzPts val="1400"/>
              <a:buChar char="○"/>
            </a:pPr>
            <a:r>
              <a:rPr lang="en"/>
              <a:t>mipmap, app icons</a:t>
            </a:r>
            <a:endParaRPr/>
          </a:p>
          <a:p>
            <a:pPr indent="-317500" lvl="1" marL="914400" rtl="0" algn="l">
              <a:spcBef>
                <a:spcPts val="0"/>
              </a:spcBef>
              <a:spcAft>
                <a:spcPts val="0"/>
              </a:spcAft>
              <a:buSzPts val="1400"/>
              <a:buChar char="○"/>
            </a:pPr>
            <a:r>
              <a:rPr lang="en"/>
              <a:t>values, constants</a:t>
            </a:r>
            <a:endParaRPr/>
          </a:p>
          <a:p>
            <a:pPr indent="-342900" lvl="0" marL="457200" rtl="0" algn="l">
              <a:spcBef>
                <a:spcPts val="0"/>
              </a:spcBef>
              <a:spcAft>
                <a:spcPts val="0"/>
              </a:spcAft>
              <a:buSzPts val="1800"/>
              <a:buChar char="●"/>
            </a:pPr>
            <a:r>
              <a:rPr lang="en"/>
              <a:t>Gradle</a:t>
            </a:r>
            <a:endParaRPr/>
          </a:p>
          <a:p>
            <a:pPr indent="-317500" lvl="1" marL="914400" rtl="0" algn="l">
              <a:spcBef>
                <a:spcPts val="0"/>
              </a:spcBef>
              <a:spcAft>
                <a:spcPts val="0"/>
              </a:spcAft>
              <a:buSzPts val="1400"/>
              <a:buChar char="○"/>
            </a:pPr>
            <a:r>
              <a:rPr lang="en"/>
              <a:t>the build system</a:t>
            </a:r>
            <a:endParaRPr/>
          </a:p>
        </p:txBody>
      </p:sp>
      <p:pic>
        <p:nvPicPr>
          <p:cNvPr id="91" name="Google Shape;91;p19"/>
          <p:cNvPicPr preferRelativeResize="0"/>
          <p:nvPr/>
        </p:nvPicPr>
        <p:blipFill>
          <a:blip r:embed="rId3">
            <a:alphaModFix/>
          </a:blip>
          <a:stretch>
            <a:fillRect/>
          </a:stretch>
        </p:blipFill>
        <p:spPr>
          <a:xfrm>
            <a:off x="5010516" y="0"/>
            <a:ext cx="404286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solidFill>
                  <a:schemeClr val="dk1"/>
                </a:solidFill>
              </a:rPr>
              <a:t>Activity Lifecycle</a:t>
            </a:r>
            <a:endParaRPr/>
          </a:p>
        </p:txBody>
      </p:sp>
      <p:pic>
        <p:nvPicPr>
          <p:cNvPr id="97" name="Google Shape;97;p20"/>
          <p:cNvPicPr preferRelativeResize="0"/>
          <p:nvPr/>
        </p:nvPicPr>
        <p:blipFill>
          <a:blip r:embed="rId3">
            <a:alphaModFix/>
          </a:blip>
          <a:stretch>
            <a:fillRect/>
          </a:stretch>
        </p:blipFill>
        <p:spPr>
          <a:xfrm>
            <a:off x="3152400" y="152400"/>
            <a:ext cx="3785511" cy="4838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152400"/>
            <a:ext cx="8594791"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