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4"/>
    <p:restoredTop sz="94658"/>
  </p:normalViewPr>
  <p:slideViewPr>
    <p:cSldViewPr snapToGrid="0">
      <p:cViewPr varScale="1">
        <p:scale>
          <a:sx n="178" d="100"/>
          <a:sy n="178" d="100"/>
        </p:scale>
        <p:origin x="1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63079bca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63079bc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63079bca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63079bca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63079bca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63079bca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a63079bca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a63079bc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63079bca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63079bc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63079bca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63079bca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63079bca8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63079bca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63079bca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63079bca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63079bca8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63079bca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63079bca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63079bca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63079bca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63079bca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63079bca8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63079bca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63079bca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63079bca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63079bca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63079bca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63079bca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63079bca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3079bca8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3079bca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06f6a12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06f6a12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Final Sample Questions</a:t>
            </a:r>
            <a:endParaRPr/>
          </a:p>
        </p:txBody>
      </p:sp>
      <p:sp>
        <p:nvSpPr>
          <p:cNvPr id="55" name="Google Shape;55;p13"/>
          <p:cNvSpPr txBox="1"/>
          <p:nvPr/>
        </p:nvSpPr>
        <p:spPr>
          <a:xfrm>
            <a:off x="591450" y="2797175"/>
            <a:ext cx="8100900" cy="20925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a:solidFill>
                  <a:schemeClr val="dk1"/>
                </a:solidFill>
              </a:rPr>
              <a:t>The following questions are searched by myself on the Internet,</a:t>
            </a:r>
            <a:r>
              <a:rPr lang="en" sz="1700">
                <a:solidFill>
                  <a:srgbClr val="FF0000"/>
                </a:solidFill>
              </a:rPr>
              <a:t> so they may be differ from the actual questions.</a:t>
            </a:r>
            <a:r>
              <a:rPr lang="en" sz="1700">
                <a:solidFill>
                  <a:schemeClr val="dk1"/>
                </a:solidFill>
              </a:rPr>
              <a:t> </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SzPts val="1700"/>
              <a:buAutoNum type="arabicPeriod"/>
            </a:pPr>
            <a:r>
              <a:rPr lang="en" sz="1700">
                <a:solidFill>
                  <a:srgbClr val="FF0000"/>
                </a:solidFill>
              </a:rPr>
              <a:t>The knowledge taught before the mid-term will still be covered in the final.</a:t>
            </a:r>
            <a:endParaRPr sz="1700">
              <a:solidFill>
                <a:srgbClr val="FF0000"/>
              </a:solidFill>
            </a:endParaRPr>
          </a:p>
          <a:p>
            <a:pPr marL="457200" lvl="0" indent="0" algn="l" rtl="0">
              <a:spcBef>
                <a:spcPts val="0"/>
              </a:spcBef>
              <a:spcAft>
                <a:spcPts val="0"/>
              </a:spcAft>
              <a:buNone/>
            </a:pPr>
            <a:endParaRPr sz="1700">
              <a:solidFill>
                <a:srgbClr val="FF0000"/>
              </a:solidFill>
            </a:endParaRPr>
          </a:p>
          <a:p>
            <a:pPr marL="457200" lvl="0" indent="-336550" algn="l" rtl="0">
              <a:spcBef>
                <a:spcPts val="0"/>
              </a:spcBef>
              <a:spcAft>
                <a:spcPts val="0"/>
              </a:spcAft>
              <a:buClr>
                <a:srgbClr val="FF0000"/>
              </a:buClr>
              <a:buSzPts val="1700"/>
              <a:buAutoNum type="arabicPeriod"/>
            </a:pPr>
            <a:r>
              <a:rPr lang="en" sz="1700">
                <a:solidFill>
                  <a:srgbClr val="FF0000"/>
                </a:solidFill>
              </a:rPr>
              <a:t>Pay attention to the lecture notes the professor uploaded, especially the bolded sentences.</a:t>
            </a:r>
            <a:endParaRPr sz="17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body" idx="1"/>
          </p:nvPr>
        </p:nvSpPr>
        <p:spPr>
          <a:xfrm>
            <a:off x="311700" y="0"/>
            <a:ext cx="8520600" cy="5052600"/>
          </a:xfrm>
          <a:prstGeom prst="rect">
            <a:avLst/>
          </a:prstGeom>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0"/>
              </a:spcAft>
              <a:buNone/>
            </a:pPr>
            <a:r>
              <a:rPr lang="en" sz="1600" dirty="0"/>
              <a:t>import </a:t>
            </a:r>
            <a:r>
              <a:rPr lang="en" sz="1600" dirty="0" err="1"/>
              <a:t>java.io.BufferedReader</a:t>
            </a:r>
            <a:r>
              <a:rPr lang="en" sz="1600" dirty="0"/>
              <a:t>;</a:t>
            </a:r>
            <a:endParaRPr sz="1600" dirty="0"/>
          </a:p>
          <a:p>
            <a:pPr marL="0" marR="0" lvl="0" indent="0" algn="l" rtl="0">
              <a:lnSpc>
                <a:spcPct val="115000"/>
              </a:lnSpc>
              <a:spcBef>
                <a:spcPts val="0"/>
              </a:spcBef>
              <a:spcAft>
                <a:spcPts val="0"/>
              </a:spcAft>
              <a:buNone/>
            </a:pPr>
            <a:r>
              <a:rPr lang="en" sz="1600" dirty="0"/>
              <a:t>import </a:t>
            </a:r>
            <a:r>
              <a:rPr lang="en" sz="1600" dirty="0" err="1"/>
              <a:t>java.io.FileReader</a:t>
            </a:r>
            <a:r>
              <a:rPr lang="en" sz="1600" dirty="0"/>
              <a:t>;</a:t>
            </a:r>
            <a:endParaRPr sz="1600" dirty="0"/>
          </a:p>
          <a:p>
            <a:pPr marL="0" marR="0" lvl="0" indent="0" algn="l" rtl="0">
              <a:lnSpc>
                <a:spcPct val="115000"/>
              </a:lnSpc>
              <a:spcBef>
                <a:spcPts val="0"/>
              </a:spcBef>
              <a:spcAft>
                <a:spcPts val="0"/>
              </a:spcAft>
              <a:buNone/>
            </a:pPr>
            <a:r>
              <a:rPr lang="en" sz="1600" dirty="0"/>
              <a:t>import </a:t>
            </a:r>
            <a:r>
              <a:rPr lang="en" sz="1600" dirty="0" err="1"/>
              <a:t>java.io.IOException</a:t>
            </a:r>
            <a:r>
              <a:rPr lang="en" sz="1600" dirty="0"/>
              <a:t>;</a:t>
            </a:r>
            <a:endParaRPr sz="1600" dirty="0"/>
          </a:p>
          <a:p>
            <a:pPr marL="0" marR="0" lvl="0" indent="0" algn="l" rtl="0">
              <a:lnSpc>
                <a:spcPct val="115000"/>
              </a:lnSpc>
              <a:spcBef>
                <a:spcPts val="0"/>
              </a:spcBef>
              <a:spcAft>
                <a:spcPts val="0"/>
              </a:spcAft>
              <a:buNone/>
            </a:pPr>
            <a:endParaRPr sz="1600" dirty="0"/>
          </a:p>
          <a:p>
            <a:pPr marL="0" marR="0" lvl="0" indent="0" algn="l" rtl="0">
              <a:lnSpc>
                <a:spcPct val="115000"/>
              </a:lnSpc>
              <a:spcBef>
                <a:spcPts val="0"/>
              </a:spcBef>
              <a:spcAft>
                <a:spcPts val="0"/>
              </a:spcAft>
              <a:buNone/>
            </a:pPr>
            <a:r>
              <a:rPr lang="en" sz="1600" dirty="0"/>
              <a:t>public class </a:t>
            </a:r>
            <a:r>
              <a:rPr lang="en" sz="1600" dirty="0" err="1"/>
              <a:t>BufferedReaderExample</a:t>
            </a:r>
            <a:r>
              <a:rPr lang="en" sz="1600" dirty="0"/>
              <a:t> {</a:t>
            </a:r>
            <a:endParaRPr sz="1600" dirty="0"/>
          </a:p>
          <a:p>
            <a:pPr marL="0" marR="0" lvl="0" indent="0" algn="l" rtl="0">
              <a:lnSpc>
                <a:spcPct val="115000"/>
              </a:lnSpc>
              <a:spcBef>
                <a:spcPts val="0"/>
              </a:spcBef>
              <a:spcAft>
                <a:spcPts val="0"/>
              </a:spcAft>
              <a:buNone/>
            </a:pPr>
            <a:r>
              <a:rPr lang="en" sz="1600" dirty="0"/>
              <a:t>    public static void main(String[] </a:t>
            </a:r>
            <a:r>
              <a:rPr lang="en" sz="1600" dirty="0" err="1"/>
              <a:t>args</a:t>
            </a:r>
            <a:r>
              <a:rPr lang="en" sz="1600" dirty="0"/>
              <a:t>) {</a:t>
            </a:r>
            <a:endParaRPr sz="1600" dirty="0"/>
          </a:p>
          <a:p>
            <a:pPr marL="0" marR="0" lvl="0" indent="0" algn="l" rtl="0">
              <a:lnSpc>
                <a:spcPct val="115000"/>
              </a:lnSpc>
              <a:spcBef>
                <a:spcPts val="0"/>
              </a:spcBef>
              <a:spcAft>
                <a:spcPts val="0"/>
              </a:spcAft>
              <a:buNone/>
            </a:pPr>
            <a:r>
              <a:rPr lang="en" sz="1600" dirty="0"/>
              <a:t>        String </a:t>
            </a:r>
            <a:r>
              <a:rPr lang="en" sz="1600" dirty="0" err="1"/>
              <a:t>filePath</a:t>
            </a:r>
            <a:r>
              <a:rPr lang="en" sz="1600" dirty="0"/>
              <a:t> = "path/to/your/</a:t>
            </a:r>
            <a:r>
              <a:rPr lang="en" sz="1600" dirty="0" err="1"/>
              <a:t>file.txt</a:t>
            </a:r>
            <a:r>
              <a:rPr lang="en" sz="1600" dirty="0"/>
              <a:t>";</a:t>
            </a:r>
            <a:endParaRPr sz="1600" dirty="0"/>
          </a:p>
          <a:p>
            <a:pPr marL="0" marR="0" lvl="0" indent="0" algn="l" rtl="0">
              <a:lnSpc>
                <a:spcPct val="115000"/>
              </a:lnSpc>
              <a:spcBef>
                <a:spcPts val="0"/>
              </a:spcBef>
              <a:spcAft>
                <a:spcPts val="0"/>
              </a:spcAft>
              <a:buNone/>
            </a:pPr>
            <a:endParaRPr sz="1600" dirty="0"/>
          </a:p>
          <a:p>
            <a:pPr marL="0" marR="0" lvl="0" indent="0" algn="l" rtl="0">
              <a:lnSpc>
                <a:spcPct val="115000"/>
              </a:lnSpc>
              <a:spcBef>
                <a:spcPts val="0"/>
              </a:spcBef>
              <a:spcAft>
                <a:spcPts val="0"/>
              </a:spcAft>
              <a:buNone/>
            </a:pPr>
            <a:r>
              <a:rPr lang="en" sz="1600" dirty="0"/>
              <a:t>        try (</a:t>
            </a:r>
            <a:r>
              <a:rPr lang="en" sz="1600" dirty="0" err="1"/>
              <a:t>BufferedReader</a:t>
            </a:r>
            <a:r>
              <a:rPr lang="en" sz="1600" dirty="0"/>
              <a:t> reader = new </a:t>
            </a:r>
            <a:r>
              <a:rPr lang="en" sz="1600" dirty="0" err="1"/>
              <a:t>BufferedReader</a:t>
            </a:r>
            <a:r>
              <a:rPr lang="en" sz="1600" dirty="0"/>
              <a:t>(new </a:t>
            </a:r>
            <a:r>
              <a:rPr lang="en" sz="1600" dirty="0" err="1"/>
              <a:t>FileReader</a:t>
            </a:r>
            <a:r>
              <a:rPr lang="en" sz="1600" dirty="0"/>
              <a:t>(</a:t>
            </a:r>
            <a:r>
              <a:rPr lang="en" sz="1600" dirty="0" err="1"/>
              <a:t>filePath</a:t>
            </a:r>
            <a:r>
              <a:rPr lang="en" sz="1600" dirty="0"/>
              <a:t>))) {</a:t>
            </a:r>
            <a:endParaRPr sz="1600" dirty="0"/>
          </a:p>
          <a:p>
            <a:pPr marL="0" marR="0" lvl="0" indent="0" algn="l" rtl="0">
              <a:lnSpc>
                <a:spcPct val="115000"/>
              </a:lnSpc>
              <a:spcBef>
                <a:spcPts val="0"/>
              </a:spcBef>
              <a:spcAft>
                <a:spcPts val="0"/>
              </a:spcAft>
              <a:buNone/>
            </a:pPr>
            <a:r>
              <a:rPr lang="en" sz="1600" dirty="0"/>
              <a:t>            String line;</a:t>
            </a:r>
            <a:endParaRPr sz="1600" dirty="0"/>
          </a:p>
          <a:p>
            <a:pPr marL="0" marR="0" lvl="0" indent="0" algn="l" rtl="0">
              <a:lnSpc>
                <a:spcPct val="115000"/>
              </a:lnSpc>
              <a:spcBef>
                <a:spcPts val="0"/>
              </a:spcBef>
              <a:spcAft>
                <a:spcPts val="0"/>
              </a:spcAft>
              <a:buNone/>
            </a:pPr>
            <a:r>
              <a:rPr lang="en" sz="1600" dirty="0"/>
              <a:t>            while ((line = </a:t>
            </a:r>
            <a:r>
              <a:rPr lang="en" sz="1600" dirty="0" err="1"/>
              <a:t>reader.readLine</a:t>
            </a:r>
            <a:r>
              <a:rPr lang="en" sz="1600" dirty="0"/>
              <a:t>()) != null) {</a:t>
            </a:r>
            <a:endParaRPr sz="1600" dirty="0"/>
          </a:p>
          <a:p>
            <a:pPr marL="0" marR="0" lvl="0" indent="0" algn="l" rtl="0">
              <a:lnSpc>
                <a:spcPct val="115000"/>
              </a:lnSpc>
              <a:spcBef>
                <a:spcPts val="0"/>
              </a:spcBef>
              <a:spcAft>
                <a:spcPts val="0"/>
              </a:spcAft>
              <a:buNone/>
            </a:pPr>
            <a:r>
              <a:rPr lang="en" sz="1600" dirty="0"/>
              <a:t>                </a:t>
            </a:r>
            <a:r>
              <a:rPr lang="en" sz="1600" dirty="0" err="1"/>
              <a:t>System.out.println</a:t>
            </a:r>
            <a:r>
              <a:rPr lang="en" sz="1600" dirty="0"/>
              <a:t>(line);</a:t>
            </a:r>
            <a:endParaRPr sz="1600" dirty="0"/>
          </a:p>
          <a:p>
            <a:pPr marL="0" marR="0" lvl="0" indent="0" algn="l" rtl="0">
              <a:lnSpc>
                <a:spcPct val="115000"/>
              </a:lnSpc>
              <a:spcBef>
                <a:spcPts val="0"/>
              </a:spcBef>
              <a:spcAft>
                <a:spcPts val="0"/>
              </a:spcAft>
              <a:buNone/>
            </a:pPr>
            <a:r>
              <a:rPr lang="en" sz="1600" dirty="0"/>
              <a:t>            }</a:t>
            </a:r>
            <a:endParaRPr sz="1600" dirty="0"/>
          </a:p>
          <a:p>
            <a:pPr marL="0" marR="0" lvl="0" indent="0" algn="l" rtl="0">
              <a:lnSpc>
                <a:spcPct val="115000"/>
              </a:lnSpc>
              <a:spcBef>
                <a:spcPts val="0"/>
              </a:spcBef>
              <a:spcAft>
                <a:spcPts val="0"/>
              </a:spcAft>
              <a:buNone/>
            </a:pPr>
            <a:r>
              <a:rPr lang="en" sz="1600" dirty="0"/>
              <a:t>        } catch (</a:t>
            </a:r>
            <a:r>
              <a:rPr lang="en" sz="1600" dirty="0" err="1"/>
              <a:t>IOException</a:t>
            </a:r>
            <a:r>
              <a:rPr lang="en" sz="1600" dirty="0"/>
              <a:t> e) {</a:t>
            </a:r>
            <a:endParaRPr sz="1600" dirty="0"/>
          </a:p>
          <a:p>
            <a:pPr marL="0" marR="0" lvl="0" indent="0" algn="l" rtl="0">
              <a:lnSpc>
                <a:spcPct val="115000"/>
              </a:lnSpc>
              <a:spcBef>
                <a:spcPts val="0"/>
              </a:spcBef>
              <a:spcAft>
                <a:spcPts val="0"/>
              </a:spcAft>
              <a:buNone/>
            </a:pPr>
            <a:r>
              <a:rPr lang="en" sz="1600" dirty="0"/>
              <a:t>            </a:t>
            </a:r>
            <a:r>
              <a:rPr lang="en" sz="1600" dirty="0" err="1"/>
              <a:t>e.printStackTr</a:t>
            </a:r>
            <a:r>
              <a:rPr lang="en" dirty="0" err="1"/>
              <a:t>ace</a:t>
            </a:r>
            <a:r>
              <a:rPr lang="en" dirty="0"/>
              <a:t>();</a:t>
            </a:r>
            <a:endParaRPr dirty="0"/>
          </a:p>
          <a:p>
            <a:pPr marL="0" lvl="0" indent="0" algn="l" rtl="0">
              <a:spcBef>
                <a:spcPts val="0"/>
              </a:spcBef>
              <a:spcAft>
                <a:spcPts val="0"/>
              </a:spcAft>
              <a:buClr>
                <a:schemeClr val="dk1"/>
              </a:buClr>
              <a:buSzPct val="61111"/>
              <a:buFont typeface="Arial"/>
              <a:buNone/>
            </a:pPr>
            <a:r>
              <a:rPr lang="en" dirty="0"/>
              <a:t>        }</a:t>
            </a:r>
            <a:endParaRPr dirty="0"/>
          </a:p>
          <a:p>
            <a:pPr marL="0" lvl="0" indent="0" algn="l" rtl="0">
              <a:spcBef>
                <a:spcPts val="1200"/>
              </a:spcBef>
              <a:spcAft>
                <a:spcPts val="0"/>
              </a:spcAft>
              <a:buClr>
                <a:schemeClr val="dk1"/>
              </a:buClr>
              <a:buSzPct val="61111"/>
              <a:buFont typeface="Arial"/>
              <a:buNone/>
            </a:pPr>
            <a:r>
              <a:rPr lang="en" dirty="0"/>
              <a:t>    }</a:t>
            </a:r>
            <a:endParaRPr dirty="0"/>
          </a:p>
          <a:p>
            <a:pPr marL="0" lvl="0" indent="0" algn="l" rtl="0">
              <a:spcBef>
                <a:spcPts val="1200"/>
              </a:spcBef>
              <a:spcAft>
                <a:spcPts val="0"/>
              </a:spcAft>
              <a:buClr>
                <a:schemeClr val="dk1"/>
              </a:buClr>
              <a:buSzPct val="61111"/>
              <a:buFont typeface="Arial"/>
              <a:buNone/>
            </a:pPr>
            <a:r>
              <a:rPr lang="en" dirty="0"/>
              <a:t>}</a:t>
            </a:r>
            <a:endParaRPr dirty="0"/>
          </a:p>
          <a:p>
            <a:pPr marL="0" lvl="0" indent="0" algn="l" rtl="0">
              <a:spcBef>
                <a:spcPts val="1200"/>
              </a:spcBef>
              <a:spcAft>
                <a:spcPts val="1200"/>
              </a:spcAft>
              <a:buNone/>
            </a:pPr>
            <a:r>
              <a:rPr lang="en" sz="1200" dirty="0">
                <a:solidFill>
                  <a:srgbClr val="374151"/>
                </a:solidFill>
                <a:latin typeface="Roboto"/>
                <a:ea typeface="Roboto"/>
                <a:cs typeface="Roboto"/>
                <a:sym typeface="Roboto"/>
              </a:rPr>
              <a:t>In this example, </a:t>
            </a:r>
            <a:r>
              <a:rPr lang="en" sz="950" dirty="0" err="1">
                <a:solidFill>
                  <a:srgbClr val="188038"/>
                </a:solidFill>
                <a:latin typeface="Courier New"/>
                <a:ea typeface="Courier New"/>
                <a:cs typeface="Courier New"/>
                <a:sym typeface="Courier New"/>
              </a:rPr>
              <a:t>BufferedReader</a:t>
            </a:r>
            <a:r>
              <a:rPr lang="en" sz="1200" dirty="0">
                <a:solidFill>
                  <a:srgbClr val="374151"/>
                </a:solidFill>
                <a:latin typeface="Roboto"/>
                <a:ea typeface="Roboto"/>
                <a:cs typeface="Roboto"/>
                <a:sym typeface="Roboto"/>
              </a:rPr>
              <a:t> is used to read text from a file. It's created by wrapping a </a:t>
            </a:r>
            <a:r>
              <a:rPr lang="en" sz="950" dirty="0" err="1">
                <a:solidFill>
                  <a:srgbClr val="188038"/>
                </a:solidFill>
                <a:latin typeface="Courier New"/>
                <a:ea typeface="Courier New"/>
                <a:cs typeface="Courier New"/>
                <a:sym typeface="Courier New"/>
              </a:rPr>
              <a:t>FileReader</a:t>
            </a:r>
            <a:r>
              <a:rPr lang="en" sz="1200" dirty="0">
                <a:solidFill>
                  <a:srgbClr val="374151"/>
                </a:solidFill>
                <a:latin typeface="Roboto"/>
                <a:ea typeface="Roboto"/>
                <a:cs typeface="Roboto"/>
                <a:sym typeface="Roboto"/>
              </a:rPr>
              <a:t> (which is used to read characters from files). The </a:t>
            </a:r>
            <a:r>
              <a:rPr lang="en" sz="950" dirty="0" err="1">
                <a:solidFill>
                  <a:srgbClr val="188038"/>
                </a:solidFill>
                <a:latin typeface="Courier New"/>
                <a:ea typeface="Courier New"/>
                <a:cs typeface="Courier New"/>
                <a:sym typeface="Courier New"/>
              </a:rPr>
              <a:t>readLine</a:t>
            </a:r>
            <a:r>
              <a:rPr lang="en" sz="950" dirty="0">
                <a:solidFill>
                  <a:srgbClr val="188038"/>
                </a:solidFill>
                <a:latin typeface="Courier New"/>
                <a:ea typeface="Courier New"/>
                <a:cs typeface="Courier New"/>
                <a:sym typeface="Courier New"/>
              </a:rPr>
              <a:t>()</a:t>
            </a:r>
            <a:r>
              <a:rPr lang="en" sz="1200" dirty="0">
                <a:solidFill>
                  <a:srgbClr val="374151"/>
                </a:solidFill>
                <a:latin typeface="Roboto"/>
                <a:ea typeface="Roboto"/>
                <a:cs typeface="Roboto"/>
                <a:sym typeface="Roboto"/>
              </a:rPr>
              <a:t> method is used to read the file line by line. The </a:t>
            </a:r>
            <a:r>
              <a:rPr lang="en" sz="950" dirty="0">
                <a:solidFill>
                  <a:srgbClr val="188038"/>
                </a:solidFill>
                <a:latin typeface="Courier New"/>
                <a:ea typeface="Courier New"/>
                <a:cs typeface="Courier New"/>
                <a:sym typeface="Courier New"/>
              </a:rPr>
              <a:t>try-with-resources</a:t>
            </a:r>
            <a:r>
              <a:rPr lang="en" sz="1200" dirty="0">
                <a:solidFill>
                  <a:srgbClr val="374151"/>
                </a:solidFill>
                <a:latin typeface="Roboto"/>
                <a:ea typeface="Roboto"/>
                <a:cs typeface="Roboto"/>
                <a:sym typeface="Roboto"/>
              </a:rPr>
              <a:t> statement is used to ensure that the </a:t>
            </a:r>
            <a:r>
              <a:rPr lang="en" sz="950" dirty="0" err="1">
                <a:solidFill>
                  <a:srgbClr val="188038"/>
                </a:solidFill>
                <a:latin typeface="Courier New"/>
                <a:ea typeface="Courier New"/>
                <a:cs typeface="Courier New"/>
                <a:sym typeface="Courier New"/>
              </a:rPr>
              <a:t>BufferedReader</a:t>
            </a:r>
            <a:r>
              <a:rPr lang="en" sz="1200" dirty="0">
                <a:solidFill>
                  <a:srgbClr val="374151"/>
                </a:solidFill>
                <a:latin typeface="Roboto"/>
                <a:ea typeface="Roboto"/>
                <a:cs typeface="Roboto"/>
                <a:sym typeface="Roboto"/>
              </a:rPr>
              <a:t> is closed automatically after the reading is done, which helps in managing resources and handling exceptions effectively.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311700" y="609475"/>
            <a:ext cx="8520600" cy="1614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t>2. What is the purpose of a FileInputStream in Java? </a:t>
            </a:r>
            <a:endParaRPr sz="1600"/>
          </a:p>
          <a:p>
            <a:pPr marL="0" lvl="0" indent="0" algn="l" rtl="0">
              <a:lnSpc>
                <a:spcPct val="115000"/>
              </a:lnSpc>
              <a:spcBef>
                <a:spcPts val="0"/>
              </a:spcBef>
              <a:spcAft>
                <a:spcPts val="0"/>
              </a:spcAft>
              <a:buNone/>
            </a:pPr>
            <a:r>
              <a:rPr lang="en" sz="1600"/>
              <a:t>a) To read text files </a:t>
            </a:r>
            <a:endParaRPr sz="1600"/>
          </a:p>
          <a:p>
            <a:pPr marL="0" lvl="0" indent="0" algn="l" rtl="0">
              <a:lnSpc>
                <a:spcPct val="115000"/>
              </a:lnSpc>
              <a:spcBef>
                <a:spcPts val="0"/>
              </a:spcBef>
              <a:spcAft>
                <a:spcPts val="0"/>
              </a:spcAft>
              <a:buNone/>
            </a:pPr>
            <a:r>
              <a:rPr lang="en" sz="1600"/>
              <a:t>b) To write binary files </a:t>
            </a:r>
            <a:endParaRPr sz="1600"/>
          </a:p>
          <a:p>
            <a:pPr marL="0" lvl="0" indent="0" algn="l" rtl="0">
              <a:lnSpc>
                <a:spcPct val="115000"/>
              </a:lnSpc>
              <a:spcBef>
                <a:spcPts val="0"/>
              </a:spcBef>
              <a:spcAft>
                <a:spcPts val="0"/>
              </a:spcAft>
              <a:buNone/>
            </a:pPr>
            <a:r>
              <a:rPr lang="en" sz="1600"/>
              <a:t>c) To read binary files </a:t>
            </a:r>
            <a:endParaRPr sz="1600"/>
          </a:p>
          <a:p>
            <a:pPr marL="0" lvl="0" indent="0" algn="l" rtl="0">
              <a:lnSpc>
                <a:spcPct val="115000"/>
              </a:lnSpc>
              <a:spcBef>
                <a:spcPts val="0"/>
              </a:spcBef>
              <a:spcAft>
                <a:spcPts val="0"/>
              </a:spcAft>
              <a:buNone/>
            </a:pPr>
            <a:r>
              <a:rPr lang="en" sz="1600"/>
              <a:t>d) To write text files</a:t>
            </a:r>
            <a:endParaRPr sz="1600"/>
          </a:p>
        </p:txBody>
      </p:sp>
      <p:sp>
        <p:nvSpPr>
          <p:cNvPr id="113" name="Google Shape;113;p23"/>
          <p:cNvSpPr txBox="1"/>
          <p:nvPr/>
        </p:nvSpPr>
        <p:spPr>
          <a:xfrm>
            <a:off x="287250" y="2313675"/>
            <a:ext cx="8569500" cy="24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FF0000"/>
                </a:solidFill>
              </a:rPr>
              <a:t>Answer:</a:t>
            </a:r>
            <a:endParaRPr sz="1700" dirty="0">
              <a:solidFill>
                <a:srgbClr val="FF0000"/>
              </a:solidFill>
            </a:endParaRPr>
          </a:p>
          <a:p>
            <a:pPr marL="0" lvl="0" indent="0" algn="l" rtl="0">
              <a:spcBef>
                <a:spcPts val="0"/>
              </a:spcBef>
              <a:spcAft>
                <a:spcPts val="0"/>
              </a:spcAft>
              <a:buNone/>
            </a:pPr>
            <a:endParaRPr sz="1700" dirty="0">
              <a:solidFill>
                <a:srgbClr val="FF0000"/>
              </a:solidFill>
            </a:endParaRPr>
          </a:p>
          <a:p>
            <a:pPr marL="0" lvl="0" indent="0" algn="l" rtl="0">
              <a:spcBef>
                <a:spcPts val="0"/>
              </a:spcBef>
              <a:spcAft>
                <a:spcPts val="0"/>
              </a:spcAft>
              <a:buNone/>
            </a:pPr>
            <a:r>
              <a:rPr lang="en" sz="1700" dirty="0">
                <a:solidFill>
                  <a:srgbClr val="FF0000"/>
                </a:solidFill>
              </a:rPr>
              <a:t>c) To read binary files.</a:t>
            </a:r>
            <a:endParaRPr sz="1700" dirty="0">
              <a:solidFill>
                <a:srgbClr val="FF0000"/>
              </a:solidFill>
            </a:endParaRPr>
          </a:p>
          <a:p>
            <a:pPr marL="0" lvl="0" indent="0" algn="l" rtl="0">
              <a:spcBef>
                <a:spcPts val="0"/>
              </a:spcBef>
              <a:spcAft>
                <a:spcPts val="0"/>
              </a:spcAft>
              <a:buNone/>
            </a:pPr>
            <a:endParaRPr sz="1700" dirty="0">
              <a:solidFill>
                <a:srgbClr val="FF0000"/>
              </a:solidFill>
            </a:endParaRPr>
          </a:p>
          <a:p>
            <a:pPr marL="0" lvl="0" indent="0" algn="l" rtl="0">
              <a:spcBef>
                <a:spcPts val="0"/>
              </a:spcBef>
              <a:spcAft>
                <a:spcPts val="0"/>
              </a:spcAft>
              <a:buNone/>
            </a:pPr>
            <a:r>
              <a:rPr lang="en" sz="1700" dirty="0">
                <a:solidFill>
                  <a:srgbClr val="FF0000"/>
                </a:solidFill>
              </a:rPr>
              <a:t>Explanation:</a:t>
            </a:r>
            <a:endParaRPr sz="1700" dirty="0">
              <a:solidFill>
                <a:srgbClr val="FF0000"/>
              </a:solidFill>
            </a:endParaRPr>
          </a:p>
          <a:p>
            <a:pPr marL="0" lvl="0" indent="0" algn="l" rtl="0">
              <a:spcBef>
                <a:spcPts val="0"/>
              </a:spcBef>
              <a:spcAft>
                <a:spcPts val="0"/>
              </a:spcAft>
              <a:buNone/>
            </a:pPr>
            <a:endParaRPr sz="1700" dirty="0">
              <a:solidFill>
                <a:srgbClr val="FF0000"/>
              </a:solidFill>
            </a:endParaRPr>
          </a:p>
          <a:p>
            <a:pPr marL="0" lvl="0" indent="0" algn="l" rtl="0">
              <a:spcBef>
                <a:spcPts val="0"/>
              </a:spcBef>
              <a:spcAft>
                <a:spcPts val="0"/>
              </a:spcAft>
              <a:buNone/>
            </a:pPr>
            <a:r>
              <a:rPr lang="en" sz="1700" dirty="0">
                <a:solidFill>
                  <a:srgbClr val="FF0000"/>
                </a:solidFill>
              </a:rPr>
              <a:t>The </a:t>
            </a:r>
            <a:r>
              <a:rPr lang="en" sz="1700" dirty="0" err="1">
                <a:solidFill>
                  <a:srgbClr val="FF0000"/>
                </a:solidFill>
              </a:rPr>
              <a:t>FileInputStream</a:t>
            </a:r>
            <a:r>
              <a:rPr lang="en" sz="1700" dirty="0">
                <a:solidFill>
                  <a:srgbClr val="FF0000"/>
                </a:solidFill>
              </a:rPr>
              <a:t> class in Java is used to read binary files. It provides a way to read bytes of data from a file, which is useful for handling non-textual data or binary file formats.</a:t>
            </a:r>
            <a:endParaRPr sz="17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p:nvPr/>
        </p:nvSpPr>
        <p:spPr>
          <a:xfrm>
            <a:off x="0" y="0"/>
            <a:ext cx="9144000" cy="48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import </a:t>
            </a:r>
            <a:r>
              <a:rPr lang="en" dirty="0" err="1"/>
              <a:t>java.io.FileInputStream</a:t>
            </a:r>
            <a:r>
              <a:rPr lang="en" dirty="0"/>
              <a:t>;</a:t>
            </a:r>
            <a:endParaRPr dirty="0"/>
          </a:p>
          <a:p>
            <a:pPr marL="0" lvl="0" indent="0" algn="l" rtl="0">
              <a:spcBef>
                <a:spcPts val="0"/>
              </a:spcBef>
              <a:spcAft>
                <a:spcPts val="0"/>
              </a:spcAft>
              <a:buNone/>
            </a:pPr>
            <a:r>
              <a:rPr lang="en" dirty="0"/>
              <a:t>import </a:t>
            </a:r>
            <a:r>
              <a:rPr lang="en" dirty="0" err="1"/>
              <a:t>java.io.IOException</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public class </a:t>
            </a:r>
            <a:r>
              <a:rPr lang="en" dirty="0" err="1"/>
              <a:t>FileInputStreamExample</a:t>
            </a:r>
            <a:r>
              <a:rPr lang="en" dirty="0"/>
              <a:t> {</a:t>
            </a:r>
            <a:endParaRPr dirty="0"/>
          </a:p>
          <a:p>
            <a:pPr marL="0" lvl="0" indent="0" algn="l" rtl="0">
              <a:spcBef>
                <a:spcPts val="0"/>
              </a:spcBef>
              <a:spcAft>
                <a:spcPts val="0"/>
              </a:spcAft>
              <a:buNone/>
            </a:pPr>
            <a:r>
              <a:rPr lang="en" dirty="0"/>
              <a:t>    public static void main(String[] </a:t>
            </a:r>
            <a:r>
              <a:rPr lang="en" dirty="0" err="1"/>
              <a:t>args</a:t>
            </a:r>
            <a:r>
              <a:rPr lang="en" dirty="0"/>
              <a:t>) {</a:t>
            </a:r>
            <a:endParaRPr dirty="0"/>
          </a:p>
          <a:p>
            <a:pPr marL="0" lvl="0" indent="0" algn="l" rtl="0">
              <a:spcBef>
                <a:spcPts val="0"/>
              </a:spcBef>
              <a:spcAft>
                <a:spcPts val="0"/>
              </a:spcAft>
              <a:buNone/>
            </a:pPr>
            <a:r>
              <a:rPr lang="en" dirty="0"/>
              <a:t>        String </a:t>
            </a:r>
            <a:r>
              <a:rPr lang="en" dirty="0" err="1"/>
              <a:t>filePath</a:t>
            </a:r>
            <a:r>
              <a:rPr lang="en" dirty="0"/>
              <a:t> = "path/to/your/</a:t>
            </a:r>
            <a:r>
              <a:rPr lang="en" dirty="0" err="1"/>
              <a:t>file.bin</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try (</a:t>
            </a:r>
            <a:r>
              <a:rPr lang="en" dirty="0" err="1"/>
              <a:t>FileInputStream</a:t>
            </a:r>
            <a:r>
              <a:rPr lang="en" dirty="0"/>
              <a:t> </a:t>
            </a:r>
            <a:r>
              <a:rPr lang="en" dirty="0" err="1"/>
              <a:t>fis</a:t>
            </a:r>
            <a:r>
              <a:rPr lang="en" dirty="0"/>
              <a:t> = new </a:t>
            </a:r>
            <a:r>
              <a:rPr lang="en" dirty="0" err="1"/>
              <a:t>FileInputStream</a:t>
            </a:r>
            <a:r>
              <a:rPr lang="en" dirty="0"/>
              <a:t>(</a:t>
            </a:r>
            <a:r>
              <a:rPr lang="en" dirty="0" err="1"/>
              <a:t>filePath</a:t>
            </a:r>
            <a:r>
              <a:rPr lang="en" dirty="0"/>
              <a:t>)) {</a:t>
            </a:r>
            <a:endParaRPr dirty="0"/>
          </a:p>
          <a:p>
            <a:pPr marL="0" lvl="0" indent="0" algn="l" rtl="0">
              <a:spcBef>
                <a:spcPts val="0"/>
              </a:spcBef>
              <a:spcAft>
                <a:spcPts val="0"/>
              </a:spcAft>
              <a:buNone/>
            </a:pPr>
            <a:r>
              <a:rPr lang="en" dirty="0"/>
              <a:t>            int content;</a:t>
            </a:r>
            <a:endParaRPr dirty="0"/>
          </a:p>
          <a:p>
            <a:pPr marL="0" lvl="0" indent="0" algn="l" rtl="0">
              <a:spcBef>
                <a:spcPts val="0"/>
              </a:spcBef>
              <a:spcAft>
                <a:spcPts val="0"/>
              </a:spcAft>
              <a:buNone/>
            </a:pPr>
            <a:r>
              <a:rPr lang="en" dirty="0"/>
              <a:t>            while ((content = </a:t>
            </a:r>
            <a:r>
              <a:rPr lang="en" dirty="0" err="1"/>
              <a:t>fis.read</a:t>
            </a:r>
            <a:r>
              <a:rPr lang="en" dirty="0"/>
              <a:t>()) != -1) {</a:t>
            </a:r>
            <a:endParaRPr dirty="0"/>
          </a:p>
          <a:p>
            <a:pPr marL="0" lvl="0" indent="0" algn="l" rtl="0">
              <a:spcBef>
                <a:spcPts val="0"/>
              </a:spcBef>
              <a:spcAft>
                <a:spcPts val="0"/>
              </a:spcAft>
              <a:buNone/>
            </a:pPr>
            <a:r>
              <a:rPr lang="en" dirty="0"/>
              <a:t>                // Process the byte data</a:t>
            </a:r>
            <a:endParaRPr dirty="0"/>
          </a:p>
          <a:p>
            <a:pPr marL="0" lvl="0" indent="0" algn="l" rtl="0">
              <a:spcBef>
                <a:spcPts val="0"/>
              </a:spcBef>
              <a:spcAft>
                <a:spcPts val="0"/>
              </a:spcAft>
              <a:buNone/>
            </a:pPr>
            <a:r>
              <a:rPr lang="en" dirty="0"/>
              <a:t>                </a:t>
            </a:r>
            <a:r>
              <a:rPr lang="en" dirty="0" err="1"/>
              <a:t>System.out.print</a:t>
            </a:r>
            <a:r>
              <a:rPr lang="en" dirty="0"/>
              <a:t>((char) content);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 catch (</a:t>
            </a:r>
            <a:r>
              <a:rPr lang="en" dirty="0" err="1"/>
              <a:t>IOException</a:t>
            </a:r>
            <a:r>
              <a:rPr lang="en" dirty="0"/>
              <a:t> e) {</a:t>
            </a:r>
            <a:endParaRPr dirty="0"/>
          </a:p>
          <a:p>
            <a:pPr marL="0" lvl="0" indent="0" algn="l" rtl="0">
              <a:spcBef>
                <a:spcPts val="0"/>
              </a:spcBef>
              <a:spcAft>
                <a:spcPts val="0"/>
              </a:spcAft>
              <a:buNone/>
            </a:pPr>
            <a:r>
              <a:rPr lang="en" dirty="0"/>
              <a:t>            </a:t>
            </a:r>
            <a:r>
              <a:rPr lang="en" dirty="0" err="1"/>
              <a:t>e.printStackTrace</a:t>
            </a: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200" dirty="0">
                <a:solidFill>
                  <a:srgbClr val="374151"/>
                </a:solidFill>
                <a:latin typeface="Roboto"/>
                <a:ea typeface="Roboto"/>
                <a:cs typeface="Roboto"/>
                <a:sym typeface="Roboto"/>
              </a:rPr>
              <a:t>In this example, a </a:t>
            </a:r>
            <a:r>
              <a:rPr lang="en" sz="950" dirty="0" err="1">
                <a:solidFill>
                  <a:srgbClr val="188038"/>
                </a:solidFill>
                <a:latin typeface="Courier New"/>
                <a:ea typeface="Courier New"/>
                <a:cs typeface="Courier New"/>
                <a:sym typeface="Courier New"/>
              </a:rPr>
              <a:t>FileInputStream</a:t>
            </a:r>
            <a:r>
              <a:rPr lang="en" sz="1200" dirty="0">
                <a:solidFill>
                  <a:srgbClr val="374151"/>
                </a:solidFill>
                <a:latin typeface="Roboto"/>
                <a:ea typeface="Roboto"/>
                <a:cs typeface="Roboto"/>
                <a:sym typeface="Roboto"/>
              </a:rPr>
              <a:t> is opened for a file. The </a:t>
            </a:r>
            <a:r>
              <a:rPr lang="en" sz="950" dirty="0">
                <a:solidFill>
                  <a:srgbClr val="188038"/>
                </a:solidFill>
                <a:latin typeface="Courier New"/>
                <a:ea typeface="Courier New"/>
                <a:cs typeface="Courier New"/>
                <a:sym typeface="Courier New"/>
              </a:rPr>
              <a:t>read()</a:t>
            </a:r>
            <a:r>
              <a:rPr lang="en" sz="1200" dirty="0">
                <a:solidFill>
                  <a:srgbClr val="374151"/>
                </a:solidFill>
                <a:latin typeface="Roboto"/>
                <a:ea typeface="Roboto"/>
                <a:cs typeface="Roboto"/>
                <a:sym typeface="Roboto"/>
              </a:rPr>
              <a:t> method is used in a loop to read the file byte by byte until the end of the file is reached (indicated by </a:t>
            </a:r>
            <a:r>
              <a:rPr lang="en" sz="950" dirty="0">
                <a:solidFill>
                  <a:srgbClr val="188038"/>
                </a:solidFill>
                <a:latin typeface="Courier New"/>
                <a:ea typeface="Courier New"/>
                <a:cs typeface="Courier New"/>
                <a:sym typeface="Courier New"/>
              </a:rPr>
              <a:t>read()</a:t>
            </a:r>
            <a:r>
              <a:rPr lang="en" sz="1200" dirty="0">
                <a:solidFill>
                  <a:srgbClr val="374151"/>
                </a:solidFill>
                <a:latin typeface="Roboto"/>
                <a:ea typeface="Roboto"/>
                <a:cs typeface="Roboto"/>
                <a:sym typeface="Roboto"/>
              </a:rPr>
              <a:t> returning -1). The byte data read from the file is then processed as needed. In this simple case, it is cast to a char and printed to the console.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body" idx="1"/>
          </p:nvPr>
        </p:nvSpPr>
        <p:spPr>
          <a:xfrm>
            <a:off x="311700" y="559850"/>
            <a:ext cx="8520600" cy="1614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t>3. Which class is used to read primitive data types from an input stream in Java? </a:t>
            </a:r>
            <a:endParaRPr sz="1600"/>
          </a:p>
          <a:p>
            <a:pPr marL="0" lvl="0" indent="0" algn="l" rtl="0">
              <a:lnSpc>
                <a:spcPct val="115000"/>
              </a:lnSpc>
              <a:spcBef>
                <a:spcPts val="0"/>
              </a:spcBef>
              <a:spcAft>
                <a:spcPts val="0"/>
              </a:spcAft>
              <a:buNone/>
            </a:pPr>
            <a:r>
              <a:rPr lang="en" sz="1600"/>
              <a:t>a) DataInputStream </a:t>
            </a:r>
            <a:endParaRPr sz="1600"/>
          </a:p>
          <a:p>
            <a:pPr marL="0" lvl="0" indent="0" algn="l" rtl="0">
              <a:lnSpc>
                <a:spcPct val="115000"/>
              </a:lnSpc>
              <a:spcBef>
                <a:spcPts val="0"/>
              </a:spcBef>
              <a:spcAft>
                <a:spcPts val="0"/>
              </a:spcAft>
              <a:buNone/>
            </a:pPr>
            <a:r>
              <a:rPr lang="en" sz="1600"/>
              <a:t>b) ObjectInputStream </a:t>
            </a:r>
            <a:endParaRPr sz="1600"/>
          </a:p>
          <a:p>
            <a:pPr marL="0" lvl="0" indent="0" algn="l" rtl="0">
              <a:lnSpc>
                <a:spcPct val="115000"/>
              </a:lnSpc>
              <a:spcBef>
                <a:spcPts val="0"/>
              </a:spcBef>
              <a:spcAft>
                <a:spcPts val="0"/>
              </a:spcAft>
              <a:buNone/>
            </a:pPr>
            <a:r>
              <a:rPr lang="en" sz="1600"/>
              <a:t>c) InputStream </a:t>
            </a:r>
            <a:endParaRPr sz="1600"/>
          </a:p>
          <a:p>
            <a:pPr marL="0" lvl="0" indent="0" algn="l" rtl="0">
              <a:lnSpc>
                <a:spcPct val="115000"/>
              </a:lnSpc>
              <a:spcBef>
                <a:spcPts val="0"/>
              </a:spcBef>
              <a:spcAft>
                <a:spcPts val="0"/>
              </a:spcAft>
              <a:buNone/>
            </a:pPr>
            <a:r>
              <a:rPr lang="en" sz="1600"/>
              <a:t>d) Scanner</a:t>
            </a:r>
            <a:endParaRPr sz="1600"/>
          </a:p>
        </p:txBody>
      </p:sp>
      <p:sp>
        <p:nvSpPr>
          <p:cNvPr id="124" name="Google Shape;124;p25"/>
          <p:cNvSpPr txBox="1"/>
          <p:nvPr/>
        </p:nvSpPr>
        <p:spPr>
          <a:xfrm>
            <a:off x="287250" y="2123350"/>
            <a:ext cx="8569500" cy="26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FF0000"/>
                </a:solidFill>
              </a:rPr>
              <a:t>Answer: </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a) DataInputStream. </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Explanation:</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The DataInputStream class is used to read primitive data types from an input stream. It provides methods to read data types like int, double, boolean, etc., from the stream.</a:t>
            </a:r>
            <a:endParaRPr sz="17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p:nvPr/>
        </p:nvSpPr>
        <p:spPr>
          <a:xfrm>
            <a:off x="0" y="0"/>
            <a:ext cx="9144000" cy="507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import </a:t>
            </a:r>
            <a:r>
              <a:rPr lang="en" dirty="0" err="1"/>
              <a:t>java.io.DataInputStream</a:t>
            </a:r>
            <a:r>
              <a:rPr lang="en" dirty="0"/>
              <a:t>;</a:t>
            </a:r>
            <a:endParaRPr dirty="0"/>
          </a:p>
          <a:p>
            <a:pPr marL="0" lvl="0" indent="0" algn="l" rtl="0">
              <a:spcBef>
                <a:spcPts val="0"/>
              </a:spcBef>
              <a:spcAft>
                <a:spcPts val="0"/>
              </a:spcAft>
              <a:buNone/>
            </a:pPr>
            <a:r>
              <a:rPr lang="en" dirty="0"/>
              <a:t>import </a:t>
            </a:r>
            <a:r>
              <a:rPr lang="en" dirty="0" err="1"/>
              <a:t>java.io.FileInputStream</a:t>
            </a:r>
            <a:r>
              <a:rPr lang="en" dirty="0"/>
              <a:t>;</a:t>
            </a:r>
            <a:endParaRPr dirty="0"/>
          </a:p>
          <a:p>
            <a:pPr marL="0" lvl="0" indent="0" algn="l" rtl="0">
              <a:spcBef>
                <a:spcPts val="0"/>
              </a:spcBef>
              <a:spcAft>
                <a:spcPts val="0"/>
              </a:spcAft>
              <a:buNone/>
            </a:pPr>
            <a:r>
              <a:rPr lang="en" dirty="0"/>
              <a:t>import </a:t>
            </a:r>
            <a:r>
              <a:rPr lang="en" dirty="0" err="1"/>
              <a:t>java.io.IOException</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public class </a:t>
            </a:r>
            <a:r>
              <a:rPr lang="en" dirty="0" err="1"/>
              <a:t>DataInputStreamExample</a:t>
            </a:r>
            <a:r>
              <a:rPr lang="en" dirty="0"/>
              <a:t> {</a:t>
            </a:r>
            <a:endParaRPr dirty="0"/>
          </a:p>
          <a:p>
            <a:pPr marL="0" lvl="0" indent="0" algn="l" rtl="0">
              <a:spcBef>
                <a:spcPts val="0"/>
              </a:spcBef>
              <a:spcAft>
                <a:spcPts val="0"/>
              </a:spcAft>
              <a:buNone/>
            </a:pPr>
            <a:r>
              <a:rPr lang="en" dirty="0"/>
              <a:t>    public static void main(String[] </a:t>
            </a:r>
            <a:r>
              <a:rPr lang="en" dirty="0" err="1"/>
              <a:t>args</a:t>
            </a:r>
            <a:r>
              <a:rPr lang="en" dirty="0"/>
              <a:t>) {</a:t>
            </a:r>
            <a:endParaRPr dirty="0"/>
          </a:p>
          <a:p>
            <a:pPr marL="0" lvl="0" indent="0" algn="l" rtl="0">
              <a:spcBef>
                <a:spcPts val="0"/>
              </a:spcBef>
              <a:spcAft>
                <a:spcPts val="0"/>
              </a:spcAft>
              <a:buNone/>
            </a:pPr>
            <a:r>
              <a:rPr lang="en" dirty="0"/>
              <a:t>        String </a:t>
            </a:r>
            <a:r>
              <a:rPr lang="en" dirty="0" err="1"/>
              <a:t>filePath</a:t>
            </a:r>
            <a:r>
              <a:rPr lang="en" dirty="0"/>
              <a:t> = "path/to/your/</a:t>
            </a:r>
            <a:r>
              <a:rPr lang="en" dirty="0" err="1"/>
              <a:t>data.bin</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try (</a:t>
            </a:r>
            <a:r>
              <a:rPr lang="en" dirty="0" err="1"/>
              <a:t>DataInputStream</a:t>
            </a:r>
            <a:r>
              <a:rPr lang="en" dirty="0"/>
              <a:t> dis = new </a:t>
            </a:r>
            <a:r>
              <a:rPr lang="en" dirty="0" err="1"/>
              <a:t>DataInputStream</a:t>
            </a:r>
            <a:r>
              <a:rPr lang="en" dirty="0"/>
              <a:t>(new </a:t>
            </a:r>
            <a:r>
              <a:rPr lang="en" dirty="0" err="1"/>
              <a:t>FileInputStream</a:t>
            </a:r>
            <a:r>
              <a:rPr lang="en" dirty="0"/>
              <a:t>(</a:t>
            </a:r>
            <a:r>
              <a:rPr lang="en" dirty="0" err="1"/>
              <a:t>filePath</a:t>
            </a:r>
            <a:r>
              <a:rPr lang="en" dirty="0"/>
              <a:t>))) {</a:t>
            </a:r>
            <a:endParaRPr dirty="0"/>
          </a:p>
          <a:p>
            <a:pPr marL="0" lvl="0" indent="0" algn="l" rtl="0">
              <a:spcBef>
                <a:spcPts val="0"/>
              </a:spcBef>
              <a:spcAft>
                <a:spcPts val="0"/>
              </a:spcAft>
              <a:buNone/>
            </a:pPr>
            <a:r>
              <a:rPr lang="en" dirty="0"/>
              <a:t>            int </a:t>
            </a:r>
            <a:r>
              <a:rPr lang="en" dirty="0" err="1"/>
              <a:t>intValue</a:t>
            </a:r>
            <a:r>
              <a:rPr lang="en" dirty="0"/>
              <a:t> = </a:t>
            </a:r>
            <a:r>
              <a:rPr lang="en" dirty="0" err="1"/>
              <a:t>dis.readInt</a:t>
            </a:r>
            <a:r>
              <a:rPr lang="en" dirty="0"/>
              <a:t>();</a:t>
            </a:r>
            <a:endParaRPr dirty="0"/>
          </a:p>
          <a:p>
            <a:pPr marL="0" lvl="0" indent="0" algn="l" rtl="0">
              <a:spcBef>
                <a:spcPts val="0"/>
              </a:spcBef>
              <a:spcAft>
                <a:spcPts val="0"/>
              </a:spcAft>
              <a:buNone/>
            </a:pPr>
            <a:r>
              <a:rPr lang="en" dirty="0"/>
              <a:t>            float </a:t>
            </a:r>
            <a:r>
              <a:rPr lang="en" dirty="0" err="1"/>
              <a:t>floatValue</a:t>
            </a:r>
            <a:r>
              <a:rPr lang="en" dirty="0"/>
              <a:t> = </a:t>
            </a:r>
            <a:r>
              <a:rPr lang="en" dirty="0" err="1"/>
              <a:t>dis.readFloat</a:t>
            </a:r>
            <a:r>
              <a:rPr lang="en" dirty="0"/>
              <a:t>();</a:t>
            </a:r>
            <a:endParaRPr dirty="0"/>
          </a:p>
          <a:p>
            <a:pPr marL="0" lvl="0" indent="0" algn="l" rtl="0">
              <a:spcBef>
                <a:spcPts val="0"/>
              </a:spcBef>
              <a:spcAft>
                <a:spcPts val="0"/>
              </a:spcAft>
              <a:buNone/>
            </a:pPr>
            <a:r>
              <a:rPr lang="en" dirty="0"/>
              <a:t>            // Other read operations for different types...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r>
              <a:rPr lang="en" dirty="0" err="1"/>
              <a:t>System.out.println</a:t>
            </a:r>
            <a:r>
              <a:rPr lang="en" dirty="0"/>
              <a:t>("Integer: " + </a:t>
            </a:r>
            <a:r>
              <a:rPr lang="en" dirty="0" err="1"/>
              <a:t>intValue</a:t>
            </a:r>
            <a:r>
              <a:rPr lang="en" dirty="0"/>
              <a:t>);</a:t>
            </a:r>
            <a:endParaRPr dirty="0"/>
          </a:p>
          <a:p>
            <a:pPr marL="0" lvl="0" indent="0" algn="l" rtl="0">
              <a:spcBef>
                <a:spcPts val="0"/>
              </a:spcBef>
              <a:spcAft>
                <a:spcPts val="0"/>
              </a:spcAft>
              <a:buNone/>
            </a:pPr>
            <a:r>
              <a:rPr lang="en" dirty="0"/>
              <a:t>            </a:t>
            </a:r>
            <a:r>
              <a:rPr lang="en" dirty="0" err="1"/>
              <a:t>System.out.println</a:t>
            </a:r>
            <a:r>
              <a:rPr lang="en" dirty="0"/>
              <a:t>("Float: " + </a:t>
            </a:r>
            <a:r>
              <a:rPr lang="en" dirty="0" err="1"/>
              <a:t>floatValue</a:t>
            </a:r>
            <a:r>
              <a:rPr lang="en" dirty="0"/>
              <a:t>);</a:t>
            </a:r>
            <a:endParaRPr dirty="0"/>
          </a:p>
          <a:p>
            <a:pPr marL="0" lvl="0" indent="0" algn="l" rtl="0">
              <a:spcBef>
                <a:spcPts val="0"/>
              </a:spcBef>
              <a:spcAft>
                <a:spcPts val="0"/>
              </a:spcAft>
              <a:buNone/>
            </a:pPr>
            <a:r>
              <a:rPr lang="en" dirty="0"/>
              <a:t>        } catch (</a:t>
            </a:r>
            <a:r>
              <a:rPr lang="en" dirty="0" err="1"/>
              <a:t>IOException</a:t>
            </a:r>
            <a:r>
              <a:rPr lang="en" dirty="0"/>
              <a:t> e) {</a:t>
            </a:r>
            <a:endParaRPr dirty="0"/>
          </a:p>
          <a:p>
            <a:pPr marL="0" lvl="0" indent="0" algn="l" rtl="0">
              <a:spcBef>
                <a:spcPts val="0"/>
              </a:spcBef>
              <a:spcAft>
                <a:spcPts val="0"/>
              </a:spcAft>
              <a:buNone/>
            </a:pPr>
            <a:r>
              <a:rPr lang="en" dirty="0"/>
              <a:t>            </a:t>
            </a:r>
            <a:r>
              <a:rPr lang="en" dirty="0" err="1"/>
              <a:t>e.printStackTrace</a:t>
            </a: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200" dirty="0">
                <a:solidFill>
                  <a:srgbClr val="374151"/>
                </a:solidFill>
                <a:latin typeface="Roboto"/>
                <a:ea typeface="Roboto"/>
                <a:cs typeface="Roboto"/>
                <a:sym typeface="Roboto"/>
              </a:rPr>
              <a:t>In this example, </a:t>
            </a:r>
            <a:r>
              <a:rPr lang="en" sz="950" dirty="0" err="1">
                <a:solidFill>
                  <a:srgbClr val="188038"/>
                </a:solidFill>
                <a:latin typeface="Courier New"/>
                <a:ea typeface="Courier New"/>
                <a:cs typeface="Courier New"/>
                <a:sym typeface="Courier New"/>
              </a:rPr>
              <a:t>DataInputStream</a:t>
            </a:r>
            <a:r>
              <a:rPr lang="en" sz="1200" dirty="0">
                <a:solidFill>
                  <a:srgbClr val="374151"/>
                </a:solidFill>
                <a:latin typeface="Roboto"/>
                <a:ea typeface="Roboto"/>
                <a:cs typeface="Roboto"/>
                <a:sym typeface="Roboto"/>
              </a:rPr>
              <a:t> is created by wrapping a </a:t>
            </a:r>
            <a:r>
              <a:rPr lang="en" sz="950" dirty="0" err="1">
                <a:solidFill>
                  <a:srgbClr val="188038"/>
                </a:solidFill>
                <a:latin typeface="Courier New"/>
                <a:ea typeface="Courier New"/>
                <a:cs typeface="Courier New"/>
                <a:sym typeface="Courier New"/>
              </a:rPr>
              <a:t>FileInputStream</a:t>
            </a:r>
            <a:r>
              <a:rPr lang="en" sz="1200" dirty="0">
                <a:solidFill>
                  <a:srgbClr val="374151"/>
                </a:solidFill>
                <a:latin typeface="Roboto"/>
                <a:ea typeface="Roboto"/>
                <a:cs typeface="Roboto"/>
                <a:sym typeface="Roboto"/>
              </a:rPr>
              <a:t>. It reads an integer and a float from a binary file. The methods </a:t>
            </a:r>
            <a:r>
              <a:rPr lang="en" sz="950" dirty="0" err="1">
                <a:solidFill>
                  <a:srgbClr val="188038"/>
                </a:solidFill>
                <a:latin typeface="Courier New"/>
                <a:ea typeface="Courier New"/>
                <a:cs typeface="Courier New"/>
                <a:sym typeface="Courier New"/>
              </a:rPr>
              <a:t>readInt</a:t>
            </a:r>
            <a:r>
              <a:rPr lang="en" sz="950" dirty="0">
                <a:solidFill>
                  <a:srgbClr val="188038"/>
                </a:solidFill>
                <a:latin typeface="Courier New"/>
                <a:ea typeface="Courier New"/>
                <a:cs typeface="Courier New"/>
                <a:sym typeface="Courier New"/>
              </a:rPr>
              <a:t>()</a:t>
            </a:r>
            <a:r>
              <a:rPr lang="en" sz="1200" dirty="0">
                <a:solidFill>
                  <a:srgbClr val="374151"/>
                </a:solidFill>
                <a:latin typeface="Roboto"/>
                <a:ea typeface="Roboto"/>
                <a:cs typeface="Roboto"/>
                <a:sym typeface="Roboto"/>
              </a:rPr>
              <a:t> and </a:t>
            </a:r>
            <a:r>
              <a:rPr lang="en" sz="950" dirty="0" err="1">
                <a:solidFill>
                  <a:srgbClr val="188038"/>
                </a:solidFill>
                <a:latin typeface="Courier New"/>
                <a:ea typeface="Courier New"/>
                <a:cs typeface="Courier New"/>
                <a:sym typeface="Courier New"/>
              </a:rPr>
              <a:t>readFloat</a:t>
            </a:r>
            <a:r>
              <a:rPr lang="en" sz="950" dirty="0">
                <a:solidFill>
                  <a:srgbClr val="188038"/>
                </a:solidFill>
                <a:latin typeface="Courier New"/>
                <a:ea typeface="Courier New"/>
                <a:cs typeface="Courier New"/>
                <a:sym typeface="Courier New"/>
              </a:rPr>
              <a:t>()</a:t>
            </a:r>
            <a:r>
              <a:rPr lang="en" sz="1200" dirty="0">
                <a:solidFill>
                  <a:srgbClr val="374151"/>
                </a:solidFill>
                <a:latin typeface="Roboto"/>
                <a:ea typeface="Roboto"/>
                <a:cs typeface="Roboto"/>
                <a:sym typeface="Roboto"/>
              </a:rPr>
              <a:t> are used for reading the corresponding primitive data types.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7"/>
          <p:cNvSpPr txBox="1"/>
          <p:nvPr/>
        </p:nvSpPr>
        <p:spPr>
          <a:xfrm>
            <a:off x="0" y="22300"/>
            <a:ext cx="5904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What is the first method called in the Android activity lifecycle?</a:t>
            </a:r>
            <a:endParaRPr dirty="0"/>
          </a:p>
          <a:p>
            <a:pPr marL="0" lvl="0" indent="0" algn="l" rtl="0">
              <a:spcBef>
                <a:spcPts val="0"/>
              </a:spcBef>
              <a:spcAft>
                <a:spcPts val="0"/>
              </a:spcAft>
              <a:buNone/>
            </a:pPr>
            <a:r>
              <a:rPr lang="en" dirty="0"/>
              <a:t>a) </a:t>
            </a:r>
            <a:r>
              <a:rPr lang="en" dirty="0" err="1"/>
              <a:t>onStart</a:t>
            </a:r>
            <a:r>
              <a:rPr lang="en" dirty="0"/>
              <a:t>()</a:t>
            </a:r>
            <a:endParaRPr dirty="0"/>
          </a:p>
          <a:p>
            <a:pPr marL="0" lvl="0" indent="0" algn="l" rtl="0">
              <a:spcBef>
                <a:spcPts val="0"/>
              </a:spcBef>
              <a:spcAft>
                <a:spcPts val="0"/>
              </a:spcAft>
              <a:buNone/>
            </a:pPr>
            <a:r>
              <a:rPr lang="en" dirty="0"/>
              <a:t>b) </a:t>
            </a:r>
            <a:r>
              <a:rPr lang="en" dirty="0" err="1"/>
              <a:t>onResume</a:t>
            </a:r>
            <a:r>
              <a:rPr lang="en" dirty="0"/>
              <a:t>()</a:t>
            </a:r>
            <a:endParaRPr dirty="0"/>
          </a:p>
          <a:p>
            <a:pPr marL="0" lvl="0" indent="0" algn="l" rtl="0">
              <a:spcBef>
                <a:spcPts val="0"/>
              </a:spcBef>
              <a:spcAft>
                <a:spcPts val="0"/>
              </a:spcAft>
              <a:buNone/>
            </a:pPr>
            <a:r>
              <a:rPr lang="en" dirty="0"/>
              <a:t>c) </a:t>
            </a:r>
            <a:r>
              <a:rPr lang="en" dirty="0" err="1"/>
              <a:t>onCreate</a:t>
            </a:r>
            <a:r>
              <a:rPr lang="en" dirty="0"/>
              <a:t>()</a:t>
            </a:r>
            <a:endParaRPr dirty="0"/>
          </a:p>
          <a:p>
            <a:pPr marL="0" lvl="0" indent="0" algn="l" rtl="0">
              <a:spcBef>
                <a:spcPts val="0"/>
              </a:spcBef>
              <a:spcAft>
                <a:spcPts val="0"/>
              </a:spcAft>
              <a:buNone/>
            </a:pPr>
            <a:r>
              <a:rPr lang="en" dirty="0"/>
              <a:t>d) </a:t>
            </a:r>
            <a:r>
              <a:rPr lang="en" dirty="0" err="1"/>
              <a:t>onPause</a:t>
            </a:r>
            <a:r>
              <a:rPr lang="en" dirty="0"/>
              <a:t>()</a:t>
            </a:r>
            <a:endParaRPr dirty="0"/>
          </a:p>
        </p:txBody>
      </p:sp>
      <p:sp>
        <p:nvSpPr>
          <p:cNvPr id="135" name="Google Shape;135;p27"/>
          <p:cNvSpPr txBox="1"/>
          <p:nvPr/>
        </p:nvSpPr>
        <p:spPr>
          <a:xfrm>
            <a:off x="0" y="1262100"/>
            <a:ext cx="559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0000"/>
                </a:solidFill>
              </a:rPr>
              <a:t>Answer: c) </a:t>
            </a:r>
            <a:r>
              <a:rPr lang="en" dirty="0" err="1">
                <a:solidFill>
                  <a:srgbClr val="FF0000"/>
                </a:solidFill>
              </a:rPr>
              <a:t>onCreate</a:t>
            </a:r>
            <a:r>
              <a:rPr lang="en" dirty="0">
                <a:solidFill>
                  <a:srgbClr val="FF0000"/>
                </a:solidFill>
              </a:rPr>
              <a:t>()</a:t>
            </a:r>
            <a:endParaRPr dirty="0">
              <a:solidFill>
                <a:srgbClr val="FF0000"/>
              </a:solidFill>
            </a:endParaRPr>
          </a:p>
          <a:p>
            <a:pPr marL="0" lvl="0" indent="0" algn="l" rtl="0">
              <a:spcBef>
                <a:spcPts val="0"/>
              </a:spcBef>
              <a:spcAft>
                <a:spcPts val="0"/>
              </a:spcAft>
              <a:buNone/>
            </a:pPr>
            <a:r>
              <a:rPr lang="en" dirty="0">
                <a:solidFill>
                  <a:srgbClr val="FF0000"/>
                </a:solidFill>
              </a:rPr>
              <a:t>Explanation: </a:t>
            </a:r>
            <a:r>
              <a:rPr lang="en" dirty="0" err="1">
                <a:solidFill>
                  <a:srgbClr val="FF0000"/>
                </a:solidFill>
              </a:rPr>
              <a:t>onCreate</a:t>
            </a:r>
            <a:r>
              <a:rPr lang="en" dirty="0">
                <a:solidFill>
                  <a:srgbClr val="FF0000"/>
                </a:solidFill>
              </a:rPr>
              <a:t>() is the first method called in the Android activity lifecycle. It's where you perform basic application startup logic that should happen only once for the entire life of the activity.</a:t>
            </a:r>
            <a:endParaRPr dirty="0">
              <a:solidFill>
                <a:srgbClr val="FF0000"/>
              </a:solidFill>
            </a:endParaRPr>
          </a:p>
        </p:txBody>
      </p:sp>
      <p:sp>
        <p:nvSpPr>
          <p:cNvPr id="136" name="Google Shape;136;p27"/>
          <p:cNvSpPr txBox="1"/>
          <p:nvPr/>
        </p:nvSpPr>
        <p:spPr>
          <a:xfrm>
            <a:off x="-54000" y="2451837"/>
            <a:ext cx="5651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Which method is called when an activity becomes visible to the user?</a:t>
            </a:r>
            <a:endParaRPr dirty="0"/>
          </a:p>
          <a:p>
            <a:pPr marL="0" lvl="0" indent="0" algn="l" rtl="0">
              <a:spcBef>
                <a:spcPts val="0"/>
              </a:spcBef>
              <a:spcAft>
                <a:spcPts val="0"/>
              </a:spcAft>
              <a:buNone/>
            </a:pPr>
            <a:r>
              <a:rPr lang="en" dirty="0"/>
              <a:t>a) </a:t>
            </a:r>
            <a:r>
              <a:rPr lang="en" dirty="0" err="1"/>
              <a:t>onResume</a:t>
            </a:r>
            <a:r>
              <a:rPr lang="en" dirty="0"/>
              <a:t>()</a:t>
            </a:r>
            <a:endParaRPr dirty="0"/>
          </a:p>
          <a:p>
            <a:pPr marL="0" lvl="0" indent="0" algn="l" rtl="0">
              <a:spcBef>
                <a:spcPts val="0"/>
              </a:spcBef>
              <a:spcAft>
                <a:spcPts val="0"/>
              </a:spcAft>
              <a:buNone/>
            </a:pPr>
            <a:r>
              <a:rPr lang="en" dirty="0"/>
              <a:t>b) </a:t>
            </a:r>
            <a:r>
              <a:rPr lang="en" dirty="0" err="1"/>
              <a:t>onStart</a:t>
            </a:r>
            <a:r>
              <a:rPr lang="en" dirty="0"/>
              <a:t>()</a:t>
            </a:r>
            <a:endParaRPr dirty="0"/>
          </a:p>
          <a:p>
            <a:pPr marL="0" lvl="0" indent="0" algn="l" rtl="0">
              <a:spcBef>
                <a:spcPts val="0"/>
              </a:spcBef>
              <a:spcAft>
                <a:spcPts val="0"/>
              </a:spcAft>
              <a:buNone/>
            </a:pPr>
            <a:r>
              <a:rPr lang="en" dirty="0"/>
              <a:t>c) </a:t>
            </a:r>
            <a:r>
              <a:rPr lang="en" dirty="0" err="1"/>
              <a:t>onCreate</a:t>
            </a:r>
            <a:r>
              <a:rPr lang="en" dirty="0"/>
              <a:t>()</a:t>
            </a:r>
            <a:endParaRPr dirty="0"/>
          </a:p>
          <a:p>
            <a:pPr marL="0" lvl="0" indent="0" algn="l" rtl="0">
              <a:spcBef>
                <a:spcPts val="0"/>
              </a:spcBef>
              <a:spcAft>
                <a:spcPts val="0"/>
              </a:spcAft>
              <a:buNone/>
            </a:pPr>
            <a:r>
              <a:rPr lang="en" dirty="0"/>
              <a:t>d) </a:t>
            </a:r>
            <a:r>
              <a:rPr lang="en" dirty="0" err="1"/>
              <a:t>onPause</a:t>
            </a:r>
            <a:r>
              <a:rPr lang="en" dirty="0"/>
              <a:t>()</a:t>
            </a:r>
            <a:endParaRPr dirty="0"/>
          </a:p>
        </p:txBody>
      </p:sp>
      <p:sp>
        <p:nvSpPr>
          <p:cNvPr id="137" name="Google Shape;137;p27"/>
          <p:cNvSpPr txBox="1"/>
          <p:nvPr/>
        </p:nvSpPr>
        <p:spPr>
          <a:xfrm>
            <a:off x="0" y="3643750"/>
            <a:ext cx="5861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Answer: b) onStart()</a:t>
            </a:r>
            <a:endParaRPr>
              <a:solidFill>
                <a:srgbClr val="FF0000"/>
              </a:solidFill>
            </a:endParaRPr>
          </a:p>
          <a:p>
            <a:pPr marL="0" lvl="0" indent="0" algn="l" rtl="0">
              <a:spcBef>
                <a:spcPts val="0"/>
              </a:spcBef>
              <a:spcAft>
                <a:spcPts val="0"/>
              </a:spcAft>
              <a:buNone/>
            </a:pPr>
            <a:r>
              <a:rPr lang="en">
                <a:solidFill>
                  <a:srgbClr val="FF0000"/>
                </a:solidFill>
              </a:rPr>
              <a:t>Explanation: onStart() is called when the activity becomes visible to the user. It follows onCreate() and precedes onResume().</a:t>
            </a:r>
            <a:endParaRPr>
              <a:solidFill>
                <a:srgbClr val="FF0000"/>
              </a:solidFill>
            </a:endParaRPr>
          </a:p>
        </p:txBody>
      </p:sp>
      <p:pic>
        <p:nvPicPr>
          <p:cNvPr id="138" name="Google Shape;138;p27"/>
          <p:cNvPicPr preferRelativeResize="0"/>
          <p:nvPr/>
        </p:nvPicPr>
        <p:blipFill>
          <a:blip r:embed="rId3">
            <a:alphaModFix/>
          </a:blip>
          <a:stretch>
            <a:fillRect/>
          </a:stretch>
        </p:blipFill>
        <p:spPr>
          <a:xfrm>
            <a:off x="5400025" y="46775"/>
            <a:ext cx="374397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485850" y="120350"/>
            <a:ext cx="8375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What is the base class for all UI components in Android?</a:t>
            </a:r>
            <a:endParaRPr/>
          </a:p>
          <a:p>
            <a:pPr marL="0" lvl="0" indent="0" algn="l" rtl="0">
              <a:spcBef>
                <a:spcPts val="0"/>
              </a:spcBef>
              <a:spcAft>
                <a:spcPts val="0"/>
              </a:spcAft>
              <a:buNone/>
            </a:pPr>
            <a:r>
              <a:rPr lang="en"/>
              <a:t>a) Activity</a:t>
            </a:r>
            <a:endParaRPr/>
          </a:p>
          <a:p>
            <a:pPr marL="0" lvl="0" indent="0" algn="l" rtl="0">
              <a:spcBef>
                <a:spcPts val="0"/>
              </a:spcBef>
              <a:spcAft>
                <a:spcPts val="0"/>
              </a:spcAft>
              <a:buNone/>
            </a:pPr>
            <a:r>
              <a:rPr lang="en"/>
              <a:t>b) ViewGroup</a:t>
            </a:r>
            <a:endParaRPr/>
          </a:p>
          <a:p>
            <a:pPr marL="0" lvl="0" indent="0" algn="l" rtl="0">
              <a:spcBef>
                <a:spcPts val="0"/>
              </a:spcBef>
              <a:spcAft>
                <a:spcPts val="0"/>
              </a:spcAft>
              <a:buNone/>
            </a:pPr>
            <a:r>
              <a:rPr lang="en"/>
              <a:t>c) View</a:t>
            </a:r>
            <a:endParaRPr/>
          </a:p>
          <a:p>
            <a:pPr marL="0" lvl="0" indent="0" algn="l" rtl="0">
              <a:spcBef>
                <a:spcPts val="0"/>
              </a:spcBef>
              <a:spcAft>
                <a:spcPts val="0"/>
              </a:spcAft>
              <a:buNone/>
            </a:pPr>
            <a:r>
              <a:rPr lang="en"/>
              <a:t>d) Fragment</a:t>
            </a:r>
            <a:endParaRPr/>
          </a:p>
          <a:p>
            <a:pPr marL="0" lvl="0" indent="0" algn="l" rtl="0">
              <a:spcBef>
                <a:spcPts val="0"/>
              </a:spcBef>
              <a:spcAft>
                <a:spcPts val="0"/>
              </a:spcAft>
              <a:buNone/>
            </a:pPr>
            <a:r>
              <a:rPr lang="en">
                <a:solidFill>
                  <a:srgbClr val="FF0000"/>
                </a:solidFill>
              </a:rPr>
              <a:t>Answer: c) View</a:t>
            </a:r>
            <a:endParaRPr>
              <a:solidFill>
                <a:srgbClr val="FF0000"/>
              </a:solidFill>
            </a:endParaRPr>
          </a:p>
          <a:p>
            <a:pPr marL="0" lvl="0" indent="0" algn="l" rtl="0">
              <a:spcBef>
                <a:spcPts val="0"/>
              </a:spcBef>
              <a:spcAft>
                <a:spcPts val="0"/>
              </a:spcAft>
              <a:buNone/>
            </a:pPr>
            <a:r>
              <a:rPr lang="en">
                <a:solidFill>
                  <a:srgbClr val="FF0000"/>
                </a:solidFill>
              </a:rPr>
              <a:t>Explanation: The View class is the base class for all UI components in Android, such as buttons, text fields, and images. Every UI component is either a direct or indirect subclass of View.</a:t>
            </a:r>
            <a:endParaRPr>
              <a:solidFill>
                <a:srgbClr val="FF0000"/>
              </a:solidFill>
            </a:endParaRPr>
          </a:p>
        </p:txBody>
      </p:sp>
      <p:sp>
        <p:nvSpPr>
          <p:cNvPr id="144" name="Google Shape;144;p28"/>
          <p:cNvSpPr txBox="1"/>
          <p:nvPr/>
        </p:nvSpPr>
        <p:spPr>
          <a:xfrm>
            <a:off x="285150" y="2513650"/>
            <a:ext cx="8776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What is an ImageView used for in Android?</a:t>
            </a:r>
            <a:endParaRPr/>
          </a:p>
          <a:p>
            <a:pPr marL="0" lvl="0" indent="0" algn="l" rtl="0">
              <a:spcBef>
                <a:spcPts val="0"/>
              </a:spcBef>
              <a:spcAft>
                <a:spcPts val="0"/>
              </a:spcAft>
              <a:buNone/>
            </a:pPr>
            <a:r>
              <a:rPr lang="en"/>
              <a:t>a) To display text to the user</a:t>
            </a:r>
            <a:endParaRPr/>
          </a:p>
          <a:p>
            <a:pPr marL="0" lvl="0" indent="0" algn="l" rtl="0">
              <a:spcBef>
                <a:spcPts val="0"/>
              </a:spcBef>
              <a:spcAft>
                <a:spcPts val="0"/>
              </a:spcAft>
              <a:buNone/>
            </a:pPr>
            <a:r>
              <a:rPr lang="en"/>
              <a:t>b) To capture images from the camera</a:t>
            </a:r>
            <a:endParaRPr/>
          </a:p>
          <a:p>
            <a:pPr marL="0" lvl="0" indent="0" algn="l" rtl="0">
              <a:spcBef>
                <a:spcPts val="0"/>
              </a:spcBef>
              <a:spcAft>
                <a:spcPts val="0"/>
              </a:spcAft>
              <a:buNone/>
            </a:pPr>
            <a:r>
              <a:rPr lang="en"/>
              <a:t>c) To display images</a:t>
            </a:r>
            <a:endParaRPr/>
          </a:p>
          <a:p>
            <a:pPr marL="0" lvl="0" indent="0" algn="l" rtl="0">
              <a:spcBef>
                <a:spcPts val="0"/>
              </a:spcBef>
              <a:spcAft>
                <a:spcPts val="0"/>
              </a:spcAft>
              <a:buNone/>
            </a:pPr>
            <a:r>
              <a:rPr lang="en"/>
              <a:t>d) To edit images</a:t>
            </a:r>
            <a:endParaRPr/>
          </a:p>
          <a:p>
            <a:pPr marL="0" lvl="0" indent="0" algn="l" rtl="0">
              <a:spcBef>
                <a:spcPts val="0"/>
              </a:spcBef>
              <a:spcAft>
                <a:spcPts val="0"/>
              </a:spcAft>
              <a:buNone/>
            </a:pPr>
            <a:r>
              <a:rPr lang="en">
                <a:solidFill>
                  <a:srgbClr val="FF0000"/>
                </a:solidFill>
              </a:rPr>
              <a:t>Answer: c) To display images</a:t>
            </a:r>
            <a:endParaRPr>
              <a:solidFill>
                <a:srgbClr val="FF0000"/>
              </a:solidFill>
            </a:endParaRPr>
          </a:p>
          <a:p>
            <a:pPr marL="0" lvl="0" indent="0" algn="l" rtl="0">
              <a:spcBef>
                <a:spcPts val="0"/>
              </a:spcBef>
              <a:spcAft>
                <a:spcPts val="0"/>
              </a:spcAft>
              <a:buNone/>
            </a:pPr>
            <a:r>
              <a:rPr lang="en">
                <a:solidFill>
                  <a:srgbClr val="FF0000"/>
                </a:solidFill>
              </a:rPr>
              <a:t>Explanation: An ImageView is a UI component in Android used specifically for displaying images. It can display any drawable or image resource.</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p:nvPr/>
        </p:nvSpPr>
        <p:spPr>
          <a:xfrm>
            <a:off x="30450" y="42275"/>
            <a:ext cx="908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Which method is typically used to handle click events on a view?</a:t>
            </a:r>
            <a:endParaRPr/>
          </a:p>
          <a:p>
            <a:pPr marL="0" lvl="0" indent="0" algn="l" rtl="0">
              <a:spcBef>
                <a:spcPts val="0"/>
              </a:spcBef>
              <a:spcAft>
                <a:spcPts val="0"/>
              </a:spcAft>
              <a:buNone/>
            </a:pPr>
            <a:r>
              <a:rPr lang="en"/>
              <a:t>a) onClick()</a:t>
            </a:r>
            <a:endParaRPr/>
          </a:p>
          <a:p>
            <a:pPr marL="0" lvl="0" indent="0" algn="l" rtl="0">
              <a:spcBef>
                <a:spcPts val="0"/>
              </a:spcBef>
              <a:spcAft>
                <a:spcPts val="0"/>
              </a:spcAft>
              <a:buNone/>
            </a:pPr>
            <a:r>
              <a:rPr lang="en"/>
              <a:t>b) onTouchEvent()</a:t>
            </a:r>
            <a:endParaRPr/>
          </a:p>
          <a:p>
            <a:pPr marL="0" lvl="0" indent="0" algn="l" rtl="0">
              <a:spcBef>
                <a:spcPts val="0"/>
              </a:spcBef>
              <a:spcAft>
                <a:spcPts val="0"/>
              </a:spcAft>
              <a:buNone/>
            </a:pPr>
            <a:r>
              <a:rPr lang="en"/>
              <a:t>c) setOnClickListener()</a:t>
            </a:r>
            <a:endParaRPr/>
          </a:p>
          <a:p>
            <a:pPr marL="0" lvl="0" indent="0" algn="l" rtl="0">
              <a:spcBef>
                <a:spcPts val="0"/>
              </a:spcBef>
              <a:spcAft>
                <a:spcPts val="0"/>
              </a:spcAft>
              <a:buNone/>
            </a:pPr>
            <a:r>
              <a:rPr lang="en"/>
              <a:t>d) handleClick()</a:t>
            </a:r>
            <a:endParaRPr/>
          </a:p>
          <a:p>
            <a:pPr marL="0" lvl="0" indent="0" algn="l" rtl="0">
              <a:spcBef>
                <a:spcPts val="0"/>
              </a:spcBef>
              <a:spcAft>
                <a:spcPts val="0"/>
              </a:spcAft>
              <a:buNone/>
            </a:pPr>
            <a:r>
              <a:rPr lang="en">
                <a:solidFill>
                  <a:srgbClr val="FF0000"/>
                </a:solidFill>
              </a:rPr>
              <a:t>Answer: c) setOnClickListener()</a:t>
            </a:r>
            <a:endParaRPr>
              <a:solidFill>
                <a:srgbClr val="FF0000"/>
              </a:solidFill>
            </a:endParaRPr>
          </a:p>
          <a:p>
            <a:pPr marL="0" lvl="0" indent="0" algn="l" rtl="0">
              <a:spcBef>
                <a:spcPts val="0"/>
              </a:spcBef>
              <a:spcAft>
                <a:spcPts val="0"/>
              </a:spcAft>
              <a:buNone/>
            </a:pPr>
            <a:r>
              <a:rPr lang="en">
                <a:solidFill>
                  <a:srgbClr val="FF0000"/>
                </a:solidFill>
              </a:rPr>
              <a:t>Explanation: The setOnClickListener() method is used to define a click event listener for a view. Inside this method, you can define the action to be taken when the view is clicked.</a:t>
            </a:r>
            <a:endParaRPr>
              <a:solidFill>
                <a:srgbClr val="FF0000"/>
              </a:solidFill>
            </a:endParaRPr>
          </a:p>
        </p:txBody>
      </p:sp>
      <p:sp>
        <p:nvSpPr>
          <p:cNvPr id="150" name="Google Shape;150;p29"/>
          <p:cNvSpPr txBox="1"/>
          <p:nvPr/>
        </p:nvSpPr>
        <p:spPr>
          <a:xfrm>
            <a:off x="30450" y="2159100"/>
            <a:ext cx="9083100" cy="29184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TextView:</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setText(CharSequence text)</a:t>
            </a:r>
            <a:r>
              <a:rPr lang="en" sz="1200">
                <a:solidFill>
                  <a:srgbClr val="374151"/>
                </a:solidFill>
                <a:latin typeface="Roboto"/>
                <a:ea typeface="Roboto"/>
                <a:cs typeface="Roboto"/>
                <a:sym typeface="Roboto"/>
              </a:rPr>
              <a:t>: Sets the text to be displayed.</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getText()</a:t>
            </a:r>
            <a:r>
              <a:rPr lang="en" sz="1200">
                <a:solidFill>
                  <a:srgbClr val="374151"/>
                </a:solidFill>
                <a:latin typeface="Roboto"/>
                <a:ea typeface="Roboto"/>
                <a:cs typeface="Roboto"/>
                <a:sym typeface="Roboto"/>
              </a:rPr>
              <a:t>: Returns the text the TextView is displaying.</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EditText:</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addTextChangedListener(TextWatcher watcher)</a:t>
            </a:r>
            <a:r>
              <a:rPr lang="en" sz="1200">
                <a:solidFill>
                  <a:srgbClr val="374151"/>
                </a:solidFill>
                <a:latin typeface="Roboto"/>
                <a:ea typeface="Roboto"/>
                <a:cs typeface="Roboto"/>
                <a:sym typeface="Roboto"/>
              </a:rPr>
              <a:t>: Adds a text change listener.</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setText(CharSequence text)</a:t>
            </a:r>
            <a:r>
              <a:rPr lang="en" sz="1200">
                <a:solidFill>
                  <a:srgbClr val="374151"/>
                </a:solidFill>
                <a:latin typeface="Roboto"/>
                <a:ea typeface="Roboto"/>
                <a:cs typeface="Roboto"/>
                <a:sym typeface="Roboto"/>
              </a:rPr>
              <a:t>: Sets the text to be displayed in the EditText.</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getText()</a:t>
            </a:r>
            <a:r>
              <a:rPr lang="en" sz="1200">
                <a:solidFill>
                  <a:srgbClr val="374151"/>
                </a:solidFill>
                <a:latin typeface="Roboto"/>
                <a:ea typeface="Roboto"/>
                <a:cs typeface="Roboto"/>
                <a:sym typeface="Roboto"/>
              </a:rPr>
              <a:t>: Returns the editable text contained in this EditText.</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Button:</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setOnClickListener(View.OnClickListener l)</a:t>
            </a:r>
            <a:r>
              <a:rPr lang="en" sz="1200">
                <a:solidFill>
                  <a:srgbClr val="374151"/>
                </a:solidFill>
                <a:latin typeface="Roboto"/>
                <a:ea typeface="Roboto"/>
                <a:cs typeface="Roboto"/>
                <a:sym typeface="Roboto"/>
              </a:rPr>
              <a:t>: Sets a click listener for button clicks.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setText(CharSequence text)</a:t>
            </a:r>
            <a:r>
              <a:rPr lang="en" sz="1200">
                <a:solidFill>
                  <a:srgbClr val="374151"/>
                </a:solidFill>
                <a:latin typeface="Roboto"/>
                <a:ea typeface="Roboto"/>
                <a:cs typeface="Roboto"/>
                <a:sym typeface="Roboto"/>
              </a:rPr>
              <a:t>: Sets the text on the button.</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ImageView:</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setImageResource(int resId)</a:t>
            </a:r>
            <a:r>
              <a:rPr lang="en" sz="1200">
                <a:solidFill>
                  <a:srgbClr val="374151"/>
                </a:solidFill>
                <a:latin typeface="Roboto"/>
                <a:ea typeface="Roboto"/>
                <a:cs typeface="Roboto"/>
                <a:sym typeface="Roboto"/>
              </a:rPr>
              <a:t>: Sets the image resource.</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setScaleType(ImageView.ScaleType scaleType)</a:t>
            </a:r>
            <a:r>
              <a:rPr lang="en" sz="1200">
                <a:solidFill>
                  <a:srgbClr val="374151"/>
                </a:solidFill>
                <a:latin typeface="Roboto"/>
                <a:ea typeface="Roboto"/>
                <a:cs typeface="Roboto"/>
                <a:sym typeface="Roboto"/>
              </a:rPr>
              <a:t>: Sets the scale type for the image.</a:t>
            </a:r>
            <a:endParaRPr sz="1200">
              <a:solidFill>
                <a:srgbClr val="37415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p:nvPr/>
        </p:nvSpPr>
        <p:spPr>
          <a:xfrm>
            <a:off x="0" y="0"/>
            <a:ext cx="9144000" cy="48300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RadioButton and RadioGroup:</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setChecked(boolean checked)</a:t>
            </a:r>
            <a:r>
              <a:rPr lang="en" sz="1200">
                <a:solidFill>
                  <a:srgbClr val="374151"/>
                </a:solidFill>
                <a:latin typeface="Roboto"/>
                <a:ea typeface="Roboto"/>
                <a:cs typeface="Roboto"/>
                <a:sym typeface="Roboto"/>
              </a:rPr>
              <a:t>: Sets whether the RadioButton is checked.</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setOnCheckedChangeListener(CompoundButton.OnCheckedChangeListener listener)</a:t>
            </a:r>
            <a:r>
              <a:rPr lang="en" sz="1200">
                <a:solidFill>
                  <a:srgbClr val="374151"/>
                </a:solidFill>
                <a:latin typeface="Roboto"/>
                <a:ea typeface="Roboto"/>
                <a:cs typeface="Roboto"/>
                <a:sym typeface="Roboto"/>
              </a:rPr>
              <a:t>: Sets a listener for when the check state changes.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RadioGroup.setOnCheckedChangeListener(RadioGroup.OnCheckedChangeListener listener)</a:t>
            </a:r>
            <a:r>
              <a:rPr lang="en" sz="1200">
                <a:solidFill>
                  <a:srgbClr val="374151"/>
                </a:solidFill>
                <a:latin typeface="Roboto"/>
                <a:ea typeface="Roboto"/>
                <a:cs typeface="Roboto"/>
                <a:sym typeface="Roboto"/>
              </a:rPr>
              <a:t>: Sets a listener for when the checked radio button changes in this group.</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CheckBox:</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setChecked(boolean checked)</a:t>
            </a:r>
            <a:r>
              <a:rPr lang="en" sz="1200">
                <a:solidFill>
                  <a:srgbClr val="374151"/>
                </a:solidFill>
                <a:latin typeface="Roboto"/>
                <a:ea typeface="Roboto"/>
                <a:cs typeface="Roboto"/>
                <a:sym typeface="Roboto"/>
              </a:rPr>
              <a:t>: Sets whether the CheckBox is checked.</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setOnCheckedChangeListener(CompoundButton.OnCheckedChangeListener listener)</a:t>
            </a:r>
            <a:r>
              <a:rPr lang="en" sz="1200">
                <a:solidFill>
                  <a:srgbClr val="374151"/>
                </a:solidFill>
                <a:latin typeface="Roboto"/>
                <a:ea typeface="Roboto"/>
                <a:cs typeface="Roboto"/>
                <a:sym typeface="Roboto"/>
              </a:rPr>
              <a:t>: Sets a listener for when the check state changes.</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Spinner:</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setAdapter(SpinnerAdapter adapter)</a:t>
            </a:r>
            <a:r>
              <a:rPr lang="en" sz="1200">
                <a:solidFill>
                  <a:srgbClr val="374151"/>
                </a:solidFill>
                <a:latin typeface="Roboto"/>
                <a:ea typeface="Roboto"/>
                <a:cs typeface="Roboto"/>
                <a:sym typeface="Roboto"/>
              </a:rPr>
              <a:t>: Sets the adapter that provides the data and the views for this spinner.</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setOnItemSelectedListener(AdapterView.OnItemSelectedListener listener)</a:t>
            </a:r>
            <a:r>
              <a:rPr lang="en" sz="1200">
                <a:solidFill>
                  <a:srgbClr val="374151"/>
                </a:solidFill>
                <a:latin typeface="Roboto"/>
                <a:ea typeface="Roboto"/>
                <a:cs typeface="Roboto"/>
                <a:sym typeface="Roboto"/>
              </a:rPr>
              <a:t>: Sets a listener to be invoked when an item in this view has been selected.</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ListView:</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setAdapter(ListAdapter adapter)</a:t>
            </a:r>
            <a:r>
              <a:rPr lang="en" sz="1200">
                <a:solidFill>
                  <a:srgbClr val="374151"/>
                </a:solidFill>
                <a:latin typeface="Roboto"/>
                <a:ea typeface="Roboto"/>
                <a:cs typeface="Roboto"/>
                <a:sym typeface="Roboto"/>
              </a:rPr>
              <a:t>: Sets the data behind this ListView.</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setOnItemClickListener(AdapterView.OnItemClickListener listener)</a:t>
            </a:r>
            <a:r>
              <a:rPr lang="en" sz="1200">
                <a:solidFill>
                  <a:srgbClr val="374151"/>
                </a:solidFill>
                <a:latin typeface="Roboto"/>
                <a:ea typeface="Roboto"/>
                <a:cs typeface="Roboto"/>
                <a:sym typeface="Roboto"/>
              </a:rPr>
              <a:t>: Sets a listener that will be invoked when an item in the ListView is clicked.</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RecyclerView:</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setLayoutManager(RecyclerView.LayoutManager layout)</a:t>
            </a:r>
            <a:r>
              <a:rPr lang="en" sz="1200">
                <a:solidFill>
                  <a:srgbClr val="374151"/>
                </a:solidFill>
                <a:latin typeface="Roboto"/>
                <a:ea typeface="Roboto"/>
                <a:cs typeface="Roboto"/>
                <a:sym typeface="Roboto"/>
              </a:rPr>
              <a:t>: Sets the layout manager.</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setAdapter(RecyclerView.Adapter adapter)</a:t>
            </a:r>
            <a:r>
              <a:rPr lang="en" sz="1200">
                <a:solidFill>
                  <a:srgbClr val="374151"/>
                </a:solidFill>
                <a:latin typeface="Roboto"/>
                <a:ea typeface="Roboto"/>
                <a:cs typeface="Roboto"/>
                <a:sym typeface="Roboto"/>
              </a:rPr>
              <a:t>: Sets the adapter with the data.</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050">
                <a:solidFill>
                  <a:srgbClr val="374151"/>
                </a:solidFill>
                <a:latin typeface="Courier New"/>
                <a:ea typeface="Courier New"/>
                <a:cs typeface="Courier New"/>
                <a:sym typeface="Courier New"/>
              </a:rPr>
              <a:t>addItemDecoration(RecyclerView.ItemDecoration decor)</a:t>
            </a:r>
            <a:r>
              <a:rPr lang="en" sz="1200">
                <a:solidFill>
                  <a:srgbClr val="374151"/>
                </a:solidFill>
                <a:latin typeface="Roboto"/>
                <a:ea typeface="Roboto"/>
                <a:cs typeface="Roboto"/>
                <a:sym typeface="Roboto"/>
              </a:rPr>
              <a:t>: Adds an ItemDecoration to this RecyclerView.</a:t>
            </a:r>
            <a:endParaRPr sz="1200">
              <a:solidFill>
                <a:srgbClr val="37415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212550"/>
            <a:ext cx="8520600" cy="4749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t>Q: To create a GUI using JavaFX, which class must be extended?</a:t>
            </a:r>
            <a:endParaRPr sz="1600"/>
          </a:p>
          <a:p>
            <a:pPr marL="0" lvl="0" indent="0" algn="l" rtl="0">
              <a:lnSpc>
                <a:spcPct val="115000"/>
              </a:lnSpc>
              <a:spcBef>
                <a:spcPts val="0"/>
              </a:spcBef>
              <a:spcAft>
                <a:spcPts val="0"/>
              </a:spcAft>
              <a:buNone/>
            </a:pPr>
            <a:r>
              <a:rPr lang="en" sz="1600"/>
              <a:t>A: The Application class, in the package javafx.application</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Q: Which method in the Application class must be overridden?</a:t>
            </a:r>
            <a:endParaRPr sz="1600"/>
          </a:p>
          <a:p>
            <a:pPr marL="0" lvl="0" indent="0" algn="l" rtl="0">
              <a:lnSpc>
                <a:spcPct val="115000"/>
              </a:lnSpc>
              <a:spcBef>
                <a:spcPts val="0"/>
              </a:spcBef>
              <a:spcAft>
                <a:spcPts val="0"/>
              </a:spcAft>
              <a:buNone/>
            </a:pPr>
            <a:r>
              <a:rPr lang="en" sz="1600"/>
              <a:t>A: The start method</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Q: When a JavaFX GUI is launched, the start method is called. What object is passed to start, and what must the programmer do with it?</a:t>
            </a:r>
            <a:endParaRPr sz="1600"/>
          </a:p>
          <a:p>
            <a:pPr marL="0" lvl="0" indent="0" algn="l" rtl="0">
              <a:lnSpc>
                <a:spcPct val="115000"/>
              </a:lnSpc>
              <a:spcBef>
                <a:spcPts val="0"/>
              </a:spcBef>
              <a:spcAft>
                <a:spcPts val="0"/>
              </a:spcAft>
              <a:buNone/>
            </a:pPr>
            <a:r>
              <a:rPr lang="en" sz="1600"/>
              <a:t>A: A Stage object (from javafx.stage) is passed, and the programmer must give it a Scene object (from javafx.scene)</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Q: A Scene object represents the root of a scene graph. What is a scene graph composed of?</a:t>
            </a:r>
            <a:endParaRPr sz="1600"/>
          </a:p>
          <a:p>
            <a:pPr marL="0" lvl="0" indent="0" algn="l" rtl="0">
              <a:lnSpc>
                <a:spcPct val="115000"/>
              </a:lnSpc>
              <a:spcBef>
                <a:spcPts val="0"/>
              </a:spcBef>
              <a:spcAft>
                <a:spcPts val="0"/>
              </a:spcAft>
              <a:buNone/>
            </a:pPr>
            <a:r>
              <a:rPr lang="en" sz="1600"/>
              <a:t>A: A scene graph is a hierarchical arrangement of Node objects (from javax.scene). Node is the base class that all classes involved in JavaFX GUIs must extend, including controls, shapes, and layout containers.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0" y="0"/>
            <a:ext cx="3936300" cy="503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import javafx.application.Application;</a:t>
            </a:r>
            <a:endParaRPr sz="900"/>
          </a:p>
          <a:p>
            <a:pPr marL="0" lvl="0" indent="0" algn="l" rtl="0">
              <a:spcBef>
                <a:spcPts val="0"/>
              </a:spcBef>
              <a:spcAft>
                <a:spcPts val="0"/>
              </a:spcAft>
              <a:buNone/>
            </a:pPr>
            <a:r>
              <a:rPr lang="en" sz="900"/>
              <a:t>import javafx.scene.Scene;</a:t>
            </a:r>
            <a:endParaRPr sz="900"/>
          </a:p>
          <a:p>
            <a:pPr marL="0" lvl="0" indent="0" algn="l" rtl="0">
              <a:spcBef>
                <a:spcPts val="0"/>
              </a:spcBef>
              <a:spcAft>
                <a:spcPts val="0"/>
              </a:spcAft>
              <a:buNone/>
            </a:pPr>
            <a:r>
              <a:rPr lang="en" sz="900"/>
              <a:t>import javafx.scene.layout.VBox;</a:t>
            </a:r>
            <a:endParaRPr sz="900"/>
          </a:p>
          <a:p>
            <a:pPr marL="0" lvl="0" indent="0" algn="l" rtl="0">
              <a:spcBef>
                <a:spcPts val="0"/>
              </a:spcBef>
              <a:spcAft>
                <a:spcPts val="0"/>
              </a:spcAft>
              <a:buNone/>
            </a:pPr>
            <a:r>
              <a:rPr lang="en" sz="900"/>
              <a:t>import javafx.scene.control.Label;</a:t>
            </a:r>
            <a:endParaRPr sz="900"/>
          </a:p>
          <a:p>
            <a:pPr marL="0" lvl="0" indent="0" algn="l" rtl="0">
              <a:spcBef>
                <a:spcPts val="0"/>
              </a:spcBef>
              <a:spcAft>
                <a:spcPts val="0"/>
              </a:spcAft>
              <a:buNone/>
            </a:pPr>
            <a:r>
              <a:rPr lang="en" sz="900"/>
              <a:t>import javafx.stage.Stage;</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public class SimpleJavaFXApp extends Application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@Override</a:t>
            </a:r>
            <a:endParaRPr sz="900"/>
          </a:p>
          <a:p>
            <a:pPr marL="0" lvl="0" indent="0" algn="l" rtl="0">
              <a:spcBef>
                <a:spcPts val="0"/>
              </a:spcBef>
              <a:spcAft>
                <a:spcPts val="0"/>
              </a:spcAft>
              <a:buNone/>
            </a:pPr>
            <a:r>
              <a:rPr lang="en" sz="900"/>
              <a:t>    public void start(Stage primaryStage) {</a:t>
            </a:r>
            <a:endParaRPr sz="900"/>
          </a:p>
          <a:p>
            <a:pPr marL="0" lvl="0" indent="0" algn="l" rtl="0">
              <a:spcBef>
                <a:spcPts val="0"/>
              </a:spcBef>
              <a:spcAft>
                <a:spcPts val="0"/>
              </a:spcAft>
              <a:buNone/>
            </a:pPr>
            <a:r>
              <a:rPr lang="en" sz="900"/>
              <a:t>        // Create a Label (a Node)</a:t>
            </a:r>
            <a:endParaRPr sz="900"/>
          </a:p>
          <a:p>
            <a:pPr marL="0" lvl="0" indent="0" algn="l" rtl="0">
              <a:spcBef>
                <a:spcPts val="0"/>
              </a:spcBef>
              <a:spcAft>
                <a:spcPts val="0"/>
              </a:spcAft>
              <a:buNone/>
            </a:pPr>
            <a:r>
              <a:rPr lang="en" sz="900"/>
              <a:t>        Label label = new Label("Hello, JavaFX!");</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 Create a Container (also a Node)</a:t>
            </a:r>
            <a:endParaRPr sz="900"/>
          </a:p>
          <a:p>
            <a:pPr marL="0" lvl="0" indent="0" algn="l" rtl="0">
              <a:spcBef>
                <a:spcPts val="0"/>
              </a:spcBef>
              <a:spcAft>
                <a:spcPts val="0"/>
              </a:spcAft>
              <a:buNone/>
            </a:pPr>
            <a:r>
              <a:rPr lang="en" sz="900"/>
              <a:t>        VBox root = new VBox();</a:t>
            </a:r>
            <a:endParaRPr sz="900"/>
          </a:p>
          <a:p>
            <a:pPr marL="0" lvl="0" indent="0" algn="l" rtl="0">
              <a:spcBef>
                <a:spcPts val="0"/>
              </a:spcBef>
              <a:spcAft>
                <a:spcPts val="0"/>
              </a:spcAft>
              <a:buNone/>
            </a:pPr>
            <a:r>
              <a:rPr lang="en" sz="900"/>
              <a:t>        root.getChildren().add(label); // Add the label to the container</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 Create a Scene containing the root container</a:t>
            </a:r>
            <a:endParaRPr sz="900"/>
          </a:p>
          <a:p>
            <a:pPr marL="0" lvl="0" indent="0" algn="l" rtl="0">
              <a:spcBef>
                <a:spcPts val="0"/>
              </a:spcBef>
              <a:spcAft>
                <a:spcPts val="0"/>
              </a:spcAft>
              <a:buNone/>
            </a:pPr>
            <a:r>
              <a:rPr lang="en" sz="900"/>
              <a:t>        Scene scene = new Scene(root, 300, 200);</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 Set the Scene on the Stage</a:t>
            </a:r>
            <a:endParaRPr sz="900"/>
          </a:p>
          <a:p>
            <a:pPr marL="0" lvl="0" indent="0" algn="l" rtl="0">
              <a:spcBef>
                <a:spcPts val="0"/>
              </a:spcBef>
              <a:spcAft>
                <a:spcPts val="0"/>
              </a:spcAft>
              <a:buNone/>
            </a:pPr>
            <a:r>
              <a:rPr lang="en" sz="900"/>
              <a:t>        primaryStage.setScene(scene);</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 Set the title of the Stage</a:t>
            </a:r>
            <a:endParaRPr sz="900"/>
          </a:p>
          <a:p>
            <a:pPr marL="0" lvl="0" indent="0" algn="l" rtl="0">
              <a:spcBef>
                <a:spcPts val="0"/>
              </a:spcBef>
              <a:spcAft>
                <a:spcPts val="0"/>
              </a:spcAft>
              <a:buNone/>
            </a:pPr>
            <a:r>
              <a:rPr lang="en" sz="900"/>
              <a:t>        primaryStage.setTitle("Simple JavaFX Application");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 Show the Stage (window)</a:t>
            </a:r>
            <a:endParaRPr sz="900"/>
          </a:p>
          <a:p>
            <a:pPr marL="0" lvl="0" indent="0" algn="l" rtl="0">
              <a:spcBef>
                <a:spcPts val="0"/>
              </a:spcBef>
              <a:spcAft>
                <a:spcPts val="0"/>
              </a:spcAft>
              <a:buNone/>
            </a:pPr>
            <a:r>
              <a:rPr lang="en" sz="900"/>
              <a:t>        primaryStage.show();</a:t>
            </a: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public static void main(String[] args) {</a:t>
            </a:r>
            <a:endParaRPr sz="900"/>
          </a:p>
          <a:p>
            <a:pPr marL="0" lvl="0" indent="0" algn="l" rtl="0">
              <a:spcBef>
                <a:spcPts val="0"/>
              </a:spcBef>
              <a:spcAft>
                <a:spcPts val="0"/>
              </a:spcAft>
              <a:buNone/>
            </a:pPr>
            <a:r>
              <a:rPr lang="en" sz="900"/>
              <a:t>        // Launch the JavaFX application</a:t>
            </a:r>
            <a:endParaRPr sz="900"/>
          </a:p>
          <a:p>
            <a:pPr marL="0" lvl="0" indent="0" algn="l" rtl="0">
              <a:spcBef>
                <a:spcPts val="0"/>
              </a:spcBef>
              <a:spcAft>
                <a:spcPts val="0"/>
              </a:spcAft>
              <a:buNone/>
            </a:pPr>
            <a:r>
              <a:rPr lang="en" sz="900"/>
              <a:t>        launch(args);</a:t>
            </a: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r>
              <a:rPr lang="en" sz="900"/>
              <a:t>}</a:t>
            </a:r>
            <a:endParaRPr sz="900"/>
          </a:p>
        </p:txBody>
      </p:sp>
      <p:sp>
        <p:nvSpPr>
          <p:cNvPr id="66" name="Google Shape;66;p15"/>
          <p:cNvSpPr txBox="1"/>
          <p:nvPr/>
        </p:nvSpPr>
        <p:spPr>
          <a:xfrm>
            <a:off x="3936300" y="438275"/>
            <a:ext cx="52077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 this example:</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The start method is overridden in the SimpleJavaFXApp class, which extends Application.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A Stage object, which represents the window, is provided to the start method.</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A Label (a type of Node) is created and added to a VBox (a layout container, also a Node).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A Scene is created with the VBox as its root node.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The scene is set on the stage, and the stage is displayed with primaryStage.show().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0" y="322500"/>
            <a:ext cx="9144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What is a Scene Graph in JavaFX?</a:t>
            </a:r>
            <a:endParaRPr dirty="0"/>
          </a:p>
          <a:p>
            <a:pPr marL="0" lvl="0" indent="0" algn="l" rtl="0">
              <a:spcBef>
                <a:spcPts val="0"/>
              </a:spcBef>
              <a:spcAft>
                <a:spcPts val="0"/>
              </a:spcAft>
              <a:buNone/>
            </a:pPr>
            <a:r>
              <a:rPr lang="en" dirty="0"/>
              <a:t>a) A graph used for plotting data within a JavaFX application.</a:t>
            </a:r>
            <a:endParaRPr dirty="0"/>
          </a:p>
          <a:p>
            <a:pPr marL="0" lvl="0" indent="0" algn="l" rtl="0">
              <a:spcBef>
                <a:spcPts val="0"/>
              </a:spcBef>
              <a:spcAft>
                <a:spcPts val="0"/>
              </a:spcAft>
              <a:buNone/>
            </a:pPr>
            <a:r>
              <a:rPr lang="en" dirty="0"/>
              <a:t>b) A hierarchical tree structure that represents the logical structure of a graphical user interface in JavaFX.</a:t>
            </a:r>
            <a:endParaRPr dirty="0"/>
          </a:p>
          <a:p>
            <a:pPr marL="0" lvl="0" indent="0" algn="l" rtl="0">
              <a:spcBef>
                <a:spcPts val="0"/>
              </a:spcBef>
              <a:spcAft>
                <a:spcPts val="0"/>
              </a:spcAft>
              <a:buNone/>
            </a:pPr>
            <a:r>
              <a:rPr lang="en" dirty="0"/>
              <a:t>c) A debugging tool in JavaFX used to visualize event propagation.</a:t>
            </a:r>
            <a:endParaRPr dirty="0"/>
          </a:p>
          <a:p>
            <a:pPr marL="0" lvl="0" indent="0" algn="l" rtl="0">
              <a:spcBef>
                <a:spcPts val="0"/>
              </a:spcBef>
              <a:spcAft>
                <a:spcPts val="0"/>
              </a:spcAft>
              <a:buNone/>
            </a:pPr>
            <a:r>
              <a:rPr lang="en" dirty="0"/>
              <a:t>d) A type of data structure used to manage the z-order of nodes in a JavaFX application.</a:t>
            </a:r>
            <a:endParaRPr dirty="0"/>
          </a:p>
        </p:txBody>
      </p:sp>
      <p:sp>
        <p:nvSpPr>
          <p:cNvPr id="72" name="Google Shape;72;p16"/>
          <p:cNvSpPr txBox="1"/>
          <p:nvPr/>
        </p:nvSpPr>
        <p:spPr>
          <a:xfrm>
            <a:off x="57900" y="1885375"/>
            <a:ext cx="8864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Correct Answer:</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b) A hierarchical tree structure that represents the logical structure of a graphical user interface in JavaFX.</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Explanation:</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In JavaFX, a scene graph is a hierarchical tree of nodes that represents all of the visual elements of the application's user interface. Each node in the scene graph can have child nodes and properties such as transformations and effects. This structure allows for efficient drawing and rendering of the UI and simplifies the process of making updates to the interface.</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Which of the following is NOT a type of node in a JavaFX scene graph?</a:t>
            </a:r>
            <a:endParaRPr/>
          </a:p>
          <a:p>
            <a:pPr marL="0" lvl="0" indent="0" algn="l" rtl="0">
              <a:spcBef>
                <a:spcPts val="0"/>
              </a:spcBef>
              <a:spcAft>
                <a:spcPts val="0"/>
              </a:spcAft>
              <a:buNone/>
            </a:pPr>
            <a:r>
              <a:rPr lang="en"/>
              <a:t>a) Group     b) Button   c) Rectangle   d) Thread</a:t>
            </a:r>
            <a:endParaRPr/>
          </a:p>
        </p:txBody>
      </p:sp>
      <p:sp>
        <p:nvSpPr>
          <p:cNvPr id="78" name="Google Shape;78;p17"/>
          <p:cNvSpPr txBox="1"/>
          <p:nvPr/>
        </p:nvSpPr>
        <p:spPr>
          <a:xfrm>
            <a:off x="0" y="615600"/>
            <a:ext cx="9144000" cy="438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0000"/>
                </a:solidFill>
              </a:rPr>
              <a:t>d) Thread</a:t>
            </a:r>
            <a:endParaRPr dirty="0">
              <a:solidFill>
                <a:srgbClr val="FF0000"/>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FF0000"/>
                </a:solidFill>
                <a:latin typeface="Roboto"/>
                <a:ea typeface="Roboto"/>
                <a:cs typeface="Roboto"/>
                <a:sym typeface="Roboto"/>
              </a:rPr>
              <a:t>In JavaFX, the scene graph is a hierarchical structure composed of various types of nodes. Each node represents a visual element in the graphical user interface. Here's an overview of the primary node types in the JavaFX scene graph:</a:t>
            </a:r>
            <a:endParaRPr sz="1200" dirty="0">
              <a:solidFill>
                <a:srgbClr val="FF0000"/>
              </a:solidFill>
              <a:latin typeface="Roboto"/>
              <a:ea typeface="Roboto"/>
              <a:cs typeface="Roboto"/>
              <a:sym typeface="Roboto"/>
            </a:endParaRPr>
          </a:p>
          <a:p>
            <a:pPr marL="457200" lvl="0" indent="-228600" algn="l" rtl="0">
              <a:lnSpc>
                <a:spcPct val="115000"/>
              </a:lnSpc>
              <a:spcBef>
                <a:spcPts val="1500"/>
              </a:spcBef>
              <a:spcAft>
                <a:spcPts val="0"/>
              </a:spcAft>
              <a:buClr>
                <a:srgbClr val="FF0000"/>
              </a:buClr>
              <a:buSzPts val="1200"/>
              <a:buFont typeface="Roboto"/>
              <a:buNone/>
            </a:pPr>
            <a:r>
              <a:rPr lang="en" sz="1200" dirty="0">
                <a:solidFill>
                  <a:srgbClr val="FF0000"/>
                </a:solidFill>
                <a:latin typeface="Roboto"/>
                <a:ea typeface="Roboto"/>
                <a:cs typeface="Roboto"/>
                <a:sym typeface="Roboto"/>
              </a:rPr>
              <a:t>Parent Nodes (Containers): These nodes can contain other nodes (children).</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Group</a:t>
            </a:r>
            <a:r>
              <a:rPr lang="en" sz="1200" dirty="0">
                <a:solidFill>
                  <a:srgbClr val="FF0000"/>
                </a:solidFill>
                <a:latin typeface="Roboto"/>
                <a:ea typeface="Roboto"/>
                <a:cs typeface="Roboto"/>
                <a:sym typeface="Roboto"/>
              </a:rPr>
              <a:t>: A simple container that holds a collection of children nodes.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Pane</a:t>
            </a:r>
            <a:r>
              <a:rPr lang="en" sz="1200" dirty="0">
                <a:solidFill>
                  <a:srgbClr val="FF0000"/>
                </a:solidFill>
                <a:latin typeface="Roboto"/>
                <a:ea typeface="Roboto"/>
                <a:cs typeface="Roboto"/>
                <a:sym typeface="Roboto"/>
              </a:rPr>
              <a:t> and its subclasses like </a:t>
            </a:r>
            <a:r>
              <a:rPr lang="en" sz="1050" dirty="0" err="1">
                <a:solidFill>
                  <a:srgbClr val="FF0000"/>
                </a:solidFill>
                <a:latin typeface="Courier New"/>
                <a:ea typeface="Courier New"/>
                <a:cs typeface="Courier New"/>
                <a:sym typeface="Courier New"/>
              </a:rPr>
              <a:t>AnchorPane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BorderPane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FlowPane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GridPane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HBox</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StackPane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TilePane</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VBox</a:t>
            </a:r>
            <a:r>
              <a:rPr lang="en" sz="1200" dirty="0">
                <a:solidFill>
                  <a:srgbClr val="FF0000"/>
                </a:solidFill>
                <a:latin typeface="Roboto"/>
                <a:ea typeface="Roboto"/>
                <a:cs typeface="Roboto"/>
                <a:sym typeface="Roboto"/>
              </a:rPr>
              <a:t>: These are layout containers used to arrange children nodes in specific layouts.</a:t>
            </a:r>
            <a:endParaRPr sz="1200" dirty="0">
              <a:solidFill>
                <a:srgbClr val="FF0000"/>
              </a:solidFill>
              <a:latin typeface="Roboto"/>
              <a:ea typeface="Roboto"/>
              <a:cs typeface="Roboto"/>
              <a:sym typeface="Roboto"/>
            </a:endParaRPr>
          </a:p>
          <a:p>
            <a:pPr marL="457200" lvl="0" indent="-228600" algn="l" rtl="0">
              <a:lnSpc>
                <a:spcPct val="115000"/>
              </a:lnSpc>
              <a:spcBef>
                <a:spcPts val="0"/>
              </a:spcBef>
              <a:spcAft>
                <a:spcPts val="0"/>
              </a:spcAft>
              <a:buClr>
                <a:srgbClr val="FF0000"/>
              </a:buClr>
              <a:buSzPts val="1200"/>
              <a:buFont typeface="Roboto"/>
              <a:buNone/>
            </a:pPr>
            <a:r>
              <a:rPr lang="en" sz="1200" dirty="0">
                <a:solidFill>
                  <a:srgbClr val="FF0000"/>
                </a:solidFill>
                <a:latin typeface="Roboto"/>
                <a:ea typeface="Roboto"/>
                <a:cs typeface="Roboto"/>
                <a:sym typeface="Roboto"/>
              </a:rPr>
              <a:t>Control Nodes: These are interactive user interface elements.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Button</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ToggleButton</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CheckBox</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RadioButton</a:t>
            </a:r>
            <a:r>
              <a:rPr lang="en" sz="1200" dirty="0">
                <a:solidFill>
                  <a:srgbClr val="FF0000"/>
                </a:solidFill>
                <a:latin typeface="Roboto"/>
                <a:ea typeface="Roboto"/>
                <a:cs typeface="Roboto"/>
                <a:sym typeface="Roboto"/>
              </a:rPr>
              <a:t>: Various types of buttons.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err="1">
                <a:solidFill>
                  <a:srgbClr val="FF0000"/>
                </a:solidFill>
                <a:latin typeface="Courier New"/>
                <a:ea typeface="Courier New"/>
                <a:cs typeface="Courier New"/>
                <a:sym typeface="Courier New"/>
              </a:rPr>
              <a:t>TextField</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TextArea</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PasswordField</a:t>
            </a:r>
            <a:r>
              <a:rPr lang="en" sz="1200" dirty="0">
                <a:solidFill>
                  <a:srgbClr val="FF0000"/>
                </a:solidFill>
                <a:latin typeface="Roboto"/>
                <a:ea typeface="Roboto"/>
                <a:cs typeface="Roboto"/>
                <a:sym typeface="Roboto"/>
              </a:rPr>
              <a:t>: Text input fields.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Label</a:t>
            </a:r>
            <a:r>
              <a:rPr lang="en" sz="1200" dirty="0">
                <a:solidFill>
                  <a:srgbClr val="FF0000"/>
                </a:solidFill>
                <a:latin typeface="Roboto"/>
                <a:ea typeface="Roboto"/>
                <a:cs typeface="Roboto"/>
                <a:sym typeface="Roboto"/>
              </a:rPr>
              <a:t>: Displays a text or an image.</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err="1">
                <a:solidFill>
                  <a:srgbClr val="FF0000"/>
                </a:solidFill>
                <a:latin typeface="Courier New"/>
                <a:ea typeface="Courier New"/>
                <a:cs typeface="Courier New"/>
                <a:sym typeface="Courier New"/>
              </a:rPr>
              <a:t>ComboBox</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ListView</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TableView</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TreeView</a:t>
            </a:r>
            <a:r>
              <a:rPr lang="en" sz="1200" dirty="0">
                <a:solidFill>
                  <a:srgbClr val="FF0000"/>
                </a:solidFill>
                <a:latin typeface="Roboto"/>
                <a:ea typeface="Roboto"/>
                <a:cs typeface="Roboto"/>
                <a:sym typeface="Roboto"/>
              </a:rPr>
              <a:t>: Complex controls for displaying lists, tables, or hierarchical data.</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Slider</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ProgressBar</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ProgressIndicator</a:t>
            </a:r>
            <a:r>
              <a:rPr lang="en" sz="1200" dirty="0">
                <a:solidFill>
                  <a:srgbClr val="FF0000"/>
                </a:solidFill>
                <a:latin typeface="Roboto"/>
                <a:ea typeface="Roboto"/>
                <a:cs typeface="Roboto"/>
                <a:sym typeface="Roboto"/>
              </a:rPr>
              <a:t>: For displaying and controlling numeric values.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err="1">
                <a:solidFill>
                  <a:srgbClr val="FF0000"/>
                </a:solidFill>
                <a:latin typeface="Courier New"/>
                <a:ea typeface="Courier New"/>
                <a:cs typeface="Courier New"/>
                <a:sym typeface="Courier New"/>
              </a:rPr>
              <a:t>MenuBar</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Menu</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MenuItem</a:t>
            </a:r>
            <a:r>
              <a:rPr lang="en" sz="1200" dirty="0">
                <a:solidFill>
                  <a:srgbClr val="FF0000"/>
                </a:solidFill>
                <a:latin typeface="Roboto"/>
                <a:ea typeface="Roboto"/>
                <a:cs typeface="Roboto"/>
                <a:sym typeface="Roboto"/>
              </a:rPr>
              <a:t>, </a:t>
            </a:r>
            <a:r>
              <a:rPr lang="en" sz="1050" dirty="0" err="1">
                <a:solidFill>
                  <a:srgbClr val="FF0000"/>
                </a:solidFill>
                <a:latin typeface="Courier New"/>
                <a:ea typeface="Courier New"/>
                <a:cs typeface="Courier New"/>
                <a:sym typeface="Courier New"/>
              </a:rPr>
              <a:t>ContextMenu</a:t>
            </a:r>
            <a:r>
              <a:rPr lang="en" sz="1200" dirty="0">
                <a:solidFill>
                  <a:srgbClr val="FF0000"/>
                </a:solidFill>
                <a:latin typeface="Roboto"/>
                <a:ea typeface="Roboto"/>
                <a:cs typeface="Roboto"/>
                <a:sym typeface="Roboto"/>
              </a:rPr>
              <a:t>: For creating menus.</a:t>
            </a:r>
            <a:endParaRPr sz="1200" dirty="0">
              <a:solidFill>
                <a:srgbClr val="FF0000"/>
              </a:solidFill>
              <a:latin typeface="Roboto"/>
              <a:ea typeface="Roboto"/>
              <a:cs typeface="Roboto"/>
              <a:sym typeface="Roboto"/>
            </a:endParaRPr>
          </a:p>
          <a:p>
            <a:pPr marL="457200" lvl="0" indent="-228600" algn="l" rtl="0">
              <a:lnSpc>
                <a:spcPct val="115000"/>
              </a:lnSpc>
              <a:spcBef>
                <a:spcPts val="0"/>
              </a:spcBef>
              <a:spcAft>
                <a:spcPts val="0"/>
              </a:spcAft>
              <a:buClr>
                <a:srgbClr val="FF0000"/>
              </a:buClr>
              <a:buSzPts val="1200"/>
              <a:buFont typeface="Roboto"/>
              <a:buNone/>
            </a:pPr>
            <a:r>
              <a:rPr lang="en" sz="1200" dirty="0">
                <a:solidFill>
                  <a:srgbClr val="FF0000"/>
                </a:solidFill>
                <a:latin typeface="Roboto"/>
                <a:ea typeface="Roboto"/>
                <a:cs typeface="Roboto"/>
                <a:sym typeface="Roboto"/>
              </a:rPr>
              <a:t>Shape Nodes: For drawing geometric shapes.</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Rectangle</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Circle</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Ellipse</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Line</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Polygon</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Polyline</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Arc</a:t>
            </a:r>
            <a:r>
              <a:rPr lang="en" sz="1200" dirty="0">
                <a:solidFill>
                  <a:srgbClr val="FF0000"/>
                </a:solidFill>
                <a:latin typeface="Roboto"/>
                <a:ea typeface="Roboto"/>
                <a:cs typeface="Roboto"/>
                <a:sym typeface="Roboto"/>
              </a:rPr>
              <a:t>, </a:t>
            </a:r>
            <a:r>
              <a:rPr lang="en" sz="1050" dirty="0">
                <a:solidFill>
                  <a:srgbClr val="FF0000"/>
                </a:solidFill>
                <a:latin typeface="Courier New"/>
                <a:ea typeface="Courier New"/>
                <a:cs typeface="Courier New"/>
                <a:sym typeface="Courier New"/>
              </a:rPr>
              <a:t>Path</a:t>
            </a:r>
            <a:r>
              <a:rPr lang="en" sz="1200" dirty="0">
                <a:solidFill>
                  <a:srgbClr val="FF0000"/>
                </a:solidFill>
                <a:latin typeface="Roboto"/>
                <a:ea typeface="Roboto"/>
                <a:cs typeface="Roboto"/>
                <a:sym typeface="Roboto"/>
              </a:rPr>
              <a:t>: Various shapes used for drawing.</a:t>
            </a:r>
            <a:endParaRPr sz="1200" dirty="0">
              <a:solidFill>
                <a:srgbClr val="FF0000"/>
              </a:solidFill>
              <a:latin typeface="Roboto"/>
              <a:ea typeface="Roboto"/>
              <a:cs typeface="Roboto"/>
              <a:sym typeface="Roboto"/>
            </a:endParaRPr>
          </a:p>
          <a:p>
            <a:pPr marL="457200" lvl="0" indent="-228600" algn="l" rtl="0">
              <a:lnSpc>
                <a:spcPct val="115000"/>
              </a:lnSpc>
              <a:spcBef>
                <a:spcPts val="0"/>
              </a:spcBef>
              <a:spcAft>
                <a:spcPts val="0"/>
              </a:spcAft>
              <a:buClr>
                <a:srgbClr val="FF0000"/>
              </a:buClr>
              <a:buSzPts val="1200"/>
              <a:buFont typeface="Roboto"/>
              <a:buNone/>
            </a:pPr>
            <a:r>
              <a:rPr lang="en" sz="1200" dirty="0">
                <a:solidFill>
                  <a:srgbClr val="FF0000"/>
                </a:solidFill>
                <a:latin typeface="Roboto"/>
                <a:ea typeface="Roboto"/>
                <a:cs typeface="Roboto"/>
                <a:sym typeface="Roboto"/>
              </a:rPr>
              <a:t>Text Node:</a:t>
            </a:r>
            <a:endParaRPr sz="1200" dirty="0">
              <a:solidFill>
                <a:srgbClr val="FF0000"/>
              </a:solidFill>
              <a:latin typeface="Roboto"/>
              <a:ea typeface="Roboto"/>
              <a:cs typeface="Roboto"/>
              <a:sym typeface="Roboto"/>
            </a:endParaRPr>
          </a:p>
          <a:p>
            <a:pPr marL="914400" lvl="1" indent="-304800" algn="l" rtl="0">
              <a:lnSpc>
                <a:spcPct val="115000"/>
              </a:lnSpc>
              <a:spcBef>
                <a:spcPts val="0"/>
              </a:spcBef>
              <a:spcAft>
                <a:spcPts val="0"/>
              </a:spcAft>
              <a:buClr>
                <a:srgbClr val="FF0000"/>
              </a:buClr>
              <a:buSzPts val="1200"/>
              <a:buFont typeface="Roboto"/>
              <a:buChar char="●"/>
            </a:pPr>
            <a:r>
              <a:rPr lang="en" sz="1050" dirty="0">
                <a:solidFill>
                  <a:srgbClr val="FF0000"/>
                </a:solidFill>
                <a:latin typeface="Courier New"/>
                <a:ea typeface="Courier New"/>
                <a:cs typeface="Courier New"/>
                <a:sym typeface="Courier New"/>
              </a:rPr>
              <a:t>Text</a:t>
            </a:r>
            <a:r>
              <a:rPr lang="en" sz="1200" dirty="0">
                <a:solidFill>
                  <a:srgbClr val="FF0000"/>
                </a:solidFill>
                <a:latin typeface="Roboto"/>
                <a:ea typeface="Roboto"/>
                <a:cs typeface="Roboto"/>
                <a:sym typeface="Roboto"/>
              </a:rPr>
              <a:t>: Displays a text element, allowing for customization of font, size, and styling.</a:t>
            </a:r>
            <a:endParaRPr sz="1200" dirty="0">
              <a:solidFill>
                <a:srgbClr val="FF0000"/>
              </a:solidFill>
              <a:latin typeface="Roboto"/>
              <a:ea typeface="Roboto"/>
              <a:cs typeface="Roboto"/>
              <a:sym typeface="Roboto"/>
            </a:endParaRPr>
          </a:p>
          <a:p>
            <a:pPr marL="457200" lvl="0" indent="-228600" algn="l" rtl="0">
              <a:lnSpc>
                <a:spcPct val="115000"/>
              </a:lnSpc>
              <a:spcBef>
                <a:spcPts val="0"/>
              </a:spcBef>
              <a:spcAft>
                <a:spcPts val="0"/>
              </a:spcAft>
              <a:buClr>
                <a:srgbClr val="FF0000"/>
              </a:buClr>
              <a:buSzPts val="1200"/>
              <a:buFont typeface="Roboto"/>
              <a:buNone/>
            </a:pPr>
            <a:r>
              <a:rPr lang="en" sz="1200" dirty="0">
                <a:solidFill>
                  <a:srgbClr val="FF0000"/>
                </a:solidFill>
                <a:latin typeface="Roboto"/>
                <a:ea typeface="Roboto"/>
                <a:cs typeface="Roboto"/>
                <a:sym typeface="Roboto"/>
              </a:rPr>
              <a:t>Media Nodes, Canvas Node, Effect Nodes, Transformation Nodes, Other Specialized Nodes, Custom Nodes.</a:t>
            </a:r>
            <a:endParaRP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458100" y="917900"/>
            <a:ext cx="8227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Which of the following statements is true about event handling in JavaFX?</a:t>
            </a:r>
            <a:endParaRPr/>
          </a:p>
          <a:p>
            <a:pPr marL="0" lvl="0" indent="0" algn="l" rtl="0">
              <a:spcBef>
                <a:spcPts val="0"/>
              </a:spcBef>
              <a:spcAft>
                <a:spcPts val="0"/>
              </a:spcAft>
              <a:buNone/>
            </a:pPr>
            <a:r>
              <a:rPr lang="en"/>
              <a:t>a) Event handlers in JavaFX are used to handle only mouse events.</a:t>
            </a:r>
            <a:endParaRPr/>
          </a:p>
          <a:p>
            <a:pPr marL="0" lvl="0" indent="0" algn="l" rtl="0">
              <a:spcBef>
                <a:spcPts val="0"/>
              </a:spcBef>
              <a:spcAft>
                <a:spcPts val="0"/>
              </a:spcAft>
              <a:buNone/>
            </a:pPr>
            <a:r>
              <a:rPr lang="en"/>
              <a:t>b) Events in JavaFX can only be handled by the root node in a scene graph.</a:t>
            </a:r>
            <a:endParaRPr/>
          </a:p>
          <a:p>
            <a:pPr marL="0" lvl="0" indent="0" algn="l" rtl="0">
              <a:spcBef>
                <a:spcPts val="0"/>
              </a:spcBef>
              <a:spcAft>
                <a:spcPts val="0"/>
              </a:spcAft>
              <a:buNone/>
            </a:pPr>
            <a:r>
              <a:rPr lang="en"/>
              <a:t>c) In JavaFX, event handlers can be attached to any node in the scene graph.</a:t>
            </a:r>
            <a:endParaRPr/>
          </a:p>
          <a:p>
            <a:pPr marL="0" lvl="0" indent="0" algn="l" rtl="0">
              <a:spcBef>
                <a:spcPts val="0"/>
              </a:spcBef>
              <a:spcAft>
                <a:spcPts val="0"/>
              </a:spcAft>
              <a:buNone/>
            </a:pPr>
            <a:r>
              <a:rPr lang="en"/>
              <a:t>d) JavaFX uses a single-threaded event handling mechanism that cannot handle concurrent events.</a:t>
            </a:r>
            <a:endParaRPr/>
          </a:p>
        </p:txBody>
      </p:sp>
      <p:sp>
        <p:nvSpPr>
          <p:cNvPr id="84" name="Google Shape;84;p18"/>
          <p:cNvSpPr txBox="1"/>
          <p:nvPr/>
        </p:nvSpPr>
        <p:spPr>
          <a:xfrm>
            <a:off x="458100" y="2637900"/>
            <a:ext cx="83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c) In JavaFX, event handlers can be attached to any node in the scene graph.</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0" y="0"/>
            <a:ext cx="3737700" cy="511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t>import </a:t>
            </a:r>
            <a:r>
              <a:rPr lang="en" sz="800" dirty="0" err="1"/>
              <a:t>javafx.application.Application</a:t>
            </a:r>
            <a:r>
              <a:rPr lang="en" sz="800" dirty="0"/>
              <a:t>;</a:t>
            </a:r>
            <a:endParaRPr sz="800" dirty="0"/>
          </a:p>
          <a:p>
            <a:pPr marL="0" lvl="0" indent="0" algn="l" rtl="0">
              <a:spcBef>
                <a:spcPts val="0"/>
              </a:spcBef>
              <a:spcAft>
                <a:spcPts val="0"/>
              </a:spcAft>
              <a:buNone/>
            </a:pPr>
            <a:r>
              <a:rPr lang="en" sz="800" dirty="0"/>
              <a:t>import </a:t>
            </a:r>
            <a:r>
              <a:rPr lang="en" sz="800" dirty="0" err="1"/>
              <a:t>javafx.event.ActionEvent</a:t>
            </a:r>
            <a:r>
              <a:rPr lang="en" sz="800" dirty="0"/>
              <a:t>;</a:t>
            </a:r>
            <a:endParaRPr sz="800" dirty="0"/>
          </a:p>
          <a:p>
            <a:pPr marL="0" lvl="0" indent="0" algn="l" rtl="0">
              <a:spcBef>
                <a:spcPts val="0"/>
              </a:spcBef>
              <a:spcAft>
                <a:spcPts val="0"/>
              </a:spcAft>
              <a:buNone/>
            </a:pPr>
            <a:r>
              <a:rPr lang="en" sz="800" dirty="0"/>
              <a:t>import </a:t>
            </a:r>
            <a:r>
              <a:rPr lang="en" sz="800" dirty="0" err="1"/>
              <a:t>javafx.event.EventHandler</a:t>
            </a:r>
            <a:r>
              <a:rPr lang="en" sz="800" dirty="0"/>
              <a:t>;</a:t>
            </a:r>
            <a:endParaRPr sz="800" dirty="0"/>
          </a:p>
          <a:p>
            <a:pPr marL="0" lvl="0" indent="0" algn="l" rtl="0">
              <a:spcBef>
                <a:spcPts val="0"/>
              </a:spcBef>
              <a:spcAft>
                <a:spcPts val="0"/>
              </a:spcAft>
              <a:buNone/>
            </a:pPr>
            <a:r>
              <a:rPr lang="en" sz="800" dirty="0"/>
              <a:t>import </a:t>
            </a:r>
            <a:r>
              <a:rPr lang="en" sz="800" dirty="0" err="1"/>
              <a:t>javafx.scene.Scene</a:t>
            </a:r>
            <a:r>
              <a:rPr lang="en" sz="800" dirty="0"/>
              <a:t>;</a:t>
            </a:r>
            <a:endParaRPr sz="800" dirty="0"/>
          </a:p>
          <a:p>
            <a:pPr marL="0" lvl="0" indent="0" algn="l" rtl="0">
              <a:spcBef>
                <a:spcPts val="0"/>
              </a:spcBef>
              <a:spcAft>
                <a:spcPts val="0"/>
              </a:spcAft>
              <a:buNone/>
            </a:pPr>
            <a:r>
              <a:rPr lang="en" sz="800" dirty="0"/>
              <a:t>import </a:t>
            </a:r>
            <a:r>
              <a:rPr lang="en" sz="800" dirty="0" err="1"/>
              <a:t>javafx.scene.control.Button</a:t>
            </a:r>
            <a:r>
              <a:rPr lang="en" sz="800" dirty="0"/>
              <a:t>;</a:t>
            </a:r>
            <a:endParaRPr sz="800" dirty="0"/>
          </a:p>
          <a:p>
            <a:pPr marL="0" lvl="0" indent="0" algn="l" rtl="0">
              <a:spcBef>
                <a:spcPts val="0"/>
              </a:spcBef>
              <a:spcAft>
                <a:spcPts val="0"/>
              </a:spcAft>
              <a:buNone/>
            </a:pPr>
            <a:r>
              <a:rPr lang="en" sz="800" dirty="0"/>
              <a:t>import </a:t>
            </a:r>
            <a:r>
              <a:rPr lang="en" sz="800" dirty="0" err="1"/>
              <a:t>javafx.scene.layout.StackPane</a:t>
            </a:r>
            <a:r>
              <a:rPr lang="en" sz="800" dirty="0"/>
              <a:t>;</a:t>
            </a:r>
            <a:endParaRPr sz="800" dirty="0"/>
          </a:p>
          <a:p>
            <a:pPr marL="0" lvl="0" indent="0" algn="l" rtl="0">
              <a:spcBef>
                <a:spcPts val="0"/>
              </a:spcBef>
              <a:spcAft>
                <a:spcPts val="0"/>
              </a:spcAft>
              <a:buNone/>
            </a:pPr>
            <a:r>
              <a:rPr lang="en" sz="800" dirty="0"/>
              <a:t>import </a:t>
            </a:r>
            <a:r>
              <a:rPr lang="en" sz="800" dirty="0" err="1"/>
              <a:t>javafx.stage.Stage</a:t>
            </a:r>
            <a:r>
              <a:rPr lang="en" sz="800" dirty="0"/>
              <a:t>;</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public class </a:t>
            </a:r>
            <a:r>
              <a:rPr lang="en" sz="800" dirty="0" err="1"/>
              <a:t>EventHandlingExample</a:t>
            </a:r>
            <a:r>
              <a:rPr lang="en" sz="800" dirty="0"/>
              <a:t> extends Application {</a:t>
            </a:r>
            <a:endParaRPr sz="800" dirty="0"/>
          </a:p>
          <a:p>
            <a:pPr marL="0" lvl="0" indent="0" algn="l" rtl="0">
              <a:spcBef>
                <a:spcPts val="0"/>
              </a:spcBef>
              <a:spcAft>
                <a:spcPts val="0"/>
              </a:spcAft>
              <a:buNone/>
            </a:pPr>
            <a:r>
              <a:rPr lang="en" sz="800" dirty="0"/>
              <a:t>    @Override</a:t>
            </a:r>
            <a:endParaRPr sz="800" dirty="0"/>
          </a:p>
          <a:p>
            <a:pPr marL="0" lvl="0" indent="0" algn="l" rtl="0">
              <a:spcBef>
                <a:spcPts val="0"/>
              </a:spcBef>
              <a:spcAft>
                <a:spcPts val="0"/>
              </a:spcAft>
              <a:buNone/>
            </a:pPr>
            <a:r>
              <a:rPr lang="en" sz="800" dirty="0"/>
              <a:t>    public void start(Stage </a:t>
            </a:r>
            <a:r>
              <a:rPr lang="en" sz="800" dirty="0" err="1"/>
              <a:t>primaryStage</a:t>
            </a:r>
            <a:r>
              <a:rPr lang="en" sz="800" dirty="0"/>
              <a:t>) {</a:t>
            </a:r>
            <a:endParaRPr sz="800" dirty="0"/>
          </a:p>
          <a:p>
            <a:pPr marL="0" lvl="0" indent="0" algn="l" rtl="0">
              <a:spcBef>
                <a:spcPts val="0"/>
              </a:spcBef>
              <a:spcAft>
                <a:spcPts val="0"/>
              </a:spcAft>
              <a:buNone/>
            </a:pPr>
            <a:r>
              <a:rPr lang="en" sz="800" dirty="0"/>
              <a:t>        // Create a Button</a:t>
            </a:r>
            <a:endParaRPr sz="800" dirty="0"/>
          </a:p>
          <a:p>
            <a:pPr marL="0" lvl="0" indent="0" algn="l" rtl="0">
              <a:spcBef>
                <a:spcPts val="0"/>
              </a:spcBef>
              <a:spcAft>
                <a:spcPts val="0"/>
              </a:spcAft>
              <a:buNone/>
            </a:pPr>
            <a:r>
              <a:rPr lang="en" sz="800" dirty="0"/>
              <a:t>        Button </a:t>
            </a:r>
            <a:r>
              <a:rPr lang="en" sz="800" dirty="0" err="1"/>
              <a:t>btn</a:t>
            </a:r>
            <a:r>
              <a:rPr lang="en" sz="800" dirty="0"/>
              <a:t> = new Button();</a:t>
            </a:r>
            <a:endParaRPr sz="800" dirty="0"/>
          </a:p>
          <a:p>
            <a:pPr marL="0" lvl="0" indent="0" algn="l" rtl="0">
              <a:spcBef>
                <a:spcPts val="0"/>
              </a:spcBef>
              <a:spcAft>
                <a:spcPts val="0"/>
              </a:spcAft>
              <a:buNone/>
            </a:pPr>
            <a:r>
              <a:rPr lang="en" sz="800" dirty="0"/>
              <a:t>        </a:t>
            </a:r>
            <a:r>
              <a:rPr lang="en" sz="800" dirty="0" err="1"/>
              <a:t>btn.setText</a:t>
            </a:r>
            <a:r>
              <a:rPr lang="en" sz="800" dirty="0"/>
              <a:t>("Click me!");</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        // Attach an event handler to the Button using an anonymous inner class</a:t>
            </a:r>
            <a:endParaRPr sz="800" dirty="0"/>
          </a:p>
          <a:p>
            <a:pPr marL="0" lvl="0" indent="0" algn="l" rtl="0">
              <a:spcBef>
                <a:spcPts val="0"/>
              </a:spcBef>
              <a:spcAft>
                <a:spcPts val="0"/>
              </a:spcAft>
              <a:buNone/>
            </a:pPr>
            <a:r>
              <a:rPr lang="en" sz="800" dirty="0"/>
              <a:t>        </a:t>
            </a:r>
            <a:r>
              <a:rPr lang="en" sz="800" dirty="0" err="1"/>
              <a:t>btn.setOnAction</a:t>
            </a:r>
            <a:r>
              <a:rPr lang="en" sz="800" dirty="0"/>
              <a:t>(new </a:t>
            </a:r>
            <a:r>
              <a:rPr lang="en" sz="800" dirty="0" err="1"/>
              <a:t>EventHandler</a:t>
            </a:r>
            <a:r>
              <a:rPr lang="en" sz="800" dirty="0"/>
              <a:t>&lt;</a:t>
            </a:r>
            <a:r>
              <a:rPr lang="en" sz="800" dirty="0" err="1"/>
              <a:t>ActionEvent</a:t>
            </a:r>
            <a:r>
              <a:rPr lang="en" sz="800" dirty="0"/>
              <a:t>&gt;() {</a:t>
            </a:r>
            <a:endParaRPr sz="800" dirty="0"/>
          </a:p>
          <a:p>
            <a:pPr marL="0" lvl="0" indent="0" algn="l" rtl="0">
              <a:spcBef>
                <a:spcPts val="0"/>
              </a:spcBef>
              <a:spcAft>
                <a:spcPts val="0"/>
              </a:spcAft>
              <a:buNone/>
            </a:pPr>
            <a:r>
              <a:rPr lang="en" sz="800" dirty="0"/>
              <a:t>            @Override</a:t>
            </a:r>
            <a:endParaRPr sz="800" dirty="0"/>
          </a:p>
          <a:p>
            <a:pPr marL="0" lvl="0" indent="0" algn="l" rtl="0">
              <a:spcBef>
                <a:spcPts val="0"/>
              </a:spcBef>
              <a:spcAft>
                <a:spcPts val="0"/>
              </a:spcAft>
              <a:buNone/>
            </a:pPr>
            <a:r>
              <a:rPr lang="en" sz="800" dirty="0"/>
              <a:t>            public void handle(</a:t>
            </a:r>
            <a:r>
              <a:rPr lang="en" sz="800" dirty="0" err="1"/>
              <a:t>ActionEvent</a:t>
            </a:r>
            <a:r>
              <a:rPr lang="en" sz="800" dirty="0"/>
              <a:t> event) {</a:t>
            </a:r>
            <a:endParaRPr sz="800" dirty="0"/>
          </a:p>
          <a:p>
            <a:pPr marL="0" lvl="0" indent="0" algn="l" rtl="0">
              <a:spcBef>
                <a:spcPts val="0"/>
              </a:spcBef>
              <a:spcAft>
                <a:spcPts val="0"/>
              </a:spcAft>
              <a:buNone/>
            </a:pPr>
            <a:r>
              <a:rPr lang="en" sz="800" dirty="0"/>
              <a:t>                </a:t>
            </a:r>
            <a:r>
              <a:rPr lang="en" sz="800" dirty="0" err="1"/>
              <a:t>System.out.println</a:t>
            </a:r>
            <a:r>
              <a:rPr lang="en" sz="800" dirty="0"/>
              <a:t>("Button was clicked!");</a:t>
            </a:r>
            <a:endParaRPr sz="800" dirty="0"/>
          </a:p>
          <a:p>
            <a:pPr marL="0" lvl="0" indent="0" algn="l" rtl="0">
              <a:spcBef>
                <a:spcPts val="0"/>
              </a:spcBef>
              <a:spcAft>
                <a:spcPts val="0"/>
              </a:spcAft>
              <a:buNone/>
            </a:pPr>
            <a:r>
              <a:rPr lang="en" sz="800" dirty="0"/>
              <a:t>            }</a:t>
            </a:r>
            <a:endParaRPr sz="800" dirty="0"/>
          </a:p>
          <a:p>
            <a:pPr marL="0" lvl="0" indent="0" algn="l" rtl="0">
              <a:spcBef>
                <a:spcPts val="0"/>
              </a:spcBef>
              <a:spcAft>
                <a:spcPts val="0"/>
              </a:spcAft>
              <a:buNone/>
            </a:pPr>
            <a:r>
              <a:rPr lang="en" sz="800" dirty="0"/>
              <a:t>        });</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        // Create a root node, in this case, a simple </a:t>
            </a:r>
            <a:r>
              <a:rPr lang="en" sz="800" dirty="0" err="1"/>
              <a:t>StackPane</a:t>
            </a:r>
            <a:endParaRPr sz="800" dirty="0"/>
          </a:p>
          <a:p>
            <a:pPr marL="0" lvl="0" indent="0" algn="l" rtl="0">
              <a:spcBef>
                <a:spcPts val="0"/>
              </a:spcBef>
              <a:spcAft>
                <a:spcPts val="0"/>
              </a:spcAft>
              <a:buNone/>
            </a:pPr>
            <a:r>
              <a:rPr lang="en" sz="800" dirty="0"/>
              <a:t>        </a:t>
            </a:r>
            <a:r>
              <a:rPr lang="en" sz="800" dirty="0" err="1"/>
              <a:t>StackPane</a:t>
            </a:r>
            <a:r>
              <a:rPr lang="en" sz="800" dirty="0"/>
              <a:t> root = new </a:t>
            </a:r>
            <a:r>
              <a:rPr lang="en" sz="800" dirty="0" err="1"/>
              <a:t>StackPane</a:t>
            </a:r>
            <a:r>
              <a:rPr lang="en" sz="800" dirty="0"/>
              <a:t>();</a:t>
            </a:r>
            <a:endParaRPr sz="800" dirty="0"/>
          </a:p>
          <a:p>
            <a:pPr marL="0" lvl="0" indent="0" algn="l" rtl="0">
              <a:spcBef>
                <a:spcPts val="0"/>
              </a:spcBef>
              <a:spcAft>
                <a:spcPts val="0"/>
              </a:spcAft>
              <a:buNone/>
            </a:pPr>
            <a:r>
              <a:rPr lang="en" sz="800" dirty="0"/>
              <a:t>        </a:t>
            </a:r>
            <a:r>
              <a:rPr lang="en" sz="800" dirty="0" err="1"/>
              <a:t>root.getChildren</a:t>
            </a:r>
            <a:r>
              <a:rPr lang="en" sz="800" dirty="0"/>
              <a:t>().add(</a:t>
            </a:r>
            <a:r>
              <a:rPr lang="en" sz="800" dirty="0" err="1"/>
              <a:t>btn</a:t>
            </a:r>
            <a:r>
              <a:rPr lang="en" sz="800" dirty="0"/>
              <a:t>);</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        // Create a scene with the root node</a:t>
            </a:r>
            <a:endParaRPr sz="800" dirty="0"/>
          </a:p>
          <a:p>
            <a:pPr marL="0" lvl="0" indent="0" algn="l" rtl="0">
              <a:spcBef>
                <a:spcPts val="0"/>
              </a:spcBef>
              <a:spcAft>
                <a:spcPts val="0"/>
              </a:spcAft>
              <a:buNone/>
            </a:pPr>
            <a:r>
              <a:rPr lang="en" sz="800" dirty="0"/>
              <a:t>        Scene scene = new Scene(root, 300, 200);</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        // Set the scene on the primary stage</a:t>
            </a:r>
            <a:endParaRPr sz="800" dirty="0"/>
          </a:p>
          <a:p>
            <a:pPr marL="0" lvl="0" indent="0" algn="l" rtl="0">
              <a:spcBef>
                <a:spcPts val="0"/>
              </a:spcBef>
              <a:spcAft>
                <a:spcPts val="0"/>
              </a:spcAft>
              <a:buNone/>
            </a:pPr>
            <a:r>
              <a:rPr lang="en" sz="800" dirty="0"/>
              <a:t>        </a:t>
            </a:r>
            <a:r>
              <a:rPr lang="en" sz="800" dirty="0" err="1"/>
              <a:t>primaryStage.setTitle</a:t>
            </a:r>
            <a:r>
              <a:rPr lang="en" sz="800" dirty="0"/>
              <a:t>("JavaFX Event Handling Example");</a:t>
            </a:r>
            <a:endParaRPr sz="800" dirty="0"/>
          </a:p>
          <a:p>
            <a:pPr marL="0" lvl="0" indent="0" algn="l" rtl="0">
              <a:spcBef>
                <a:spcPts val="0"/>
              </a:spcBef>
              <a:spcAft>
                <a:spcPts val="0"/>
              </a:spcAft>
              <a:buNone/>
            </a:pPr>
            <a:r>
              <a:rPr lang="en" sz="800" dirty="0"/>
              <a:t>        </a:t>
            </a:r>
            <a:r>
              <a:rPr lang="en" sz="800" dirty="0" err="1"/>
              <a:t>primaryStage.setScene</a:t>
            </a:r>
            <a:r>
              <a:rPr lang="en" sz="800" dirty="0"/>
              <a:t>(scene);</a:t>
            </a:r>
            <a:endParaRPr sz="800" dirty="0"/>
          </a:p>
          <a:p>
            <a:pPr marL="0" lvl="0" indent="0" algn="l" rtl="0">
              <a:spcBef>
                <a:spcPts val="0"/>
              </a:spcBef>
              <a:spcAft>
                <a:spcPts val="0"/>
              </a:spcAft>
              <a:buNone/>
            </a:pPr>
            <a:r>
              <a:rPr lang="en" sz="800" dirty="0"/>
              <a:t>        </a:t>
            </a:r>
            <a:r>
              <a:rPr lang="en" sz="800" dirty="0" err="1"/>
              <a:t>primaryStage.show</a:t>
            </a:r>
            <a:r>
              <a:rPr lang="en" sz="800" dirty="0"/>
              <a:t>();</a:t>
            </a:r>
            <a:endParaRPr sz="800" dirty="0"/>
          </a:p>
          <a:p>
            <a:pPr marL="0" lvl="0" indent="0" algn="l" rtl="0">
              <a:spcBef>
                <a:spcPts val="0"/>
              </a:spcBef>
              <a:spcAft>
                <a:spcPts val="0"/>
              </a:spcAft>
              <a:buNone/>
            </a:pPr>
            <a:r>
              <a:rPr lang="en" sz="800" dirty="0"/>
              <a:t>    }</a:t>
            </a:r>
            <a:endParaRPr sz="800" dirty="0"/>
          </a:p>
          <a:p>
            <a:pPr marL="0" lvl="0" indent="0" algn="l" rtl="0">
              <a:spcBef>
                <a:spcPts val="0"/>
              </a:spcBef>
              <a:spcAft>
                <a:spcPts val="0"/>
              </a:spcAft>
              <a:buNone/>
            </a:pPr>
            <a:endParaRPr sz="800" dirty="0"/>
          </a:p>
          <a:p>
            <a:pPr marL="0" lvl="0" indent="0" algn="l" rtl="0">
              <a:spcBef>
                <a:spcPts val="0"/>
              </a:spcBef>
              <a:spcAft>
                <a:spcPts val="0"/>
              </a:spcAft>
              <a:buNone/>
            </a:pPr>
            <a:r>
              <a:rPr lang="en" sz="800" dirty="0"/>
              <a:t>    public static void main(String[] </a:t>
            </a:r>
            <a:r>
              <a:rPr lang="en" sz="800" dirty="0" err="1"/>
              <a:t>args</a:t>
            </a:r>
            <a:r>
              <a:rPr lang="en" sz="800" dirty="0"/>
              <a:t>) {</a:t>
            </a:r>
            <a:endParaRPr sz="800" dirty="0"/>
          </a:p>
          <a:p>
            <a:pPr marL="0" lvl="0" indent="0" algn="l" rtl="0">
              <a:spcBef>
                <a:spcPts val="0"/>
              </a:spcBef>
              <a:spcAft>
                <a:spcPts val="0"/>
              </a:spcAft>
              <a:buNone/>
            </a:pPr>
            <a:r>
              <a:rPr lang="en" sz="800" dirty="0"/>
              <a:t>        launch(</a:t>
            </a:r>
            <a:r>
              <a:rPr lang="en" sz="800" dirty="0" err="1"/>
              <a:t>args</a:t>
            </a:r>
            <a:r>
              <a:rPr lang="en" sz="800" dirty="0"/>
              <a:t>);</a:t>
            </a:r>
            <a:endParaRPr sz="800" dirty="0"/>
          </a:p>
          <a:p>
            <a:pPr marL="0" lvl="0" indent="0" algn="l" rtl="0">
              <a:spcBef>
                <a:spcPts val="0"/>
              </a:spcBef>
              <a:spcAft>
                <a:spcPts val="0"/>
              </a:spcAft>
              <a:buNone/>
            </a:pPr>
            <a:r>
              <a:rPr lang="en" sz="800" dirty="0"/>
              <a:t>    }</a:t>
            </a:r>
            <a:endParaRPr sz="800" dirty="0"/>
          </a:p>
          <a:p>
            <a:pPr marL="0" lvl="0" indent="0" algn="l" rtl="0">
              <a:spcBef>
                <a:spcPts val="0"/>
              </a:spcBef>
              <a:spcAft>
                <a:spcPts val="0"/>
              </a:spcAft>
              <a:buNone/>
            </a:pPr>
            <a:r>
              <a:rPr lang="en" sz="800" dirty="0"/>
              <a:t>}</a:t>
            </a:r>
            <a:endParaRPr sz="800" dirty="0"/>
          </a:p>
        </p:txBody>
      </p:sp>
      <p:sp>
        <p:nvSpPr>
          <p:cNvPr id="90" name="Google Shape;90;p19"/>
          <p:cNvSpPr txBox="1"/>
          <p:nvPr/>
        </p:nvSpPr>
        <p:spPr>
          <a:xfrm>
            <a:off x="4415800" y="1290000"/>
            <a:ext cx="4225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374151"/>
                </a:solidFill>
                <a:latin typeface="Roboto"/>
                <a:ea typeface="Roboto"/>
                <a:cs typeface="Roboto"/>
                <a:sym typeface="Roboto"/>
              </a:rPr>
              <a:t>In this JavaFX application, a </a:t>
            </a:r>
            <a:r>
              <a:rPr lang="en" sz="950" dirty="0">
                <a:solidFill>
                  <a:srgbClr val="188038"/>
                </a:solidFill>
                <a:latin typeface="Courier New"/>
                <a:ea typeface="Courier New"/>
                <a:cs typeface="Courier New"/>
                <a:sym typeface="Courier New"/>
              </a:rPr>
              <a:t>Button</a:t>
            </a:r>
            <a:r>
              <a:rPr lang="en" sz="1200" dirty="0">
                <a:solidFill>
                  <a:srgbClr val="374151"/>
                </a:solidFill>
                <a:latin typeface="Roboto"/>
                <a:ea typeface="Roboto"/>
                <a:cs typeface="Roboto"/>
                <a:sym typeface="Roboto"/>
              </a:rPr>
              <a:t> node is created, and an event handler is attached to it using the </a:t>
            </a:r>
            <a:r>
              <a:rPr lang="en" sz="950" dirty="0" err="1">
                <a:solidFill>
                  <a:srgbClr val="188038"/>
                </a:solidFill>
                <a:latin typeface="Courier New"/>
                <a:ea typeface="Courier New"/>
                <a:cs typeface="Courier New"/>
                <a:sym typeface="Courier New"/>
              </a:rPr>
              <a:t>setOnAction</a:t>
            </a:r>
            <a:r>
              <a:rPr lang="en" sz="1200" dirty="0">
                <a:solidFill>
                  <a:srgbClr val="374151"/>
                </a:solidFill>
                <a:latin typeface="Roboto"/>
                <a:ea typeface="Roboto"/>
                <a:cs typeface="Roboto"/>
                <a:sym typeface="Roboto"/>
              </a:rPr>
              <a:t> method. When you click the "Click me!" button, the </a:t>
            </a:r>
            <a:r>
              <a:rPr lang="en" sz="950" dirty="0">
                <a:solidFill>
                  <a:srgbClr val="188038"/>
                </a:solidFill>
                <a:latin typeface="Courier New"/>
                <a:ea typeface="Courier New"/>
                <a:cs typeface="Courier New"/>
                <a:sym typeface="Courier New"/>
              </a:rPr>
              <a:t>handle</a:t>
            </a:r>
            <a:r>
              <a:rPr lang="en" sz="1200" dirty="0">
                <a:solidFill>
                  <a:srgbClr val="374151"/>
                </a:solidFill>
                <a:latin typeface="Roboto"/>
                <a:ea typeface="Roboto"/>
                <a:cs typeface="Roboto"/>
                <a:sym typeface="Roboto"/>
              </a:rPr>
              <a:t> method of the inner class is invoked, and "Button was clicked!" is printed to the console.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0" y="0"/>
            <a:ext cx="8755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How is a style class defined in JavaFX CSS?</a:t>
            </a:r>
            <a:endParaRPr dirty="0"/>
          </a:p>
          <a:p>
            <a:pPr marL="0" lvl="0" indent="0" algn="l" rtl="0">
              <a:spcBef>
                <a:spcPts val="0"/>
              </a:spcBef>
              <a:spcAft>
                <a:spcPts val="0"/>
              </a:spcAft>
              <a:buNone/>
            </a:pPr>
            <a:r>
              <a:rPr lang="en" dirty="0"/>
              <a:t>a) #</a:t>
            </a:r>
            <a:r>
              <a:rPr lang="en" dirty="0" err="1"/>
              <a:t>styleclass</a:t>
            </a:r>
            <a:endParaRPr dirty="0"/>
          </a:p>
          <a:p>
            <a:pPr marL="0" lvl="0" indent="0" algn="l" rtl="0">
              <a:spcBef>
                <a:spcPts val="0"/>
              </a:spcBef>
              <a:spcAft>
                <a:spcPts val="0"/>
              </a:spcAft>
              <a:buNone/>
            </a:pPr>
            <a:r>
              <a:rPr lang="en" dirty="0"/>
              <a:t>b) .</a:t>
            </a:r>
            <a:r>
              <a:rPr lang="en" dirty="0" err="1"/>
              <a:t>styleclass</a:t>
            </a:r>
            <a:endParaRPr dirty="0"/>
          </a:p>
          <a:p>
            <a:pPr marL="0" lvl="0" indent="0" algn="l" rtl="0">
              <a:spcBef>
                <a:spcPts val="0"/>
              </a:spcBef>
              <a:spcAft>
                <a:spcPts val="0"/>
              </a:spcAft>
              <a:buNone/>
            </a:pPr>
            <a:r>
              <a:rPr lang="en" dirty="0"/>
              <a:t>c) </a:t>
            </a:r>
            <a:r>
              <a:rPr lang="en" dirty="0" err="1"/>
              <a:t>styleclass</a:t>
            </a:r>
            <a:r>
              <a:rPr lang="en" dirty="0"/>
              <a:t>:</a:t>
            </a:r>
            <a:endParaRPr dirty="0"/>
          </a:p>
          <a:p>
            <a:pPr marL="0" lvl="0" indent="0" algn="l" rtl="0">
              <a:spcBef>
                <a:spcPts val="0"/>
              </a:spcBef>
              <a:spcAft>
                <a:spcPts val="0"/>
              </a:spcAft>
              <a:buNone/>
            </a:pPr>
            <a:r>
              <a:rPr lang="en" dirty="0"/>
              <a:t>d) -&gt;</a:t>
            </a:r>
            <a:r>
              <a:rPr lang="en" dirty="0" err="1"/>
              <a:t>styleclass</a:t>
            </a:r>
            <a:endParaRPr dirty="0"/>
          </a:p>
          <a:p>
            <a:pPr marL="0" lvl="0" indent="0" algn="l" rtl="0">
              <a:spcBef>
                <a:spcPts val="0"/>
              </a:spcBef>
              <a:spcAft>
                <a:spcPts val="0"/>
              </a:spcAft>
              <a:buNone/>
            </a:pPr>
            <a:r>
              <a:rPr lang="en" dirty="0">
                <a:solidFill>
                  <a:srgbClr val="FF0000"/>
                </a:solidFill>
              </a:rPr>
              <a:t>Answer: b) .</a:t>
            </a:r>
            <a:r>
              <a:rPr lang="en" dirty="0" err="1">
                <a:solidFill>
                  <a:srgbClr val="FF0000"/>
                </a:solidFill>
              </a:rPr>
              <a:t>styleclass</a:t>
            </a:r>
            <a:endParaRPr dirty="0">
              <a:solidFill>
                <a:srgbClr val="FF0000"/>
              </a:solidFill>
            </a:endParaRPr>
          </a:p>
          <a:p>
            <a:pPr marL="0" lvl="0" indent="0" algn="l" rtl="0">
              <a:spcBef>
                <a:spcPts val="0"/>
              </a:spcBef>
              <a:spcAft>
                <a:spcPts val="0"/>
              </a:spcAft>
              <a:buNone/>
            </a:pPr>
            <a:r>
              <a:rPr lang="en" dirty="0">
                <a:solidFill>
                  <a:srgbClr val="FF0000"/>
                </a:solidFill>
              </a:rPr>
              <a:t>Explanation: In JavaFX CSS, a style class is defined using a dot (.) followed by the style class name, similar to standard CSS. For example, .</a:t>
            </a:r>
            <a:r>
              <a:rPr lang="en" dirty="0" err="1">
                <a:solidFill>
                  <a:srgbClr val="FF0000"/>
                </a:solidFill>
              </a:rPr>
              <a:t>plaincircle</a:t>
            </a:r>
            <a:r>
              <a:rPr lang="en" dirty="0">
                <a:solidFill>
                  <a:srgbClr val="FF0000"/>
                </a:solidFill>
              </a:rPr>
              <a:t> defines a style class named </a:t>
            </a:r>
            <a:r>
              <a:rPr lang="en" dirty="0" err="1">
                <a:solidFill>
                  <a:srgbClr val="FF0000"/>
                </a:solidFill>
              </a:rPr>
              <a:t>plaincircle</a:t>
            </a:r>
            <a:r>
              <a:rPr lang="en" dirty="0">
                <a:solidFill>
                  <a:srgbClr val="FF0000"/>
                </a:solidFill>
              </a:rPr>
              <a:t>.</a:t>
            </a:r>
            <a:endParaRPr dirty="0">
              <a:solidFill>
                <a:srgbClr val="FF0000"/>
              </a:solidFill>
            </a:endParaRPr>
          </a:p>
        </p:txBody>
      </p:sp>
      <p:sp>
        <p:nvSpPr>
          <p:cNvPr id="96" name="Google Shape;96;p20"/>
          <p:cNvSpPr txBox="1"/>
          <p:nvPr/>
        </p:nvSpPr>
        <p:spPr>
          <a:xfrm>
            <a:off x="0" y="2418625"/>
            <a:ext cx="9144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What is the correct syntax to define a style ID in JavaFX CSS?</a:t>
            </a:r>
            <a:endParaRPr dirty="0"/>
          </a:p>
          <a:p>
            <a:pPr marL="0" lvl="0" indent="0" algn="l" rtl="0">
              <a:spcBef>
                <a:spcPts val="0"/>
              </a:spcBef>
              <a:spcAft>
                <a:spcPts val="0"/>
              </a:spcAft>
              <a:buNone/>
            </a:pPr>
            <a:r>
              <a:rPr lang="en" dirty="0"/>
              <a:t>a) #</a:t>
            </a:r>
            <a:r>
              <a:rPr lang="en" dirty="0" err="1"/>
              <a:t>styleid</a:t>
            </a:r>
            <a:endParaRPr dirty="0"/>
          </a:p>
          <a:p>
            <a:pPr marL="0" lvl="0" indent="0" algn="l" rtl="0">
              <a:spcBef>
                <a:spcPts val="0"/>
              </a:spcBef>
              <a:spcAft>
                <a:spcPts val="0"/>
              </a:spcAft>
              <a:buNone/>
            </a:pPr>
            <a:r>
              <a:rPr lang="en" dirty="0"/>
              <a:t>b) .</a:t>
            </a:r>
            <a:r>
              <a:rPr lang="en" dirty="0" err="1"/>
              <a:t>styleid</a:t>
            </a:r>
            <a:endParaRPr dirty="0"/>
          </a:p>
          <a:p>
            <a:pPr marL="0" lvl="0" indent="0" algn="l" rtl="0">
              <a:spcBef>
                <a:spcPts val="0"/>
              </a:spcBef>
              <a:spcAft>
                <a:spcPts val="0"/>
              </a:spcAft>
              <a:buNone/>
            </a:pPr>
            <a:r>
              <a:rPr lang="en" dirty="0"/>
              <a:t>c) </a:t>
            </a:r>
            <a:r>
              <a:rPr lang="en" dirty="0" err="1"/>
              <a:t>styleid</a:t>
            </a:r>
            <a:r>
              <a:rPr lang="en" dirty="0"/>
              <a:t>:</a:t>
            </a:r>
            <a:endParaRPr dirty="0"/>
          </a:p>
          <a:p>
            <a:pPr marL="0" lvl="0" indent="0" algn="l" rtl="0">
              <a:spcBef>
                <a:spcPts val="0"/>
              </a:spcBef>
              <a:spcAft>
                <a:spcPts val="0"/>
              </a:spcAft>
              <a:buNone/>
            </a:pPr>
            <a:r>
              <a:rPr lang="en" dirty="0"/>
              <a:t>d) -&gt;</a:t>
            </a:r>
            <a:r>
              <a:rPr lang="en" dirty="0" err="1"/>
              <a:t>styleid</a:t>
            </a:r>
            <a:endParaRPr dirty="0"/>
          </a:p>
          <a:p>
            <a:pPr marL="0" lvl="0" indent="0" algn="l" rtl="0">
              <a:spcBef>
                <a:spcPts val="0"/>
              </a:spcBef>
              <a:spcAft>
                <a:spcPts val="0"/>
              </a:spcAft>
              <a:buNone/>
            </a:pPr>
            <a:r>
              <a:rPr lang="en" dirty="0">
                <a:solidFill>
                  <a:srgbClr val="FF0000"/>
                </a:solidFill>
              </a:rPr>
              <a:t>Answer: a) #</a:t>
            </a:r>
            <a:r>
              <a:rPr lang="en" dirty="0" err="1">
                <a:solidFill>
                  <a:srgbClr val="FF0000"/>
                </a:solidFill>
              </a:rPr>
              <a:t>styleid</a:t>
            </a:r>
            <a:endParaRPr dirty="0">
              <a:solidFill>
                <a:srgbClr val="FF0000"/>
              </a:solidFill>
            </a:endParaRPr>
          </a:p>
          <a:p>
            <a:pPr marL="0" lvl="0" indent="0" algn="l" rtl="0">
              <a:spcBef>
                <a:spcPts val="0"/>
              </a:spcBef>
              <a:spcAft>
                <a:spcPts val="0"/>
              </a:spcAft>
              <a:buNone/>
            </a:pPr>
            <a:r>
              <a:rPr lang="en" dirty="0">
                <a:solidFill>
                  <a:srgbClr val="FF0000"/>
                </a:solidFill>
              </a:rPr>
              <a:t>Explanation: In JavaFX CSS, a style ID is defined using a hash symbol (#) followed by the style ID name, such as #</a:t>
            </a:r>
            <a:r>
              <a:rPr lang="en" dirty="0" err="1">
                <a:solidFill>
                  <a:srgbClr val="FF0000"/>
                </a:solidFill>
              </a:rPr>
              <a:t>redcircle</a:t>
            </a:r>
            <a:r>
              <a:rPr lang="en" dirty="0">
                <a:solidFill>
                  <a:srgbClr val="FF0000"/>
                </a:solidFill>
              </a:rPr>
              <a:t> for a style ID named </a:t>
            </a:r>
            <a:r>
              <a:rPr lang="en" dirty="0" err="1">
                <a:solidFill>
                  <a:srgbClr val="FF0000"/>
                </a:solidFill>
              </a:rPr>
              <a:t>redcircle</a:t>
            </a:r>
            <a:r>
              <a:rPr lang="en" dirty="0">
                <a:solidFill>
                  <a:srgbClr val="FF0000"/>
                </a:solidFill>
              </a:rPr>
              <a:t>.</a:t>
            </a:r>
            <a:endParaRPr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559850"/>
            <a:ext cx="8520600" cy="1614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dirty="0"/>
              <a:t>1. Which class is used to read characters from a character-based input stream in Java? </a:t>
            </a:r>
            <a:endParaRPr sz="1600" dirty="0"/>
          </a:p>
          <a:p>
            <a:pPr marL="0" lvl="0" indent="0" algn="l" rtl="0">
              <a:lnSpc>
                <a:spcPct val="115000"/>
              </a:lnSpc>
              <a:spcBef>
                <a:spcPts val="0"/>
              </a:spcBef>
              <a:spcAft>
                <a:spcPts val="0"/>
              </a:spcAft>
              <a:buNone/>
            </a:pPr>
            <a:r>
              <a:rPr lang="en" sz="1600" dirty="0"/>
              <a:t>a) </a:t>
            </a:r>
            <a:r>
              <a:rPr lang="en" sz="1600" dirty="0" err="1"/>
              <a:t>InputStreamReader</a:t>
            </a:r>
            <a:endParaRPr sz="1600" dirty="0"/>
          </a:p>
          <a:p>
            <a:pPr marL="0" lvl="0" indent="0" algn="l" rtl="0">
              <a:lnSpc>
                <a:spcPct val="115000"/>
              </a:lnSpc>
              <a:spcBef>
                <a:spcPts val="0"/>
              </a:spcBef>
              <a:spcAft>
                <a:spcPts val="0"/>
              </a:spcAft>
              <a:buNone/>
            </a:pPr>
            <a:r>
              <a:rPr lang="en" sz="1600" dirty="0"/>
              <a:t>b) </a:t>
            </a:r>
            <a:r>
              <a:rPr lang="en" sz="1600" dirty="0" err="1"/>
              <a:t>FileReader</a:t>
            </a:r>
            <a:r>
              <a:rPr lang="en" sz="1600" dirty="0"/>
              <a:t> </a:t>
            </a:r>
            <a:endParaRPr sz="1600" dirty="0"/>
          </a:p>
          <a:p>
            <a:pPr marL="0" lvl="0" indent="0" algn="l" rtl="0">
              <a:lnSpc>
                <a:spcPct val="115000"/>
              </a:lnSpc>
              <a:spcBef>
                <a:spcPts val="0"/>
              </a:spcBef>
              <a:spcAft>
                <a:spcPts val="0"/>
              </a:spcAft>
              <a:buNone/>
            </a:pPr>
            <a:r>
              <a:rPr lang="en" sz="1600" dirty="0"/>
              <a:t>c) </a:t>
            </a:r>
            <a:r>
              <a:rPr lang="en" sz="1600" dirty="0" err="1"/>
              <a:t>BufferedReader</a:t>
            </a:r>
            <a:r>
              <a:rPr lang="en" sz="1600" dirty="0"/>
              <a:t> </a:t>
            </a:r>
            <a:endParaRPr sz="1600" dirty="0"/>
          </a:p>
          <a:p>
            <a:pPr marL="0" lvl="0" indent="0" algn="l" rtl="0">
              <a:lnSpc>
                <a:spcPct val="115000"/>
              </a:lnSpc>
              <a:spcBef>
                <a:spcPts val="0"/>
              </a:spcBef>
              <a:spcAft>
                <a:spcPts val="0"/>
              </a:spcAft>
              <a:buNone/>
            </a:pPr>
            <a:r>
              <a:rPr lang="en" sz="1600" dirty="0"/>
              <a:t>d) Scanner</a:t>
            </a:r>
            <a:endParaRPr sz="1600" dirty="0"/>
          </a:p>
        </p:txBody>
      </p:sp>
      <p:sp>
        <p:nvSpPr>
          <p:cNvPr id="102" name="Google Shape;102;p21"/>
          <p:cNvSpPr txBox="1"/>
          <p:nvPr/>
        </p:nvSpPr>
        <p:spPr>
          <a:xfrm>
            <a:off x="287250" y="2123350"/>
            <a:ext cx="8569500" cy="26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FF0000"/>
                </a:solidFill>
              </a:rPr>
              <a:t>Answer: </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c) BufferedReader. </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Explanation:</a:t>
            </a:r>
            <a:endParaRPr sz="1700">
              <a:solidFill>
                <a:srgbClr val="FF0000"/>
              </a:solidFill>
            </a:endParaRPr>
          </a:p>
          <a:p>
            <a:pPr marL="0" lvl="0" indent="0" algn="l" rtl="0">
              <a:spcBef>
                <a:spcPts val="0"/>
              </a:spcBef>
              <a:spcAft>
                <a:spcPts val="0"/>
              </a:spcAft>
              <a:buNone/>
            </a:pPr>
            <a:endParaRPr sz="1700">
              <a:solidFill>
                <a:srgbClr val="FF0000"/>
              </a:solidFill>
            </a:endParaRPr>
          </a:p>
          <a:p>
            <a:pPr marL="0" lvl="0" indent="0" algn="l" rtl="0">
              <a:spcBef>
                <a:spcPts val="0"/>
              </a:spcBef>
              <a:spcAft>
                <a:spcPts val="0"/>
              </a:spcAft>
              <a:buNone/>
            </a:pPr>
            <a:r>
              <a:rPr lang="en" sz="1700">
                <a:solidFill>
                  <a:srgbClr val="FF0000"/>
                </a:solidFill>
              </a:rPr>
              <a:t>The BufferedReader class is used to read characters from a character-based input stream efficiently. It provides buffering capabilities, which improve performance by reducing the number of I/O operations. </a:t>
            </a:r>
            <a:endParaRPr sz="17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2942</Words>
  <Application>Microsoft Macintosh PowerPoint</Application>
  <PresentationFormat>On-screen Show (16:9)</PresentationFormat>
  <Paragraphs>317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Courier New</vt:lpstr>
      <vt:lpstr>Arial</vt:lpstr>
      <vt:lpstr>Simple Light</vt:lpstr>
      <vt:lpstr>Final Sample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Sample Questions</dc:title>
  <cp:lastModifiedBy>Microsoft Office User</cp:lastModifiedBy>
  <cp:revision>1</cp:revision>
  <dcterms:modified xsi:type="dcterms:W3CDTF">2023-12-13T21:34:39Z</dcterms:modified>
</cp:coreProperties>
</file>