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58" r:id="rId4"/>
    <p:sldId id="281" r:id="rId5"/>
    <p:sldId id="257" r:id="rId6"/>
    <p:sldId id="268" r:id="rId7"/>
    <p:sldId id="267" r:id="rId8"/>
    <p:sldId id="280" r:id="rId9"/>
    <p:sldId id="269" r:id="rId10"/>
    <p:sldId id="270" r:id="rId11"/>
    <p:sldId id="276" r:id="rId12"/>
    <p:sldId id="284" r:id="rId13"/>
    <p:sldId id="285" r:id="rId14"/>
    <p:sldId id="259" r:id="rId15"/>
    <p:sldId id="282" r:id="rId16"/>
    <p:sldId id="260" r:id="rId17"/>
    <p:sldId id="275" r:id="rId18"/>
    <p:sldId id="261" r:id="rId19"/>
    <p:sldId id="262" r:id="rId20"/>
    <p:sldId id="277" r:id="rId21"/>
    <p:sldId id="278" r:id="rId22"/>
    <p:sldId id="288" r:id="rId23"/>
    <p:sldId id="287" r:id="rId24"/>
    <p:sldId id="286" r:id="rId25"/>
    <p:sldId id="283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D19ED93-BC7E-417D-AE8C-8CE8F3E7DE7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0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80Vfk1e5Es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E93B-AF47-43F3-8548-65A9E0FC9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Minds, Machines, Persons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C54C6-F231-459A-864F-3DA0E1863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Brentano and the nature of intentionality </a:t>
            </a:r>
          </a:p>
        </p:txBody>
      </p:sp>
    </p:spTree>
    <p:extLst>
      <p:ext uri="{BB962C8B-B14F-4D97-AF65-F5344CB8AC3E}">
        <p14:creationId xmlns:p14="http://schemas.microsoft.com/office/powerpoint/2010/main" val="3617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05BD-5E97-447E-AEE9-C0542F72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Unconscious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C5C4-200B-46C3-8CA5-0BC3823D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776788"/>
            <a:ext cx="10753725" cy="5259279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Unconscious beliefs</a:t>
            </a:r>
          </a:p>
          <a:p>
            <a:pPr lvl="1"/>
            <a:r>
              <a:rPr lang="en-US" sz="2600" dirty="0"/>
              <a:t>Prof. Sorensen has at least one kidney </a:t>
            </a:r>
          </a:p>
          <a:p>
            <a:pPr lvl="1"/>
            <a:r>
              <a:rPr lang="en-US" sz="2600" dirty="0"/>
              <a:t>Never previously did you consciously entertain the proposition</a:t>
            </a:r>
          </a:p>
          <a:p>
            <a:pPr lvl="1"/>
            <a:r>
              <a:rPr lang="en-US" sz="2600" dirty="0"/>
              <a:t>But is it plausible to say, you previously had no opinion on the matter beforehand? </a:t>
            </a:r>
          </a:p>
          <a:p>
            <a:pPr marL="4572" lvl="1" indent="0">
              <a:buNone/>
            </a:pPr>
            <a:r>
              <a:rPr lang="en-US" sz="2600" dirty="0"/>
              <a:t>Unconscious desires</a:t>
            </a:r>
          </a:p>
          <a:p>
            <a:pPr marL="0" indent="-251460">
              <a:buNone/>
            </a:pPr>
            <a:r>
              <a:rPr lang="en-US" sz="2600" dirty="0"/>
              <a:t>	Freudian accounts (Oedipus complex, penis envy) viewed as 	pseudoscience</a:t>
            </a:r>
          </a:p>
          <a:p>
            <a:pPr marL="0" indent="-251460">
              <a:buNone/>
            </a:pPr>
            <a:r>
              <a:rPr lang="en-US" sz="2600" dirty="0"/>
              <a:t>	More plausible account: We are not always aware of what we want </a:t>
            </a:r>
          </a:p>
          <a:p>
            <a:pPr marL="4572" lvl="1" indent="0">
              <a:buNone/>
            </a:pPr>
            <a:r>
              <a:rPr lang="en-US" sz="2600" dirty="0"/>
              <a:t>Unconscious knowledge</a:t>
            </a:r>
          </a:p>
          <a:p>
            <a:pPr marL="4572" lvl="1" indent="0">
              <a:buNone/>
            </a:pPr>
            <a:r>
              <a:rPr lang="en-US" sz="2600" dirty="0"/>
              <a:t>	Password retrieval</a:t>
            </a:r>
          </a:p>
          <a:p>
            <a:pPr marL="4572" lvl="1" indent="0">
              <a:buNone/>
            </a:pPr>
            <a:r>
              <a:rPr lang="en-US" sz="2600" dirty="0"/>
              <a:t>	If I try to consciously remember them, I won’t be able to (often get the 	password wrong) </a:t>
            </a:r>
          </a:p>
          <a:p>
            <a:pPr marL="0" indent="-251460">
              <a:buNone/>
            </a:pPr>
            <a:r>
              <a:rPr lang="en-US" dirty="0"/>
              <a:t>Contemporary psychology: Dual process theory (Type 1 vs. Type 2 thoughts) </a:t>
            </a:r>
          </a:p>
          <a:p>
            <a:pPr marL="0" indent="-251460">
              <a:buNone/>
            </a:pPr>
            <a:r>
              <a:rPr lang="en-US" dirty="0"/>
              <a:t>	Unconscious vs. Conscious reasoning processes</a:t>
            </a:r>
          </a:p>
        </p:txBody>
      </p:sp>
      <p:pic>
        <p:nvPicPr>
          <p:cNvPr id="1026" name="Picture 2" descr="Sigmund Freud - Wikipedia">
            <a:extLst>
              <a:ext uri="{FF2B5EF4-FFF2-40B4-BE49-F238E27FC236}">
                <a16:creationId xmlns:a16="http://schemas.microsoft.com/office/drawing/2014/main" id="{D9F03D19-92CB-463F-8C47-2031F0D86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901" y="0"/>
            <a:ext cx="1892099" cy="257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7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FFF3-E994-4EB4-B60D-2D853B3B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8B87-685D-4787-BAA6-4D1D759A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20 Questions to Make Meaningful Connections | Inc.com">
            <a:extLst>
              <a:ext uri="{FF2B5EF4-FFF2-40B4-BE49-F238E27FC236}">
                <a16:creationId xmlns:a16="http://schemas.microsoft.com/office/drawing/2014/main" id="{EB9D9BFA-EFDA-4986-A58B-15E6A308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13B9-8234-F35F-73C7-07B6DB79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puzzle of mental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8962-BBE5-BA95-416E-EB7CD26B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94800"/>
          </a:xfrm>
        </p:spPr>
        <p:txBody>
          <a:bodyPr>
            <a:normAutofit/>
          </a:bodyPr>
          <a:lstStyle/>
          <a:p>
            <a:r>
              <a:rPr lang="en-US" dirty="0"/>
              <a:t>How do thoughts represent objects, states of affairs, and abstract propositions (e.g. justice is fairness)? </a:t>
            </a:r>
          </a:p>
          <a:p>
            <a:pPr lvl="1"/>
            <a:r>
              <a:rPr lang="en-US" dirty="0"/>
              <a:t>How is </a:t>
            </a:r>
            <a:r>
              <a:rPr lang="en-US"/>
              <a:t>intentionality possible? </a:t>
            </a:r>
            <a:endParaRPr lang="en-US" dirty="0"/>
          </a:p>
          <a:p>
            <a:r>
              <a:rPr lang="en-US" dirty="0"/>
              <a:t>Some regard the phenomenon of thought as a mystery </a:t>
            </a:r>
          </a:p>
          <a:p>
            <a:pPr lvl="1"/>
            <a:r>
              <a:rPr lang="en-US" dirty="0"/>
              <a:t>Must posit the existence of entities like souls or God</a:t>
            </a:r>
          </a:p>
          <a:p>
            <a:r>
              <a:rPr lang="en-US" dirty="0"/>
              <a:t>Others think science will explain how thought is possible eventually </a:t>
            </a:r>
          </a:p>
          <a:p>
            <a:pPr lvl="1"/>
            <a:r>
              <a:rPr lang="en-US" dirty="0"/>
              <a:t>Thoughts are brain mechanisms of some kind </a:t>
            </a:r>
          </a:p>
          <a:p>
            <a:r>
              <a:rPr lang="en-US" dirty="0"/>
              <a:t>Question: How can something like brain matter be </a:t>
            </a:r>
            <a:r>
              <a:rPr lang="en-US" i="1" dirty="0"/>
              <a:t>about </a:t>
            </a:r>
            <a:r>
              <a:rPr lang="en-US" dirty="0"/>
              <a:t>something? </a:t>
            </a:r>
          </a:p>
          <a:p>
            <a:pPr lvl="1"/>
            <a:r>
              <a:rPr lang="en-US" dirty="0"/>
              <a:t>In biology, properties typically involve capacities (e.g. reproduction, metabolism) or structural features (the possession of a spine) </a:t>
            </a:r>
          </a:p>
          <a:p>
            <a:pPr lvl="1"/>
            <a:r>
              <a:rPr lang="en-US" dirty="0"/>
              <a:t>Aboutness doesn’t </a:t>
            </a:r>
            <a:r>
              <a:rPr lang="en-US" i="1" dirty="0"/>
              <a:t>seem</a:t>
            </a:r>
            <a:r>
              <a:rPr lang="en-US" dirty="0"/>
              <a:t> like a scientific property</a:t>
            </a:r>
          </a:p>
        </p:txBody>
      </p:sp>
    </p:spTree>
    <p:extLst>
      <p:ext uri="{BB962C8B-B14F-4D97-AF65-F5344CB8AC3E}">
        <p14:creationId xmlns:p14="http://schemas.microsoft.com/office/powerpoint/2010/main" val="98351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AD08-2A33-BAAD-F411-81F5170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mental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754A-45F7-0763-B899-3DC38187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16142"/>
            <a:ext cx="10753725" cy="4485672"/>
          </a:xfrm>
        </p:spPr>
        <p:txBody>
          <a:bodyPr>
            <a:normAutofit/>
          </a:bodyPr>
          <a:lstStyle/>
          <a:p>
            <a:r>
              <a:rPr lang="en-US" dirty="0"/>
              <a:t>In the case of humans, we can represent objects and states of affairs that are far away (in both space and time) or even nonexistent!</a:t>
            </a:r>
          </a:p>
          <a:p>
            <a:r>
              <a:rPr lang="en-US" dirty="0"/>
              <a:t>In psychology, this is known as </a:t>
            </a:r>
            <a:r>
              <a:rPr lang="en-US" b="1" dirty="0"/>
              <a:t>stimulus-independent thought </a:t>
            </a:r>
          </a:p>
          <a:p>
            <a:r>
              <a:rPr lang="en-US" dirty="0"/>
              <a:t>We can think about:</a:t>
            </a:r>
          </a:p>
          <a:p>
            <a:pPr lvl="1"/>
            <a:r>
              <a:rPr lang="en-US" dirty="0"/>
              <a:t>The next election </a:t>
            </a:r>
          </a:p>
          <a:p>
            <a:pPr lvl="1"/>
            <a:r>
              <a:rPr lang="en-US" dirty="0"/>
              <a:t>Hobbits and unicorns</a:t>
            </a:r>
          </a:p>
          <a:p>
            <a:pPr lvl="1"/>
            <a:r>
              <a:rPr lang="en-US" dirty="0"/>
              <a:t>Barack Obama</a:t>
            </a:r>
          </a:p>
          <a:p>
            <a:pPr lvl="1"/>
            <a:r>
              <a:rPr lang="en-US" dirty="0"/>
              <a:t>Velociraptors </a:t>
            </a:r>
          </a:p>
          <a:p>
            <a:r>
              <a:rPr lang="en-US" dirty="0"/>
              <a:t>How do we do this? </a:t>
            </a:r>
          </a:p>
          <a:p>
            <a:r>
              <a:rPr lang="en-US" dirty="0"/>
              <a:t>Philosophers have invented a term to refer to the power we’ve been discussing</a:t>
            </a:r>
          </a:p>
        </p:txBody>
      </p:sp>
    </p:spTree>
    <p:extLst>
      <p:ext uri="{BB962C8B-B14F-4D97-AF65-F5344CB8AC3E}">
        <p14:creationId xmlns:p14="http://schemas.microsoft.com/office/powerpoint/2010/main" val="18959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703C-69C6-4006-9D77-E8A60346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9F37-2110-4A83-9052-85B8EEAC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44" y="1859657"/>
            <a:ext cx="10915302" cy="4845378"/>
          </a:xfrm>
        </p:spPr>
        <p:txBody>
          <a:bodyPr>
            <a:normAutofit/>
          </a:bodyPr>
          <a:lstStyle/>
          <a:p>
            <a:r>
              <a:rPr lang="en-US" dirty="0"/>
              <a:t>Def. the power (or property) of minds and mental states* to be about, to represent, or to stand for objects, properties, and states of affairs</a:t>
            </a:r>
          </a:p>
          <a:p>
            <a:pPr lvl="1"/>
            <a:r>
              <a:rPr lang="en-US" i="1" dirty="0"/>
              <a:t>Aboutness</a:t>
            </a:r>
            <a:r>
              <a:rPr lang="en-US" dirty="0"/>
              <a:t> or </a:t>
            </a:r>
            <a:r>
              <a:rPr lang="en-US" i="1" dirty="0"/>
              <a:t>directedness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technical philosophical term not to be confused with ‘intention’ or ‘intentional’ (something done on purpose) </a:t>
            </a:r>
          </a:p>
          <a:p>
            <a:pPr lvl="2"/>
            <a:r>
              <a:rPr lang="en-US" i="0" dirty="0"/>
              <a:t>Also should not be confused with </a:t>
            </a:r>
            <a:r>
              <a:rPr lang="en-US" i="0" dirty="0" err="1"/>
              <a:t>inten</a:t>
            </a:r>
            <a:r>
              <a:rPr lang="en-US" b="1" i="0" dirty="0" err="1"/>
              <a:t>s</a:t>
            </a:r>
            <a:r>
              <a:rPr lang="en-US" i="0" dirty="0" err="1"/>
              <a:t>ionality</a:t>
            </a:r>
            <a:r>
              <a:rPr lang="en-US" i="0" dirty="0"/>
              <a:t> </a:t>
            </a:r>
            <a:r>
              <a:rPr lang="en-US" dirty="0"/>
              <a:t>(</a:t>
            </a:r>
            <a:r>
              <a:rPr lang="en-US" i="0" dirty="0"/>
              <a:t>a </a:t>
            </a:r>
            <a:r>
              <a:rPr lang="en-US" dirty="0"/>
              <a:t>linguistic</a:t>
            </a:r>
            <a:r>
              <a:rPr lang="en-US" i="0" dirty="0"/>
              <a:t> property)	</a:t>
            </a:r>
          </a:p>
        </p:txBody>
      </p:sp>
      <p:pic>
        <p:nvPicPr>
          <p:cNvPr id="1026" name="Picture 2" descr="How to think about food differently - My Body Tutor">
            <a:extLst>
              <a:ext uri="{FF2B5EF4-FFF2-40B4-BE49-F238E27FC236}">
                <a16:creationId xmlns:a16="http://schemas.microsoft.com/office/drawing/2014/main" id="{061D7743-3AAD-432E-9C3C-E1DA11E4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66" y="4219871"/>
            <a:ext cx="2061007" cy="24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parents struggle to tell their kids the truth about Santa">
            <a:extLst>
              <a:ext uri="{FF2B5EF4-FFF2-40B4-BE49-F238E27FC236}">
                <a16:creationId xmlns:a16="http://schemas.microsoft.com/office/drawing/2014/main" id="{38DE2A58-FA74-41D9-8BAB-DD64CA087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95" y="4367538"/>
            <a:ext cx="2842048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7B29-ABCB-44E9-BBDA-FA453F06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6A5D-C8E7-4145-A317-C49A626C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Mental representations are made possible through this property of intentionality</a:t>
            </a:r>
          </a:p>
          <a:p>
            <a:r>
              <a:rPr lang="en-US" dirty="0"/>
              <a:t>Most (if not all) of our mental states have this property</a:t>
            </a:r>
          </a:p>
          <a:p>
            <a:pPr lvl="1"/>
            <a:r>
              <a:rPr lang="en-US" dirty="0"/>
              <a:t>Beliefs (represent what one thinks the world is like) </a:t>
            </a:r>
          </a:p>
          <a:p>
            <a:pPr lvl="1"/>
            <a:r>
              <a:rPr lang="en-US" dirty="0"/>
              <a:t>Desires (represent what one wants the world to be like)</a:t>
            </a:r>
          </a:p>
          <a:p>
            <a:pPr lvl="1"/>
            <a:r>
              <a:rPr lang="en-US" dirty="0"/>
              <a:t>Intentions (represent what one plans to do)</a:t>
            </a:r>
          </a:p>
          <a:p>
            <a:pPr lvl="1"/>
            <a:r>
              <a:rPr lang="en-US" dirty="0"/>
              <a:t>Imaginings (represent imaginary states of affairs) </a:t>
            </a:r>
          </a:p>
          <a:p>
            <a:pPr lvl="1"/>
            <a:r>
              <a:rPr lang="en-US" dirty="0"/>
              <a:t>Perceptions (represent the immediate environment)</a:t>
            </a:r>
          </a:p>
          <a:p>
            <a:r>
              <a:rPr lang="en-US" dirty="0"/>
              <a:t>All thoughts (in Crane’s sense) have this property </a:t>
            </a:r>
          </a:p>
        </p:txBody>
      </p:sp>
    </p:spTree>
    <p:extLst>
      <p:ext uri="{BB962C8B-B14F-4D97-AF65-F5344CB8AC3E}">
        <p14:creationId xmlns:p14="http://schemas.microsoft.com/office/powerpoint/2010/main" val="17286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B322-899A-4038-BE45-3249852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Brentano’s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4959-FF1A-4726-A4E7-DCADE780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57778"/>
            <a:ext cx="10753725" cy="41442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Franz Brentano was a 19</a:t>
            </a:r>
            <a:r>
              <a:rPr lang="en-US" baseline="30000" dirty="0"/>
              <a:t>th</a:t>
            </a:r>
            <a:r>
              <a:rPr lang="en-US" dirty="0"/>
              <a:t> century German philosopher whose work discussed intentionality</a:t>
            </a:r>
          </a:p>
          <a:p>
            <a:pPr lvl="1"/>
            <a:r>
              <a:rPr lang="en-US" dirty="0"/>
              <a:t>Philosophers have discussed the concept for much longer</a:t>
            </a:r>
          </a:p>
          <a:p>
            <a:pPr lvl="1"/>
            <a:r>
              <a:rPr lang="en-US" dirty="0"/>
              <a:t>St. Thomas Aquinas (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intentionale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Brentano brought back interest in the topic</a:t>
            </a:r>
          </a:p>
          <a:p>
            <a:r>
              <a:rPr lang="en-US" dirty="0"/>
              <a:t>Brentano: intentionality is the </a:t>
            </a:r>
            <a:r>
              <a:rPr lang="en-US" b="1" dirty="0"/>
              <a:t>mark of the mental </a:t>
            </a:r>
          </a:p>
          <a:p>
            <a:pPr lvl="1"/>
            <a:r>
              <a:rPr lang="en-US" dirty="0"/>
              <a:t>Distinguishes all mental phenomena from all non-mental phenomena</a:t>
            </a:r>
          </a:p>
          <a:p>
            <a:pPr lvl="1"/>
            <a:r>
              <a:rPr lang="en-US" dirty="0"/>
              <a:t>Necessary </a:t>
            </a:r>
            <a:r>
              <a:rPr lang="en-US" b="1" dirty="0"/>
              <a:t>and</a:t>
            </a:r>
            <a:r>
              <a:rPr lang="en-US" dirty="0"/>
              <a:t> sufficient condition for mentality </a:t>
            </a:r>
          </a:p>
          <a:p>
            <a:r>
              <a:rPr lang="en-US" dirty="0"/>
              <a:t>B1) All mental states have intentionality (necessary condition)</a:t>
            </a:r>
          </a:p>
          <a:p>
            <a:r>
              <a:rPr lang="en-US" dirty="0"/>
              <a:t>B2) Mental states are the only things that have intentionality (sufficient condition)</a:t>
            </a:r>
          </a:p>
          <a:p>
            <a:r>
              <a:rPr lang="en-US" dirty="0"/>
              <a:t>Many philosophers argue that at least one of these theses is false</a:t>
            </a:r>
          </a:p>
        </p:txBody>
      </p:sp>
      <p:pic>
        <p:nvPicPr>
          <p:cNvPr id="4" name="Picture 2" descr="Credit: ullstein bild via Getty Images/ullstein bild">
            <a:extLst>
              <a:ext uri="{FF2B5EF4-FFF2-40B4-BE49-F238E27FC236}">
                <a16:creationId xmlns:a16="http://schemas.microsoft.com/office/drawing/2014/main" id="{B3B9AC00-2C91-4413-B33E-96BCFD4DE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203" y="0"/>
            <a:ext cx="1736798" cy="22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D9A02F-84B4-4FE6-AAE2-1CA86496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4" y="447134"/>
            <a:ext cx="12192000" cy="4555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5321EF-F03D-46A4-B288-A48FBB5D20DD}"/>
              </a:ext>
            </a:extLst>
          </p:cNvPr>
          <p:cNvSpPr txBox="1"/>
          <p:nvPr/>
        </p:nvSpPr>
        <p:spPr>
          <a:xfrm>
            <a:off x="1866208" y="5018550"/>
            <a:ext cx="92599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each mental state, one could ask “what kinds of things does X represent?”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To test Brentano’s claim, let’s use the </a:t>
            </a:r>
            <a:r>
              <a:rPr lang="en-US" sz="2000" b="1" dirty="0">
                <a:solidFill>
                  <a:schemeClr val="bg1"/>
                </a:solidFill>
              </a:rPr>
              <a:t>counterexample method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Writing Exercise: Try to think of examples of mental states that don’t seem to represent or to be about anything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Feel free to include mental states that aren’t in the diagram</a:t>
            </a:r>
          </a:p>
        </p:txBody>
      </p:sp>
    </p:spTree>
    <p:extLst>
      <p:ext uri="{BB962C8B-B14F-4D97-AF65-F5344CB8AC3E}">
        <p14:creationId xmlns:p14="http://schemas.microsoft.com/office/powerpoint/2010/main" val="39004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73C6-9E54-44AD-9E44-71B29077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counterexamples to 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61B6-74DB-4255-BDCA-01EEDE76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/>
              <a:t>Pains, tickles (bodily sensations) </a:t>
            </a:r>
          </a:p>
          <a:p>
            <a:r>
              <a:rPr lang="en-US" dirty="0"/>
              <a:t>Undirected elation, anxiety, or depression (moods) </a:t>
            </a:r>
          </a:p>
          <a:p>
            <a:r>
              <a:rPr lang="en-US" dirty="0"/>
              <a:t>Other examples?</a:t>
            </a:r>
          </a:p>
          <a:p>
            <a:r>
              <a:rPr lang="en-US" dirty="0"/>
              <a:t>Fred </a:t>
            </a:r>
            <a:r>
              <a:rPr lang="en-US" dirty="0" err="1"/>
              <a:t>Dretske</a:t>
            </a:r>
            <a:r>
              <a:rPr lang="en-US" dirty="0"/>
              <a:t> and Michael </a:t>
            </a:r>
            <a:r>
              <a:rPr lang="en-US" dirty="0" err="1"/>
              <a:t>Tye</a:t>
            </a:r>
            <a:r>
              <a:rPr lang="en-US" dirty="0"/>
              <a:t> don’t find these examples convincing</a:t>
            </a:r>
          </a:p>
          <a:p>
            <a:pPr lvl="1"/>
            <a:r>
              <a:rPr lang="en-US" dirty="0"/>
              <a:t>Pains are representations of tissue damage occurring at location x</a:t>
            </a:r>
          </a:p>
        </p:txBody>
      </p:sp>
      <p:pic>
        <p:nvPicPr>
          <p:cNvPr id="4098" name="Picture 2" descr="SARS-CoV-2 infection can block pain, opening up unexpected new  possibilities for research into pain relief medication">
            <a:extLst>
              <a:ext uri="{FF2B5EF4-FFF2-40B4-BE49-F238E27FC236}">
                <a16:creationId xmlns:a16="http://schemas.microsoft.com/office/drawing/2014/main" id="{398E046D-4ECC-4E3B-8A12-F52CDED6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10" y="4702743"/>
            <a:ext cx="2155257" cy="215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A198-0C56-4AEC-BF81-9AA7355B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counterexamples to B2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DBB3-4D68-46ED-A7EC-AB84F02A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33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Computers: represent all kinds of information</a:t>
            </a:r>
          </a:p>
          <a:p>
            <a:r>
              <a:rPr lang="en-US" dirty="0"/>
              <a:t>Books: represent stories, instructions, recipes, etc. </a:t>
            </a:r>
          </a:p>
          <a:p>
            <a:r>
              <a:rPr lang="en-US" dirty="0"/>
              <a:t>Gas gauges: represent how much gas is in the tank</a:t>
            </a:r>
          </a:p>
          <a:p>
            <a:r>
              <a:rPr lang="en-US" dirty="0"/>
              <a:t>Response: While these things do contain meaningful information that represent objects and states of affairs, they only do so because they are being observed by minds</a:t>
            </a:r>
          </a:p>
          <a:p>
            <a:pPr lvl="1"/>
            <a:r>
              <a:rPr lang="en-US" dirty="0"/>
              <a:t>They don’t have intentionality on their own </a:t>
            </a:r>
          </a:p>
          <a:p>
            <a:pPr lvl="1"/>
            <a:r>
              <a:rPr lang="en-US" dirty="0"/>
              <a:t>The words in the book have meaning because they are interpreted by the readers of the book</a:t>
            </a:r>
          </a:p>
          <a:p>
            <a:r>
              <a:rPr lang="en-US" dirty="0"/>
              <a:t>Original vs. derived intentionality </a:t>
            </a:r>
          </a:p>
          <a:p>
            <a:pPr lvl="1"/>
            <a:r>
              <a:rPr lang="en-US" dirty="0"/>
              <a:t>Mental states have OI</a:t>
            </a:r>
          </a:p>
          <a:p>
            <a:pPr lvl="1"/>
            <a:r>
              <a:rPr lang="en-US" dirty="0"/>
              <a:t>Artifacts have DI </a:t>
            </a:r>
          </a:p>
          <a:p>
            <a:pPr lvl="2"/>
            <a:r>
              <a:rPr lang="en-US" dirty="0"/>
              <a:t>Not real intentionality </a:t>
            </a:r>
          </a:p>
        </p:txBody>
      </p:sp>
      <p:pic>
        <p:nvPicPr>
          <p:cNvPr id="3074" name="Picture 2" descr="Ask a Technician: How Accurate is My Gas Gauge? | Mercedes-Benz of Princeton">
            <a:extLst>
              <a:ext uri="{FF2B5EF4-FFF2-40B4-BE49-F238E27FC236}">
                <a16:creationId xmlns:a16="http://schemas.microsoft.com/office/drawing/2014/main" id="{64005B25-CFB3-467A-A465-F2F5B354F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9" y="5183806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8525-4F76-4609-A9D9-5C5E7A97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C8E7-9360-4D83-A9C6-BC06A203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representations vs. Mental states</a:t>
            </a:r>
          </a:p>
          <a:p>
            <a:pPr lvl="1"/>
            <a:r>
              <a:rPr lang="en-US" dirty="0"/>
              <a:t>Thoughts (their nature and kinds) </a:t>
            </a:r>
          </a:p>
          <a:p>
            <a:pPr lvl="1"/>
            <a:r>
              <a:rPr lang="en-US" dirty="0"/>
              <a:t>Attitude/content distinction</a:t>
            </a:r>
          </a:p>
          <a:p>
            <a:pPr lvl="1"/>
            <a:r>
              <a:rPr lang="en-US" dirty="0"/>
              <a:t>Relation to consciousness</a:t>
            </a:r>
          </a:p>
          <a:p>
            <a:r>
              <a:rPr lang="en-US" dirty="0"/>
              <a:t>Intentionality </a:t>
            </a:r>
          </a:p>
          <a:p>
            <a:pPr lvl="1"/>
            <a:r>
              <a:rPr lang="en-US" dirty="0"/>
              <a:t>Brentano’s thesis</a:t>
            </a:r>
          </a:p>
          <a:p>
            <a:pPr lvl="2"/>
            <a:r>
              <a:rPr lang="en-US" dirty="0"/>
              <a:t>Plausibility</a:t>
            </a:r>
          </a:p>
          <a:p>
            <a:pPr lvl="2"/>
            <a:r>
              <a:rPr lang="en-US" dirty="0"/>
              <a:t>Implications</a:t>
            </a:r>
          </a:p>
          <a:p>
            <a:pPr lvl="1"/>
            <a:r>
              <a:rPr lang="en-US" dirty="0"/>
              <a:t>Naturalism and the Mechanical Mind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83E0-86BD-494B-92A0-C6086A44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early argument against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E47-D95A-4CEE-9174-5B86D831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P1. If X has a mind, then X must have intentionality (OI) </a:t>
            </a:r>
          </a:p>
          <a:p>
            <a:r>
              <a:rPr lang="en-US" dirty="0"/>
              <a:t>P2. But, artifacts can only have DI (cannot have OI) </a:t>
            </a:r>
          </a:p>
          <a:p>
            <a:r>
              <a:rPr lang="en-US" dirty="0"/>
              <a:t>P3. Robots are artifacts</a:t>
            </a:r>
          </a:p>
          <a:p>
            <a:r>
              <a:rPr lang="en-US" dirty="0"/>
              <a:t>C. Robots cannot have a mind</a:t>
            </a:r>
          </a:p>
        </p:txBody>
      </p:sp>
      <p:pic>
        <p:nvPicPr>
          <p:cNvPr id="6146" name="Picture 2" descr="The Star Wars actor inside C-3PO almost didn&amp;#39;t audition for the  &amp;#39;low-budget&amp;#39; film - CNET">
            <a:extLst>
              <a:ext uri="{FF2B5EF4-FFF2-40B4-BE49-F238E27FC236}">
                <a16:creationId xmlns:a16="http://schemas.microsoft.com/office/drawing/2014/main" id="{B4EA91C3-EA5F-43A3-830E-9C40015D4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61" y="3669878"/>
            <a:ext cx="3684270" cy="244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2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BF65-0832-4A44-8A2F-7F9B0F88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Intentionality and naturalism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F700-BE8A-4F59-9146-DD56D1AD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53" y="1927112"/>
            <a:ext cx="10995352" cy="49308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mental states have the power of intentionality? </a:t>
            </a:r>
          </a:p>
          <a:p>
            <a:r>
              <a:rPr lang="en-US" dirty="0"/>
              <a:t>Why are minds the only things that have this power? </a:t>
            </a:r>
          </a:p>
          <a:p>
            <a:r>
              <a:rPr lang="en-US" dirty="0" err="1"/>
              <a:t>Supernaturalistic</a:t>
            </a:r>
            <a:r>
              <a:rPr lang="en-US" dirty="0"/>
              <a:t> explanation: God has created beings in his image</a:t>
            </a:r>
          </a:p>
          <a:p>
            <a:pPr lvl="1"/>
            <a:r>
              <a:rPr lang="en-US" dirty="0"/>
              <a:t>God is an all-powerful, all-knowing mind that has various powers, like intentionality </a:t>
            </a:r>
          </a:p>
          <a:p>
            <a:pPr lvl="1"/>
            <a:r>
              <a:rPr lang="en-US" dirty="0"/>
              <a:t>God has the power to create other beings with intentional mental states </a:t>
            </a:r>
          </a:p>
          <a:p>
            <a:pPr lvl="1"/>
            <a:r>
              <a:rPr lang="en-US" dirty="0"/>
              <a:t>Some theists argue the existence of intentionality is (indirect) evidence for God</a:t>
            </a:r>
          </a:p>
          <a:p>
            <a:pPr lvl="2"/>
            <a:r>
              <a:rPr lang="en-US" dirty="0"/>
              <a:t>Not a surprising feature of the world for theists</a:t>
            </a:r>
          </a:p>
          <a:p>
            <a:r>
              <a:rPr lang="en-US" dirty="0"/>
              <a:t>Naturalistic philosophers have struggled to offer an explanation of intentionality </a:t>
            </a:r>
          </a:p>
          <a:p>
            <a:pPr lvl="1"/>
            <a:r>
              <a:rPr lang="en-US" dirty="0"/>
              <a:t>Some atheists have denied the existence of intentionality for this reason (e.g. Rosenberg) </a:t>
            </a:r>
          </a:p>
          <a:p>
            <a:pPr lvl="1"/>
            <a:r>
              <a:rPr lang="en-US" dirty="0"/>
              <a:t>Many continue to seek a naturalistic theory </a:t>
            </a:r>
          </a:p>
          <a:p>
            <a:pPr lvl="2"/>
            <a:endParaRPr lang="en-US" dirty="0"/>
          </a:p>
        </p:txBody>
      </p:sp>
      <p:pic>
        <p:nvPicPr>
          <p:cNvPr id="3074" name="Picture 2" descr="What was God doing before creation? - creation.com">
            <a:extLst>
              <a:ext uri="{FF2B5EF4-FFF2-40B4-BE49-F238E27FC236}">
                <a16:creationId xmlns:a16="http://schemas.microsoft.com/office/drawing/2014/main" id="{D49E3D97-A164-4EC1-AF39-637E757A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411" y="0"/>
            <a:ext cx="2456589" cy="12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AB2E-8351-6B00-C00D-ADE2F37D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God Is the Best Explanation of Intentional States of Consciousness In the World">
            <a:hlinkClick r:id="" action="ppaction://media"/>
            <a:extLst>
              <a:ext uri="{FF2B5EF4-FFF2-40B4-BE49-F238E27FC236}">
                <a16:creationId xmlns:a16="http://schemas.microsoft.com/office/drawing/2014/main" id="{63B86382-5796-133D-31E9-F2FD10F8975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5680"/>
            <a:ext cx="12192000" cy="68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6C1F-8894-2606-5165-01F6B28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F349-9CD8-99B8-313D-8A637CDD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8" y="1806081"/>
            <a:ext cx="10753725" cy="52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Craig offers two related theistic arguments: </a:t>
            </a:r>
          </a:p>
          <a:p>
            <a:r>
              <a:rPr lang="en-US" dirty="0"/>
              <a:t>Argument 1: </a:t>
            </a:r>
          </a:p>
          <a:p>
            <a:r>
              <a:rPr lang="en-US" dirty="0"/>
              <a:t>P1. If God did not exist, then there would be no intentionality</a:t>
            </a:r>
          </a:p>
          <a:p>
            <a:r>
              <a:rPr lang="en-US" dirty="0"/>
              <a:t>P2. Intentionality exists</a:t>
            </a:r>
          </a:p>
          <a:p>
            <a:r>
              <a:rPr lang="en-US" dirty="0"/>
              <a:t>C. God exists </a:t>
            </a:r>
          </a:p>
          <a:p>
            <a:endParaRPr lang="en-US" dirty="0"/>
          </a:p>
          <a:p>
            <a:r>
              <a:rPr lang="en-US" dirty="0"/>
              <a:t>Craig offers a IBE style argument too</a:t>
            </a:r>
          </a:p>
          <a:p>
            <a:r>
              <a:rPr lang="en-US" dirty="0"/>
              <a:t>P1. God is a being with an infinite mind (all-powerful)</a:t>
            </a:r>
          </a:p>
          <a:p>
            <a:pPr lvl="1"/>
            <a:r>
              <a:rPr lang="en-US" dirty="0"/>
              <a:t>Includes the power of intentionality </a:t>
            </a:r>
          </a:p>
          <a:p>
            <a:r>
              <a:rPr lang="en-US" dirty="0"/>
              <a:t>P2. God has the power to create finite minds with intentionality </a:t>
            </a:r>
          </a:p>
          <a:p>
            <a:r>
              <a:rPr lang="en-US" dirty="0"/>
              <a:t>P3. There are no natural entities that can produce intentionality </a:t>
            </a:r>
          </a:p>
          <a:p>
            <a:r>
              <a:rPr lang="en-US" dirty="0"/>
              <a:t>P4. There are no other supernatural entities that have the power to create minds </a:t>
            </a:r>
          </a:p>
          <a:p>
            <a:r>
              <a:rPr lang="en-US" dirty="0"/>
              <a:t>C. The best explanation for the existence of intentionality in the human mind is God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2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9D56-4BDD-62FA-3F5D-6643AA01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Intentionality and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5347-E181-27F9-9BE4-7659759D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346787"/>
          </a:xfrm>
        </p:spPr>
        <p:txBody>
          <a:bodyPr>
            <a:normAutofit/>
          </a:bodyPr>
          <a:lstStyle/>
          <a:p>
            <a:r>
              <a:rPr lang="en-US" dirty="0"/>
              <a:t>In the history of science, there have been many episodes where some phenomenon was thought too mysterious to be accounted for by natural science</a:t>
            </a:r>
          </a:p>
          <a:p>
            <a:r>
              <a:rPr lang="en-US" dirty="0"/>
              <a:t>Life and the Vitalism Movement </a:t>
            </a:r>
          </a:p>
          <a:p>
            <a:pPr lvl="1"/>
            <a:r>
              <a:rPr lang="en-US" dirty="0"/>
              <a:t>Must be a nonphysical life force</a:t>
            </a:r>
          </a:p>
          <a:p>
            <a:r>
              <a:rPr lang="en-US" dirty="0"/>
              <a:t>Developments in science have lead to the elimination of such nonphysical theories </a:t>
            </a:r>
          </a:p>
          <a:p>
            <a:pPr lvl="1"/>
            <a:r>
              <a:rPr lang="en-US" dirty="0"/>
              <a:t>Discovery of DNA (mechanistic account of life) </a:t>
            </a:r>
          </a:p>
          <a:p>
            <a:r>
              <a:rPr lang="en-US" dirty="0"/>
              <a:t>Claim: Future science will eliminate nonphysical entities from theories of the mind as well </a:t>
            </a:r>
          </a:p>
          <a:p>
            <a:pPr lvl="1"/>
            <a:r>
              <a:rPr lang="en-US" dirty="0"/>
              <a:t>Future discovery (mechanistic account of intentionality)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F958-EADA-4D34-ABAD-2FE4E27F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Naturalism and Intentionality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416C-CF85-4BD2-9B66-7CBF3A17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86889"/>
          </a:xfrm>
        </p:spPr>
        <p:txBody>
          <a:bodyPr>
            <a:normAutofit fontScale="92500"/>
          </a:bodyPr>
          <a:lstStyle/>
          <a:p>
            <a:r>
              <a:rPr lang="en-US" dirty="0"/>
              <a:t>What does a naturalistic explanation look like? </a:t>
            </a:r>
          </a:p>
          <a:p>
            <a:r>
              <a:rPr lang="en-US" dirty="0"/>
              <a:t>Quick previews:</a:t>
            </a:r>
          </a:p>
          <a:p>
            <a:r>
              <a:rPr lang="en-US" dirty="0"/>
              <a:t>Searle: Intentionality originates and ends in mental states of biological creatures</a:t>
            </a:r>
          </a:p>
          <a:p>
            <a:pPr lvl="1"/>
            <a:r>
              <a:rPr lang="en-US" dirty="0"/>
              <a:t>We need an evolutionary account of how intentional states arose from non-intentional mental states</a:t>
            </a:r>
          </a:p>
          <a:p>
            <a:pPr lvl="1"/>
            <a:r>
              <a:rPr lang="en-US" dirty="0"/>
              <a:t>Transitional minds </a:t>
            </a:r>
          </a:p>
          <a:p>
            <a:r>
              <a:rPr lang="en-US" dirty="0" err="1"/>
              <a:t>Dretske</a:t>
            </a:r>
            <a:r>
              <a:rPr lang="en-US" dirty="0"/>
              <a:t>: Intentionality originates in the natural world, before there were any minds or mental states </a:t>
            </a:r>
          </a:p>
          <a:p>
            <a:pPr lvl="1"/>
            <a:r>
              <a:rPr lang="en-US" dirty="0"/>
              <a:t>Present in very simple lifeforms </a:t>
            </a:r>
          </a:p>
          <a:p>
            <a:pPr lvl="1"/>
            <a:r>
              <a:rPr lang="en-US" dirty="0"/>
              <a:t>Organelles of bacteria have intentionality! (represent </a:t>
            </a:r>
            <a:r>
              <a:rPr lang="en-US" i="1" dirty="0"/>
              <a:t>north</a:t>
            </a:r>
            <a:r>
              <a:rPr lang="en-US" dirty="0"/>
              <a:t> and </a:t>
            </a:r>
            <a:r>
              <a:rPr lang="en-US" i="1" dirty="0"/>
              <a:t>south</a:t>
            </a:r>
            <a:r>
              <a:rPr lang="en-US" dirty="0"/>
              <a:t>)</a:t>
            </a:r>
          </a:p>
          <a:p>
            <a:r>
              <a:rPr lang="en-US" dirty="0"/>
              <a:t>We will return to this topic after the midterm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9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BF2C-6827-4702-B1E6-3CC59DD2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2CE0-3FA8-4AF8-8146-187D39AA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b="1" dirty="0"/>
              <a:t>Mind-Body Problem </a:t>
            </a:r>
            <a:endParaRPr lang="en-US" dirty="0"/>
          </a:p>
          <a:p>
            <a:r>
              <a:rPr lang="en-US" dirty="0"/>
              <a:t>Descartes and his solution </a:t>
            </a:r>
            <a:r>
              <a:rPr lang="en-US" b="1" dirty="0"/>
              <a:t>substance dualism</a:t>
            </a:r>
          </a:p>
          <a:p>
            <a:r>
              <a:rPr lang="en-US" dirty="0"/>
              <a:t>Reading: Ch. 4.1 </a:t>
            </a:r>
          </a:p>
          <a:p>
            <a:pPr lvl="1"/>
            <a:r>
              <a:rPr lang="en-US" dirty="0"/>
              <a:t>Optional: Kim’s “Mind as Immaterial Substance” </a:t>
            </a:r>
          </a:p>
        </p:txBody>
      </p:sp>
      <p:pic>
        <p:nvPicPr>
          <p:cNvPr id="1026" name="Picture 2" descr="René Descartes">
            <a:extLst>
              <a:ext uri="{FF2B5EF4-FFF2-40B4-BE49-F238E27FC236}">
                <a16:creationId xmlns:a16="http://schemas.microsoft.com/office/drawing/2014/main" id="{B8A74B26-2D94-34DA-EB67-93C5E9AC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97" y="1328632"/>
            <a:ext cx="3078334" cy="37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5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7BD2-79CF-4351-915B-4CE00F43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7" y="247422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The puzzle of representation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Quick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3C02-C71F-44F6-AC08-75103C50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363" y="1761241"/>
            <a:ext cx="9797609" cy="50967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Representation: somethings that represents something (Crane) </a:t>
            </a:r>
          </a:p>
          <a:p>
            <a:pPr lvl="1"/>
            <a:r>
              <a:rPr lang="en-US" dirty="0"/>
              <a:t>Maps as representations of cities, states, and countries</a:t>
            </a:r>
          </a:p>
          <a:p>
            <a:pPr lvl="1"/>
            <a:r>
              <a:rPr lang="en-US" dirty="0"/>
              <a:t>Diagrams as representations of scientific theories</a:t>
            </a:r>
          </a:p>
          <a:p>
            <a:pPr lvl="1"/>
            <a:r>
              <a:rPr lang="en-US" dirty="0"/>
              <a:t>Some mental states are representations of objects and states of the world </a:t>
            </a:r>
          </a:p>
          <a:p>
            <a:pPr lvl="2"/>
            <a:r>
              <a:rPr lang="en-US" i="0" dirty="0"/>
              <a:t>E.g. The belief that it will snow tomorrow represents the state of affairs: </a:t>
            </a:r>
            <a:r>
              <a:rPr lang="en-US" i="1" dirty="0"/>
              <a:t>it will snow tomorrow</a:t>
            </a:r>
          </a:p>
          <a:p>
            <a:r>
              <a:rPr lang="en-US" dirty="0"/>
              <a:t>Crane’s solution</a:t>
            </a:r>
            <a:r>
              <a:rPr lang="en-US" i="1" dirty="0"/>
              <a:t>:</a:t>
            </a:r>
          </a:p>
          <a:p>
            <a:r>
              <a:rPr lang="en-US" i="1" dirty="0"/>
              <a:t>“</a:t>
            </a:r>
            <a:r>
              <a:rPr lang="en-US" dirty="0"/>
              <a:t>words, like pictures, do not represent in themselves (or, as we might say, they do not represent ‘intrinsically’). They need interpreting – they need an interpretation assigned to them in some way. But how can we explain this? The natural answer, I think, is that interpretation is something which the </a:t>
            </a:r>
            <a:r>
              <a:rPr lang="en-US" i="1" dirty="0"/>
              <a:t>mind</a:t>
            </a:r>
            <a:r>
              <a:rPr lang="en-US" dirty="0"/>
              <a:t> bestows upon words” (Crane, Ch. 2) </a:t>
            </a:r>
          </a:p>
          <a:p>
            <a:pPr lvl="1"/>
            <a:r>
              <a:rPr lang="en-US" dirty="0"/>
              <a:t>Mental representations are the most fundamental kind</a:t>
            </a:r>
          </a:p>
          <a:p>
            <a:pPr lvl="1"/>
            <a:r>
              <a:rPr lang="en-US" dirty="0"/>
              <a:t>Mental representation solves the puzzle of representation</a:t>
            </a:r>
          </a:p>
          <a:p>
            <a:pPr lvl="2"/>
            <a:r>
              <a:rPr lang="en-US" dirty="0"/>
              <a:t>But then a new puzzle emerges…</a:t>
            </a:r>
          </a:p>
        </p:txBody>
      </p:sp>
    </p:spTree>
    <p:extLst>
      <p:ext uri="{BB962C8B-B14F-4D97-AF65-F5344CB8AC3E}">
        <p14:creationId xmlns:p14="http://schemas.microsoft.com/office/powerpoint/2010/main" val="23075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C820-3E22-46D1-B55E-0F5D472E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puzzle of mental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9E08-A058-4C58-B8C1-309B4145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puzzle: How do minds represent objects and states of affairs? </a:t>
            </a:r>
          </a:p>
          <a:p>
            <a:r>
              <a:rPr lang="en-US" dirty="0"/>
              <a:t>The mechanical mind view needs to say that there is some causal mechanism in the natural world that allows us to think about things</a:t>
            </a:r>
          </a:p>
          <a:p>
            <a:pPr lvl="1"/>
            <a:r>
              <a:rPr lang="en-US" dirty="0"/>
              <a:t>Something in the brain</a:t>
            </a:r>
          </a:p>
          <a:p>
            <a:r>
              <a:rPr lang="en-US" dirty="0"/>
              <a:t>Connections to upcoming topics: In order to understand how to create artificial minds, we might have to understand how our own minds represent the world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D678-70B7-477D-8A81-6CE7DB50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79FF-86B9-4E4F-8777-B8BBBCD2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23874"/>
          </a:xfrm>
        </p:spPr>
        <p:txBody>
          <a:bodyPr>
            <a:normAutofit/>
          </a:bodyPr>
          <a:lstStyle/>
          <a:p>
            <a:r>
              <a:rPr lang="en-US" b="1" dirty="0"/>
              <a:t>Thought</a:t>
            </a:r>
            <a:r>
              <a:rPr lang="en-US" dirty="0"/>
              <a:t>=mental representation (Crane)</a:t>
            </a:r>
          </a:p>
          <a:p>
            <a:pPr lvl="1"/>
            <a:r>
              <a:rPr lang="en-US" dirty="0"/>
              <a:t>A mental state that represents some object, situation, or proposition	</a:t>
            </a:r>
          </a:p>
          <a:p>
            <a:pPr lvl="1"/>
            <a:r>
              <a:rPr lang="en-US" dirty="0"/>
              <a:t>E.g. I believe that </a:t>
            </a:r>
            <a:r>
              <a:rPr lang="en-US" i="1" dirty="0"/>
              <a:t>I will be at the dentist the afternoon</a:t>
            </a:r>
          </a:p>
          <a:p>
            <a:pPr lvl="1"/>
            <a:r>
              <a:rPr lang="en-US" i="1" dirty="0"/>
              <a:t>Question: Are all mental states thoughts? (TBD) </a:t>
            </a:r>
          </a:p>
          <a:p>
            <a:pPr lvl="2"/>
            <a:r>
              <a:rPr lang="en-US" dirty="0"/>
              <a:t>Are there some mental states that don’t represent anything at all? </a:t>
            </a:r>
            <a:endParaRPr lang="en-US" i="1" dirty="0"/>
          </a:p>
          <a:p>
            <a:r>
              <a:rPr lang="en-US" dirty="0"/>
              <a:t>Thoughts can be understood as having two features:</a:t>
            </a:r>
          </a:p>
          <a:p>
            <a:pPr lvl="1"/>
            <a:r>
              <a:rPr lang="en-US" dirty="0"/>
              <a:t>1) </a:t>
            </a:r>
            <a:r>
              <a:rPr lang="en-US" b="1" dirty="0"/>
              <a:t>Attitude: </a:t>
            </a:r>
            <a:r>
              <a:rPr lang="en-US" dirty="0"/>
              <a:t>the </a:t>
            </a:r>
            <a:r>
              <a:rPr lang="en-US" i="1" dirty="0"/>
              <a:t>kind</a:t>
            </a:r>
            <a:r>
              <a:rPr lang="en-US" dirty="0"/>
              <a:t> of thought one is having (e.g. belief, desire)</a:t>
            </a:r>
            <a:endParaRPr lang="en-US" b="1" dirty="0"/>
          </a:p>
          <a:p>
            <a:pPr lvl="1"/>
            <a:r>
              <a:rPr lang="en-US" dirty="0"/>
              <a:t>2) </a:t>
            </a:r>
            <a:r>
              <a:rPr lang="en-US" b="1" dirty="0"/>
              <a:t>Content: </a:t>
            </a:r>
            <a:r>
              <a:rPr lang="en-US" dirty="0"/>
              <a:t>the situation or proposition being represented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625E-26F6-483C-BA30-E9FBFE9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 (Kinds of thoughts)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F2E4-523C-4E5A-B6DB-C3E27DCF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Beliefs</a:t>
            </a:r>
          </a:p>
          <a:p>
            <a:r>
              <a:rPr lang="en-US" dirty="0"/>
              <a:t>Desires</a:t>
            </a:r>
          </a:p>
          <a:p>
            <a:r>
              <a:rPr lang="en-US" dirty="0"/>
              <a:t>Hopes</a:t>
            </a:r>
          </a:p>
          <a:p>
            <a:r>
              <a:rPr lang="en-US" dirty="0"/>
              <a:t>Worries</a:t>
            </a:r>
          </a:p>
          <a:p>
            <a:r>
              <a:rPr lang="en-US" dirty="0"/>
              <a:t>Fears</a:t>
            </a:r>
          </a:p>
          <a:p>
            <a:r>
              <a:rPr lang="en-US" dirty="0"/>
              <a:t>Expectations</a:t>
            </a:r>
          </a:p>
          <a:p>
            <a:r>
              <a:rPr lang="en-US" dirty="0"/>
              <a:t>Perceptions </a:t>
            </a:r>
          </a:p>
        </p:txBody>
      </p:sp>
    </p:spTree>
    <p:extLst>
      <p:ext uri="{BB962C8B-B14F-4D97-AF65-F5344CB8AC3E}">
        <p14:creationId xmlns:p14="http://schemas.microsoft.com/office/powerpoint/2010/main" val="10650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0C62-3019-4A41-928E-59171582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B76F-6989-4A25-A6C5-68F0D0E8A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157730"/>
            <a:ext cx="11078974" cy="4628963"/>
          </a:xfrm>
        </p:spPr>
        <p:txBody>
          <a:bodyPr>
            <a:normAutofit/>
          </a:bodyPr>
          <a:lstStyle/>
          <a:p>
            <a:r>
              <a:rPr lang="en-US" dirty="0"/>
              <a:t>I believe</a:t>
            </a:r>
            <a:r>
              <a:rPr lang="en-US" b="1" dirty="0"/>
              <a:t> that </a:t>
            </a:r>
            <a:r>
              <a:rPr lang="en-US" i="1" dirty="0"/>
              <a:t>I will be cooking dinner later today</a:t>
            </a:r>
          </a:p>
          <a:p>
            <a:r>
              <a:rPr lang="en-US" dirty="0"/>
              <a:t>Attitude: Belief </a:t>
            </a:r>
          </a:p>
          <a:p>
            <a:r>
              <a:rPr lang="en-US" dirty="0"/>
              <a:t>Content: I will be cooking dinner later today</a:t>
            </a:r>
          </a:p>
          <a:p>
            <a:r>
              <a:rPr lang="en-US" dirty="0">
                <a:latin typeface="+mj-lt"/>
              </a:rPr>
              <a:t>Many thoughts can be described using the following schematic: </a:t>
            </a:r>
          </a:p>
          <a:p>
            <a:r>
              <a:rPr lang="en-US" dirty="0">
                <a:latin typeface="+mj-lt"/>
              </a:rPr>
              <a:t>A </a:t>
            </a:r>
            <a:r>
              <a:rPr lang="el-GR" b="0" i="0" dirty="0">
                <a:solidFill>
                  <a:srgbClr val="202124"/>
                </a:solidFill>
                <a:effectLst/>
                <a:latin typeface="+mj-lt"/>
              </a:rPr>
              <a:t>Ψ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s that S</a:t>
            </a:r>
          </a:p>
          <a:p>
            <a:pPr lvl="1"/>
            <a:r>
              <a:rPr lang="en-US" b="1" dirty="0">
                <a:solidFill>
                  <a:srgbClr val="202124"/>
                </a:solidFill>
                <a:latin typeface="+mj-lt"/>
              </a:rPr>
              <a:t>Propositional attitude 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(relation between a person and a situation/proposition)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Philosophers have focused mainly on these kinds of mental states (e.g. beliefs, desires)</a:t>
            </a:r>
          </a:p>
          <a:p>
            <a:r>
              <a:rPr lang="en-US" dirty="0">
                <a:solidFill>
                  <a:srgbClr val="202124"/>
                </a:solidFill>
                <a:latin typeface="+mj-lt"/>
              </a:rPr>
              <a:t>We will focus on thoughts (aka mental representations)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1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683E-D73B-4259-98D9-933B9DDB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characteristics of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AD60-8B17-4E00-9B51-5BDADE26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237244"/>
            <a:ext cx="10753725" cy="5396008"/>
          </a:xfrm>
        </p:spPr>
        <p:txBody>
          <a:bodyPr>
            <a:normAutofit/>
          </a:bodyPr>
          <a:lstStyle/>
          <a:p>
            <a:r>
              <a:rPr lang="en-US" dirty="0"/>
              <a:t>Beliefs and desires have not just content, but success conditions and properties like </a:t>
            </a:r>
            <a:r>
              <a:rPr lang="en-US" i="1" dirty="0"/>
              <a:t>being true </a:t>
            </a:r>
            <a:r>
              <a:rPr lang="en-US" dirty="0"/>
              <a:t>and </a:t>
            </a:r>
            <a:r>
              <a:rPr lang="en-US" i="1" dirty="0"/>
              <a:t>being false </a:t>
            </a:r>
          </a:p>
          <a:p>
            <a:pPr lvl="1"/>
            <a:r>
              <a:rPr lang="en-US" dirty="0"/>
              <a:t>Beliefs are successful when they are </a:t>
            </a:r>
            <a:r>
              <a:rPr lang="en-US" i="1" dirty="0"/>
              <a:t>true</a:t>
            </a:r>
          </a:p>
          <a:p>
            <a:pPr lvl="3"/>
            <a:r>
              <a:rPr lang="en-US" i="0" dirty="0"/>
              <a:t>Belief </a:t>
            </a:r>
            <a:r>
              <a:rPr lang="en-US" dirty="0"/>
              <a:t>corresponds to </a:t>
            </a:r>
            <a:r>
              <a:rPr lang="en-US" i="0" dirty="0"/>
              <a:t>or </a:t>
            </a:r>
            <a:r>
              <a:rPr lang="en-US" dirty="0"/>
              <a:t>maps onto </a:t>
            </a:r>
            <a:r>
              <a:rPr lang="en-US" i="0" dirty="0"/>
              <a:t>the world </a:t>
            </a:r>
          </a:p>
          <a:p>
            <a:pPr lvl="2"/>
            <a:r>
              <a:rPr lang="en-US" i="0" dirty="0"/>
              <a:t>False belief: New Jersey is the largest state in the US</a:t>
            </a:r>
          </a:p>
          <a:p>
            <a:pPr lvl="3"/>
            <a:r>
              <a:rPr lang="en-US" i="0" dirty="0"/>
              <a:t>Belief does not correspond or map onto</a:t>
            </a:r>
          </a:p>
          <a:p>
            <a:pPr lvl="1"/>
            <a:r>
              <a:rPr lang="en-US" dirty="0"/>
              <a:t>Desires are successful when they are </a:t>
            </a:r>
            <a:r>
              <a:rPr lang="en-US" i="1" dirty="0"/>
              <a:t>satisfied</a:t>
            </a:r>
            <a:r>
              <a:rPr lang="en-US" dirty="0"/>
              <a:t> </a:t>
            </a:r>
          </a:p>
          <a:p>
            <a:pPr lvl="2"/>
            <a:r>
              <a:rPr lang="en-US" i="0" dirty="0"/>
              <a:t>Unsatisfied desire: winning the lottery </a:t>
            </a:r>
          </a:p>
          <a:p>
            <a:pPr lvl="2"/>
            <a:endParaRPr lang="en-US" i="0" dirty="0"/>
          </a:p>
          <a:p>
            <a:pPr lvl="1"/>
            <a:endParaRPr lang="en-US" dirty="0">
              <a:solidFill>
                <a:srgbClr val="202124"/>
              </a:solidFill>
            </a:endParaRPr>
          </a:p>
          <a:p>
            <a:pPr lvl="2"/>
            <a:endParaRPr lang="en-US" dirty="0">
              <a:solidFill>
                <a:srgbClr val="202124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4D69-34DC-41C5-8BBE-F3324CE9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and consciousness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50BA-28CB-49CB-BFD9-1F54E2CC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4623"/>
          </a:xfrm>
        </p:spPr>
        <p:txBody>
          <a:bodyPr>
            <a:normAutofit/>
          </a:bodyPr>
          <a:lstStyle/>
          <a:p>
            <a:r>
              <a:rPr lang="en-US" dirty="0"/>
              <a:t>Thoughts don’t have to be </a:t>
            </a:r>
            <a:r>
              <a:rPr lang="en-US" i="1" dirty="0"/>
              <a:t>conscious</a:t>
            </a:r>
            <a:endParaRPr lang="en-US" dirty="0"/>
          </a:p>
          <a:p>
            <a:pPr lvl="1"/>
            <a:r>
              <a:rPr lang="en-US" dirty="0"/>
              <a:t>Thoughts that we are aware of or are currently experiencing</a:t>
            </a:r>
          </a:p>
          <a:p>
            <a:r>
              <a:rPr lang="en-US" dirty="0"/>
              <a:t>Unconscious thoughts</a:t>
            </a:r>
          </a:p>
          <a:p>
            <a:pPr lvl="1"/>
            <a:r>
              <a:rPr lang="en-US" dirty="0"/>
              <a:t>Earlier philosophers (e.g. Descartes) would have denied the existence of such entities</a:t>
            </a:r>
          </a:p>
          <a:p>
            <a:pPr lvl="1"/>
            <a:r>
              <a:rPr lang="en-US" dirty="0"/>
              <a:t>Descartes believed that consciousness was essential to thought</a:t>
            </a:r>
          </a:p>
          <a:p>
            <a:pPr lvl="2"/>
            <a:r>
              <a:rPr lang="en-US" dirty="0"/>
              <a:t>An unconscious conscious mental state (contradiction) </a:t>
            </a:r>
          </a:p>
          <a:p>
            <a:r>
              <a:rPr lang="en-US" dirty="0"/>
              <a:t>In the 18</a:t>
            </a:r>
            <a:r>
              <a:rPr lang="en-US" baseline="30000" dirty="0"/>
              <a:t>th</a:t>
            </a:r>
            <a:r>
              <a:rPr lang="en-US" dirty="0"/>
              <a:t> and 19</a:t>
            </a:r>
            <a:r>
              <a:rPr lang="en-US" baseline="30000" dirty="0"/>
              <a:t>th</a:t>
            </a:r>
            <a:r>
              <a:rPr lang="en-US" dirty="0"/>
              <a:t> centuries, unconscious mental phenomena were first posited (e.g. innate knowledge structures, unconscious sexual desires) </a:t>
            </a:r>
          </a:p>
          <a:p>
            <a:pPr lvl="1"/>
            <a:r>
              <a:rPr lang="en-US" dirty="0"/>
              <a:t>Leibniz, Nietzsche, Freud</a:t>
            </a:r>
          </a:p>
          <a:p>
            <a:r>
              <a:rPr lang="en-US" dirty="0"/>
              <a:t>Contemporary psychology accepts the existence of unconscious mental states</a:t>
            </a:r>
          </a:p>
        </p:txBody>
      </p:sp>
    </p:spTree>
    <p:extLst>
      <p:ext uri="{BB962C8B-B14F-4D97-AF65-F5344CB8AC3E}">
        <p14:creationId xmlns:p14="http://schemas.microsoft.com/office/powerpoint/2010/main" val="39951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2834</TotalTime>
  <Words>1870</Words>
  <Application>Microsoft Office PowerPoint</Application>
  <PresentationFormat>Widescreen</PresentationFormat>
  <Paragraphs>211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Georgia</vt:lpstr>
      <vt:lpstr>Metropolitan</vt:lpstr>
      <vt:lpstr>Minds, Machines, Persons</vt:lpstr>
      <vt:lpstr>Overview</vt:lpstr>
      <vt:lpstr>The puzzle of representation  Quick review</vt:lpstr>
      <vt:lpstr>The puzzle of mental representation</vt:lpstr>
      <vt:lpstr>Terminology</vt:lpstr>
      <vt:lpstr>Attitudes (Kinds of thoughts)</vt:lpstr>
      <vt:lpstr>Analyzing a thought</vt:lpstr>
      <vt:lpstr>Other characteristics of thoughts</vt:lpstr>
      <vt:lpstr>Thought and consciousness</vt:lpstr>
      <vt:lpstr>Unconscious thoughts</vt:lpstr>
      <vt:lpstr>PowerPoint Presentation</vt:lpstr>
      <vt:lpstr>The puzzle of mental representation</vt:lpstr>
      <vt:lpstr>The power of mental representations</vt:lpstr>
      <vt:lpstr>Intentionality </vt:lpstr>
      <vt:lpstr>Intentionality </vt:lpstr>
      <vt:lpstr>Brentano’s thesis</vt:lpstr>
      <vt:lpstr>PowerPoint Presentation</vt:lpstr>
      <vt:lpstr>Possible counterexamples to B1</vt:lpstr>
      <vt:lpstr>Possible counterexamples to B2</vt:lpstr>
      <vt:lpstr>An early argument against AI</vt:lpstr>
      <vt:lpstr>Intentionality and naturalism</vt:lpstr>
      <vt:lpstr>PowerPoint Presentation</vt:lpstr>
      <vt:lpstr>Argument analysis </vt:lpstr>
      <vt:lpstr>Intentionality and Life</vt:lpstr>
      <vt:lpstr>Naturalism and Intentionality 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Minds, Machines, Persons</dc:title>
  <dc:creator>David Sorensen</dc:creator>
  <cp:lastModifiedBy>David Sorensen</cp:lastModifiedBy>
  <cp:revision>83</cp:revision>
  <dcterms:created xsi:type="dcterms:W3CDTF">2021-03-29T23:04:34Z</dcterms:created>
  <dcterms:modified xsi:type="dcterms:W3CDTF">2023-01-31T20:16:00Z</dcterms:modified>
</cp:coreProperties>
</file>