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81" r:id="rId3"/>
    <p:sldId id="263" r:id="rId4"/>
    <p:sldId id="276" r:id="rId5"/>
    <p:sldId id="279" r:id="rId6"/>
    <p:sldId id="264" r:id="rId7"/>
    <p:sldId id="287" r:id="rId8"/>
    <p:sldId id="278" r:id="rId9"/>
    <p:sldId id="275" r:id="rId10"/>
    <p:sldId id="284" r:id="rId11"/>
    <p:sldId id="266" r:id="rId12"/>
    <p:sldId id="267" r:id="rId13"/>
    <p:sldId id="268" r:id="rId14"/>
    <p:sldId id="265" r:id="rId15"/>
    <p:sldId id="269" r:id="rId16"/>
    <p:sldId id="280" r:id="rId17"/>
    <p:sldId id="285" r:id="rId18"/>
    <p:sldId id="272" r:id="rId19"/>
    <p:sldId id="283" r:id="rId20"/>
    <p:sldId id="277" r:id="rId21"/>
    <p:sldId id="282" r:id="rId22"/>
    <p:sldId id="257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94658"/>
  </p:normalViewPr>
  <p:slideViewPr>
    <p:cSldViewPr snapToGrid="0">
      <p:cViewPr varScale="1">
        <p:scale>
          <a:sx n="133" d="100"/>
          <a:sy n="133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7D124-3915-4CC4-9BCD-01AF0BF8E95D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CFC21-51B8-43A1-AA9E-0917EB63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4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Rocks strive to reach the center of the universe (that’s why they fall)</a:t>
            </a:r>
          </a:p>
          <a:p>
            <a:r>
              <a:rPr lang="en-US" sz="1200" dirty="0">
                <a:solidFill>
                  <a:schemeClr val="bg1"/>
                </a:solidFill>
              </a:rPr>
              <a:t>Fire strives to move away from the center of the universe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Stars strive to move in perfect circles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Seeds strive to grow into a tree</a:t>
            </a:r>
          </a:p>
          <a:p>
            <a:r>
              <a:rPr lang="en-US" sz="1200" dirty="0">
                <a:solidFill>
                  <a:schemeClr val="bg1"/>
                </a:solidFill>
              </a:rPr>
              <a:t>Frogs strive to reproduce to create more frogs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CFC21-51B8-43A1-AA9E-0917EB6399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Descartes believed that the mind cannot be explained mechanistically. Immaterial souls posited to explain the mind.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CFC21-51B8-43A1-AA9E-0917EB6399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5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The world </a:t>
            </a:r>
            <a:r>
              <a:rPr lang="en-US" i="1" dirty="0" err="1"/>
              <a:t>bewitch’d</a:t>
            </a:r>
            <a:r>
              <a:rPr lang="en-US" i="1" dirty="0"/>
              <a:t> </a:t>
            </a:r>
            <a:r>
              <a:rPr lang="en-US" dirty="0"/>
              <a:t>| Balthasar </a:t>
            </a:r>
            <a:r>
              <a:rPr lang="en-US" dirty="0" err="1"/>
              <a:t>Bekker</a:t>
            </a:r>
            <a:r>
              <a:rPr lang="en-US" dirty="0"/>
              <a:t> (1695).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CFC21-51B8-43A1-AA9E-0917EB6399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materialists are atheist, so many of his contemporaries thought he was a closeted one. Late in his career he wrote about what God might be like.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CFC21-51B8-43A1-AA9E-0917EB6399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out (at least certain forms of) substance dualism + libertarianism (free will)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CFC21-51B8-43A1-AA9E-0917EB6399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7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3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0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1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2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7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D19ED93-BC7E-417D-AE8C-8CE8F3E7DE7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0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E93B-AF47-43F3-8548-65A9E0FC9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Minds, Machines, Persons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C54C6-F231-459A-864F-3DA0E186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003284" cy="1645920"/>
          </a:xfrm>
        </p:spPr>
        <p:txBody>
          <a:bodyPr/>
          <a:lstStyle/>
          <a:p>
            <a:r>
              <a:rPr lang="en-US" dirty="0"/>
              <a:t>The Mechanical Worldview</a:t>
            </a:r>
          </a:p>
        </p:txBody>
      </p:sp>
    </p:spTree>
    <p:extLst>
      <p:ext uri="{BB962C8B-B14F-4D97-AF65-F5344CB8AC3E}">
        <p14:creationId xmlns:p14="http://schemas.microsoft.com/office/powerpoint/2010/main" val="3617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bout the debate: We have some questions about the future of work we&amp;#39;d like  to see asked | WorkingNation">
            <a:extLst>
              <a:ext uri="{FF2B5EF4-FFF2-40B4-BE49-F238E27FC236}">
                <a16:creationId xmlns:a16="http://schemas.microsoft.com/office/drawing/2014/main" id="{D5C4E04E-A7F6-46A7-9E57-1ED859164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8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E63C-2A12-4004-8261-D716F8B5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1196420" cy="1658198"/>
          </a:xfrm>
        </p:spPr>
        <p:txBody>
          <a:bodyPr/>
          <a:lstStyle/>
          <a:p>
            <a:r>
              <a:rPr lang="en-US" dirty="0"/>
              <a:t>Non-mechanistic phenomena?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DD5D-C309-4ADC-9E64-86179577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011680"/>
            <a:ext cx="10773157" cy="4446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Potential challenges to the Mechanical Worldview:</a:t>
            </a:r>
          </a:p>
          <a:p>
            <a:pPr marL="0" indent="0">
              <a:buNone/>
            </a:pPr>
            <a:r>
              <a:rPr lang="en-US" dirty="0"/>
              <a:t>“Occult effects”</a:t>
            </a:r>
          </a:p>
          <a:p>
            <a:pPr lvl="1"/>
            <a:r>
              <a:rPr lang="en-US" dirty="0"/>
              <a:t>Gravity</a:t>
            </a:r>
          </a:p>
          <a:p>
            <a:pPr lvl="1"/>
            <a:r>
              <a:rPr lang="en-US" dirty="0"/>
              <a:t>Magnetism</a:t>
            </a:r>
          </a:p>
          <a:p>
            <a:pPr marL="4572" lvl="1" indent="0">
              <a:buNone/>
            </a:pPr>
            <a:r>
              <a:rPr lang="en-US" dirty="0"/>
              <a:t>Comets</a:t>
            </a:r>
          </a:p>
          <a:p>
            <a:pPr marL="4572" lvl="1" indent="0">
              <a:buNone/>
            </a:pPr>
            <a:r>
              <a:rPr lang="en-US" dirty="0"/>
              <a:t>Ghosts</a:t>
            </a:r>
          </a:p>
          <a:p>
            <a:pPr marL="4572" lvl="1" indent="0">
              <a:buNone/>
            </a:pPr>
            <a:r>
              <a:rPr lang="en-US" dirty="0"/>
              <a:t>Demons</a:t>
            </a:r>
          </a:p>
          <a:p>
            <a:pPr marL="4572" lvl="1" indent="0">
              <a:buNone/>
            </a:pPr>
            <a:r>
              <a:rPr lang="en-US" dirty="0"/>
              <a:t>The transformation of matter</a:t>
            </a:r>
          </a:p>
          <a:p>
            <a:pPr marL="4572" lvl="1" indent="0">
              <a:buNone/>
            </a:pPr>
            <a:r>
              <a:rPr lang="en-US" dirty="0"/>
              <a:t>Life </a:t>
            </a:r>
          </a:p>
          <a:p>
            <a:pPr marL="4572" lvl="1" indent="0">
              <a:buNone/>
            </a:pPr>
            <a:r>
              <a:rPr lang="en-US" dirty="0"/>
              <a:t>God</a:t>
            </a:r>
          </a:p>
          <a:p>
            <a:pPr marL="4572" lvl="1" indent="0">
              <a:buNone/>
            </a:pPr>
            <a:r>
              <a:rPr lang="en-US" dirty="0"/>
              <a:t>The Mind</a:t>
            </a:r>
          </a:p>
        </p:txBody>
      </p:sp>
      <p:pic>
        <p:nvPicPr>
          <p:cNvPr id="1026" name="Picture 2" descr="Neowise comet in India: All you need to know - Information News">
            <a:extLst>
              <a:ext uri="{FF2B5EF4-FFF2-40B4-BE49-F238E27FC236}">
                <a16:creationId xmlns:a16="http://schemas.microsoft.com/office/drawing/2014/main" id="{2C392390-BADE-4393-8CAB-54DB812D8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189" y="2389781"/>
            <a:ext cx="2776824" cy="155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 magnets wear out? - BBC Science Focus Magazine">
            <a:extLst>
              <a:ext uri="{FF2B5EF4-FFF2-40B4-BE49-F238E27FC236}">
                <a16:creationId xmlns:a16="http://schemas.microsoft.com/office/drawing/2014/main" id="{19460A51-8B7E-4BCA-8F7E-1BACAEDF4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23" y="2524453"/>
            <a:ext cx="3419295" cy="145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mons of the Deep State: How evangelicals and conspiracy theories combine  in Trump&amp;#39;s America">
            <a:extLst>
              <a:ext uri="{FF2B5EF4-FFF2-40B4-BE49-F238E27FC236}">
                <a16:creationId xmlns:a16="http://schemas.microsoft.com/office/drawing/2014/main" id="{0A7CDD36-6DDC-4AD2-BE9F-52FD2FA97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537" y="4226849"/>
            <a:ext cx="2952449" cy="199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aunting Fear: A Literary History of the Ghost from the Medieval to the  Gothic Era | ARC Centre of Excellence for the History of Emotions">
            <a:extLst>
              <a:ext uri="{FF2B5EF4-FFF2-40B4-BE49-F238E27FC236}">
                <a16:creationId xmlns:a16="http://schemas.microsoft.com/office/drawing/2014/main" id="{3F632606-5F8F-41BE-AA6E-E63ABD5D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23" y="4346195"/>
            <a:ext cx="3508809" cy="175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3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8E59-ED9F-4E6D-8796-E618EF87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Occult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C92F-7A51-4842-8A09-219FCC58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312627"/>
            <a:ext cx="11273069" cy="4358479"/>
          </a:xfrm>
        </p:spPr>
        <p:txBody>
          <a:bodyPr>
            <a:normAutofit/>
          </a:bodyPr>
          <a:lstStyle/>
          <a:p>
            <a:r>
              <a:rPr lang="en-US" dirty="0"/>
              <a:t>Newton argued that gravity can be understood by positing </a:t>
            </a:r>
            <a:r>
              <a:rPr lang="en-US" i="1" dirty="0"/>
              <a:t>hidden</a:t>
            </a:r>
            <a:r>
              <a:rPr lang="en-US" dirty="0"/>
              <a:t> mechanisms (i.e. particles) that “act at a distance” </a:t>
            </a:r>
          </a:p>
          <a:p>
            <a:pPr lvl="1"/>
            <a:r>
              <a:rPr lang="en-US" dirty="0"/>
              <a:t>Newton’s contemporaries were deeply unsatisfied with his account (sounded like magic, not science)</a:t>
            </a:r>
          </a:p>
          <a:p>
            <a:pPr lvl="1"/>
            <a:r>
              <a:rPr lang="en-US" dirty="0"/>
              <a:t>Mechanism posited by the standard model in physics: gravitons (yet to be discovered) </a:t>
            </a:r>
          </a:p>
          <a:p>
            <a:r>
              <a:rPr lang="en-US" dirty="0"/>
              <a:t>Newton also posited the existence of tiny particles to explain the behavior of light</a:t>
            </a:r>
          </a:p>
          <a:p>
            <a:pPr lvl="1"/>
            <a:r>
              <a:rPr lang="en-US" dirty="0"/>
              <a:t>Photons have been discovered </a:t>
            </a:r>
          </a:p>
          <a:p>
            <a:pPr marL="4572" lvl="1" indent="0">
              <a:buNone/>
            </a:pPr>
            <a:r>
              <a:rPr lang="en-US" dirty="0"/>
              <a:t> Magnetism explained mechanistically in the 19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pPr marL="4572" lvl="1" indent="0">
              <a:buNone/>
            </a:pPr>
            <a:r>
              <a:rPr lang="en-US" dirty="0"/>
              <a:t>     Maxwell’s unification of light, magnetism, and electricity (Electromagnetism)</a:t>
            </a:r>
          </a:p>
          <a:p>
            <a:pPr marL="4572" lvl="1" indent="0">
              <a:buNone/>
            </a:pPr>
            <a:endParaRPr lang="en-US" dirty="0"/>
          </a:p>
        </p:txBody>
      </p:sp>
      <p:pic>
        <p:nvPicPr>
          <p:cNvPr id="8194" name="Picture 2" descr="Bruno Maddox and the Magnet: A Story of Misconceptions">
            <a:extLst>
              <a:ext uri="{FF2B5EF4-FFF2-40B4-BE49-F238E27FC236}">
                <a16:creationId xmlns:a16="http://schemas.microsoft.com/office/drawing/2014/main" id="{16646697-A81A-45F8-A4D3-91CC7174F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54" y="238242"/>
            <a:ext cx="2577330" cy="179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saac Newton - Wikipedia">
            <a:extLst>
              <a:ext uri="{FF2B5EF4-FFF2-40B4-BE49-F238E27FC236}">
                <a16:creationId xmlns:a16="http://schemas.microsoft.com/office/drawing/2014/main" id="{67AEC043-3FD2-4503-84A3-C964A8F91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99596" y="186894"/>
            <a:ext cx="1565709" cy="189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167D-F914-4C9D-AA5E-E7DDCEDE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Comets, Ghosts, and Demons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EC47-CD47-4A7F-802C-31D8F78B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020806"/>
            <a:ext cx="10772775" cy="5070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17</a:t>
            </a:r>
            <a:r>
              <a:rPr lang="en-US" baseline="30000" dirty="0"/>
              <a:t>th</a:t>
            </a:r>
            <a:r>
              <a:rPr lang="en-US" dirty="0"/>
              <a:t> century, it was widely believed that comets had a supernatural source</a:t>
            </a:r>
          </a:p>
          <a:p>
            <a:pPr lvl="1"/>
            <a:r>
              <a:rPr lang="en-US" dirty="0"/>
              <a:t>God sent comets to Earth to communicate with us </a:t>
            </a:r>
          </a:p>
          <a:p>
            <a:pPr marL="0" indent="0">
              <a:buNone/>
            </a:pPr>
            <a:r>
              <a:rPr lang="en-US" dirty="0" err="1"/>
              <a:t>Bekker</a:t>
            </a:r>
            <a:r>
              <a:rPr lang="en-US" dirty="0"/>
              <a:t> argued that the behavior of comets can be explained mechanistically</a:t>
            </a:r>
          </a:p>
          <a:p>
            <a:pPr lvl="1"/>
            <a:r>
              <a:rPr lang="en-US" dirty="0"/>
              <a:t>Vortex theory (Descartes) </a:t>
            </a:r>
          </a:p>
          <a:p>
            <a:pPr lvl="1"/>
            <a:r>
              <a:rPr lang="en-US" dirty="0"/>
              <a:t>Supernatural explanation implausible (theological and empirical objections) </a:t>
            </a:r>
          </a:p>
          <a:p>
            <a:pPr marL="4572" lvl="1" indent="0">
              <a:buNone/>
            </a:pPr>
            <a:r>
              <a:rPr lang="en-US" dirty="0" err="1"/>
              <a:t>Bekker</a:t>
            </a:r>
            <a:r>
              <a:rPr lang="en-US" dirty="0"/>
              <a:t> argued that demons and ghosts cannot have causal powers</a:t>
            </a:r>
          </a:p>
          <a:p>
            <a:pPr marL="4572" lvl="1" indent="0">
              <a:buNone/>
            </a:pPr>
            <a:r>
              <a:rPr lang="en-US" dirty="0"/>
              <a:t>	They might exist but don’t do anything in the world  </a:t>
            </a:r>
          </a:p>
          <a:p>
            <a:pPr marL="4572" lvl="1" indent="0">
              <a:buNone/>
            </a:pPr>
            <a:r>
              <a:rPr lang="en-US" dirty="0"/>
              <a:t>Hobbes argued that ghosts and demons were products of the mind</a:t>
            </a:r>
          </a:p>
          <a:p>
            <a:pPr marL="4572" lvl="1" indent="0">
              <a:buNone/>
            </a:pPr>
            <a:r>
              <a:rPr lang="en-US" dirty="0"/>
              <a:t>	Ignorance of causes</a:t>
            </a:r>
          </a:p>
          <a:p>
            <a:pPr marL="4572" lvl="1" indent="0">
              <a:buNone/>
            </a:pPr>
            <a:r>
              <a:rPr lang="en-US" dirty="0"/>
              <a:t>	Dream states or hallucinations (two possible causes) </a:t>
            </a:r>
          </a:p>
          <a:p>
            <a:pPr marL="4572" lvl="1" indent="0">
              <a:buNone/>
            </a:pPr>
            <a:r>
              <a:rPr lang="en-US" dirty="0"/>
              <a:t>	A mechanical science of the mind will discover them</a:t>
            </a:r>
          </a:p>
          <a:p>
            <a:endParaRPr lang="en-US" i="1" dirty="0"/>
          </a:p>
        </p:txBody>
      </p:sp>
      <p:pic>
        <p:nvPicPr>
          <p:cNvPr id="2050" name="Picture 2" descr="Descartes&amp;#39; Physics (Stanford Encyclopedia of Philosophy)">
            <a:extLst>
              <a:ext uri="{FF2B5EF4-FFF2-40B4-BE49-F238E27FC236}">
                <a16:creationId xmlns:a16="http://schemas.microsoft.com/office/drawing/2014/main" id="{E0696769-486F-47A9-B1A5-AD55D1F2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115" y="4283242"/>
            <a:ext cx="1559538" cy="23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World Bewitch&amp;#39;d - Exhibition &amp;gt; Skeptics and Dissenters">
            <a:extLst>
              <a:ext uri="{FF2B5EF4-FFF2-40B4-BE49-F238E27FC236}">
                <a16:creationId xmlns:a16="http://schemas.microsoft.com/office/drawing/2014/main" id="{E3E5455F-7E75-43C4-A0C1-5B32D9484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776" y="499533"/>
            <a:ext cx="1367309" cy="225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85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A8A5-03B0-4EFA-B58C-B44B4089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and the Mechanical Worldview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E323-D69C-4E5D-A2FA-F0017D266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5" y="2011680"/>
            <a:ext cx="11200919" cy="456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the difference between living and nonliving things? </a:t>
            </a:r>
          </a:p>
          <a:p>
            <a:r>
              <a:rPr lang="en-US" dirty="0"/>
              <a:t>In the 18</a:t>
            </a:r>
            <a:r>
              <a:rPr lang="en-US" baseline="30000" dirty="0"/>
              <a:t>th</a:t>
            </a:r>
            <a:r>
              <a:rPr lang="en-US" dirty="0"/>
              <a:t> and 19</a:t>
            </a:r>
            <a:r>
              <a:rPr lang="en-US" baseline="30000" dirty="0"/>
              <a:t>th</a:t>
            </a:r>
            <a:r>
              <a:rPr lang="en-US" dirty="0"/>
              <a:t> centuries, </a:t>
            </a:r>
            <a:r>
              <a:rPr lang="en-US" i="1" dirty="0"/>
              <a:t>vitalists</a:t>
            </a:r>
            <a:r>
              <a:rPr lang="en-US" dirty="0"/>
              <a:t> argued that life cannot be explained mechanistically </a:t>
            </a:r>
          </a:p>
          <a:p>
            <a:pPr lvl="1"/>
            <a:r>
              <a:rPr lang="en-US" dirty="0"/>
              <a:t>Living things have an energy or “vital force” which non-living things lack </a:t>
            </a:r>
          </a:p>
          <a:p>
            <a:pPr lvl="1"/>
            <a:r>
              <a:rPr lang="en-US" dirty="0"/>
              <a:t>The vital force is not made up of (physical) particles</a:t>
            </a:r>
          </a:p>
          <a:p>
            <a:pPr lvl="2"/>
            <a:r>
              <a:rPr lang="en-US" dirty="0"/>
              <a:t>On some versions, the vital force is a just a mystery, not subject to scientific explanation </a:t>
            </a:r>
          </a:p>
          <a:p>
            <a:pPr lvl="1"/>
            <a:r>
              <a:rPr lang="en-US" dirty="0"/>
              <a:t>Contemporary versions: qi, chakras, morphic resonance fields (Sheldrake) </a:t>
            </a:r>
          </a:p>
          <a:p>
            <a:r>
              <a:rPr lang="en-US" dirty="0"/>
              <a:t>In the mid 20</a:t>
            </a:r>
            <a:r>
              <a:rPr lang="en-US" baseline="30000" dirty="0"/>
              <a:t>th</a:t>
            </a:r>
            <a:r>
              <a:rPr lang="en-US" dirty="0"/>
              <a:t> century, the field of biochemistry was established</a:t>
            </a:r>
          </a:p>
          <a:p>
            <a:pPr lvl="1"/>
            <a:r>
              <a:rPr lang="en-US" dirty="0"/>
              <a:t>Reproduction and other biological processes can be explained in chemical terms </a:t>
            </a:r>
          </a:p>
          <a:p>
            <a:pPr lvl="1"/>
            <a:r>
              <a:rPr lang="en-US" dirty="0"/>
              <a:t>Mechanistic explanations of life are now well accepted </a:t>
            </a:r>
          </a:p>
          <a:p>
            <a:pPr lvl="1"/>
            <a:r>
              <a:rPr lang="en-US" dirty="0"/>
              <a:t>Vitalism widely viewed as a prescientific or refuted pseudoscientific view </a:t>
            </a:r>
          </a:p>
        </p:txBody>
      </p:sp>
    </p:spTree>
    <p:extLst>
      <p:ext uri="{BB962C8B-B14F-4D97-AF65-F5344CB8AC3E}">
        <p14:creationId xmlns:p14="http://schemas.microsoft.com/office/powerpoint/2010/main" val="235328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EF91-2DDF-4503-91EB-FE5B8D55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mechanical God?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A12-D24D-4EEF-8899-B51FA64D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46" y="2157731"/>
            <a:ext cx="10753725" cy="4310446"/>
          </a:xfrm>
        </p:spPr>
        <p:txBody>
          <a:bodyPr>
            <a:normAutofit/>
          </a:bodyPr>
          <a:lstStyle/>
          <a:p>
            <a:r>
              <a:rPr lang="en-US" dirty="0"/>
              <a:t>Hobbes believed </a:t>
            </a:r>
            <a:r>
              <a:rPr lang="en-US" i="1" dirty="0"/>
              <a:t>everything </a:t>
            </a:r>
            <a:r>
              <a:rPr lang="en-US" dirty="0"/>
              <a:t>in the world was comprised of matter</a:t>
            </a:r>
          </a:p>
          <a:p>
            <a:pPr lvl="1"/>
            <a:r>
              <a:rPr lang="en-US" dirty="0"/>
              <a:t>Strong defender of </a:t>
            </a:r>
            <a:r>
              <a:rPr lang="en-US" b="1" dirty="0"/>
              <a:t>materialism</a:t>
            </a:r>
          </a:p>
          <a:p>
            <a:pPr lvl="1"/>
            <a:r>
              <a:rPr lang="en-US" dirty="0"/>
              <a:t>He also expressed belief in God</a:t>
            </a:r>
          </a:p>
          <a:p>
            <a:r>
              <a:rPr lang="en-US" dirty="0"/>
              <a:t>Materialist conception of God</a:t>
            </a:r>
          </a:p>
          <a:p>
            <a:pPr lvl="1"/>
            <a:r>
              <a:rPr lang="en-US" dirty="0"/>
              <a:t>God as an invisible fluid substance that exists throughout the universe</a:t>
            </a:r>
          </a:p>
          <a:p>
            <a:pPr lvl="1"/>
            <a:r>
              <a:rPr lang="en-US" dirty="0"/>
              <a:t>Indeterminate in size</a:t>
            </a:r>
          </a:p>
          <a:p>
            <a:pPr lvl="1"/>
            <a:r>
              <a:rPr lang="en-US" dirty="0"/>
              <a:t>Causes motion by flowing into other material bodies (direct contact)</a:t>
            </a:r>
          </a:p>
          <a:p>
            <a:r>
              <a:rPr lang="en-US" dirty="0"/>
              <a:t>Vast majority of theologians and philosophers of religion reject the existence of a mechanical God</a:t>
            </a:r>
          </a:p>
          <a:p>
            <a:pPr lvl="1"/>
            <a:r>
              <a:rPr lang="en-US" dirty="0"/>
              <a:t>God as an immaterial soul </a:t>
            </a:r>
          </a:p>
        </p:txBody>
      </p:sp>
      <p:pic>
        <p:nvPicPr>
          <p:cNvPr id="4" name="Picture 2" descr="Thomas Hobbes - Wikipedia">
            <a:extLst>
              <a:ext uri="{FF2B5EF4-FFF2-40B4-BE49-F238E27FC236}">
                <a16:creationId xmlns:a16="http://schemas.microsoft.com/office/drawing/2014/main" id="{6C2FCC61-5451-45F9-981E-052E11310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50" y="724680"/>
            <a:ext cx="2237950" cy="270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050B-E000-43E8-B6B1-56CCCAF7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Descartes on Mechanism and the Human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F203-D6D8-4034-8D91-77174D6A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220685"/>
            <a:ext cx="10753725" cy="4959170"/>
          </a:xfrm>
        </p:spPr>
        <p:txBody>
          <a:bodyPr>
            <a:normAutofit/>
          </a:bodyPr>
          <a:lstStyle/>
          <a:p>
            <a:r>
              <a:rPr lang="en-US" dirty="0"/>
              <a:t>Descartes believed mechanistic explanations could account for everything in the world, </a:t>
            </a:r>
            <a:r>
              <a:rPr lang="en-US" b="1" dirty="0"/>
              <a:t>except</a:t>
            </a:r>
            <a:r>
              <a:rPr lang="en-US" dirty="0"/>
              <a:t> minds (e.g. humans, angels, God) </a:t>
            </a:r>
          </a:p>
          <a:p>
            <a:pPr lvl="1"/>
            <a:r>
              <a:rPr lang="en-US" dirty="0"/>
              <a:t>Animals are mere machines (no minds) </a:t>
            </a:r>
          </a:p>
          <a:p>
            <a:pPr lvl="1"/>
            <a:r>
              <a:rPr lang="en-US" dirty="0"/>
              <a:t>Followers of Descartes regularly practiced vivisection without anesthetic </a:t>
            </a:r>
          </a:p>
          <a:p>
            <a:pPr lvl="2"/>
            <a:r>
              <a:rPr lang="en-US" dirty="0"/>
              <a:t>Understanding of the inner workings of God’s machines</a:t>
            </a:r>
          </a:p>
          <a:p>
            <a:r>
              <a:rPr lang="en-US" dirty="0"/>
              <a:t>The world contains some mental entities (</a:t>
            </a:r>
            <a:r>
              <a:rPr lang="en-US" b="1" dirty="0"/>
              <a:t>souls</a:t>
            </a:r>
            <a:r>
              <a:rPr lang="en-US" dirty="0"/>
              <a:t>) that aren’t governed by the laws of nature</a:t>
            </a:r>
          </a:p>
          <a:p>
            <a:r>
              <a:rPr lang="en-US" dirty="0"/>
              <a:t>Human souls/minds aren’t bound by psychological laws</a:t>
            </a:r>
          </a:p>
          <a:p>
            <a:pPr lvl="1"/>
            <a:r>
              <a:rPr lang="en-US" dirty="0"/>
              <a:t>Humans have </a:t>
            </a:r>
            <a:r>
              <a:rPr lang="en-US" i="1" dirty="0"/>
              <a:t>free will </a:t>
            </a:r>
          </a:p>
          <a:p>
            <a:pPr lvl="1"/>
            <a:r>
              <a:rPr lang="en-US" dirty="0"/>
              <a:t>Ability to do otherwise (e.g. breaking certain kinds of laws) </a:t>
            </a:r>
          </a:p>
          <a:p>
            <a:pPr lvl="2"/>
            <a:r>
              <a:rPr lang="en-US" dirty="0"/>
              <a:t>Choosing good over evil</a:t>
            </a:r>
          </a:p>
          <a:p>
            <a:r>
              <a:rPr lang="en-US" dirty="0"/>
              <a:t>Descartes’s account to be explored in detail on 9/21</a:t>
            </a:r>
          </a:p>
        </p:txBody>
      </p:sp>
      <p:pic>
        <p:nvPicPr>
          <p:cNvPr id="4" name="Picture 8" descr="René Descartes - Wikipedia">
            <a:extLst>
              <a:ext uri="{FF2B5EF4-FFF2-40B4-BE49-F238E27FC236}">
                <a16:creationId xmlns:a16="http://schemas.microsoft.com/office/drawing/2014/main" id="{3A0621BB-2B66-439E-9243-842D2EB6B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120" y="4700270"/>
            <a:ext cx="1711656" cy="209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87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bout the debate: We have some questions about the future of work we&amp;#39;d like  to see asked | WorkingNation">
            <a:extLst>
              <a:ext uri="{FF2B5EF4-FFF2-40B4-BE49-F238E27FC236}">
                <a16:creationId xmlns:a16="http://schemas.microsoft.com/office/drawing/2014/main" id="{D5C4E04E-A7F6-46A7-9E57-1ED859164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70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29A1-9782-44DE-A792-7D4D5003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Mechanical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EEB0-93BC-4C3B-9F4D-0188709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263609"/>
            <a:ext cx="10629048" cy="4450012"/>
          </a:xfrm>
        </p:spPr>
        <p:txBody>
          <a:bodyPr>
            <a:noAutofit/>
          </a:bodyPr>
          <a:lstStyle/>
          <a:p>
            <a:r>
              <a:rPr lang="en-US" sz="2100" dirty="0"/>
              <a:t>Thesis: The mind is a natural machine</a:t>
            </a:r>
          </a:p>
          <a:p>
            <a:pPr lvl="1"/>
            <a:r>
              <a:rPr lang="en-US" sz="2100" dirty="0"/>
              <a:t>Can be understood in terms of biological mechanisms that are governed by natural laws</a:t>
            </a:r>
          </a:p>
          <a:p>
            <a:r>
              <a:rPr lang="en-US" sz="2100" dirty="0"/>
              <a:t>Mental states are really just states of the brain </a:t>
            </a:r>
          </a:p>
          <a:p>
            <a:r>
              <a:rPr lang="en-US" sz="2100" dirty="0"/>
              <a:t>Like in physics, we can posit the existence of hidden mechanisms to explain the mind</a:t>
            </a:r>
          </a:p>
          <a:p>
            <a:pPr lvl="1"/>
            <a:r>
              <a:rPr lang="en-US" sz="2100" dirty="0"/>
              <a:t>Mental states or mental representations (theoretical entities) </a:t>
            </a:r>
          </a:p>
          <a:p>
            <a:pPr lvl="1"/>
            <a:r>
              <a:rPr lang="en-US" sz="2100" dirty="0"/>
              <a:t>Mechanisms will (likely) be located somewhere in our brains</a:t>
            </a:r>
          </a:p>
          <a:p>
            <a:r>
              <a:rPr lang="en-US" sz="2100" dirty="0"/>
              <a:t>Cognitive science provides mechanistic theories of the mind</a:t>
            </a:r>
          </a:p>
          <a:p>
            <a:pPr lvl="1"/>
            <a:r>
              <a:rPr lang="en-US" sz="2100" i="1" dirty="0"/>
              <a:t>Psychological </a:t>
            </a:r>
            <a:r>
              <a:rPr lang="en-US" sz="2100" dirty="0"/>
              <a:t>(or mental) entities, states, and properties</a:t>
            </a:r>
            <a:endParaRPr lang="en-US" sz="2100" i="1" dirty="0"/>
          </a:p>
          <a:p>
            <a:pPr lvl="1"/>
            <a:r>
              <a:rPr lang="en-US" sz="2100" i="1" dirty="0"/>
              <a:t>Psychological</a:t>
            </a:r>
            <a:r>
              <a:rPr lang="en-US" sz="2100" dirty="0"/>
              <a:t> laws used to predict, manipulate and explain human behavior</a:t>
            </a:r>
          </a:p>
          <a:p>
            <a:pPr lvl="1"/>
            <a:r>
              <a:rPr lang="en-US" sz="2100" dirty="0"/>
              <a:t>Jury is still out on the correct theory </a:t>
            </a:r>
          </a:p>
          <a:p>
            <a:pPr marL="4572" lvl="1" indent="0">
              <a:buNone/>
            </a:pPr>
            <a:r>
              <a:rPr lang="en-US" sz="2100" dirty="0"/>
              <a:t>	</a:t>
            </a:r>
          </a:p>
        </p:txBody>
      </p:sp>
      <p:pic>
        <p:nvPicPr>
          <p:cNvPr id="9218" name="Picture 2" descr="The Mechanical Mind: A Philosophical Introduction to Minds, Machines a">
            <a:extLst>
              <a:ext uri="{FF2B5EF4-FFF2-40B4-BE49-F238E27FC236}">
                <a16:creationId xmlns:a16="http://schemas.microsoft.com/office/drawing/2014/main" id="{868C7E9A-C137-4E68-B65A-77F55C5E5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5" r="21718" b="10596"/>
          <a:stretch/>
        </p:blipFill>
        <p:spPr bwMode="auto">
          <a:xfrm flipH="1">
            <a:off x="9865020" y="0"/>
            <a:ext cx="2326980" cy="247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6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FA96-02CC-4B3B-9E61-10E52BEE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Mechanical Mind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3CA5-4586-4B11-B937-37725DC6F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2329313"/>
            <a:ext cx="10753725" cy="3766185"/>
          </a:xfrm>
        </p:spPr>
        <p:txBody>
          <a:bodyPr/>
          <a:lstStyle/>
          <a:p>
            <a:r>
              <a:rPr lang="en-US" dirty="0"/>
              <a:t>Thesis: The mind is a </a:t>
            </a:r>
            <a:r>
              <a:rPr lang="en-US" b="1" dirty="0"/>
              <a:t>natural</a:t>
            </a:r>
            <a:r>
              <a:rPr lang="en-US" dirty="0"/>
              <a:t> machine</a:t>
            </a:r>
          </a:p>
          <a:p>
            <a:r>
              <a:rPr lang="en-US" dirty="0"/>
              <a:t>Assumption: We can explain the mind and its powers without appealing to </a:t>
            </a:r>
            <a:r>
              <a:rPr lang="en-US" i="1" dirty="0"/>
              <a:t>supernatural</a:t>
            </a:r>
            <a:r>
              <a:rPr lang="en-US" dirty="0"/>
              <a:t> entities, forces, or powers </a:t>
            </a:r>
          </a:p>
          <a:p>
            <a:pPr lvl="1"/>
            <a:r>
              <a:rPr lang="en-US" dirty="0"/>
              <a:t>E.g. Gods, souls, contra-causal freedom</a:t>
            </a:r>
          </a:p>
          <a:p>
            <a:r>
              <a:rPr lang="en-US" dirty="0"/>
              <a:t>Question: Does the mechanical mind thesis rule out belief in God? </a:t>
            </a:r>
          </a:p>
          <a:p>
            <a:pPr lvl="1"/>
            <a:r>
              <a:rPr lang="en-US" dirty="0"/>
              <a:t>Is theism compatible with the mechanical mind thesis? </a:t>
            </a:r>
          </a:p>
          <a:p>
            <a:pPr lvl="1"/>
            <a:r>
              <a:rPr lang="en-US" dirty="0"/>
              <a:t>Does it rule out other philosophical views? </a:t>
            </a:r>
          </a:p>
        </p:txBody>
      </p:sp>
    </p:spTree>
    <p:extLst>
      <p:ext uri="{BB962C8B-B14F-4D97-AF65-F5344CB8AC3E}">
        <p14:creationId xmlns:p14="http://schemas.microsoft.com/office/powerpoint/2010/main" val="295454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AD3A-661C-443C-9AC8-FD99755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0158-BC04-49AF-8DF0-67FF9C53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shift from the organic worldview to the mechanical worldview</a:t>
            </a:r>
          </a:p>
          <a:p>
            <a:pPr marL="0" indent="0">
              <a:buNone/>
            </a:pPr>
            <a:r>
              <a:rPr lang="en-US" dirty="0"/>
              <a:t>Potential obstacles to the mechanical worldview</a:t>
            </a:r>
          </a:p>
          <a:p>
            <a:pPr marL="0" indent="0">
              <a:buNone/>
            </a:pPr>
            <a:r>
              <a:rPr lang="en-US" dirty="0"/>
              <a:t>The Mechanical Mind Thesis:</a:t>
            </a:r>
          </a:p>
          <a:p>
            <a:pPr marL="0" indent="0">
              <a:buNone/>
            </a:pPr>
            <a:r>
              <a:rPr lang="en-US" dirty="0"/>
              <a:t>	What it means</a:t>
            </a:r>
          </a:p>
          <a:p>
            <a:pPr marL="0" indent="0">
              <a:buNone/>
            </a:pPr>
            <a:r>
              <a:rPr lang="en-US" dirty="0"/>
              <a:t>	Its implications</a:t>
            </a:r>
          </a:p>
          <a:p>
            <a:pPr marL="0" indent="0">
              <a:buNone/>
            </a:pPr>
            <a:r>
              <a:rPr lang="en-US" dirty="0"/>
              <a:t>	Its (initial) plausibility </a:t>
            </a:r>
          </a:p>
        </p:txBody>
      </p:sp>
    </p:spTree>
    <p:extLst>
      <p:ext uri="{BB962C8B-B14F-4D97-AF65-F5344CB8AC3E}">
        <p14:creationId xmlns:p14="http://schemas.microsoft.com/office/powerpoint/2010/main" val="33617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C831-915A-4F1C-AF03-16E3E368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1534776" cy="1658198"/>
          </a:xfrm>
        </p:spPr>
        <p:txBody>
          <a:bodyPr/>
          <a:lstStyle/>
          <a:p>
            <a:r>
              <a:rPr lang="en-US" dirty="0"/>
              <a:t>Naturalism and the Supernatural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4805-4FF5-40FB-8330-A41DFA8F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93" y="1934676"/>
            <a:ext cx="11410949" cy="5062889"/>
          </a:xfrm>
        </p:spPr>
        <p:txBody>
          <a:bodyPr>
            <a:normAutofit/>
          </a:bodyPr>
          <a:lstStyle/>
          <a:p>
            <a:r>
              <a:rPr lang="en-US" dirty="0"/>
              <a:t>Since the scientific revolution, supernatural explanations have not been accepted as legitimate contenders</a:t>
            </a:r>
          </a:p>
          <a:p>
            <a:pPr lvl="2"/>
            <a:r>
              <a:rPr lang="en-US" dirty="0"/>
              <a:t>Special creation </a:t>
            </a:r>
            <a:r>
              <a:rPr lang="en-US" i="0" dirty="0"/>
              <a:t>(supernatural account of the diversity of life) </a:t>
            </a:r>
            <a:endParaRPr lang="en-US" dirty="0"/>
          </a:p>
          <a:p>
            <a:pPr lvl="2"/>
            <a:r>
              <a:rPr lang="en-US" dirty="0"/>
              <a:t>Darwin’s theory of Natural Selection </a:t>
            </a:r>
            <a:r>
              <a:rPr lang="en-US" i="0" dirty="0"/>
              <a:t>(natural account of the diversity of life)  </a:t>
            </a:r>
            <a:endParaRPr lang="en-US" dirty="0"/>
          </a:p>
          <a:p>
            <a:r>
              <a:rPr lang="en-US" dirty="0"/>
              <a:t>Common attitude in science: we should seek </a:t>
            </a:r>
            <a:r>
              <a:rPr lang="en-US" i="1" dirty="0"/>
              <a:t>natural </a:t>
            </a:r>
            <a:r>
              <a:rPr lang="en-US" dirty="0"/>
              <a:t>explanations for phenomena</a:t>
            </a:r>
          </a:p>
          <a:p>
            <a:pPr lvl="1"/>
            <a:r>
              <a:rPr lang="en-US" i="1" dirty="0"/>
              <a:t>Methodological Naturalism</a:t>
            </a:r>
            <a:endParaRPr lang="en-US" dirty="0"/>
          </a:p>
          <a:p>
            <a:pPr lvl="2"/>
            <a:r>
              <a:rPr lang="en-US" i="1" dirty="0"/>
              <a:t>A view about the aims of scientific </a:t>
            </a:r>
            <a:r>
              <a:rPr lang="en-US" dirty="0"/>
              <a:t>investigation</a:t>
            </a:r>
          </a:p>
          <a:p>
            <a:r>
              <a:rPr lang="en-US" dirty="0"/>
              <a:t>This is quite different from saying that </a:t>
            </a:r>
            <a:r>
              <a:rPr lang="en-US" u="sng" dirty="0"/>
              <a:t>only</a:t>
            </a:r>
            <a:r>
              <a:rPr lang="en-US" dirty="0"/>
              <a:t> natural entities, powers, etc. exist</a:t>
            </a:r>
          </a:p>
          <a:p>
            <a:pPr lvl="1"/>
            <a:r>
              <a:rPr lang="en-US" i="1" dirty="0"/>
              <a:t>Metaphysical Naturalism</a:t>
            </a:r>
          </a:p>
          <a:p>
            <a:pPr lvl="2"/>
            <a:r>
              <a:rPr lang="en-US" dirty="0"/>
              <a:t>A view about what exists</a:t>
            </a:r>
            <a:endParaRPr lang="en-US" i="1" dirty="0"/>
          </a:p>
          <a:p>
            <a:r>
              <a:rPr lang="en-US" dirty="0"/>
              <a:t>Methodological Naturalism is compatible with Supernaturalism </a:t>
            </a:r>
          </a:p>
          <a:p>
            <a:pPr lvl="1"/>
            <a:r>
              <a:rPr lang="en-US" dirty="0"/>
              <a:t>Supernatural explanations viewed as a last resort (e.g. the origin of the universe) </a:t>
            </a:r>
          </a:p>
        </p:txBody>
      </p:sp>
    </p:spTree>
    <p:extLst>
      <p:ext uri="{BB962C8B-B14F-4D97-AF65-F5344CB8AC3E}">
        <p14:creationId xmlns:p14="http://schemas.microsoft.com/office/powerpoint/2010/main" val="40795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B38E-9E03-4227-AF0C-0E35347D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646D-04CD-4704-B114-EEEAEFA6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817177"/>
            <a:ext cx="10753725" cy="3766185"/>
          </a:xfrm>
        </p:spPr>
        <p:txBody>
          <a:bodyPr/>
          <a:lstStyle/>
          <a:p>
            <a:r>
              <a:rPr lang="en-US" dirty="0"/>
              <a:t>Why might someone think the mechanical mind thesis is mistaken and/or incomplete? </a:t>
            </a:r>
          </a:p>
          <a:p>
            <a:pPr lvl="1"/>
            <a:r>
              <a:rPr lang="en-US" dirty="0"/>
              <a:t>Relevant differences between minds and machines? </a:t>
            </a:r>
          </a:p>
          <a:p>
            <a:pPr lvl="1"/>
            <a:r>
              <a:rPr lang="en-US" dirty="0"/>
              <a:t>Are there some things that beings with minds can do that machines will never be able to? (if so, cite specific examples)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C558C-0B40-49E1-AA09-66E34BAC8519}"/>
              </a:ext>
            </a:extLst>
          </p:cNvPr>
          <p:cNvSpPr txBox="1"/>
          <p:nvPr/>
        </p:nvSpPr>
        <p:spPr>
          <a:xfrm>
            <a:off x="962526" y="1944303"/>
            <a:ext cx="100295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Instructions: Choose at least one of the following questions to answer in your notebook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9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19A8-D14F-44E9-800C-F83D6C41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to the Mechanical Worldview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52BF-A055-430F-AAD8-C9F0EFAB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423884"/>
            <a:ext cx="10753725" cy="3766185"/>
          </a:xfrm>
        </p:spPr>
        <p:txBody>
          <a:bodyPr/>
          <a:lstStyle/>
          <a:p>
            <a:r>
              <a:rPr lang="en-US" dirty="0"/>
              <a:t>The phenomenon of consciousness</a:t>
            </a:r>
          </a:p>
          <a:p>
            <a:pPr lvl="1"/>
            <a:r>
              <a:rPr lang="en-US" dirty="0"/>
              <a:t>How can sensations and feelings arise from brain matter? </a:t>
            </a:r>
          </a:p>
          <a:p>
            <a:pPr lvl="1"/>
            <a:r>
              <a:rPr lang="en-US" dirty="0"/>
              <a:t>The hard problem of consciousness (Chalmers) </a:t>
            </a:r>
          </a:p>
          <a:p>
            <a:r>
              <a:rPr lang="en-US" b="1" dirty="0"/>
              <a:t>The phenomenon of thought</a:t>
            </a:r>
          </a:p>
          <a:p>
            <a:pPr lvl="1"/>
            <a:r>
              <a:rPr lang="en-US" dirty="0"/>
              <a:t>“How can a mere mechanism think about and </a:t>
            </a:r>
            <a:r>
              <a:rPr lang="en-US" i="1" dirty="0"/>
              <a:t>represent</a:t>
            </a:r>
            <a:r>
              <a:rPr lang="en-US" dirty="0"/>
              <a:t> things?”</a:t>
            </a:r>
          </a:p>
          <a:p>
            <a:pPr lvl="1"/>
            <a:r>
              <a:rPr lang="en-US" dirty="0"/>
              <a:t>The problem of intentionality </a:t>
            </a:r>
          </a:p>
          <a:p>
            <a:r>
              <a:rPr lang="en-US" dirty="0"/>
              <a:t>In this course, we will try to determine whether defenders of the Mechanical Mind thesis can overcome these obstacles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3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7A7F-0E16-42A0-9C51-C9A74249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24DC-DC80-464F-A0D6-443A592E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Homework: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Crane Ch. 2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Podcast: Godfrey-Smith on Mental Representation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Recommended: Of Rats And Men (NPR) 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000" dirty="0"/>
              <a:t>Topic:</a:t>
            </a:r>
          </a:p>
          <a:p>
            <a:r>
              <a:rPr lang="en-US" sz="2000" dirty="0"/>
              <a:t>The puzzle of representation </a:t>
            </a:r>
          </a:p>
        </p:txBody>
      </p:sp>
    </p:spTree>
    <p:extLst>
      <p:ext uri="{BB962C8B-B14F-4D97-AF65-F5344CB8AC3E}">
        <p14:creationId xmlns:p14="http://schemas.microsoft.com/office/powerpoint/2010/main" val="115828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9F97-BFF9-477A-BDDD-E6F63DA8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“Organic” Worldview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AE25-E1A8-4BBC-9101-EE13F9AB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271562"/>
            <a:ext cx="10753725" cy="4586438"/>
          </a:xfrm>
        </p:spPr>
        <p:txBody>
          <a:bodyPr>
            <a:normAutofit/>
          </a:bodyPr>
          <a:lstStyle/>
          <a:p>
            <a:r>
              <a:rPr lang="en-US" dirty="0"/>
              <a:t>Dominant worldview for roughly 2000 years</a:t>
            </a:r>
          </a:p>
          <a:p>
            <a:r>
              <a:rPr lang="en-US" dirty="0"/>
              <a:t>The world is like one large organism </a:t>
            </a:r>
          </a:p>
          <a:p>
            <a:pPr lvl="1"/>
            <a:r>
              <a:rPr lang="en-US" dirty="0"/>
              <a:t>Everything is a proper part of this giant organism (Mother Earth)</a:t>
            </a:r>
          </a:p>
          <a:p>
            <a:pPr lvl="1"/>
            <a:r>
              <a:rPr lang="en-US" dirty="0"/>
              <a:t>Some believed there was a World soul (God) to accompany the “body”</a:t>
            </a:r>
          </a:p>
          <a:p>
            <a:r>
              <a:rPr lang="en-US" dirty="0"/>
              <a:t>Heavily influenced by the work of Aristotle and other ancient Greeks</a:t>
            </a:r>
          </a:p>
          <a:p>
            <a:pPr lvl="1"/>
            <a:r>
              <a:rPr lang="en-US" dirty="0"/>
              <a:t>Explanations appealed to </a:t>
            </a:r>
            <a:r>
              <a:rPr lang="en-US" i="1" dirty="0"/>
              <a:t>final causes </a:t>
            </a:r>
            <a:r>
              <a:rPr lang="en-US" dirty="0"/>
              <a:t>(goals, purposes of objects)</a:t>
            </a:r>
          </a:p>
          <a:p>
            <a:pPr lvl="2"/>
            <a:r>
              <a:rPr lang="en-US" dirty="0"/>
              <a:t>Physics/Chemistry </a:t>
            </a:r>
            <a:r>
              <a:rPr lang="en-US" i="0" dirty="0"/>
              <a:t>(goals of elements) </a:t>
            </a:r>
            <a:endParaRPr lang="en-US" dirty="0"/>
          </a:p>
          <a:p>
            <a:pPr lvl="2"/>
            <a:r>
              <a:rPr lang="en-US" dirty="0"/>
              <a:t>Biology </a:t>
            </a:r>
            <a:r>
              <a:rPr lang="en-US" i="0" dirty="0"/>
              <a:t>(goals of plants and animals) </a:t>
            </a:r>
            <a:endParaRPr lang="en-US" dirty="0"/>
          </a:p>
          <a:p>
            <a:pPr lvl="1"/>
            <a:r>
              <a:rPr lang="en-US" dirty="0"/>
              <a:t>All things that move (other than artifacts) are, to some degree, </a:t>
            </a:r>
            <a:r>
              <a:rPr lang="en-US" b="1" dirty="0"/>
              <a:t>alive </a:t>
            </a:r>
          </a:p>
          <a:p>
            <a:pPr lvl="2"/>
            <a:r>
              <a:rPr lang="en-US" b="1" i="0" dirty="0"/>
              <a:t>Animation </a:t>
            </a:r>
            <a:r>
              <a:rPr lang="en-US" i="0" dirty="0"/>
              <a:t>as the </a:t>
            </a:r>
            <a:r>
              <a:rPr lang="en-US" dirty="0"/>
              <a:t>mark of the living</a:t>
            </a:r>
          </a:p>
          <a:p>
            <a:pPr lvl="2"/>
            <a:r>
              <a:rPr lang="en-US" i="0" dirty="0"/>
              <a:t>Lodestones were believed to be living things (Thales, Plato, Aristotle*)</a:t>
            </a:r>
          </a:p>
        </p:txBody>
      </p:sp>
      <p:pic>
        <p:nvPicPr>
          <p:cNvPr id="5122" name="Picture 2" descr="Scientific Revolution In 1543, during the era of religious wars that were  waged between Protestants and Catholics all over Europe, Nicolaus  Copernicus&amp;#39;s book, On the Revolutions of the Heavenly Spheres, was  published. This work is usually singled out as ...">
            <a:extLst>
              <a:ext uri="{FF2B5EF4-FFF2-40B4-BE49-F238E27FC236}">
                <a16:creationId xmlns:a16="http://schemas.microsoft.com/office/drawing/2014/main" id="{F739BF1A-9159-45EF-B375-BE888A881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997" y="956993"/>
            <a:ext cx="2142477" cy="177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gnetite Lodestone Rocks 3 Unpolished Mineral Specimens | Etsy">
            <a:extLst>
              <a:ext uri="{FF2B5EF4-FFF2-40B4-BE49-F238E27FC236}">
                <a16:creationId xmlns:a16="http://schemas.microsoft.com/office/drawing/2014/main" id="{6D478E21-EA3B-4E01-AA7C-0967BF043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0" y="3966154"/>
            <a:ext cx="1681213" cy="150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89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868C-F69E-4241-B94C-5A80ABD6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Supernaturalism and Early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B310-5FD7-4530-8FDC-358F616D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Supernatural explanations or appeals to magic were also common in the 17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pPr lvl="1"/>
            <a:r>
              <a:rPr lang="en-US" dirty="0"/>
              <a:t>Astrology: the behavior of planets has a causal influence on human behavior (shapes personality traits)</a:t>
            </a:r>
          </a:p>
          <a:p>
            <a:pPr lvl="2"/>
            <a:r>
              <a:rPr lang="en-US" dirty="0"/>
              <a:t>Planets were believed to have minds</a:t>
            </a:r>
          </a:p>
          <a:p>
            <a:pPr lvl="2"/>
            <a:r>
              <a:rPr lang="en-US" dirty="0"/>
              <a:t>Telekinesis on an astronomical scale </a:t>
            </a:r>
          </a:p>
          <a:p>
            <a:pPr lvl="1"/>
            <a:r>
              <a:rPr lang="en-US" dirty="0"/>
              <a:t>Alchemy: the transformation of matter is mysterious (no rational explanation for why chemicals behave the way they do)</a:t>
            </a:r>
          </a:p>
          <a:p>
            <a:pPr lvl="2"/>
            <a:r>
              <a:rPr lang="en-US" dirty="0"/>
              <a:t>Trial and error with the goal of transforming common metals into gold </a:t>
            </a:r>
          </a:p>
          <a:p>
            <a:pPr lvl="1"/>
            <a:r>
              <a:rPr lang="en-US" dirty="0"/>
              <a:t>Medicine: some human ailments are caused by the possession of supernatural entities (e.g. demons)</a:t>
            </a:r>
          </a:p>
          <a:p>
            <a:pPr lvl="2"/>
            <a:r>
              <a:rPr lang="en-US" dirty="0"/>
              <a:t>Exorcism as medical treatment for possession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6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220D-2912-4DEA-B9A2-C2F72AD8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1380896" cy="1658198"/>
          </a:xfrm>
        </p:spPr>
        <p:txBody>
          <a:bodyPr/>
          <a:lstStyle/>
          <a:p>
            <a:r>
              <a:rPr lang="en-US" dirty="0"/>
              <a:t>The shift away from the O.W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3560-8EEC-4481-ACB9-2E1B4C55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867301"/>
            <a:ext cx="10753725" cy="4846320"/>
          </a:xfrm>
        </p:spPr>
        <p:txBody>
          <a:bodyPr>
            <a:normAutofit fontScale="92500"/>
          </a:bodyPr>
          <a:lstStyle/>
          <a:p>
            <a:r>
              <a:rPr lang="en-US" dirty="0"/>
              <a:t>A “mechanical” understanding of the world became influential in the 17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pPr lvl="1"/>
            <a:r>
              <a:rPr lang="en-US" dirty="0"/>
              <a:t>The world is a </a:t>
            </a:r>
            <a:r>
              <a:rPr lang="en-US" i="1" dirty="0"/>
              <a:t>machine</a:t>
            </a:r>
            <a:r>
              <a:rPr lang="en-US" dirty="0"/>
              <a:t>, not an organism</a:t>
            </a:r>
          </a:p>
          <a:p>
            <a:r>
              <a:rPr lang="en-US" dirty="0"/>
              <a:t>Technological inventions allowed for an understanding of how non-living things can be designed to move on their own, and revealed hidden mechanisms in nature</a:t>
            </a:r>
          </a:p>
          <a:p>
            <a:pPr lvl="1"/>
            <a:r>
              <a:rPr lang="en-US" dirty="0"/>
              <a:t>Minute-hand watch (1577) </a:t>
            </a:r>
          </a:p>
          <a:p>
            <a:pPr lvl="1"/>
            <a:r>
              <a:rPr lang="en-US" dirty="0"/>
              <a:t>Microscope (1590)</a:t>
            </a:r>
          </a:p>
          <a:p>
            <a:pPr lvl="1"/>
            <a:r>
              <a:rPr lang="en-US" dirty="0"/>
              <a:t>Telescope (1608)</a:t>
            </a:r>
          </a:p>
          <a:p>
            <a:r>
              <a:rPr lang="en-US" i="1" dirty="0"/>
              <a:t>Mechanistic</a:t>
            </a:r>
            <a:r>
              <a:rPr lang="en-US" dirty="0"/>
              <a:t> accounts of physics and astronomy were the first to develop</a:t>
            </a:r>
          </a:p>
          <a:p>
            <a:pPr lvl="1"/>
            <a:r>
              <a:rPr lang="en-US" dirty="0"/>
              <a:t>Sunspots and the rings of Saturn</a:t>
            </a:r>
          </a:p>
          <a:p>
            <a:pPr lvl="2"/>
            <a:r>
              <a:rPr lang="en-US" dirty="0"/>
              <a:t>Response: There cannot be such imperfections! The telescope must be an unreliable instrument </a:t>
            </a:r>
          </a:p>
          <a:p>
            <a:pPr lvl="1"/>
            <a:r>
              <a:rPr lang="en-US" dirty="0"/>
              <a:t>Newtonian mechanics much more successful (e.g. predictive power) than earlier physical theories (e.g. Aristotelian mechanics) </a:t>
            </a:r>
          </a:p>
        </p:txBody>
      </p:sp>
    </p:spTree>
    <p:extLst>
      <p:ext uri="{BB962C8B-B14F-4D97-AF65-F5344CB8AC3E}">
        <p14:creationId xmlns:p14="http://schemas.microsoft.com/office/powerpoint/2010/main" val="236786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3630-7248-46A4-B93F-0EADBD2B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Mechanical Worldview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D098-A0A6-428B-9AE0-9FA111E0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1" y="2062014"/>
            <a:ext cx="11269267" cy="4590456"/>
          </a:xfrm>
        </p:spPr>
        <p:txBody>
          <a:bodyPr>
            <a:normAutofit/>
          </a:bodyPr>
          <a:lstStyle/>
          <a:p>
            <a:r>
              <a:rPr lang="en-US" dirty="0"/>
              <a:t>The behavior of the world can be understood in terms of causal mechanisms governed by </a:t>
            </a:r>
            <a:r>
              <a:rPr lang="en-US" i="1" dirty="0"/>
              <a:t>laws of nature </a:t>
            </a:r>
          </a:p>
          <a:p>
            <a:pPr lvl="1"/>
            <a:r>
              <a:rPr lang="en-US" dirty="0"/>
              <a:t>The world consists of material particles (or corpuscles) in motion </a:t>
            </a:r>
          </a:p>
          <a:p>
            <a:pPr lvl="1"/>
            <a:r>
              <a:rPr lang="en-US" dirty="0"/>
              <a:t>Experiments conducted to discover the laws of nature, expressible in the language of mathematics</a:t>
            </a:r>
          </a:p>
          <a:p>
            <a:r>
              <a:rPr lang="en-US" dirty="0"/>
              <a:t>Mechanical explanations in physics</a:t>
            </a:r>
          </a:p>
          <a:p>
            <a:pPr lvl="1"/>
            <a:r>
              <a:rPr lang="en-US" dirty="0"/>
              <a:t>Rejection of Aristotelian explanations (final causes) </a:t>
            </a:r>
          </a:p>
          <a:p>
            <a:pPr lvl="1"/>
            <a:r>
              <a:rPr lang="en-US" dirty="0"/>
              <a:t>A.E: Each object has its own special powers that explain their movement</a:t>
            </a:r>
          </a:p>
          <a:p>
            <a:pPr lvl="1"/>
            <a:r>
              <a:rPr lang="en-US" dirty="0"/>
              <a:t>M.E: There are </a:t>
            </a:r>
            <a:r>
              <a:rPr lang="en-US" i="1" dirty="0"/>
              <a:t>general </a:t>
            </a:r>
            <a:r>
              <a:rPr lang="en-US" dirty="0"/>
              <a:t>laws that govern or describe the movement objects </a:t>
            </a:r>
          </a:p>
          <a:p>
            <a:pPr lvl="2"/>
            <a:r>
              <a:rPr lang="en-US" dirty="0"/>
              <a:t>Newton’s laws </a:t>
            </a:r>
            <a:r>
              <a:rPr lang="en-US"/>
              <a:t>of motion</a:t>
            </a:r>
            <a:endParaRPr lang="en-US" dirty="0"/>
          </a:p>
          <a:p>
            <a:r>
              <a:rPr lang="en-US" dirty="0"/>
              <a:t>The Mechanical Worldview is still the dominant framework in science </a:t>
            </a:r>
          </a:p>
        </p:txBody>
      </p:sp>
    </p:spTree>
    <p:extLst>
      <p:ext uri="{BB962C8B-B14F-4D97-AF65-F5344CB8AC3E}">
        <p14:creationId xmlns:p14="http://schemas.microsoft.com/office/powerpoint/2010/main" val="57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4F90-AC0B-F758-15E4-B034D24A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Clock Metaphor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0820-15FB-6D85-18A7-7CAB061D7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Clocks were familiar and complex artifacts that were completely intelligible </a:t>
            </a:r>
          </a:p>
          <a:p>
            <a:pPr lvl="1"/>
            <a:r>
              <a:rPr lang="en-US" dirty="0"/>
              <a:t>Exhibit uniform and regular behaviors </a:t>
            </a:r>
          </a:p>
          <a:p>
            <a:pPr lvl="1"/>
            <a:r>
              <a:rPr lang="en-US" dirty="0"/>
              <a:t>The causal mechanisms that drove behavior were often hidden</a:t>
            </a:r>
          </a:p>
          <a:p>
            <a:pPr lvl="1"/>
            <a:endParaRPr lang="en-US" dirty="0"/>
          </a:p>
          <a:p>
            <a:r>
              <a:rPr lang="en-US" dirty="0"/>
              <a:t>Kepler: “I am much occupied with the investigation of the physical causes. My aim in this is to show that the machine of the universe is not similar to a divine animated being, but similar to a clock”</a:t>
            </a:r>
          </a:p>
          <a:p>
            <a:endParaRPr lang="en-US" dirty="0"/>
          </a:p>
          <a:p>
            <a:r>
              <a:rPr lang="en-US" dirty="0"/>
              <a:t>Robert Boyle: The natural world is “as it were, a great piece of clock-work.”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Mettrie</a:t>
            </a:r>
            <a:r>
              <a:rPr lang="en-US" dirty="0"/>
              <a:t>:“‘the body is but a watch . . . man is but a collection of springs which wind each other up.’</a:t>
            </a:r>
          </a:p>
          <a:p>
            <a:endParaRPr lang="en-US" dirty="0"/>
          </a:p>
          <a:p>
            <a:r>
              <a:rPr lang="en-US" dirty="0"/>
              <a:t>Descartes: “there is no difference between the machines built by artisans and the diverse bodies that nature alone composes”</a:t>
            </a:r>
          </a:p>
          <a:p>
            <a:pPr marL="4572" lvl="1" indent="0">
              <a:buNone/>
            </a:pPr>
            <a:endParaRPr lang="en-US" dirty="0"/>
          </a:p>
        </p:txBody>
      </p:sp>
      <p:pic>
        <p:nvPicPr>
          <p:cNvPr id="4100" name="Picture 4" descr="About Lantern Clocks | Early Clocks">
            <a:extLst>
              <a:ext uri="{FF2B5EF4-FFF2-40B4-BE49-F238E27FC236}">
                <a16:creationId xmlns:a16="http://schemas.microsoft.com/office/drawing/2014/main" id="{02319817-F84B-FA6F-5611-DEBCC29D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918" y="109727"/>
            <a:ext cx="2228533" cy="285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9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A03D-3647-4C6D-A308-5C6D13CF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8223-2DB7-41F3-B92B-BF20C8CB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rmAutofit fontScale="92500"/>
          </a:bodyPr>
          <a:lstStyle/>
          <a:p>
            <a:r>
              <a:rPr lang="en-US" dirty="0"/>
              <a:t>Mechanical explanations in chemistry</a:t>
            </a:r>
          </a:p>
          <a:p>
            <a:pPr lvl="1"/>
            <a:r>
              <a:rPr lang="en-US" dirty="0"/>
              <a:t>Chemicals compounds (e.g. gold) are made up of molecules with special structures </a:t>
            </a:r>
          </a:p>
          <a:p>
            <a:pPr lvl="1"/>
            <a:r>
              <a:rPr lang="en-US" dirty="0"/>
              <a:t>Laws of chemistry (e.g. Boyle’s gas laws) </a:t>
            </a:r>
          </a:p>
          <a:p>
            <a:r>
              <a:rPr lang="en-US" dirty="0"/>
              <a:t>Mechanical explanations in biology</a:t>
            </a:r>
          </a:p>
          <a:p>
            <a:pPr lvl="1"/>
            <a:r>
              <a:rPr lang="en-US" dirty="0"/>
              <a:t>Lifeforms should be understood as </a:t>
            </a:r>
            <a:r>
              <a:rPr lang="en-US" i="1" dirty="0"/>
              <a:t>machines</a:t>
            </a:r>
          </a:p>
          <a:p>
            <a:pPr lvl="2"/>
            <a:r>
              <a:rPr lang="en-US" dirty="0"/>
              <a:t>Mechanism all the way down </a:t>
            </a:r>
            <a:r>
              <a:rPr lang="en-US" i="0" dirty="0"/>
              <a:t>(biological systems comprised of </a:t>
            </a:r>
            <a:r>
              <a:rPr lang="en-US" dirty="0"/>
              <a:t>cells</a:t>
            </a:r>
            <a:r>
              <a:rPr lang="en-US" i="0" dirty="0"/>
              <a:t>) 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Mettrie</a:t>
            </a:r>
            <a:r>
              <a:rPr lang="en-US" dirty="0"/>
              <a:t>:“‘the body is but a watch . . . man is but a collection of springs which wind each other up.’</a:t>
            </a:r>
          </a:p>
          <a:p>
            <a:r>
              <a:rPr lang="en-US" dirty="0"/>
              <a:t>How far can mechanistic explanation take us? </a:t>
            </a:r>
          </a:p>
          <a:p>
            <a:pPr lvl="1"/>
            <a:r>
              <a:rPr lang="en-US" dirty="0"/>
              <a:t>Can it explain everything in the world? </a:t>
            </a:r>
          </a:p>
          <a:p>
            <a:pPr lvl="1"/>
            <a:r>
              <a:rPr lang="en-US" dirty="0"/>
              <a:t>Can everything be explained in terms of causal mechanisms and laws of nature?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FDDF-3BDD-40DE-96FD-A06B3B58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Mechanistic thinkers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2DB3-F433-4C2B-8451-0B6B9EFD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Thomas Hobbes</a:t>
            </a:r>
          </a:p>
          <a:p>
            <a:r>
              <a:rPr lang="en-US" dirty="0"/>
              <a:t>Galileo </a:t>
            </a:r>
          </a:p>
          <a:p>
            <a:r>
              <a:rPr lang="en-US" dirty="0"/>
              <a:t>Newton</a:t>
            </a:r>
          </a:p>
          <a:p>
            <a:r>
              <a:rPr lang="en-US" dirty="0"/>
              <a:t>Pierre Laplace</a:t>
            </a:r>
          </a:p>
          <a:p>
            <a:r>
              <a:rPr lang="en-US" dirty="0"/>
              <a:t>Julian de La </a:t>
            </a:r>
            <a:r>
              <a:rPr lang="en-US" dirty="0" err="1"/>
              <a:t>Mettrie</a:t>
            </a:r>
            <a:endParaRPr lang="en-US" dirty="0"/>
          </a:p>
          <a:p>
            <a:r>
              <a:rPr lang="en-US" dirty="0"/>
              <a:t>Rene Descartes</a:t>
            </a:r>
          </a:p>
        </p:txBody>
      </p:sp>
      <p:pic>
        <p:nvPicPr>
          <p:cNvPr id="6146" name="Picture 2" descr="Thomas Hobbes - Wikipedia">
            <a:extLst>
              <a:ext uri="{FF2B5EF4-FFF2-40B4-BE49-F238E27FC236}">
                <a16:creationId xmlns:a16="http://schemas.microsoft.com/office/drawing/2014/main" id="{E5061849-EB62-4769-B23E-3A70CB97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97" y="2338751"/>
            <a:ext cx="2575359" cy="311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alileo Galilei | The founder of modern physics | New Scientist">
            <a:extLst>
              <a:ext uri="{FF2B5EF4-FFF2-40B4-BE49-F238E27FC236}">
                <a16:creationId xmlns:a16="http://schemas.microsoft.com/office/drawing/2014/main" id="{8DC0FCF1-EFD2-4F34-8FCA-360F732B4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51" y="1431078"/>
            <a:ext cx="3266528" cy="18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saac Newton - Wikipedia">
            <a:extLst>
              <a:ext uri="{FF2B5EF4-FFF2-40B4-BE49-F238E27FC236}">
                <a16:creationId xmlns:a16="http://schemas.microsoft.com/office/drawing/2014/main" id="{79B3CE95-DB95-4704-B7BA-78F7FCB1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11" y="3713208"/>
            <a:ext cx="2216150" cy="26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né Descartes - Wikipedia">
            <a:extLst>
              <a:ext uri="{FF2B5EF4-FFF2-40B4-BE49-F238E27FC236}">
                <a16:creationId xmlns:a16="http://schemas.microsoft.com/office/drawing/2014/main" id="{3FDCE43F-DCFC-42E3-B267-D25CEC679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869" y="3757212"/>
            <a:ext cx="2124960" cy="260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5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4341</TotalTime>
  <Words>1895</Words>
  <Application>Microsoft Macintosh PowerPoint</Application>
  <PresentationFormat>Widescreen</PresentationFormat>
  <Paragraphs>211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Georgia</vt:lpstr>
      <vt:lpstr>Metropolitan</vt:lpstr>
      <vt:lpstr>Minds, Machines, Persons</vt:lpstr>
      <vt:lpstr>Overview</vt:lpstr>
      <vt:lpstr>The “Organic” Worldview</vt:lpstr>
      <vt:lpstr>Supernaturalism and Early Science</vt:lpstr>
      <vt:lpstr>The shift away from the O.W</vt:lpstr>
      <vt:lpstr>The Mechanical Worldview</vt:lpstr>
      <vt:lpstr>The Clock Metaphor</vt:lpstr>
      <vt:lpstr>Mechanical Explanations</vt:lpstr>
      <vt:lpstr>Mechanistic thinkers</vt:lpstr>
      <vt:lpstr>PowerPoint Presentation</vt:lpstr>
      <vt:lpstr>Non-mechanistic phenomena?</vt:lpstr>
      <vt:lpstr>Occult Effects</vt:lpstr>
      <vt:lpstr>Comets, Ghosts, and Demons</vt:lpstr>
      <vt:lpstr>Life and the Mechanical Worldview</vt:lpstr>
      <vt:lpstr>A mechanical God? </vt:lpstr>
      <vt:lpstr>Descartes on Mechanism and the Human Mind</vt:lpstr>
      <vt:lpstr>PowerPoint Presentation</vt:lpstr>
      <vt:lpstr>The Mechanical Mind</vt:lpstr>
      <vt:lpstr>The Mechanical Mind </vt:lpstr>
      <vt:lpstr>Naturalism and the Supernatural</vt:lpstr>
      <vt:lpstr>Discussion questions</vt:lpstr>
      <vt:lpstr>Obstacles to the Mechanical Worldview</vt:lpstr>
      <vt:lpstr>Next class: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Minds, Machines, Persons</dc:title>
  <dc:creator>David Sorensen</dc:creator>
  <cp:lastModifiedBy>Microsoft Office User</cp:lastModifiedBy>
  <cp:revision>249</cp:revision>
  <dcterms:created xsi:type="dcterms:W3CDTF">2021-03-29T23:04:34Z</dcterms:created>
  <dcterms:modified xsi:type="dcterms:W3CDTF">2024-01-24T22:16:34Z</dcterms:modified>
</cp:coreProperties>
</file>