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 id="2147483677" r:id="rId2"/>
  </p:sldMasterIdLst>
  <p:notesMasterIdLst>
    <p:notesMasterId r:id="rId35"/>
  </p:notesMasterIdLst>
  <p:handoutMasterIdLst>
    <p:handoutMasterId r:id="rId36"/>
  </p:handoutMasterIdLst>
  <p:sldIdLst>
    <p:sldId id="257" r:id="rId3"/>
    <p:sldId id="260" r:id="rId4"/>
    <p:sldId id="314" r:id="rId5"/>
    <p:sldId id="326" r:id="rId6"/>
    <p:sldId id="373" r:id="rId7"/>
    <p:sldId id="275" r:id="rId8"/>
    <p:sldId id="329" r:id="rId9"/>
    <p:sldId id="330" r:id="rId10"/>
    <p:sldId id="325" r:id="rId11"/>
    <p:sldId id="418" r:id="rId12"/>
    <p:sldId id="416" r:id="rId13"/>
    <p:sldId id="312" r:id="rId14"/>
    <p:sldId id="415" r:id="rId15"/>
    <p:sldId id="392" r:id="rId16"/>
    <p:sldId id="408" r:id="rId17"/>
    <p:sldId id="409" r:id="rId18"/>
    <p:sldId id="410" r:id="rId19"/>
    <p:sldId id="270" r:id="rId20"/>
    <p:sldId id="411" r:id="rId21"/>
    <p:sldId id="271" r:id="rId22"/>
    <p:sldId id="362" r:id="rId23"/>
    <p:sldId id="267" r:id="rId24"/>
    <p:sldId id="394" r:id="rId25"/>
    <p:sldId id="368" r:id="rId26"/>
    <p:sldId id="412" r:id="rId27"/>
    <p:sldId id="366" r:id="rId28"/>
    <p:sldId id="413" r:id="rId29"/>
    <p:sldId id="399" r:id="rId30"/>
    <p:sldId id="402" r:id="rId31"/>
    <p:sldId id="391" r:id="rId32"/>
    <p:sldId id="405" r:id="rId33"/>
    <p:sldId id="370" r:id="rId34"/>
  </p:sldIdLst>
  <p:sldSz cx="12192000" cy="68580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20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4" autoAdjust="0"/>
    <p:restoredTop sz="78639" autoAdjust="0"/>
  </p:normalViewPr>
  <p:slideViewPr>
    <p:cSldViewPr snapToGrid="0">
      <p:cViewPr varScale="1">
        <p:scale>
          <a:sx n="65" d="100"/>
          <a:sy n="65" d="100"/>
        </p:scale>
        <p:origin x="129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005B70-3A07-45E6-89E1-857ED44C8226}" type="doc">
      <dgm:prSet loTypeId="urn:microsoft.com/office/officeart/2005/8/layout/rings+Icon" loCatId="officeonline" qsTypeId="urn:microsoft.com/office/officeart/2005/8/quickstyle/simple5" qsCatId="simple" csTypeId="urn:microsoft.com/office/officeart/2005/8/colors/colorful1" csCatId="colorful" phldr="1"/>
      <dgm:spPr/>
      <dgm:t>
        <a:bodyPr/>
        <a:lstStyle/>
        <a:p>
          <a:endParaRPr lang="en-US"/>
        </a:p>
      </dgm:t>
    </dgm:pt>
    <dgm:pt modelId="{4535DB0A-09CA-4A1A-AC17-EA639CDA5535}">
      <dgm:prSet phldrT="[Text]"/>
      <dgm:spPr/>
      <dgm:t>
        <a:bodyPr/>
        <a:lstStyle/>
        <a:p>
          <a:r>
            <a:rPr lang="en-US" dirty="0">
              <a:latin typeface="Georgia" panose="02040502050405020303" pitchFamily="18" charset="0"/>
            </a:rPr>
            <a:t>Epistemology</a:t>
          </a:r>
        </a:p>
      </dgm:t>
    </dgm:pt>
    <dgm:pt modelId="{04F6E2F3-CF4C-46FB-806A-466342E8EDC3}" type="parTrans" cxnId="{9103EF99-390C-4250-894D-8F66E7469F01}">
      <dgm:prSet/>
      <dgm:spPr/>
      <dgm:t>
        <a:bodyPr/>
        <a:lstStyle/>
        <a:p>
          <a:endParaRPr lang="en-US"/>
        </a:p>
      </dgm:t>
    </dgm:pt>
    <dgm:pt modelId="{2719B55C-E641-4A18-84E2-592606A0148B}" type="sibTrans" cxnId="{9103EF99-390C-4250-894D-8F66E7469F01}">
      <dgm:prSet/>
      <dgm:spPr/>
      <dgm:t>
        <a:bodyPr/>
        <a:lstStyle/>
        <a:p>
          <a:endParaRPr lang="en-US"/>
        </a:p>
      </dgm:t>
    </dgm:pt>
    <dgm:pt modelId="{E3426689-5B67-44A0-A638-EBB8F1C5DF76}">
      <dgm:prSet phldrT="[Text]"/>
      <dgm:spPr/>
      <dgm:t>
        <a:bodyPr/>
        <a:lstStyle/>
        <a:p>
          <a:r>
            <a:rPr lang="en-US" dirty="0">
              <a:latin typeface="Georgia" panose="02040502050405020303" pitchFamily="18" charset="0"/>
            </a:rPr>
            <a:t>Metaphysics</a:t>
          </a:r>
        </a:p>
      </dgm:t>
    </dgm:pt>
    <dgm:pt modelId="{7050F93A-D590-49C7-BC69-8093461D1A78}" type="parTrans" cxnId="{7E0AB7F3-78E9-4E1E-8C17-7F4BCEB8B71B}">
      <dgm:prSet/>
      <dgm:spPr/>
      <dgm:t>
        <a:bodyPr/>
        <a:lstStyle/>
        <a:p>
          <a:endParaRPr lang="en-US"/>
        </a:p>
      </dgm:t>
    </dgm:pt>
    <dgm:pt modelId="{C924382B-7B95-4081-855B-B4524B3F23DD}" type="sibTrans" cxnId="{7E0AB7F3-78E9-4E1E-8C17-7F4BCEB8B71B}">
      <dgm:prSet/>
      <dgm:spPr/>
      <dgm:t>
        <a:bodyPr/>
        <a:lstStyle/>
        <a:p>
          <a:endParaRPr lang="en-US"/>
        </a:p>
      </dgm:t>
    </dgm:pt>
    <dgm:pt modelId="{B3D3628B-541E-4640-A9CF-098183EB7171}">
      <dgm:prSet phldrT="[Text]"/>
      <dgm:spPr/>
      <dgm:t>
        <a:bodyPr/>
        <a:lstStyle/>
        <a:p>
          <a:pPr algn="ctr"/>
          <a:r>
            <a:rPr lang="en-US" dirty="0">
              <a:latin typeface="Georgia" panose="02040502050405020303" pitchFamily="18" charset="0"/>
            </a:rPr>
            <a:t>Ethics</a:t>
          </a:r>
        </a:p>
      </dgm:t>
    </dgm:pt>
    <dgm:pt modelId="{157AE897-55BA-4FC8-94FF-EBA755EC0EDA}" type="parTrans" cxnId="{4B9AE942-1779-4456-8153-4C77D0AA29D8}">
      <dgm:prSet/>
      <dgm:spPr/>
      <dgm:t>
        <a:bodyPr/>
        <a:lstStyle/>
        <a:p>
          <a:endParaRPr lang="en-US"/>
        </a:p>
      </dgm:t>
    </dgm:pt>
    <dgm:pt modelId="{4B5588FE-B5E9-4A1E-8D9D-1BFF10B66CA8}" type="sibTrans" cxnId="{4B9AE942-1779-4456-8153-4C77D0AA29D8}">
      <dgm:prSet/>
      <dgm:spPr/>
      <dgm:t>
        <a:bodyPr/>
        <a:lstStyle/>
        <a:p>
          <a:endParaRPr lang="en-US"/>
        </a:p>
      </dgm:t>
    </dgm:pt>
    <dgm:pt modelId="{FDA1380B-D904-4604-B91C-C5173E08E6E8}" type="pres">
      <dgm:prSet presAssocID="{21005B70-3A07-45E6-89E1-857ED44C8226}" presName="Name0" presStyleCnt="0">
        <dgm:presLayoutVars>
          <dgm:chMax val="7"/>
          <dgm:dir/>
          <dgm:resizeHandles val="exact"/>
        </dgm:presLayoutVars>
      </dgm:prSet>
      <dgm:spPr/>
    </dgm:pt>
    <dgm:pt modelId="{E6ECF509-CFFE-4425-81F2-8D173BD43795}" type="pres">
      <dgm:prSet presAssocID="{21005B70-3A07-45E6-89E1-857ED44C8226}" presName="ellipse1" presStyleLbl="vennNode1" presStyleIdx="0" presStyleCnt="3" custLinFactNeighborX="6315" custLinFactNeighborY="-411">
        <dgm:presLayoutVars>
          <dgm:bulletEnabled val="1"/>
        </dgm:presLayoutVars>
      </dgm:prSet>
      <dgm:spPr/>
    </dgm:pt>
    <dgm:pt modelId="{7D4B52DE-8BF4-4509-832D-3065C7F5F8F4}" type="pres">
      <dgm:prSet presAssocID="{21005B70-3A07-45E6-89E1-857ED44C8226}" presName="ellipse2" presStyleLbl="vennNode1" presStyleIdx="1" presStyleCnt="3">
        <dgm:presLayoutVars>
          <dgm:bulletEnabled val="1"/>
        </dgm:presLayoutVars>
      </dgm:prSet>
      <dgm:spPr/>
    </dgm:pt>
    <dgm:pt modelId="{522F53FE-09AD-4E74-A5FD-B7D53C7B1B69}" type="pres">
      <dgm:prSet presAssocID="{21005B70-3A07-45E6-89E1-857ED44C8226}" presName="ellipse3" presStyleLbl="vennNode1" presStyleIdx="2" presStyleCnt="3" custLinFactNeighborX="-11526" custLinFactNeighborY="-640">
        <dgm:presLayoutVars>
          <dgm:bulletEnabled val="1"/>
        </dgm:presLayoutVars>
      </dgm:prSet>
      <dgm:spPr/>
    </dgm:pt>
  </dgm:ptLst>
  <dgm:cxnLst>
    <dgm:cxn modelId="{33EBA440-9437-43D4-8729-BC9423D63899}" type="presOf" srcId="{4535DB0A-09CA-4A1A-AC17-EA639CDA5535}" destId="{E6ECF509-CFFE-4425-81F2-8D173BD43795}" srcOrd="0" destOrd="0" presId="urn:microsoft.com/office/officeart/2005/8/layout/rings+Icon"/>
    <dgm:cxn modelId="{4B9AE942-1779-4456-8153-4C77D0AA29D8}" srcId="{21005B70-3A07-45E6-89E1-857ED44C8226}" destId="{B3D3628B-541E-4640-A9CF-098183EB7171}" srcOrd="2" destOrd="0" parTransId="{157AE897-55BA-4FC8-94FF-EBA755EC0EDA}" sibTransId="{4B5588FE-B5E9-4A1E-8D9D-1BFF10B66CA8}"/>
    <dgm:cxn modelId="{B62F7C7F-D2E8-4FC1-A136-2E3AC28A3C37}" type="presOf" srcId="{21005B70-3A07-45E6-89E1-857ED44C8226}" destId="{FDA1380B-D904-4604-B91C-C5173E08E6E8}" srcOrd="0" destOrd="0" presId="urn:microsoft.com/office/officeart/2005/8/layout/rings+Icon"/>
    <dgm:cxn modelId="{9103EF99-390C-4250-894D-8F66E7469F01}" srcId="{21005B70-3A07-45E6-89E1-857ED44C8226}" destId="{4535DB0A-09CA-4A1A-AC17-EA639CDA5535}" srcOrd="0" destOrd="0" parTransId="{04F6E2F3-CF4C-46FB-806A-466342E8EDC3}" sibTransId="{2719B55C-E641-4A18-84E2-592606A0148B}"/>
    <dgm:cxn modelId="{F7A379D8-F7C1-49AF-A3E4-0E09903A07D6}" type="presOf" srcId="{B3D3628B-541E-4640-A9CF-098183EB7171}" destId="{522F53FE-09AD-4E74-A5FD-B7D53C7B1B69}" srcOrd="0" destOrd="0" presId="urn:microsoft.com/office/officeart/2005/8/layout/rings+Icon"/>
    <dgm:cxn modelId="{B37E2EF1-13B9-4029-BD94-2C152CA3B9EE}" type="presOf" srcId="{E3426689-5B67-44A0-A638-EBB8F1C5DF76}" destId="{7D4B52DE-8BF4-4509-832D-3065C7F5F8F4}" srcOrd="0" destOrd="0" presId="urn:microsoft.com/office/officeart/2005/8/layout/rings+Icon"/>
    <dgm:cxn modelId="{7E0AB7F3-78E9-4E1E-8C17-7F4BCEB8B71B}" srcId="{21005B70-3A07-45E6-89E1-857ED44C8226}" destId="{E3426689-5B67-44A0-A638-EBB8F1C5DF76}" srcOrd="1" destOrd="0" parTransId="{7050F93A-D590-49C7-BC69-8093461D1A78}" sibTransId="{C924382B-7B95-4081-855B-B4524B3F23DD}"/>
    <dgm:cxn modelId="{1D4ED39A-6BC4-4940-B2A1-41332D717BEE}" type="presParOf" srcId="{FDA1380B-D904-4604-B91C-C5173E08E6E8}" destId="{E6ECF509-CFFE-4425-81F2-8D173BD43795}" srcOrd="0" destOrd="0" presId="urn:microsoft.com/office/officeart/2005/8/layout/rings+Icon"/>
    <dgm:cxn modelId="{F52D0282-82E5-4EAF-B443-15419ADDEAE8}" type="presParOf" srcId="{FDA1380B-D904-4604-B91C-C5173E08E6E8}" destId="{7D4B52DE-8BF4-4509-832D-3065C7F5F8F4}" srcOrd="1" destOrd="0" presId="urn:microsoft.com/office/officeart/2005/8/layout/rings+Icon"/>
    <dgm:cxn modelId="{357B3319-496B-4291-A8BD-B1DD1F1361E0}" type="presParOf" srcId="{FDA1380B-D904-4604-B91C-C5173E08E6E8}" destId="{522F53FE-09AD-4E74-A5FD-B7D53C7B1B69}" srcOrd="2" destOrd="0" presId="urn:microsoft.com/office/officeart/2005/8/layout/rings+Icon"/>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ECF509-CFFE-4425-81F2-8D173BD43795}">
      <dsp:nvSpPr>
        <dsp:cNvPr id="0" name=""/>
        <dsp:cNvSpPr/>
      </dsp:nvSpPr>
      <dsp:spPr>
        <a:xfrm>
          <a:off x="2687849" y="0"/>
          <a:ext cx="2647002" cy="2646964"/>
        </a:xfrm>
        <a:prstGeom prst="ellipse">
          <a:avLst/>
        </a:prstGeom>
        <a:gradFill rotWithShape="0">
          <a:gsLst>
            <a:gs pos="0">
              <a:schemeClr val="accent2">
                <a:alpha val="50000"/>
                <a:hueOff val="0"/>
                <a:satOff val="0"/>
                <a:lumOff val="0"/>
                <a:alphaOff val="0"/>
                <a:tint val="97000"/>
                <a:satMod val="100000"/>
                <a:lumMod val="102000"/>
              </a:schemeClr>
            </a:gs>
            <a:gs pos="50000">
              <a:schemeClr val="accent2">
                <a:alpha val="50000"/>
                <a:hueOff val="0"/>
                <a:satOff val="0"/>
                <a:lumOff val="0"/>
                <a:alphaOff val="0"/>
                <a:shade val="100000"/>
                <a:satMod val="100000"/>
                <a:lumMod val="100000"/>
              </a:schemeClr>
            </a:gs>
            <a:gs pos="100000">
              <a:schemeClr val="accent2">
                <a:alpha val="50000"/>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Georgia" panose="02040502050405020303" pitchFamily="18" charset="0"/>
            </a:rPr>
            <a:t>Epistemology</a:t>
          </a:r>
        </a:p>
      </dsp:txBody>
      <dsp:txXfrm>
        <a:off x="3075493" y="387639"/>
        <a:ext cx="1871714" cy="1871686"/>
      </dsp:txXfrm>
    </dsp:sp>
    <dsp:sp modelId="{7D4B52DE-8BF4-4509-832D-3065C7F5F8F4}">
      <dsp:nvSpPr>
        <dsp:cNvPr id="0" name=""/>
        <dsp:cNvSpPr/>
      </dsp:nvSpPr>
      <dsp:spPr>
        <a:xfrm>
          <a:off x="3883127" y="1765378"/>
          <a:ext cx="2647002" cy="2646964"/>
        </a:xfrm>
        <a:prstGeom prst="ellipse">
          <a:avLst/>
        </a:prstGeom>
        <a:gradFill rotWithShape="0">
          <a:gsLst>
            <a:gs pos="0">
              <a:schemeClr val="accent3">
                <a:alpha val="50000"/>
                <a:hueOff val="0"/>
                <a:satOff val="0"/>
                <a:lumOff val="0"/>
                <a:alphaOff val="0"/>
                <a:tint val="97000"/>
                <a:satMod val="100000"/>
                <a:lumMod val="102000"/>
              </a:schemeClr>
            </a:gs>
            <a:gs pos="50000">
              <a:schemeClr val="accent3">
                <a:alpha val="50000"/>
                <a:hueOff val="0"/>
                <a:satOff val="0"/>
                <a:lumOff val="0"/>
                <a:alphaOff val="0"/>
                <a:shade val="100000"/>
                <a:satMod val="100000"/>
                <a:lumMod val="100000"/>
              </a:schemeClr>
            </a:gs>
            <a:gs pos="100000">
              <a:schemeClr val="accent3">
                <a:alpha val="50000"/>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Georgia" panose="02040502050405020303" pitchFamily="18" charset="0"/>
            </a:rPr>
            <a:t>Metaphysics</a:t>
          </a:r>
        </a:p>
      </dsp:txBody>
      <dsp:txXfrm>
        <a:off x="4270771" y="2153017"/>
        <a:ext cx="1871714" cy="1871686"/>
      </dsp:txXfrm>
    </dsp:sp>
    <dsp:sp modelId="{522F53FE-09AD-4E74-A5FD-B7D53C7B1B69}">
      <dsp:nvSpPr>
        <dsp:cNvPr id="0" name=""/>
        <dsp:cNvSpPr/>
      </dsp:nvSpPr>
      <dsp:spPr>
        <a:xfrm>
          <a:off x="4938858" y="0"/>
          <a:ext cx="2647002" cy="2646964"/>
        </a:xfrm>
        <a:prstGeom prst="ellipse">
          <a:avLst/>
        </a:prstGeom>
        <a:gradFill rotWithShape="0">
          <a:gsLst>
            <a:gs pos="0">
              <a:schemeClr val="accent4">
                <a:alpha val="50000"/>
                <a:hueOff val="0"/>
                <a:satOff val="0"/>
                <a:lumOff val="0"/>
                <a:alphaOff val="0"/>
                <a:tint val="97000"/>
                <a:satMod val="100000"/>
                <a:lumMod val="102000"/>
              </a:schemeClr>
            </a:gs>
            <a:gs pos="50000">
              <a:schemeClr val="accent4">
                <a:alpha val="50000"/>
                <a:hueOff val="0"/>
                <a:satOff val="0"/>
                <a:lumOff val="0"/>
                <a:alphaOff val="0"/>
                <a:shade val="100000"/>
                <a:satMod val="100000"/>
                <a:lumMod val="100000"/>
              </a:schemeClr>
            </a:gs>
            <a:gs pos="100000">
              <a:schemeClr val="accent4">
                <a:alpha val="50000"/>
                <a:hueOff val="0"/>
                <a:satOff val="0"/>
                <a:lumOff val="0"/>
                <a:alphaOff val="0"/>
                <a:shade val="80000"/>
                <a:satMod val="100000"/>
                <a:lumMod val="99000"/>
              </a:schemeClr>
            </a:gs>
          </a:gsLst>
          <a:lin ang="27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Georgia" panose="02040502050405020303" pitchFamily="18" charset="0"/>
            </a:rPr>
            <a:t>Ethics</a:t>
          </a:r>
        </a:p>
      </dsp:txBody>
      <dsp:txXfrm>
        <a:off x="5326502" y="387639"/>
        <a:ext cx="1871714" cy="1871686"/>
      </dsp:txXfrm>
    </dsp:sp>
  </dsp:spTree>
</dsp:drawing>
</file>

<file path=ppt/diagrams/layout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D4989951-9DD2-4AB0-A38C-7B170582D3C1}" type="datetimeFigureOut">
              <a:rPr lang="en-US" smtClean="0"/>
              <a:t>9/7/2023</a:t>
            </a:fld>
            <a:endParaRPr lang="en-US"/>
          </a:p>
        </p:txBody>
      </p:sp>
      <p:sp>
        <p:nvSpPr>
          <p:cNvPr id="4" name="Footer Placeholder 3"/>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22735969-5717-4E6D-AB4E-E76E59318DC3}" type="slidenum">
              <a:rPr lang="en-US" smtClean="0"/>
              <a:t>‹#›</a:t>
            </a:fld>
            <a:endParaRPr lang="en-US"/>
          </a:p>
        </p:txBody>
      </p:sp>
    </p:spTree>
    <p:extLst>
      <p:ext uri="{BB962C8B-B14F-4D97-AF65-F5344CB8AC3E}">
        <p14:creationId xmlns:p14="http://schemas.microsoft.com/office/powerpoint/2010/main" val="3423169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13C1B2AC-DFD0-43D7-ADD7-F67820F762DB}" type="datetimeFigureOut">
              <a:rPr lang="en-US" smtClean="0"/>
              <a:t>9/7/2023</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936C656E-75AD-4983-85C0-94C2A3C993F9}" type="slidenum">
              <a:rPr lang="en-US" smtClean="0"/>
              <a:t>‹#›</a:t>
            </a:fld>
            <a:endParaRPr lang="en-US"/>
          </a:p>
        </p:txBody>
      </p:sp>
    </p:spTree>
    <p:extLst>
      <p:ext uri="{BB962C8B-B14F-4D97-AF65-F5344CB8AC3E}">
        <p14:creationId xmlns:p14="http://schemas.microsoft.com/office/powerpoint/2010/main" val="150706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6C656E-75AD-4983-85C0-94C2A3C993F9}" type="slidenum">
              <a:rPr lang="en-US" smtClean="0"/>
              <a:t>1</a:t>
            </a:fld>
            <a:endParaRPr lang="en-US"/>
          </a:p>
        </p:txBody>
      </p:sp>
    </p:spTree>
    <p:extLst>
      <p:ext uri="{BB962C8B-B14F-4D97-AF65-F5344CB8AC3E}">
        <p14:creationId xmlns:p14="http://schemas.microsoft.com/office/powerpoint/2010/main" val="392691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Belief bias: tendency to believe arguments are valid because they have true conclusions (reliant on system 1) </a:t>
            </a:r>
          </a:p>
        </p:txBody>
      </p:sp>
      <p:sp>
        <p:nvSpPr>
          <p:cNvPr id="4" name="Slide Number Placeholder 3"/>
          <p:cNvSpPr>
            <a:spLocks noGrp="1"/>
          </p:cNvSpPr>
          <p:nvPr>
            <p:ph type="sldNum" sz="quarter" idx="5"/>
          </p:nvPr>
        </p:nvSpPr>
        <p:spPr/>
        <p:txBody>
          <a:bodyPr/>
          <a:lstStyle/>
          <a:p>
            <a:fld id="{6DA85444-E5A2-44BD-9E36-90141AA022C3}" type="slidenum">
              <a:rPr lang="en-US" smtClean="0"/>
              <a:t>20</a:t>
            </a:fld>
            <a:endParaRPr lang="en-US"/>
          </a:p>
        </p:txBody>
      </p:sp>
    </p:spTree>
    <p:extLst>
      <p:ext uri="{BB962C8B-B14F-4D97-AF65-F5344CB8AC3E}">
        <p14:creationId xmlns:p14="http://schemas.microsoft.com/office/powerpoint/2010/main" val="3191332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Georgia" panose="02040502050405020303" pitchFamily="18" charset="0"/>
                <a:sym typeface="Wingdings" panose="05000000000000000000" pitchFamily="2" charset="2"/>
              </a:rPr>
              <a:t>Disjunctive syllogism (Dilemma): P v Q, ~P : Q</a:t>
            </a:r>
          </a:p>
          <a:p>
            <a:r>
              <a:rPr lang="en-US" sz="1200" dirty="0">
                <a:latin typeface="Georgia" panose="02040502050405020303" pitchFamily="18" charset="0"/>
                <a:sym typeface="Wingdings" panose="05000000000000000000" pitchFamily="2" charset="2"/>
              </a:rPr>
              <a:t>Hypothetical syllogism: PQ, QR : PR</a:t>
            </a:r>
          </a:p>
          <a:p>
            <a:endParaRPr lang="en-US" sz="1200" dirty="0">
              <a:latin typeface="Georgia" panose="02040502050405020303" pitchFamily="18" charset="0"/>
              <a:sym typeface="Wingdings" panose="05000000000000000000" pitchFamily="2" charset="2"/>
            </a:endParaRPr>
          </a:p>
          <a:p>
            <a:endParaRPr lang="en-US" sz="1200" dirty="0">
              <a:latin typeface="Georgia" panose="02040502050405020303" pitchFamily="18" charset="0"/>
              <a:sym typeface="Wingdings" panose="05000000000000000000" pitchFamily="2" charset="2"/>
            </a:endParaRPr>
          </a:p>
          <a:p>
            <a:r>
              <a:rPr lang="en-US" sz="1200" dirty="0">
                <a:latin typeface="Georgia" panose="02040502050405020303" pitchFamily="18" charset="0"/>
              </a:rPr>
              <a:t>Logical variables: plug and play any propositions you’d like and they’ll be valid. </a:t>
            </a:r>
          </a:p>
          <a:p>
            <a:endParaRPr lang="en-US" dirty="0"/>
          </a:p>
        </p:txBody>
      </p:sp>
      <p:sp>
        <p:nvSpPr>
          <p:cNvPr id="4" name="Slide Number Placeholder 3"/>
          <p:cNvSpPr>
            <a:spLocks noGrp="1"/>
          </p:cNvSpPr>
          <p:nvPr>
            <p:ph type="sldNum" sz="quarter" idx="10"/>
          </p:nvPr>
        </p:nvSpPr>
        <p:spPr/>
        <p:txBody>
          <a:bodyPr/>
          <a:lstStyle/>
          <a:p>
            <a:fld id="{9454EF76-17AF-4620-860E-80C316E37695}" type="slidenum">
              <a:rPr lang="en-US" smtClean="0"/>
              <a:t>25</a:t>
            </a:fld>
            <a:endParaRPr lang="en-US"/>
          </a:p>
        </p:txBody>
      </p:sp>
    </p:spTree>
    <p:extLst>
      <p:ext uri="{BB962C8B-B14F-4D97-AF65-F5344CB8AC3E}">
        <p14:creationId xmlns:p14="http://schemas.microsoft.com/office/powerpoint/2010/main" val="277880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Philosophical questions come in three basic forms. Epistemology deals with questions pertaining to the formation of knowledge. What do we know, how do we know it? Ethics deals with determining what is right and wrong. And metaphysics deals with questions about reality and what kinds of things exist. Logic can be thought of a set of rules that govern rational thought. Logic lays down the basic ground rules for philosophical theorizing. We will go more into logic and argumentation next class.  We will now spend some time discussing issues in each of these three main sub-branches of philosophy. Introduce</a:t>
            </a:r>
            <a:r>
              <a:rPr lang="en-US" baseline="0" dirty="0"/>
              <a:t> each with an example. If no I-clickers on day 1, you can do the votes by show of hands. </a:t>
            </a:r>
            <a:endParaRPr lang="en-US" dirty="0"/>
          </a:p>
        </p:txBody>
      </p:sp>
      <p:sp>
        <p:nvSpPr>
          <p:cNvPr id="4" name="Slide Number Placeholder 3"/>
          <p:cNvSpPr>
            <a:spLocks noGrp="1"/>
          </p:cNvSpPr>
          <p:nvPr>
            <p:ph type="sldNum" sz="quarter" idx="10"/>
          </p:nvPr>
        </p:nvSpPr>
        <p:spPr/>
        <p:txBody>
          <a:bodyPr/>
          <a:lstStyle/>
          <a:p>
            <a:fld id="{936C656E-75AD-4983-85C0-94C2A3C993F9}" type="slidenum">
              <a:rPr lang="en-US" smtClean="0"/>
              <a:t>2</a:t>
            </a:fld>
            <a:endParaRPr lang="en-US"/>
          </a:p>
        </p:txBody>
      </p:sp>
    </p:spTree>
    <p:extLst>
      <p:ext uri="{BB962C8B-B14F-4D97-AF65-F5344CB8AC3E}">
        <p14:creationId xmlns:p14="http://schemas.microsoft.com/office/powerpoint/2010/main" val="4096909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eorgia" panose="02040502050405020303" pitchFamily="18" charset="0"/>
              </a:rPr>
              <a:t>The truth value of </a:t>
            </a:r>
            <a:r>
              <a:rPr lang="en-US" sz="1200" i="1" dirty="0">
                <a:latin typeface="Georgia" panose="02040502050405020303" pitchFamily="18" charset="0"/>
              </a:rPr>
              <a:t>determinate </a:t>
            </a:r>
            <a:r>
              <a:rPr lang="en-US" sz="1200" dirty="0">
                <a:latin typeface="Georgia" panose="02040502050405020303" pitchFamily="18" charset="0"/>
              </a:rPr>
              <a:t>statements do not ever change. If we were wrong about what the facts were, then it would be our beliefs that change, not the facts.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eorgia" panose="02040502050405020303" pitchFamily="18" charset="0"/>
              </a:rPr>
              <a:t>one party can be right! (see law of </a:t>
            </a:r>
            <a:r>
              <a:rPr lang="en-US" sz="1200" dirty="0" err="1">
                <a:latin typeface="Georgia" panose="02040502050405020303" pitchFamily="18" charset="0"/>
              </a:rPr>
              <a:t>noncontradiction</a:t>
            </a:r>
            <a:r>
              <a:rPr lang="en-US" sz="1200" dirty="0">
                <a:latin typeface="Georgia" panose="02040502050405020303" pitchFamily="18" charset="0"/>
              </a:rPr>
              <a:t>)</a:t>
            </a:r>
            <a:endParaRPr lang="en-US" sz="1100" dirty="0">
              <a:latin typeface="Georgia" panose="02040502050405020303" pitchFamily="18" charset="0"/>
            </a:endParaRPr>
          </a:p>
          <a:p>
            <a:endParaRPr lang="en-US" dirty="0"/>
          </a:p>
        </p:txBody>
      </p:sp>
      <p:sp>
        <p:nvSpPr>
          <p:cNvPr id="4" name="Slide Number Placeholder 3"/>
          <p:cNvSpPr>
            <a:spLocks noGrp="1"/>
          </p:cNvSpPr>
          <p:nvPr>
            <p:ph type="sldNum" sz="quarter" idx="10"/>
          </p:nvPr>
        </p:nvSpPr>
        <p:spPr/>
        <p:txBody>
          <a:bodyPr/>
          <a:lstStyle/>
          <a:p>
            <a:fld id="{9454EF76-17AF-4620-860E-80C316E37695}" type="slidenum">
              <a:rPr lang="en-US" smtClean="0"/>
              <a:t>4</a:t>
            </a:fld>
            <a:endParaRPr lang="en-US"/>
          </a:p>
        </p:txBody>
      </p:sp>
    </p:spTree>
    <p:extLst>
      <p:ext uri="{BB962C8B-B14F-4D97-AF65-F5344CB8AC3E}">
        <p14:creationId xmlns:p14="http://schemas.microsoft.com/office/powerpoint/2010/main" val="2691848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eorgia" panose="02040502050405020303" pitchFamily="18" charset="0"/>
              </a:rPr>
              <a:t>Beliefs can be about any matter of fact, even uncontroversial ones (e.g. I believe I have a hand, 2+2=4,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eorgia" panose="02040502050405020303" pitchFamily="18" charset="0"/>
              </a:rPr>
              <a:t>E.g. I falsely believed that I locked my front door this morning.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Georgia" panose="02040502050405020303" pitchFamily="18" charset="0"/>
            </a:endParaRPr>
          </a:p>
          <a:p>
            <a:endParaRPr lang="en-US" dirty="0"/>
          </a:p>
        </p:txBody>
      </p:sp>
      <p:sp>
        <p:nvSpPr>
          <p:cNvPr id="4" name="Slide Number Placeholder 3"/>
          <p:cNvSpPr>
            <a:spLocks noGrp="1"/>
          </p:cNvSpPr>
          <p:nvPr>
            <p:ph type="sldNum" sz="quarter" idx="10"/>
          </p:nvPr>
        </p:nvSpPr>
        <p:spPr/>
        <p:txBody>
          <a:bodyPr/>
          <a:lstStyle/>
          <a:p>
            <a:fld id="{9454EF76-17AF-4620-860E-80C316E37695}" type="slidenum">
              <a:rPr lang="en-US" smtClean="0"/>
              <a:t>6</a:t>
            </a:fld>
            <a:endParaRPr lang="en-US"/>
          </a:p>
        </p:txBody>
      </p:sp>
    </p:spTree>
    <p:extLst>
      <p:ext uri="{BB962C8B-B14F-4D97-AF65-F5344CB8AC3E}">
        <p14:creationId xmlns:p14="http://schemas.microsoft.com/office/powerpoint/2010/main" val="1724691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eorgia" panose="02040502050405020303" pitchFamily="18" charset="0"/>
              </a:rPr>
              <a:t>E.g. Even or odd number of stars in the universe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eorgia" panose="02040502050405020303" pitchFamily="18" charset="0"/>
              </a:rPr>
              <a:t>E.g. True that Trump is bald, and false that Trump is bald (at the same time). </a:t>
            </a:r>
          </a:p>
          <a:p>
            <a:endParaRPr lang="en-US" dirty="0"/>
          </a:p>
        </p:txBody>
      </p:sp>
      <p:sp>
        <p:nvSpPr>
          <p:cNvPr id="4" name="Slide Number Placeholder 3"/>
          <p:cNvSpPr>
            <a:spLocks noGrp="1"/>
          </p:cNvSpPr>
          <p:nvPr>
            <p:ph type="sldNum" sz="quarter" idx="10"/>
          </p:nvPr>
        </p:nvSpPr>
        <p:spPr/>
        <p:txBody>
          <a:bodyPr/>
          <a:lstStyle/>
          <a:p>
            <a:fld id="{9454EF76-17AF-4620-860E-80C316E37695}" type="slidenum">
              <a:rPr lang="en-US" smtClean="0"/>
              <a:t>9</a:t>
            </a:fld>
            <a:endParaRPr lang="en-US"/>
          </a:p>
        </p:txBody>
      </p:sp>
    </p:spTree>
    <p:extLst>
      <p:ext uri="{BB962C8B-B14F-4D97-AF65-F5344CB8AC3E}">
        <p14:creationId xmlns:p14="http://schemas.microsoft.com/office/powerpoint/2010/main" val="3595074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essence of a square? Necessarily 4-sided, but not sufficient (rectangle, rhombus). 4 equal length sides, 4 right angles</a:t>
            </a:r>
          </a:p>
          <a:p>
            <a:endParaRPr lang="en-US" dirty="0"/>
          </a:p>
          <a:p>
            <a:r>
              <a:rPr lang="en-US" dirty="0"/>
              <a:t>What is required to be POTUS? Necessarily natural born citizen, 14 years of residency, at least 35 years old. Are these sufficient to be president? No!</a:t>
            </a:r>
            <a:br>
              <a:rPr lang="en-US" dirty="0"/>
            </a:br>
            <a:r>
              <a:rPr lang="en-US" dirty="0"/>
              <a:t>Must also win a general election and be inaugurated. </a:t>
            </a:r>
          </a:p>
          <a:p>
            <a:endParaRPr lang="en-US" dirty="0"/>
          </a:p>
          <a:p>
            <a:r>
              <a:rPr lang="en-US" dirty="0"/>
              <a:t>In discussion last time, there were several proposed conditions for having a mind. One was having a brain or complex nervous system. We can ask whether this is a necessary condition, or merely a sufficient condition. Question: Could there be entities that have minds that lack brains? (digital computers, God) </a:t>
            </a:r>
          </a:p>
        </p:txBody>
      </p:sp>
      <p:sp>
        <p:nvSpPr>
          <p:cNvPr id="4" name="Slide Number Placeholder 3"/>
          <p:cNvSpPr>
            <a:spLocks noGrp="1"/>
          </p:cNvSpPr>
          <p:nvPr>
            <p:ph type="sldNum" sz="quarter" idx="5"/>
          </p:nvPr>
        </p:nvSpPr>
        <p:spPr/>
        <p:txBody>
          <a:bodyPr/>
          <a:lstStyle/>
          <a:p>
            <a:fld id="{936C656E-75AD-4983-85C0-94C2A3C993F9}" type="slidenum">
              <a:rPr lang="en-US" smtClean="0"/>
              <a:t>12</a:t>
            </a:fld>
            <a:endParaRPr lang="en-US"/>
          </a:p>
        </p:txBody>
      </p:sp>
    </p:spTree>
    <p:extLst>
      <p:ext uri="{BB962C8B-B14F-4D97-AF65-F5344CB8AC3E}">
        <p14:creationId xmlns:p14="http://schemas.microsoft.com/office/powerpoint/2010/main" val="232582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6C656E-75AD-4983-85C0-94C2A3C993F9}" type="slidenum">
              <a:rPr lang="en-US" smtClean="0"/>
              <a:t>13</a:t>
            </a:fld>
            <a:endParaRPr lang="en-US"/>
          </a:p>
        </p:txBody>
      </p:sp>
    </p:spTree>
    <p:extLst>
      <p:ext uri="{BB962C8B-B14F-4D97-AF65-F5344CB8AC3E}">
        <p14:creationId xmlns:p14="http://schemas.microsoft.com/office/powerpoint/2010/main" val="3862358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6"/>
                </a:solidFill>
                <a:latin typeface="Georgia" panose="02040502050405020303" pitchFamily="18" charset="0"/>
              </a:rPr>
              <a:t>Validity</a:t>
            </a:r>
            <a:r>
              <a:rPr lang="en-US" sz="1200" dirty="0">
                <a:latin typeface="Georgia" panose="02040502050405020303" pitchFamily="18" charset="0"/>
              </a:rPr>
              <a:t> is a technical term in the study of logic. It doesn’t carry the same meaning as in everyday English. Arguments can not be true or false. It is the statements themselves that are true or false. </a:t>
            </a:r>
          </a:p>
          <a:p>
            <a:endParaRPr lang="en-US" dirty="0"/>
          </a:p>
        </p:txBody>
      </p:sp>
      <p:sp>
        <p:nvSpPr>
          <p:cNvPr id="4" name="Slide Number Placeholder 3"/>
          <p:cNvSpPr>
            <a:spLocks noGrp="1"/>
          </p:cNvSpPr>
          <p:nvPr>
            <p:ph type="sldNum" sz="quarter" idx="10"/>
          </p:nvPr>
        </p:nvSpPr>
        <p:spPr/>
        <p:txBody>
          <a:bodyPr/>
          <a:lstStyle/>
          <a:p>
            <a:fld id="{9454EF76-17AF-4620-860E-80C316E37695}" type="slidenum">
              <a:rPr lang="en-US" smtClean="0"/>
              <a:t>17</a:t>
            </a:fld>
            <a:endParaRPr lang="en-US"/>
          </a:p>
        </p:txBody>
      </p:sp>
    </p:spTree>
    <p:extLst>
      <p:ext uri="{BB962C8B-B14F-4D97-AF65-F5344CB8AC3E}">
        <p14:creationId xmlns:p14="http://schemas.microsoft.com/office/powerpoint/2010/main" val="604119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Valid argument</a:t>
            </a:r>
          </a:p>
        </p:txBody>
      </p:sp>
      <p:sp>
        <p:nvSpPr>
          <p:cNvPr id="4" name="Slide Number Placeholder 3"/>
          <p:cNvSpPr>
            <a:spLocks noGrp="1"/>
          </p:cNvSpPr>
          <p:nvPr>
            <p:ph type="sldNum" sz="quarter" idx="10"/>
          </p:nvPr>
        </p:nvSpPr>
        <p:spPr/>
        <p:txBody>
          <a:bodyPr/>
          <a:lstStyle/>
          <a:p>
            <a:fld id="{A9B7AE8E-BD99-4ED0-AFEC-B3B0115C6FC3}" type="slidenum">
              <a:rPr lang="en-US" smtClean="0"/>
              <a:t>18</a:t>
            </a:fld>
            <a:endParaRPr lang="en-US"/>
          </a:p>
        </p:txBody>
      </p:sp>
    </p:spTree>
    <p:extLst>
      <p:ext uri="{BB962C8B-B14F-4D97-AF65-F5344CB8AC3E}">
        <p14:creationId xmlns:p14="http://schemas.microsoft.com/office/powerpoint/2010/main" val="2739792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4A206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B61BEF0D-F0BB-DE4B-95CE-6DB70DBA9567}" type="datetimeFigureOut">
              <a:rPr lang="en-US" smtClean="0"/>
              <a:pPr/>
              <a:t>9/7/2023</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99979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7215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1243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321B89A4-10E0-47D1-9DC7-1B1F3F63D59E}" type="datetimeFigureOut">
              <a:rPr lang="en-US" smtClean="0"/>
              <a:t>9/7/2023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1F7E0BB-A1AE-43C8-B1D5-85E5D6DBF99D}" type="slidenum">
              <a:rPr lang="en-US" smtClean="0"/>
              <a:t>‹#›</a:t>
            </a:fld>
            <a:endParaRPr lang="en-US"/>
          </a:p>
        </p:txBody>
      </p:sp>
    </p:spTree>
    <p:extLst>
      <p:ext uri="{BB962C8B-B14F-4D97-AF65-F5344CB8AC3E}">
        <p14:creationId xmlns:p14="http://schemas.microsoft.com/office/powerpoint/2010/main" val="1611390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1B89A4-10E0-47D1-9DC7-1B1F3F63D59E}"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7E0BB-A1AE-43C8-B1D5-85E5D6DBF99D}" type="slidenum">
              <a:rPr lang="en-US" smtClean="0"/>
              <a:t>‹#›</a:t>
            </a:fld>
            <a:endParaRPr lang="en-US"/>
          </a:p>
        </p:txBody>
      </p:sp>
    </p:spTree>
    <p:extLst>
      <p:ext uri="{BB962C8B-B14F-4D97-AF65-F5344CB8AC3E}">
        <p14:creationId xmlns:p14="http://schemas.microsoft.com/office/powerpoint/2010/main" val="1569222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1B89A4-10E0-47D1-9DC7-1B1F3F63D59E}"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7E0BB-A1AE-43C8-B1D5-85E5D6DBF99D}" type="slidenum">
              <a:rPr lang="en-US" smtClean="0"/>
              <a:t>‹#›</a:t>
            </a:fld>
            <a:endParaRPr lang="en-US"/>
          </a:p>
        </p:txBody>
      </p:sp>
    </p:spTree>
    <p:extLst>
      <p:ext uri="{BB962C8B-B14F-4D97-AF65-F5344CB8AC3E}">
        <p14:creationId xmlns:p14="http://schemas.microsoft.com/office/powerpoint/2010/main" val="1021978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1B89A4-10E0-47D1-9DC7-1B1F3F63D59E}" type="datetimeFigureOut">
              <a:rPr lang="en-US" smtClean="0"/>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7E0BB-A1AE-43C8-B1D5-85E5D6DBF99D}" type="slidenum">
              <a:rPr lang="en-US" smtClean="0"/>
              <a:t>‹#›</a:t>
            </a:fld>
            <a:endParaRPr lang="en-US"/>
          </a:p>
        </p:txBody>
      </p:sp>
    </p:spTree>
    <p:extLst>
      <p:ext uri="{BB962C8B-B14F-4D97-AF65-F5344CB8AC3E}">
        <p14:creationId xmlns:p14="http://schemas.microsoft.com/office/powerpoint/2010/main" val="3023535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1B89A4-10E0-47D1-9DC7-1B1F3F63D59E}" type="datetimeFigureOut">
              <a:rPr lang="en-US" smtClean="0"/>
              <a:t>9/7/2023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F7E0BB-A1AE-43C8-B1D5-85E5D6DBF99D}" type="slidenum">
              <a:rPr lang="en-US" smtClean="0"/>
              <a:t>‹#›</a:t>
            </a:fld>
            <a:endParaRPr lang="en-US"/>
          </a:p>
        </p:txBody>
      </p:sp>
    </p:spTree>
    <p:extLst>
      <p:ext uri="{BB962C8B-B14F-4D97-AF65-F5344CB8AC3E}">
        <p14:creationId xmlns:p14="http://schemas.microsoft.com/office/powerpoint/2010/main" val="3553383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1B89A4-10E0-47D1-9DC7-1B1F3F63D59E}" type="datetimeFigureOut">
              <a:rPr lang="en-US" smtClean="0"/>
              <a:t>9/7/2023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F7E0BB-A1AE-43C8-B1D5-85E5D6DBF99D}" type="slidenum">
              <a:rPr lang="en-US" smtClean="0"/>
              <a:t>‹#›</a:t>
            </a:fld>
            <a:endParaRPr lang="en-US"/>
          </a:p>
        </p:txBody>
      </p:sp>
    </p:spTree>
    <p:extLst>
      <p:ext uri="{BB962C8B-B14F-4D97-AF65-F5344CB8AC3E}">
        <p14:creationId xmlns:p14="http://schemas.microsoft.com/office/powerpoint/2010/main" val="35393140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1B89A4-10E0-47D1-9DC7-1B1F3F63D59E}" type="datetimeFigureOut">
              <a:rPr lang="en-US" smtClean="0"/>
              <a:t>9/7/2023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F7E0BB-A1AE-43C8-B1D5-85E5D6DBF99D}" type="slidenum">
              <a:rPr lang="en-US" smtClean="0"/>
              <a:t>‹#›</a:t>
            </a:fld>
            <a:endParaRPr lang="en-US"/>
          </a:p>
        </p:txBody>
      </p:sp>
    </p:spTree>
    <p:extLst>
      <p:ext uri="{BB962C8B-B14F-4D97-AF65-F5344CB8AC3E}">
        <p14:creationId xmlns:p14="http://schemas.microsoft.com/office/powerpoint/2010/main" val="241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321B89A4-10E0-47D1-9DC7-1B1F3F63D59E}" type="datetimeFigureOut">
              <a:rPr lang="en-US" smtClean="0"/>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1F7E0BB-A1AE-43C8-B1D5-85E5D6DBF99D}" type="slidenum">
              <a:rPr lang="en-US" smtClean="0"/>
              <a:t>‹#›</a:t>
            </a:fld>
            <a:endParaRPr lang="en-US"/>
          </a:p>
        </p:txBody>
      </p:sp>
    </p:spTree>
    <p:extLst>
      <p:ext uri="{BB962C8B-B14F-4D97-AF65-F5344CB8AC3E}">
        <p14:creationId xmlns:p14="http://schemas.microsoft.com/office/powerpoint/2010/main" val="1859469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24732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321B89A4-10E0-47D1-9DC7-1B1F3F63D59E}" type="datetimeFigureOut">
              <a:rPr lang="en-US" smtClean="0"/>
              <a:t>9/7/2023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1F7E0BB-A1AE-43C8-B1D5-85E5D6DBF99D}" type="slidenum">
              <a:rPr lang="en-US" smtClean="0"/>
              <a:t>‹#›</a:t>
            </a:fld>
            <a:endParaRPr lang="en-US"/>
          </a:p>
        </p:txBody>
      </p:sp>
    </p:spTree>
    <p:extLst>
      <p:ext uri="{BB962C8B-B14F-4D97-AF65-F5344CB8AC3E}">
        <p14:creationId xmlns:p14="http://schemas.microsoft.com/office/powerpoint/2010/main" val="3836292048"/>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1B89A4-10E0-47D1-9DC7-1B1F3F63D59E}"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7E0BB-A1AE-43C8-B1D5-85E5D6DBF99D}" type="slidenum">
              <a:rPr lang="en-US" smtClean="0"/>
              <a:t>‹#›</a:t>
            </a:fld>
            <a:endParaRPr lang="en-US"/>
          </a:p>
        </p:txBody>
      </p:sp>
    </p:spTree>
    <p:extLst>
      <p:ext uri="{BB962C8B-B14F-4D97-AF65-F5344CB8AC3E}">
        <p14:creationId xmlns:p14="http://schemas.microsoft.com/office/powerpoint/2010/main" val="17119605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1B89A4-10E0-47D1-9DC7-1B1F3F63D59E}"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7E0BB-A1AE-43C8-B1D5-85E5D6DBF99D}" type="slidenum">
              <a:rPr lang="en-US" smtClean="0"/>
              <a:t>‹#›</a:t>
            </a:fld>
            <a:endParaRPr lang="en-US"/>
          </a:p>
        </p:txBody>
      </p:sp>
    </p:spTree>
    <p:extLst>
      <p:ext uri="{BB962C8B-B14F-4D97-AF65-F5344CB8AC3E}">
        <p14:creationId xmlns:p14="http://schemas.microsoft.com/office/powerpoint/2010/main" val="1476409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0752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5551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9739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16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572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528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B61BEF0D-F0BB-DE4B-95CE-6DB70DBA9567}" type="datetimeFigureOut">
              <a:rPr lang="en-US" smtClean="0"/>
              <a:pPr/>
              <a:t>9/7/2023</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062438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61BEF0D-F0BB-DE4B-95CE-6DB70DBA9567}" type="datetimeFigureOut">
              <a:rPr lang="en-US" smtClean="0"/>
              <a:pPr/>
              <a:t>9/7/2023</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400773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321B89A4-10E0-47D1-9DC7-1B1F3F63D59E}" type="datetimeFigureOut">
              <a:rPr lang="en-US" smtClean="0"/>
              <a:t>9/7/2023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1F7E0BB-A1AE-43C8-B1D5-85E5D6DBF99D}" type="slidenum">
              <a:rPr lang="en-US" smtClean="0"/>
              <a:t>‹#›</a:t>
            </a:fld>
            <a:endParaRPr lang="en-US"/>
          </a:p>
        </p:txBody>
      </p:sp>
    </p:spTree>
    <p:extLst>
      <p:ext uri="{BB962C8B-B14F-4D97-AF65-F5344CB8AC3E}">
        <p14:creationId xmlns:p14="http://schemas.microsoft.com/office/powerpoint/2010/main" val="70173142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diagramColors" Target="../diagrams/colors1.xml"/><Relationship Id="rId12"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4.png"/><Relationship Id="rId5" Type="http://schemas.openxmlformats.org/officeDocument/2006/relationships/diagramLayout" Target="../diagrams/layout1.xml"/><Relationship Id="rId10" Type="http://schemas.openxmlformats.org/officeDocument/2006/relationships/image" Target="../media/image3.png"/><Relationship Id="rId4" Type="http://schemas.openxmlformats.org/officeDocument/2006/relationships/diagramData" Target="../diagrams/data1.xml"/><Relationship Id="rId9" Type="http://schemas.openxmlformats.org/officeDocument/2006/relationships/image" Target="../media/image2.png"/><Relationship Id="rId1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00B050">
            <a:alpha val="43000"/>
          </a:srgb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B68F69-324E-4246-9037-A3A30A7E0FB8}"/>
              </a:ext>
            </a:extLst>
          </p:cNvPr>
          <p:cNvSpPr>
            <a:spLocks noGrp="1"/>
          </p:cNvSpPr>
          <p:nvPr>
            <p:ph type="ctrTitle"/>
          </p:nvPr>
        </p:nvSpPr>
        <p:spPr/>
        <p:txBody>
          <a:bodyPr/>
          <a:lstStyle/>
          <a:p>
            <a:r>
              <a:rPr lang="en-US" dirty="0"/>
              <a:t>Minds, Machines, and Persons</a:t>
            </a:r>
          </a:p>
        </p:txBody>
      </p:sp>
      <p:sp>
        <p:nvSpPr>
          <p:cNvPr id="5" name="Subtitle 4">
            <a:extLst>
              <a:ext uri="{FF2B5EF4-FFF2-40B4-BE49-F238E27FC236}">
                <a16:creationId xmlns:a16="http://schemas.microsoft.com/office/drawing/2014/main" id="{65065B5C-DE70-4F19-A394-35E878791F7A}"/>
              </a:ext>
            </a:extLst>
          </p:cNvPr>
          <p:cNvSpPr>
            <a:spLocks noGrp="1"/>
          </p:cNvSpPr>
          <p:nvPr>
            <p:ph type="subTitle" idx="1"/>
          </p:nvPr>
        </p:nvSpPr>
        <p:spPr/>
        <p:txBody>
          <a:bodyPr/>
          <a:lstStyle/>
          <a:p>
            <a:r>
              <a:rPr lang="en-US" dirty="0"/>
              <a:t>Philosophical Methodology and Argumentation</a:t>
            </a:r>
          </a:p>
        </p:txBody>
      </p:sp>
    </p:spTree>
    <p:extLst>
      <p:ext uri="{BB962C8B-B14F-4D97-AF65-F5344CB8AC3E}">
        <p14:creationId xmlns:p14="http://schemas.microsoft.com/office/powerpoint/2010/main" val="666711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DA13-35B8-E589-0780-A3BCC71BE9BF}"/>
              </a:ext>
            </a:extLst>
          </p:cNvPr>
          <p:cNvSpPr>
            <a:spLocks noGrp="1"/>
          </p:cNvSpPr>
          <p:nvPr>
            <p:ph type="title"/>
          </p:nvPr>
        </p:nvSpPr>
        <p:spPr>
          <a:xfrm>
            <a:off x="4502393" y="206456"/>
            <a:ext cx="10772775" cy="1658198"/>
          </a:xfrm>
        </p:spPr>
        <p:txBody>
          <a:bodyPr/>
          <a:lstStyle/>
          <a:p>
            <a:r>
              <a:rPr lang="en-US" dirty="0"/>
              <a:t>Illustration</a:t>
            </a:r>
          </a:p>
        </p:txBody>
      </p:sp>
      <p:sp>
        <p:nvSpPr>
          <p:cNvPr id="3" name="Content Placeholder 2">
            <a:extLst>
              <a:ext uri="{FF2B5EF4-FFF2-40B4-BE49-F238E27FC236}">
                <a16:creationId xmlns:a16="http://schemas.microsoft.com/office/drawing/2014/main" id="{80CAD5D1-C073-BD0E-2805-A2A7FF7BFFED}"/>
              </a:ext>
            </a:extLst>
          </p:cNvPr>
          <p:cNvSpPr>
            <a:spLocks noGrp="1"/>
          </p:cNvSpPr>
          <p:nvPr>
            <p:ph idx="1"/>
          </p:nvPr>
        </p:nvSpPr>
        <p:spPr>
          <a:xfrm>
            <a:off x="719137" y="1446853"/>
            <a:ext cx="10753725" cy="5204691"/>
          </a:xfrm>
        </p:spPr>
        <p:txBody>
          <a:bodyPr>
            <a:normAutofit/>
          </a:bodyPr>
          <a:lstStyle/>
          <a:p>
            <a:r>
              <a:rPr lang="en-US" dirty="0"/>
              <a:t>Metaphysical proposition: God exists</a:t>
            </a:r>
          </a:p>
          <a:p>
            <a:pPr lvl="1"/>
            <a:r>
              <a:rPr lang="en-US" dirty="0"/>
              <a:t>Theist believes that </a:t>
            </a:r>
            <a:r>
              <a:rPr lang="en-US" i="1" dirty="0"/>
              <a:t>God exists</a:t>
            </a:r>
          </a:p>
          <a:p>
            <a:pPr lvl="1"/>
            <a:r>
              <a:rPr lang="en-US" dirty="0"/>
              <a:t>Atheist believes that </a:t>
            </a:r>
            <a:r>
              <a:rPr lang="en-US" i="1" dirty="0"/>
              <a:t>God does not exist </a:t>
            </a:r>
          </a:p>
          <a:p>
            <a:r>
              <a:rPr lang="en-US" dirty="0"/>
              <a:t>LON entails that atheists and theists cannot both be right with respect to the existence of God</a:t>
            </a:r>
          </a:p>
          <a:p>
            <a:r>
              <a:rPr lang="en-US" dirty="0"/>
              <a:t>Either the theist is correct (</a:t>
            </a:r>
            <a:r>
              <a:rPr lang="en-US" i="1" dirty="0"/>
              <a:t>God exists </a:t>
            </a:r>
            <a:r>
              <a:rPr lang="en-US" dirty="0"/>
              <a:t>is true) or the atheist is correct (</a:t>
            </a:r>
            <a:r>
              <a:rPr lang="en-US" i="1" dirty="0"/>
              <a:t>God exists </a:t>
            </a:r>
            <a:r>
              <a:rPr lang="en-US" dirty="0"/>
              <a:t>is false)</a:t>
            </a:r>
          </a:p>
          <a:p>
            <a:r>
              <a:rPr lang="en-US" dirty="0"/>
              <a:t>Common confusion: We don’t </a:t>
            </a:r>
            <a:r>
              <a:rPr lang="en-US" i="1" dirty="0"/>
              <a:t>know</a:t>
            </a:r>
            <a:r>
              <a:rPr lang="en-US" dirty="0"/>
              <a:t> whether the God proposition is true or false, therefore there is </a:t>
            </a:r>
            <a:r>
              <a:rPr lang="en-US" i="1" dirty="0"/>
              <a:t>no truth </a:t>
            </a:r>
            <a:r>
              <a:rPr lang="en-US" dirty="0"/>
              <a:t>about God</a:t>
            </a:r>
          </a:p>
          <a:p>
            <a:r>
              <a:rPr lang="en-US" dirty="0"/>
              <a:t>Failure to distinguish between claims about reality (</a:t>
            </a:r>
            <a:r>
              <a:rPr lang="en-US" b="1" dirty="0"/>
              <a:t>metaphysics</a:t>
            </a:r>
            <a:r>
              <a:rPr lang="en-US" dirty="0"/>
              <a:t>) and human knowledge/ignorance (</a:t>
            </a:r>
            <a:r>
              <a:rPr lang="en-US" b="1" dirty="0"/>
              <a:t>epistemology</a:t>
            </a:r>
            <a:r>
              <a:rPr lang="en-US" dirty="0"/>
              <a:t>)</a:t>
            </a:r>
          </a:p>
          <a:p>
            <a:pPr lvl="1"/>
            <a:r>
              <a:rPr lang="en-US" dirty="0"/>
              <a:t>Reality might consist of things beyond what we can know or understand</a:t>
            </a:r>
          </a:p>
          <a:p>
            <a:pPr lvl="1"/>
            <a:r>
              <a:rPr lang="en-US" i="1" dirty="0"/>
              <a:t>God exists </a:t>
            </a:r>
            <a:r>
              <a:rPr lang="en-US" dirty="0"/>
              <a:t>is either true or false, whether or not we can know it</a:t>
            </a:r>
          </a:p>
        </p:txBody>
      </p:sp>
    </p:spTree>
    <p:extLst>
      <p:ext uri="{BB962C8B-B14F-4D97-AF65-F5344CB8AC3E}">
        <p14:creationId xmlns:p14="http://schemas.microsoft.com/office/powerpoint/2010/main" val="51289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A5A70-F5C2-AA03-95F1-C46468182B8F}"/>
              </a:ext>
            </a:extLst>
          </p:cNvPr>
          <p:cNvSpPr>
            <a:spLocks noGrp="1"/>
          </p:cNvSpPr>
          <p:nvPr>
            <p:ph type="title"/>
          </p:nvPr>
        </p:nvSpPr>
        <p:spPr/>
        <p:txBody>
          <a:bodyPr/>
          <a:lstStyle/>
          <a:p>
            <a:r>
              <a:rPr lang="en-US" dirty="0"/>
              <a:t>Philosophical Methods</a:t>
            </a:r>
          </a:p>
        </p:txBody>
      </p:sp>
      <p:sp>
        <p:nvSpPr>
          <p:cNvPr id="3" name="Content Placeholder 2">
            <a:extLst>
              <a:ext uri="{FF2B5EF4-FFF2-40B4-BE49-F238E27FC236}">
                <a16:creationId xmlns:a16="http://schemas.microsoft.com/office/drawing/2014/main" id="{BDB026B4-BB37-6E01-D91F-FE422BD297A4}"/>
              </a:ext>
            </a:extLst>
          </p:cNvPr>
          <p:cNvSpPr>
            <a:spLocks noGrp="1"/>
          </p:cNvSpPr>
          <p:nvPr>
            <p:ph idx="1"/>
          </p:nvPr>
        </p:nvSpPr>
        <p:spPr/>
        <p:txBody>
          <a:bodyPr/>
          <a:lstStyle/>
          <a:p>
            <a:r>
              <a:rPr lang="en-US" dirty="0">
                <a:solidFill>
                  <a:schemeClr val="tx1"/>
                </a:solidFill>
              </a:rPr>
              <a:t>How do philosophers decide whether philosophical theses are true? </a:t>
            </a:r>
          </a:p>
          <a:p>
            <a:r>
              <a:rPr lang="en-US" dirty="0">
                <a:solidFill>
                  <a:schemeClr val="tx1"/>
                </a:solidFill>
              </a:rPr>
              <a:t>1) Conceptual analysis</a:t>
            </a:r>
          </a:p>
          <a:p>
            <a:r>
              <a:rPr lang="en-US" dirty="0">
                <a:solidFill>
                  <a:schemeClr val="tx1"/>
                </a:solidFill>
              </a:rPr>
              <a:t>2) Logical arguments</a:t>
            </a:r>
          </a:p>
          <a:p>
            <a:r>
              <a:rPr lang="en-US" dirty="0">
                <a:solidFill>
                  <a:schemeClr val="tx1"/>
                </a:solidFill>
              </a:rPr>
              <a:t>3) Thought experiments</a:t>
            </a:r>
          </a:p>
        </p:txBody>
      </p:sp>
    </p:spTree>
    <p:extLst>
      <p:ext uri="{BB962C8B-B14F-4D97-AF65-F5344CB8AC3E}">
        <p14:creationId xmlns:p14="http://schemas.microsoft.com/office/powerpoint/2010/main" val="2481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532" y="136118"/>
            <a:ext cx="10772775" cy="1658198"/>
          </a:xfrm>
        </p:spPr>
        <p:txBody>
          <a:bodyPr/>
          <a:lstStyle/>
          <a:p>
            <a:r>
              <a:rPr lang="en-US" dirty="0">
                <a:latin typeface="Georgia" panose="02040502050405020303" pitchFamily="18" charset="0"/>
              </a:rPr>
              <a:t>Conceptual analysis</a:t>
            </a:r>
          </a:p>
        </p:txBody>
      </p:sp>
      <p:sp>
        <p:nvSpPr>
          <p:cNvPr id="3" name="Content Placeholder 2"/>
          <p:cNvSpPr>
            <a:spLocks noGrp="1"/>
          </p:cNvSpPr>
          <p:nvPr>
            <p:ph idx="1"/>
          </p:nvPr>
        </p:nvSpPr>
        <p:spPr>
          <a:xfrm>
            <a:off x="983106" y="1497497"/>
            <a:ext cx="10493055" cy="4926750"/>
          </a:xfrm>
        </p:spPr>
        <p:txBody>
          <a:bodyPr>
            <a:normAutofit/>
          </a:bodyPr>
          <a:lstStyle/>
          <a:p>
            <a:r>
              <a:rPr lang="en-US" sz="2400" dirty="0">
                <a:solidFill>
                  <a:schemeClr val="tx1"/>
                </a:solidFill>
                <a:latin typeface="Georgia" panose="02040502050405020303" pitchFamily="18" charset="0"/>
              </a:rPr>
              <a:t>Perhaps the oldest method in philosophy </a:t>
            </a:r>
          </a:p>
          <a:p>
            <a:r>
              <a:rPr lang="en-US" sz="2400" dirty="0">
                <a:solidFill>
                  <a:schemeClr val="tx1"/>
                </a:solidFill>
                <a:latin typeface="Georgia" panose="02040502050405020303" pitchFamily="18" charset="0"/>
              </a:rPr>
              <a:t>Meaning of terms: What is X?</a:t>
            </a:r>
          </a:p>
          <a:p>
            <a:pPr lvl="1"/>
            <a:r>
              <a:rPr lang="en-US" sz="2200" dirty="0">
                <a:solidFill>
                  <a:schemeClr val="tx1"/>
                </a:solidFill>
                <a:latin typeface="Georgia" panose="02040502050405020303" pitchFamily="18" charset="0"/>
              </a:rPr>
              <a:t>What is the essence of X? (e.g. What is a</a:t>
            </a:r>
            <a:r>
              <a:rPr lang="en-US" sz="2200" b="1" dirty="0">
                <a:solidFill>
                  <a:schemeClr val="tx1"/>
                </a:solidFill>
                <a:latin typeface="Georgia" panose="02040502050405020303" pitchFamily="18" charset="0"/>
              </a:rPr>
              <a:t> mind</a:t>
            </a:r>
            <a:r>
              <a:rPr lang="en-US" sz="2200" dirty="0">
                <a:solidFill>
                  <a:schemeClr val="tx1"/>
                </a:solidFill>
                <a:latin typeface="Georgia" panose="02040502050405020303" pitchFamily="18" charset="0"/>
              </a:rPr>
              <a:t>? What is knowledge? What is a square?) </a:t>
            </a:r>
          </a:p>
          <a:p>
            <a:pPr lvl="1"/>
            <a:r>
              <a:rPr lang="en-US" sz="2200" dirty="0">
                <a:solidFill>
                  <a:schemeClr val="tx1"/>
                </a:solidFill>
                <a:latin typeface="Georgia" panose="02040502050405020303" pitchFamily="18" charset="0"/>
              </a:rPr>
              <a:t>Looking more than examples or a dictionary definition</a:t>
            </a:r>
          </a:p>
          <a:p>
            <a:r>
              <a:rPr lang="en-US" sz="2200" dirty="0">
                <a:solidFill>
                  <a:schemeClr val="tx1"/>
                </a:solidFill>
                <a:latin typeface="Georgia" panose="02040502050405020303" pitchFamily="18" charset="0"/>
              </a:rPr>
              <a:t>Definition in terms of necessary and sufficient conditions*</a:t>
            </a:r>
          </a:p>
          <a:p>
            <a:pPr lvl="2"/>
            <a:r>
              <a:rPr lang="en-US" sz="1800" dirty="0">
                <a:solidFill>
                  <a:schemeClr val="tx1"/>
                </a:solidFill>
                <a:latin typeface="Georgia" panose="02040502050405020303" pitchFamily="18" charset="0"/>
              </a:rPr>
              <a:t>What exactly is required for something to be an instance of X? </a:t>
            </a:r>
          </a:p>
          <a:p>
            <a:pPr marL="4572" lvl="1" indent="0">
              <a:buNone/>
            </a:pPr>
            <a:r>
              <a:rPr lang="en-US" sz="2200" dirty="0">
                <a:solidFill>
                  <a:schemeClr val="tx1"/>
                </a:solidFill>
                <a:latin typeface="Georgia" panose="02040502050405020303" pitchFamily="18" charset="0"/>
              </a:rPr>
              <a:t>Illustration (geometry): What is required for something to be a square? </a:t>
            </a:r>
          </a:p>
          <a:p>
            <a:pPr marL="4572" lvl="1" indent="0">
              <a:buNone/>
            </a:pPr>
            <a:r>
              <a:rPr lang="en-US" sz="2200" dirty="0">
                <a:solidFill>
                  <a:schemeClr val="tx1"/>
                </a:solidFill>
                <a:latin typeface="Georgia" panose="02040502050405020303" pitchFamily="18" charset="0"/>
              </a:rPr>
              <a:t>	4 equal sides</a:t>
            </a:r>
          </a:p>
          <a:p>
            <a:pPr marL="4572" lvl="1" indent="0">
              <a:buNone/>
            </a:pPr>
            <a:r>
              <a:rPr lang="en-US" sz="2200" dirty="0">
                <a:solidFill>
                  <a:schemeClr val="tx1"/>
                </a:solidFill>
                <a:latin typeface="Georgia" panose="02040502050405020303" pitchFamily="18" charset="0"/>
              </a:rPr>
              <a:t>	4 equal right angles</a:t>
            </a:r>
          </a:p>
          <a:p>
            <a:pPr marL="4572" lvl="1" indent="0">
              <a:buNone/>
            </a:pPr>
            <a:r>
              <a:rPr lang="en-US" sz="2200" dirty="0">
                <a:solidFill>
                  <a:schemeClr val="tx1"/>
                </a:solidFill>
                <a:latin typeface="Georgia" panose="02040502050405020303" pitchFamily="18" charset="0"/>
              </a:rPr>
              <a:t>These features are the essence of </a:t>
            </a:r>
            <a:r>
              <a:rPr lang="en-US" sz="2200" dirty="0" err="1">
                <a:solidFill>
                  <a:schemeClr val="tx1"/>
                </a:solidFill>
                <a:latin typeface="Georgia" panose="02040502050405020303" pitchFamily="18" charset="0"/>
              </a:rPr>
              <a:t>squarehood</a:t>
            </a:r>
            <a:endParaRPr lang="en-US" sz="2200" dirty="0">
              <a:solidFill>
                <a:schemeClr val="tx1"/>
              </a:solidFill>
              <a:latin typeface="Georgia" panose="02040502050405020303" pitchFamily="18" charset="0"/>
            </a:endParaRPr>
          </a:p>
          <a:p>
            <a:pPr marL="4572" lvl="1" indent="0">
              <a:buNone/>
            </a:pPr>
            <a:r>
              <a:rPr lang="en-US" sz="2200" dirty="0">
                <a:solidFill>
                  <a:schemeClr val="tx1"/>
                </a:solidFill>
                <a:latin typeface="Georgia" panose="02040502050405020303" pitchFamily="18" charset="0"/>
              </a:rPr>
              <a:t>	All squares have these features</a:t>
            </a:r>
          </a:p>
          <a:p>
            <a:pPr marL="4572" lvl="1" indent="0">
              <a:buNone/>
            </a:pPr>
            <a:r>
              <a:rPr lang="en-US" sz="2200" dirty="0">
                <a:solidFill>
                  <a:schemeClr val="tx1"/>
                </a:solidFill>
                <a:latin typeface="Georgia" panose="02040502050405020303" pitchFamily="18" charset="0"/>
              </a:rPr>
              <a:t>	No non-squares have these features</a:t>
            </a:r>
          </a:p>
        </p:txBody>
      </p:sp>
      <p:pic>
        <p:nvPicPr>
          <p:cNvPr id="1026" name="Picture 2">
            <a:extLst>
              <a:ext uri="{FF2B5EF4-FFF2-40B4-BE49-F238E27FC236}">
                <a16:creationId xmlns:a16="http://schemas.microsoft.com/office/drawing/2014/main" id="{404ADDEF-D019-2B4F-8A49-BB61633F93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9800" y="4500359"/>
            <a:ext cx="2221523" cy="2221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63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5013A-FAF1-C9A9-B094-7795028175CE}"/>
              </a:ext>
            </a:extLst>
          </p:cNvPr>
          <p:cNvSpPr>
            <a:spLocks noGrp="1"/>
          </p:cNvSpPr>
          <p:nvPr>
            <p:ph type="title"/>
          </p:nvPr>
        </p:nvSpPr>
        <p:spPr/>
        <p:txBody>
          <a:bodyPr/>
          <a:lstStyle/>
          <a:p>
            <a:r>
              <a:rPr lang="en-US" dirty="0"/>
              <a:t>What is knowledge? </a:t>
            </a:r>
          </a:p>
        </p:txBody>
      </p:sp>
      <p:sp>
        <p:nvSpPr>
          <p:cNvPr id="3" name="Content Placeholder 2">
            <a:extLst>
              <a:ext uri="{FF2B5EF4-FFF2-40B4-BE49-F238E27FC236}">
                <a16:creationId xmlns:a16="http://schemas.microsoft.com/office/drawing/2014/main" id="{FAA45D03-2780-73E2-A309-AF259470594C}"/>
              </a:ext>
            </a:extLst>
          </p:cNvPr>
          <p:cNvSpPr>
            <a:spLocks noGrp="1"/>
          </p:cNvSpPr>
          <p:nvPr>
            <p:ph idx="1"/>
          </p:nvPr>
        </p:nvSpPr>
        <p:spPr>
          <a:xfrm>
            <a:off x="657224" y="1964788"/>
            <a:ext cx="10753725" cy="4682197"/>
          </a:xfrm>
        </p:spPr>
        <p:txBody>
          <a:bodyPr>
            <a:normAutofit lnSpcReduction="10000"/>
          </a:bodyPr>
          <a:lstStyle/>
          <a:p>
            <a:r>
              <a:rPr lang="en-US" dirty="0">
                <a:solidFill>
                  <a:schemeClr val="tx1"/>
                </a:solidFill>
              </a:rPr>
              <a:t>Suppose Tom claims to know that p</a:t>
            </a:r>
          </a:p>
          <a:p>
            <a:pPr lvl="1"/>
            <a:r>
              <a:rPr lang="en-US" dirty="0">
                <a:solidFill>
                  <a:schemeClr val="tx1"/>
                </a:solidFill>
              </a:rPr>
              <a:t>p= Jupiter has over seventy moons</a:t>
            </a:r>
          </a:p>
          <a:p>
            <a:r>
              <a:rPr lang="en-US" dirty="0">
                <a:solidFill>
                  <a:schemeClr val="tx1"/>
                </a:solidFill>
              </a:rPr>
              <a:t>What must be true for Tom to have this knowledge? </a:t>
            </a:r>
          </a:p>
          <a:p>
            <a:r>
              <a:rPr lang="en-US" dirty="0">
                <a:solidFill>
                  <a:schemeClr val="tx1"/>
                </a:solidFill>
              </a:rPr>
              <a:t>Necessary conditions?</a:t>
            </a:r>
          </a:p>
          <a:p>
            <a:pPr lvl="1"/>
            <a:r>
              <a:rPr lang="en-US" dirty="0">
                <a:solidFill>
                  <a:schemeClr val="tx1"/>
                </a:solidFill>
              </a:rPr>
              <a:t>1) p must be true</a:t>
            </a:r>
          </a:p>
          <a:p>
            <a:pPr lvl="1"/>
            <a:r>
              <a:rPr lang="en-US" dirty="0">
                <a:solidFill>
                  <a:schemeClr val="tx1"/>
                </a:solidFill>
              </a:rPr>
              <a:t>2) Tom must believe p </a:t>
            </a:r>
          </a:p>
          <a:p>
            <a:pPr lvl="2"/>
            <a:r>
              <a:rPr lang="en-US" dirty="0">
                <a:solidFill>
                  <a:schemeClr val="tx1"/>
                </a:solidFill>
              </a:rPr>
              <a:t>must have some confidence that p is true </a:t>
            </a:r>
          </a:p>
          <a:p>
            <a:r>
              <a:rPr lang="en-US" dirty="0">
                <a:solidFill>
                  <a:schemeClr val="tx1"/>
                </a:solidFill>
              </a:rPr>
              <a:t>True belief is not sufficient for knowledge</a:t>
            </a:r>
          </a:p>
          <a:p>
            <a:pPr lvl="1"/>
            <a:r>
              <a:rPr lang="en-US" dirty="0">
                <a:solidFill>
                  <a:schemeClr val="tx1"/>
                </a:solidFill>
              </a:rPr>
              <a:t>The case of accidentally true beliefs </a:t>
            </a:r>
          </a:p>
          <a:p>
            <a:r>
              <a:rPr lang="en-US" dirty="0">
                <a:solidFill>
                  <a:schemeClr val="tx1"/>
                </a:solidFill>
              </a:rPr>
              <a:t>Takeaway: Definition of knowledge requires some extra ingredient(s)</a:t>
            </a:r>
          </a:p>
          <a:p>
            <a:pPr lvl="1"/>
            <a:r>
              <a:rPr lang="en-US" dirty="0">
                <a:solidFill>
                  <a:schemeClr val="tx1"/>
                </a:solidFill>
              </a:rPr>
              <a:t>Epistemologists disagree about what those are (e.g. justification, belief formed via a reliable process)</a:t>
            </a:r>
          </a:p>
          <a:p>
            <a:pPr lvl="1"/>
            <a:endParaRPr lang="en-US" dirty="0"/>
          </a:p>
        </p:txBody>
      </p:sp>
      <p:pic>
        <p:nvPicPr>
          <p:cNvPr id="2050" name="Picture 2" descr="Jupiter | Facts, Moons, Rings, Temperature, Size, &amp; Color | Britannica">
            <a:extLst>
              <a:ext uri="{FF2B5EF4-FFF2-40B4-BE49-F238E27FC236}">
                <a16:creationId xmlns:a16="http://schemas.microsoft.com/office/drawing/2014/main" id="{A68B9069-3FCF-E0EB-D95B-2DCDB92412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9905" y="812972"/>
            <a:ext cx="2797434" cy="3020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47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eorgia" panose="02040502050405020303" pitchFamily="18" charset="0"/>
              </a:rPr>
              <a:t>Arguments</a:t>
            </a:r>
          </a:p>
        </p:txBody>
      </p:sp>
      <p:sp>
        <p:nvSpPr>
          <p:cNvPr id="3" name="Content Placeholder 2"/>
          <p:cNvSpPr>
            <a:spLocks noGrp="1"/>
          </p:cNvSpPr>
          <p:nvPr>
            <p:ph idx="1"/>
          </p:nvPr>
        </p:nvSpPr>
        <p:spPr>
          <a:xfrm>
            <a:off x="966152" y="2157731"/>
            <a:ext cx="8915400" cy="5370286"/>
          </a:xfrm>
        </p:spPr>
        <p:txBody>
          <a:bodyPr>
            <a:normAutofit/>
          </a:bodyPr>
          <a:lstStyle/>
          <a:p>
            <a:r>
              <a:rPr lang="en-US" sz="2400" dirty="0">
                <a:solidFill>
                  <a:schemeClr val="tx1"/>
                </a:solidFill>
                <a:latin typeface="Georgia" panose="02040502050405020303" pitchFamily="18" charset="0"/>
              </a:rPr>
              <a:t>Argument- a series of statements, reasons, or claims that lead to a conclusion.</a:t>
            </a:r>
          </a:p>
          <a:p>
            <a:pPr lvl="1"/>
            <a:r>
              <a:rPr lang="en-US" sz="2200" b="1" dirty="0">
                <a:solidFill>
                  <a:schemeClr val="tx1"/>
                </a:solidFill>
                <a:latin typeface="Georgia" panose="02040502050405020303" pitchFamily="18" charset="0"/>
              </a:rPr>
              <a:t>Not</a:t>
            </a:r>
            <a:r>
              <a:rPr lang="en-US" sz="2200" dirty="0">
                <a:solidFill>
                  <a:schemeClr val="tx1"/>
                </a:solidFill>
                <a:latin typeface="Georgia" panose="02040502050405020303" pitchFamily="18" charset="0"/>
              </a:rPr>
              <a:t> a heated dispute</a:t>
            </a:r>
          </a:p>
          <a:p>
            <a:r>
              <a:rPr lang="en-US" sz="2400" dirty="0">
                <a:solidFill>
                  <a:schemeClr val="tx1"/>
                </a:solidFill>
                <a:latin typeface="Georgia" panose="02040502050405020303" pitchFamily="18" charset="0"/>
              </a:rPr>
              <a:t>An attempt to justify some position or claim by rational means </a:t>
            </a:r>
          </a:p>
          <a:p>
            <a:r>
              <a:rPr lang="en-US" sz="2400" dirty="0">
                <a:solidFill>
                  <a:schemeClr val="tx1"/>
                </a:solidFill>
                <a:latin typeface="Georgia" panose="02040502050405020303" pitchFamily="18" charset="0"/>
              </a:rPr>
              <a:t>Two ingredients: Premises—the supporting statements—and a conclusion</a:t>
            </a:r>
          </a:p>
          <a:p>
            <a:r>
              <a:rPr lang="en-US" sz="2400" dirty="0">
                <a:solidFill>
                  <a:schemeClr val="tx1"/>
                </a:solidFill>
                <a:latin typeface="Georgia" panose="02040502050405020303" pitchFamily="18" charset="0"/>
              </a:rPr>
              <a:t>Premises explain why we should accept the conclusion</a:t>
            </a:r>
          </a:p>
          <a:p>
            <a:r>
              <a:rPr lang="en-US" sz="2400" dirty="0">
                <a:solidFill>
                  <a:schemeClr val="tx1"/>
                </a:solidFill>
                <a:latin typeface="Georgia" panose="02040502050405020303" pitchFamily="18" charset="0"/>
              </a:rPr>
              <a:t>Philosophers use arguments to defend philosophical theses</a:t>
            </a:r>
          </a:p>
          <a:p>
            <a:pPr lvl="1"/>
            <a:r>
              <a:rPr lang="en-US" sz="2200" dirty="0">
                <a:solidFill>
                  <a:schemeClr val="tx1"/>
                </a:solidFill>
                <a:latin typeface="Georgia" panose="02040502050405020303" pitchFamily="18" charset="0"/>
              </a:rPr>
              <a:t>Cannot just assert that a position is true</a:t>
            </a:r>
          </a:p>
          <a:p>
            <a:pPr marL="457200" lvl="1" indent="0">
              <a:buNone/>
            </a:pPr>
            <a:endParaRPr lang="en-US" sz="24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385732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FFD1D-EB97-447A-A6DE-B8D62236BDE8}"/>
              </a:ext>
            </a:extLst>
          </p:cNvPr>
          <p:cNvSpPr>
            <a:spLocks noGrp="1"/>
          </p:cNvSpPr>
          <p:nvPr>
            <p:ph type="title"/>
          </p:nvPr>
        </p:nvSpPr>
        <p:spPr/>
        <p:txBody>
          <a:bodyPr/>
          <a:lstStyle/>
          <a:p>
            <a:r>
              <a:rPr lang="en-US" dirty="0"/>
              <a:t>Evaluating arguments</a:t>
            </a:r>
          </a:p>
        </p:txBody>
      </p:sp>
      <p:sp>
        <p:nvSpPr>
          <p:cNvPr id="3" name="Content Placeholder 2">
            <a:extLst>
              <a:ext uri="{FF2B5EF4-FFF2-40B4-BE49-F238E27FC236}">
                <a16:creationId xmlns:a16="http://schemas.microsoft.com/office/drawing/2014/main" id="{6D540524-DF31-4F44-A830-1A81411F7E32}"/>
              </a:ext>
            </a:extLst>
          </p:cNvPr>
          <p:cNvSpPr>
            <a:spLocks noGrp="1"/>
          </p:cNvSpPr>
          <p:nvPr>
            <p:ph idx="1"/>
          </p:nvPr>
        </p:nvSpPr>
        <p:spPr>
          <a:xfrm>
            <a:off x="657224" y="1922904"/>
            <a:ext cx="11157278" cy="4575551"/>
          </a:xfrm>
        </p:spPr>
        <p:txBody>
          <a:bodyPr>
            <a:normAutofit/>
          </a:bodyPr>
          <a:lstStyle/>
          <a:p>
            <a:r>
              <a:rPr lang="en-US" dirty="0"/>
              <a:t>Two ways to determine whether an argument is </a:t>
            </a:r>
            <a:r>
              <a:rPr lang="en-US" b="1" dirty="0"/>
              <a:t>good </a:t>
            </a:r>
          </a:p>
          <a:p>
            <a:r>
              <a:rPr lang="en-US" dirty="0"/>
              <a:t>1) The </a:t>
            </a:r>
            <a:r>
              <a:rPr lang="en-US" b="1" dirty="0"/>
              <a:t>logical relationship </a:t>
            </a:r>
            <a:r>
              <a:rPr lang="en-US" dirty="0"/>
              <a:t>between premises and conclusion </a:t>
            </a:r>
          </a:p>
          <a:p>
            <a:pPr lvl="1"/>
            <a:r>
              <a:rPr lang="en-US" dirty="0"/>
              <a:t>Do the premises (if true) demonstrate that the conclusion is true? </a:t>
            </a:r>
          </a:p>
          <a:p>
            <a:r>
              <a:rPr lang="en-US" dirty="0"/>
              <a:t>2) The </a:t>
            </a:r>
            <a:r>
              <a:rPr lang="en-US" b="1" dirty="0"/>
              <a:t>truth</a:t>
            </a:r>
            <a:r>
              <a:rPr lang="en-US" dirty="0"/>
              <a:t> values of the premises and the conclusion</a:t>
            </a:r>
          </a:p>
          <a:p>
            <a:pPr lvl="1"/>
            <a:r>
              <a:rPr lang="en-US" dirty="0"/>
              <a:t>Are the premises and conclusion statement true? </a:t>
            </a:r>
          </a:p>
          <a:p>
            <a:endParaRPr lang="en-US" dirty="0"/>
          </a:p>
          <a:p>
            <a:r>
              <a:rPr lang="en-US" dirty="0"/>
              <a:t>P1. All horses have four legs</a:t>
            </a:r>
          </a:p>
          <a:p>
            <a:r>
              <a:rPr lang="en-US" dirty="0"/>
              <a:t>P2. Brad Pitt is a horse</a:t>
            </a:r>
          </a:p>
          <a:p>
            <a:r>
              <a:rPr lang="en-US" dirty="0"/>
              <a:t>C. Therefore, Brad Pitt has four legs</a:t>
            </a:r>
          </a:p>
        </p:txBody>
      </p:sp>
      <p:pic>
        <p:nvPicPr>
          <p:cNvPr id="1026" name="Picture 2" descr="Brad Pitt - IMDb">
            <a:extLst>
              <a:ext uri="{FF2B5EF4-FFF2-40B4-BE49-F238E27FC236}">
                <a16:creationId xmlns:a16="http://schemas.microsoft.com/office/drawing/2014/main" id="{CCD46F8B-32A0-4C35-9613-4528526BF86D}"/>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6847088" y="4509631"/>
            <a:ext cx="1628744" cy="24473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BEC093A-307C-4A6E-B1B7-DC0E2607E0DE}"/>
              </a:ext>
            </a:extLst>
          </p:cNvPr>
          <p:cNvPicPr>
            <a:picLocks noChangeAspect="1"/>
          </p:cNvPicPr>
          <p:nvPr/>
        </p:nvPicPr>
        <p:blipFill>
          <a:blip r:embed="rId3"/>
          <a:stretch>
            <a:fillRect/>
          </a:stretch>
        </p:blipFill>
        <p:spPr>
          <a:xfrm>
            <a:off x="8915401" y="4861775"/>
            <a:ext cx="2619375" cy="1743075"/>
          </a:xfrm>
          <a:prstGeom prst="rect">
            <a:avLst/>
          </a:prstGeom>
        </p:spPr>
      </p:pic>
    </p:spTree>
    <p:extLst>
      <p:ext uri="{BB962C8B-B14F-4D97-AF65-F5344CB8AC3E}">
        <p14:creationId xmlns:p14="http://schemas.microsoft.com/office/powerpoint/2010/main" val="263752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1DBF9-79D3-485F-95CE-74F251F16BD6}"/>
              </a:ext>
            </a:extLst>
          </p:cNvPr>
          <p:cNvSpPr>
            <a:spLocks noGrp="1"/>
          </p:cNvSpPr>
          <p:nvPr>
            <p:ph type="title"/>
          </p:nvPr>
        </p:nvSpPr>
        <p:spPr/>
        <p:txBody>
          <a:bodyPr/>
          <a:lstStyle/>
          <a:p>
            <a:r>
              <a:rPr lang="en-US" dirty="0"/>
              <a:t>Two ways an argument can go wrong</a:t>
            </a:r>
          </a:p>
        </p:txBody>
      </p:sp>
      <p:sp>
        <p:nvSpPr>
          <p:cNvPr id="3" name="Content Placeholder 2">
            <a:extLst>
              <a:ext uri="{FF2B5EF4-FFF2-40B4-BE49-F238E27FC236}">
                <a16:creationId xmlns:a16="http://schemas.microsoft.com/office/drawing/2014/main" id="{B8A9CFE8-D66E-4328-B388-E80463CAD7D7}"/>
              </a:ext>
            </a:extLst>
          </p:cNvPr>
          <p:cNvSpPr>
            <a:spLocks noGrp="1"/>
          </p:cNvSpPr>
          <p:nvPr>
            <p:ph idx="1"/>
          </p:nvPr>
        </p:nvSpPr>
        <p:spPr>
          <a:xfrm>
            <a:off x="719137" y="2468880"/>
            <a:ext cx="11109448" cy="4822874"/>
          </a:xfrm>
        </p:spPr>
        <p:txBody>
          <a:bodyPr>
            <a:normAutofit/>
          </a:bodyPr>
          <a:lstStyle/>
          <a:p>
            <a:r>
              <a:rPr lang="en-US" sz="2800" b="1" dirty="0"/>
              <a:t>1) Bad structure</a:t>
            </a:r>
          </a:p>
          <a:p>
            <a:pPr lvl="1"/>
            <a:r>
              <a:rPr lang="en-US" dirty="0"/>
              <a:t>The conclusion doesn’t follow from the premises</a:t>
            </a:r>
          </a:p>
          <a:p>
            <a:pPr lvl="1"/>
            <a:r>
              <a:rPr lang="en-US" dirty="0"/>
              <a:t>The conclusion isn’t likely to be true, given the truth of the premises</a:t>
            </a:r>
          </a:p>
          <a:p>
            <a:r>
              <a:rPr lang="en-US" sz="2800" b="1" dirty="0"/>
              <a:t>2) False or unlikely premises</a:t>
            </a:r>
          </a:p>
          <a:p>
            <a:pPr lvl="1"/>
            <a:r>
              <a:rPr lang="en-US" dirty="0"/>
              <a:t>Factual errors</a:t>
            </a:r>
          </a:p>
          <a:p>
            <a:pPr lvl="1"/>
            <a:r>
              <a:rPr lang="en-US" dirty="0"/>
              <a:t>Statements backed by little to no evidence</a:t>
            </a:r>
          </a:p>
        </p:txBody>
      </p:sp>
    </p:spTree>
    <p:extLst>
      <p:ext uri="{BB962C8B-B14F-4D97-AF65-F5344CB8AC3E}">
        <p14:creationId xmlns:p14="http://schemas.microsoft.com/office/powerpoint/2010/main" val="228053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eorgia" panose="02040502050405020303" pitchFamily="18" charset="0"/>
              </a:rPr>
              <a:t>Deductive arguments</a:t>
            </a:r>
          </a:p>
        </p:txBody>
      </p:sp>
      <p:sp>
        <p:nvSpPr>
          <p:cNvPr id="3" name="Content Placeholder 2"/>
          <p:cNvSpPr>
            <a:spLocks noGrp="1"/>
          </p:cNvSpPr>
          <p:nvPr>
            <p:ph idx="1"/>
          </p:nvPr>
        </p:nvSpPr>
        <p:spPr>
          <a:xfrm>
            <a:off x="958987" y="2054246"/>
            <a:ext cx="9700324" cy="5791199"/>
          </a:xfrm>
        </p:spPr>
        <p:txBody>
          <a:bodyPr>
            <a:normAutofit/>
          </a:bodyPr>
          <a:lstStyle/>
          <a:p>
            <a:r>
              <a:rPr lang="en-US" sz="2400" dirty="0">
                <a:solidFill>
                  <a:schemeClr val="tx1"/>
                </a:solidFill>
                <a:latin typeface="Georgia" panose="02040502050405020303" pitchFamily="18" charset="0"/>
              </a:rPr>
              <a:t>Philosophers tend to construct </a:t>
            </a:r>
            <a:r>
              <a:rPr lang="en-US" sz="2400" b="1" dirty="0">
                <a:solidFill>
                  <a:schemeClr val="tx1"/>
                </a:solidFill>
                <a:latin typeface="Georgia" panose="02040502050405020303" pitchFamily="18" charset="0"/>
              </a:rPr>
              <a:t>deductive</a:t>
            </a:r>
            <a:r>
              <a:rPr lang="en-US" sz="2400" dirty="0">
                <a:solidFill>
                  <a:schemeClr val="tx1"/>
                </a:solidFill>
                <a:latin typeface="Georgia" panose="02040502050405020303" pitchFamily="18" charset="0"/>
              </a:rPr>
              <a:t> arguments to support their claims</a:t>
            </a:r>
          </a:p>
          <a:p>
            <a:pPr lvl="1"/>
            <a:r>
              <a:rPr lang="en-US" dirty="0">
                <a:solidFill>
                  <a:schemeClr val="tx1"/>
                </a:solidFill>
                <a:latin typeface="Georgia" panose="02040502050405020303" pitchFamily="18" charset="0"/>
              </a:rPr>
              <a:t>Aim of a deductive argument is to prove a conclusion</a:t>
            </a:r>
          </a:p>
          <a:p>
            <a:r>
              <a:rPr lang="en-US" sz="2400" dirty="0">
                <a:solidFill>
                  <a:schemeClr val="tx1"/>
                </a:solidFill>
                <a:latin typeface="Georgia" panose="02040502050405020303" pitchFamily="18" charset="0"/>
              </a:rPr>
              <a:t>Two features of a good deductive argument: </a:t>
            </a:r>
            <a:r>
              <a:rPr lang="en-US" sz="2400" dirty="0">
                <a:solidFill>
                  <a:schemeClr val="accent6"/>
                </a:solidFill>
                <a:latin typeface="Georgia" panose="02040502050405020303" pitchFamily="18" charset="0"/>
              </a:rPr>
              <a:t>Validity</a:t>
            </a:r>
            <a:r>
              <a:rPr lang="en-US" sz="2400" dirty="0">
                <a:latin typeface="Georgia" panose="02040502050405020303" pitchFamily="18" charset="0"/>
              </a:rPr>
              <a:t> and </a:t>
            </a:r>
            <a:r>
              <a:rPr lang="en-US" sz="2400" dirty="0">
                <a:solidFill>
                  <a:schemeClr val="accent6"/>
                </a:solidFill>
                <a:latin typeface="Georgia" panose="02040502050405020303" pitchFamily="18" charset="0"/>
              </a:rPr>
              <a:t>Soundness</a:t>
            </a:r>
          </a:p>
          <a:p>
            <a:r>
              <a:rPr lang="en-US" sz="2400" dirty="0"/>
              <a:t>For an argument to be valid, its conclusion has to </a:t>
            </a:r>
            <a:r>
              <a:rPr lang="en-US" sz="2400" i="1" dirty="0"/>
              <a:t>necessarily follow </a:t>
            </a:r>
            <a:r>
              <a:rPr lang="en-US" sz="2400" dirty="0"/>
              <a:t>from the truth of its premises</a:t>
            </a:r>
          </a:p>
          <a:p>
            <a:pPr lvl="1"/>
            <a:r>
              <a:rPr lang="en-US" sz="2200" dirty="0">
                <a:latin typeface="Georgia" panose="02040502050405020303" pitchFamily="18" charset="0"/>
              </a:rPr>
              <a:t>If premises are true, the conclusion </a:t>
            </a:r>
            <a:r>
              <a:rPr lang="en-US" sz="2200" b="1" dirty="0">
                <a:latin typeface="Georgia" panose="02040502050405020303" pitchFamily="18" charset="0"/>
              </a:rPr>
              <a:t>must </a:t>
            </a:r>
            <a:r>
              <a:rPr lang="en-US" sz="2200" dirty="0">
                <a:latin typeface="Georgia" panose="02040502050405020303" pitchFamily="18" charset="0"/>
              </a:rPr>
              <a:t>be true</a:t>
            </a:r>
          </a:p>
          <a:p>
            <a:pPr lvl="1"/>
            <a:r>
              <a:rPr lang="en-US" sz="2200" dirty="0">
                <a:latin typeface="Georgia" panose="02040502050405020303" pitchFamily="18" charset="0"/>
              </a:rPr>
              <a:t>Impossible for the conclusion to be false (violation of laws of logic)</a:t>
            </a:r>
          </a:p>
          <a:p>
            <a:r>
              <a:rPr lang="en-US" sz="2400" dirty="0">
                <a:latin typeface="Georgia" panose="02040502050405020303" pitchFamily="18" charset="0"/>
              </a:rPr>
              <a:t>Validity refers to logical </a:t>
            </a:r>
            <a:r>
              <a:rPr lang="en-US" sz="2400" u="sng" dirty="0">
                <a:latin typeface="Georgia" panose="02040502050405020303" pitchFamily="18" charset="0"/>
              </a:rPr>
              <a:t>structure</a:t>
            </a:r>
            <a:r>
              <a:rPr lang="en-US" sz="2400" dirty="0">
                <a:latin typeface="Georgia" panose="02040502050405020303" pitchFamily="18" charset="0"/>
              </a:rPr>
              <a:t> of an argument, </a:t>
            </a:r>
            <a:r>
              <a:rPr lang="en-US" sz="2400" b="1" dirty="0">
                <a:latin typeface="Georgia" panose="02040502050405020303" pitchFamily="18" charset="0"/>
              </a:rPr>
              <a:t>not</a:t>
            </a:r>
            <a:r>
              <a:rPr lang="en-US" sz="2400" dirty="0">
                <a:latin typeface="Georgia" panose="02040502050405020303" pitchFamily="18" charset="0"/>
              </a:rPr>
              <a:t> its content</a:t>
            </a:r>
          </a:p>
          <a:p>
            <a:r>
              <a:rPr lang="en-US" sz="2400" dirty="0">
                <a:latin typeface="Georgia" panose="02040502050405020303" pitchFamily="18" charset="0"/>
              </a:rPr>
              <a:t>Valid arguments </a:t>
            </a:r>
            <a:r>
              <a:rPr lang="en-US" sz="2400" u="sng" dirty="0">
                <a:latin typeface="Georgia" panose="02040502050405020303" pitchFamily="18" charset="0"/>
              </a:rPr>
              <a:t>do not </a:t>
            </a:r>
            <a:r>
              <a:rPr lang="en-US" sz="2400" dirty="0">
                <a:latin typeface="Georgia" panose="02040502050405020303" pitchFamily="18" charset="0"/>
              </a:rPr>
              <a:t>have to be plausible or have true premises </a:t>
            </a:r>
            <a:r>
              <a:rPr lang="en-US" sz="2400" i="1" dirty="0">
                <a:latin typeface="Georgia" panose="02040502050405020303" pitchFamily="18" charset="0"/>
              </a:rPr>
              <a:t>or a true conclusion</a:t>
            </a:r>
            <a:r>
              <a:rPr lang="en-US" sz="2400" dirty="0">
                <a:latin typeface="Georgia" panose="02040502050405020303" pitchFamily="18" charset="0"/>
              </a:rPr>
              <a:t> (philosophers use ‘validity’ in a technical sense)</a:t>
            </a:r>
          </a:p>
          <a:p>
            <a:pPr lvl="1"/>
            <a:r>
              <a:rPr lang="en-US" sz="2200" dirty="0">
                <a:latin typeface="Georgia" panose="02040502050405020303" pitchFamily="18" charset="0"/>
              </a:rPr>
              <a:t>Best to ignore the content entirely</a:t>
            </a:r>
          </a:p>
          <a:p>
            <a:endParaRPr lang="en-US" sz="2400" dirty="0">
              <a:latin typeface="Georgia" panose="02040502050405020303" pitchFamily="18" charset="0"/>
            </a:endParaRPr>
          </a:p>
        </p:txBody>
      </p:sp>
    </p:spTree>
    <p:extLst>
      <p:ext uri="{BB962C8B-B14F-4D97-AF65-F5344CB8AC3E}">
        <p14:creationId xmlns:p14="http://schemas.microsoft.com/office/powerpoint/2010/main" val="102739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A85208-68B9-40AB-AE48-2E8B85844936}"/>
              </a:ext>
            </a:extLst>
          </p:cNvPr>
          <p:cNvSpPr>
            <a:spLocks noGrp="1"/>
          </p:cNvSpPr>
          <p:nvPr>
            <p:ph idx="1"/>
          </p:nvPr>
        </p:nvSpPr>
        <p:spPr>
          <a:xfrm>
            <a:off x="2038706" y="2441511"/>
            <a:ext cx="8915400" cy="3777622"/>
          </a:xfrm>
        </p:spPr>
        <p:txBody>
          <a:bodyPr/>
          <a:lstStyle/>
          <a:p>
            <a:pPr marL="914400" lvl="2" indent="0">
              <a:buNone/>
            </a:pPr>
            <a:r>
              <a:rPr lang="en-US" sz="2400" i="0" dirty="0">
                <a:latin typeface="Georgia" panose="02040502050405020303" pitchFamily="18" charset="0"/>
              </a:rPr>
              <a:t>P1. All cats are reptiles						</a:t>
            </a:r>
          </a:p>
          <a:p>
            <a:pPr marL="914400" lvl="2" indent="0">
              <a:buNone/>
            </a:pPr>
            <a:r>
              <a:rPr lang="en-US" sz="2400" i="0" dirty="0">
                <a:latin typeface="Georgia" panose="02040502050405020303" pitchFamily="18" charset="0"/>
              </a:rPr>
              <a:t>P2. Barry is a cat							</a:t>
            </a:r>
          </a:p>
          <a:p>
            <a:pPr marL="914400" lvl="2" indent="0">
              <a:buNone/>
            </a:pPr>
            <a:r>
              <a:rPr lang="en-US" sz="2400" i="0" dirty="0">
                <a:latin typeface="Georgia" panose="02040502050405020303" pitchFamily="18" charset="0"/>
              </a:rPr>
              <a:t>C. Barry is a reptile</a:t>
            </a:r>
          </a:p>
          <a:p>
            <a:pPr marL="914400" lvl="2" indent="0">
              <a:buNone/>
            </a:pPr>
            <a:endParaRPr lang="en-US" sz="2400" dirty="0">
              <a:latin typeface="Georgia" panose="02040502050405020303" pitchFamily="18" charset="0"/>
            </a:endParaRPr>
          </a:p>
          <a:p>
            <a:pPr marL="914400" lvl="2" indent="0">
              <a:buNone/>
            </a:pPr>
            <a:endParaRPr lang="en-US" sz="2400" dirty="0">
              <a:latin typeface="Georgia" panose="02040502050405020303" pitchFamily="18" charset="0"/>
            </a:endParaRPr>
          </a:p>
        </p:txBody>
      </p:sp>
      <p:pic>
        <p:nvPicPr>
          <p:cNvPr id="2050" name="Picture 2" descr="Image result for cat reptile">
            <a:extLst>
              <a:ext uri="{FF2B5EF4-FFF2-40B4-BE49-F238E27FC236}">
                <a16:creationId xmlns:a16="http://schemas.microsoft.com/office/drawing/2014/main" id="{EEADFC43-5EBE-4DBD-8B9B-402E6F2CE7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3530" y="1505478"/>
            <a:ext cx="4626429" cy="338570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3A0EE50-9E7E-4DB4-B7C9-6F16D06F1378}"/>
              </a:ext>
            </a:extLst>
          </p:cNvPr>
          <p:cNvSpPr txBox="1"/>
          <p:nvPr/>
        </p:nvSpPr>
        <p:spPr>
          <a:xfrm>
            <a:off x="4285199" y="5827216"/>
            <a:ext cx="5316661" cy="523220"/>
          </a:xfrm>
          <a:prstGeom prst="rect">
            <a:avLst/>
          </a:prstGeom>
          <a:noFill/>
        </p:spPr>
        <p:txBody>
          <a:bodyPr wrap="square" rtlCol="0">
            <a:spAutoFit/>
          </a:bodyPr>
          <a:lstStyle/>
          <a:p>
            <a:r>
              <a:rPr lang="en-US" sz="2800" dirty="0"/>
              <a:t>Is this a valid argument?</a:t>
            </a:r>
          </a:p>
        </p:txBody>
      </p:sp>
    </p:spTree>
    <p:extLst>
      <p:ext uri="{BB962C8B-B14F-4D97-AF65-F5344CB8AC3E}">
        <p14:creationId xmlns:p14="http://schemas.microsoft.com/office/powerpoint/2010/main" val="38162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CA8AE-BE55-416B-B027-C1652816A12E}"/>
              </a:ext>
            </a:extLst>
          </p:cNvPr>
          <p:cNvSpPr>
            <a:spLocks noGrp="1"/>
          </p:cNvSpPr>
          <p:nvPr>
            <p:ph type="title"/>
          </p:nvPr>
        </p:nvSpPr>
        <p:spPr/>
        <p:txBody>
          <a:bodyPr/>
          <a:lstStyle/>
          <a:p>
            <a:r>
              <a:rPr lang="en-US" dirty="0"/>
              <a:t>Two valid arguments</a:t>
            </a:r>
          </a:p>
        </p:txBody>
      </p:sp>
      <p:sp>
        <p:nvSpPr>
          <p:cNvPr id="3" name="Content Placeholder 2">
            <a:extLst>
              <a:ext uri="{FF2B5EF4-FFF2-40B4-BE49-F238E27FC236}">
                <a16:creationId xmlns:a16="http://schemas.microsoft.com/office/drawing/2014/main" id="{2FEA80D4-0053-4567-9164-53C11AAE9145}"/>
              </a:ext>
            </a:extLst>
          </p:cNvPr>
          <p:cNvSpPr>
            <a:spLocks noGrp="1"/>
          </p:cNvSpPr>
          <p:nvPr>
            <p:ph sz="half" idx="2"/>
          </p:nvPr>
        </p:nvSpPr>
        <p:spPr>
          <a:xfrm>
            <a:off x="1778174" y="2067284"/>
            <a:ext cx="4663440" cy="3200400"/>
          </a:xfrm>
        </p:spPr>
        <p:txBody>
          <a:bodyPr/>
          <a:lstStyle/>
          <a:p>
            <a:pPr marL="0" indent="0">
              <a:buNone/>
            </a:pPr>
            <a:r>
              <a:rPr lang="en-US" dirty="0"/>
              <a:t>P1. All men are mortal</a:t>
            </a:r>
          </a:p>
          <a:p>
            <a:pPr marL="0" indent="0">
              <a:buNone/>
            </a:pPr>
            <a:br>
              <a:rPr lang="en-US" dirty="0"/>
            </a:br>
            <a:r>
              <a:rPr lang="en-US" dirty="0"/>
              <a:t>P2. Socrates is a man</a:t>
            </a:r>
          </a:p>
          <a:p>
            <a:pPr marL="0" indent="0">
              <a:buNone/>
            </a:pPr>
            <a:br>
              <a:rPr lang="en-US" dirty="0"/>
            </a:br>
            <a:r>
              <a:rPr lang="en-US" dirty="0"/>
              <a:t>C. Socrates is mortal</a:t>
            </a:r>
          </a:p>
          <a:p>
            <a:endParaRPr lang="en-US" dirty="0"/>
          </a:p>
        </p:txBody>
      </p:sp>
      <p:sp>
        <p:nvSpPr>
          <p:cNvPr id="7" name="Content Placeholder 6">
            <a:extLst>
              <a:ext uri="{FF2B5EF4-FFF2-40B4-BE49-F238E27FC236}">
                <a16:creationId xmlns:a16="http://schemas.microsoft.com/office/drawing/2014/main" id="{5B990AED-F9B0-4680-BA5A-98102EFF0C66}"/>
              </a:ext>
            </a:extLst>
          </p:cNvPr>
          <p:cNvSpPr>
            <a:spLocks noGrp="1"/>
          </p:cNvSpPr>
          <p:nvPr>
            <p:ph sz="quarter" idx="4"/>
          </p:nvPr>
        </p:nvSpPr>
        <p:spPr>
          <a:xfrm>
            <a:off x="7562564" y="1592750"/>
            <a:ext cx="4663440" cy="3200400"/>
          </a:xfrm>
        </p:spPr>
        <p:txBody>
          <a:bodyPr/>
          <a:lstStyle/>
          <a:p>
            <a:pPr marL="0" indent="0">
              <a:buNone/>
            </a:pPr>
            <a:r>
              <a:rPr lang="en-US" dirty="0"/>
              <a:t>P1. All cats are reptiles						</a:t>
            </a:r>
          </a:p>
          <a:p>
            <a:pPr marL="0" indent="0">
              <a:buNone/>
            </a:pPr>
            <a:r>
              <a:rPr lang="en-US" dirty="0"/>
              <a:t>P2. Barry is a cat							</a:t>
            </a:r>
          </a:p>
          <a:p>
            <a:pPr marL="0" indent="0">
              <a:buNone/>
            </a:pPr>
            <a:r>
              <a:rPr lang="en-US" dirty="0"/>
              <a:t>C. Barry is a reptile</a:t>
            </a:r>
          </a:p>
          <a:p>
            <a:endParaRPr lang="en-US" dirty="0"/>
          </a:p>
        </p:txBody>
      </p:sp>
      <p:pic>
        <p:nvPicPr>
          <p:cNvPr id="5" name="Picture 2" descr="Image result for cat reptile">
            <a:extLst>
              <a:ext uri="{FF2B5EF4-FFF2-40B4-BE49-F238E27FC236}">
                <a16:creationId xmlns:a16="http://schemas.microsoft.com/office/drawing/2014/main" id="{A6BC6B37-ED88-49F8-8FBA-0447BDC1C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2105" y="4421080"/>
            <a:ext cx="3117097" cy="22811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a:extLst>
              <a:ext uri="{FF2B5EF4-FFF2-40B4-BE49-F238E27FC236}">
                <a16:creationId xmlns:a16="http://schemas.microsoft.com/office/drawing/2014/main" id="{D1E4158A-148E-4E29-9CA5-D9201FAB6A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111" y="4421080"/>
            <a:ext cx="2467593" cy="2576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339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Illustration of an adjustable wrench silhouette : Free Stock 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4107" y="5244589"/>
            <a:ext cx="4019408" cy="125029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182448" y="275291"/>
            <a:ext cx="8911687" cy="1280890"/>
          </a:xfrm>
        </p:spPr>
        <p:txBody>
          <a:bodyPr/>
          <a:lstStyle/>
          <a:p>
            <a:r>
              <a:rPr lang="en-US" dirty="0">
                <a:latin typeface="Georgia" panose="02040502050405020303" pitchFamily="18" charset="0"/>
              </a:rPr>
              <a:t>Major areas of philosophy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7276357"/>
              </p:ext>
            </p:extLst>
          </p:nvPr>
        </p:nvGraphicFramePr>
        <p:xfrm>
          <a:off x="1094242" y="1756229"/>
          <a:ext cx="10411646" cy="44123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Rectangle 12"/>
          <p:cNvSpPr/>
          <p:nvPr/>
        </p:nvSpPr>
        <p:spPr>
          <a:xfrm>
            <a:off x="10173811" y="5694141"/>
            <a:ext cx="737702" cy="369332"/>
          </a:xfrm>
          <a:prstGeom prst="rect">
            <a:avLst/>
          </a:prstGeom>
          <a:solidFill>
            <a:schemeClr val="accent1"/>
          </a:solidFill>
        </p:spPr>
        <p:txBody>
          <a:bodyPr wrap="none">
            <a:spAutoFit/>
          </a:bodyPr>
          <a:lstStyle/>
          <a:p>
            <a:r>
              <a:rPr lang="en-US" dirty="0">
                <a:solidFill>
                  <a:schemeClr val="bg1"/>
                </a:solidFill>
                <a:latin typeface="Georgia" panose="02040502050405020303" pitchFamily="18" charset="0"/>
              </a:rPr>
              <a:t>Logic</a:t>
            </a:r>
          </a:p>
        </p:txBody>
      </p:sp>
      <p:sp>
        <p:nvSpPr>
          <p:cNvPr id="17" name="Oval 16">
            <a:extLst>
              <a:ext uri="{FF2B5EF4-FFF2-40B4-BE49-F238E27FC236}">
                <a16:creationId xmlns:a16="http://schemas.microsoft.com/office/drawing/2014/main" id="{BC5D6455-73A9-4B1A-8A66-751F9DBAD99A}"/>
              </a:ext>
            </a:extLst>
          </p:cNvPr>
          <p:cNvSpPr/>
          <p:nvPr/>
        </p:nvSpPr>
        <p:spPr>
          <a:xfrm>
            <a:off x="6484967" y="5223308"/>
            <a:ext cx="645086" cy="645266"/>
          </a:xfrm>
          <a:prstGeom prst="ellipse">
            <a:avLst/>
          </a:prstGeom>
          <a:blipFill rotWithShape="1">
            <a:blip r:embed="rId9">
              <a:duotone>
                <a:schemeClr val="accent3">
                  <a:hueOff val="0"/>
                  <a:satOff val="0"/>
                  <a:lumOff val="0"/>
                  <a:alphaOff val="0"/>
                  <a:shade val="20000"/>
                  <a:satMod val="200000"/>
                </a:schemeClr>
                <a:schemeClr val="accent3">
                  <a:hueOff val="0"/>
                  <a:satOff val="0"/>
                  <a:lumOff val="0"/>
                  <a:alphaOff val="0"/>
                  <a:tint val="12000"/>
                  <a:satMod val="190000"/>
                </a:schemeClr>
              </a:duotone>
            </a:blip>
            <a:srcRect/>
            <a:stretch>
              <a:fillRect l="-17000" r="-17000"/>
            </a:stretch>
          </a:blipFill>
        </p:spPr>
        <p:style>
          <a:lnRef idx="0">
            <a:schemeClr val="lt1">
              <a:hueOff val="0"/>
              <a:satOff val="0"/>
              <a:lumOff val="0"/>
              <a:alphaOff val="0"/>
            </a:schemeClr>
          </a:lnRef>
          <a:fillRef idx="1">
            <a:scrgbClr r="0" g="0" b="0"/>
          </a:fillRef>
          <a:effectRef idx="2">
            <a:schemeClr val="accent3">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18" name="Oval 17">
            <a:extLst>
              <a:ext uri="{FF2B5EF4-FFF2-40B4-BE49-F238E27FC236}">
                <a16:creationId xmlns:a16="http://schemas.microsoft.com/office/drawing/2014/main" id="{74C3698C-36E7-46CE-86F2-5790E9D26DC8}"/>
              </a:ext>
            </a:extLst>
          </p:cNvPr>
          <p:cNvSpPr/>
          <p:nvPr/>
        </p:nvSpPr>
        <p:spPr>
          <a:xfrm>
            <a:off x="5450914" y="5292508"/>
            <a:ext cx="645086" cy="645266"/>
          </a:xfrm>
          <a:prstGeom prst="ellipse">
            <a:avLst/>
          </a:prstGeom>
          <a:blipFill rotWithShape="1">
            <a:blip r:embed="rId10">
              <a:duotone>
                <a:schemeClr val="accent4">
                  <a:hueOff val="0"/>
                  <a:satOff val="0"/>
                  <a:lumOff val="0"/>
                  <a:alphaOff val="0"/>
                  <a:shade val="20000"/>
                  <a:satMod val="200000"/>
                </a:schemeClr>
                <a:schemeClr val="accent4">
                  <a:hueOff val="0"/>
                  <a:satOff val="0"/>
                  <a:lumOff val="0"/>
                  <a:alphaOff val="0"/>
                  <a:tint val="12000"/>
                  <a:satMod val="190000"/>
                </a:schemeClr>
              </a:duotone>
            </a:blip>
            <a:srcRect/>
            <a:stretch>
              <a:fillRect l="-15000" r="-15000"/>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19" name="Oval 18">
            <a:extLst>
              <a:ext uri="{FF2B5EF4-FFF2-40B4-BE49-F238E27FC236}">
                <a16:creationId xmlns:a16="http://schemas.microsoft.com/office/drawing/2014/main" id="{EF6F9986-EEE5-4F68-9DE9-DE151289B733}"/>
              </a:ext>
            </a:extLst>
          </p:cNvPr>
          <p:cNvSpPr/>
          <p:nvPr/>
        </p:nvSpPr>
        <p:spPr>
          <a:xfrm>
            <a:off x="5906307" y="3972341"/>
            <a:ext cx="731984" cy="732189"/>
          </a:xfrm>
          <a:prstGeom prst="ellipse">
            <a:avLst/>
          </a:prstGeom>
          <a:blipFill rotWithShape="1">
            <a:blip r:embed="rId11">
              <a:duotone>
                <a:schemeClr val="accent4">
                  <a:hueOff val="0"/>
                  <a:satOff val="0"/>
                  <a:lumOff val="0"/>
                  <a:alphaOff val="0"/>
                  <a:shade val="20000"/>
                  <a:satMod val="200000"/>
                </a:schemeClr>
                <a:schemeClr val="accent4">
                  <a:hueOff val="0"/>
                  <a:satOff val="0"/>
                  <a:lumOff val="0"/>
                  <a:alphaOff val="0"/>
                  <a:tint val="12000"/>
                  <a:satMod val="190000"/>
                </a:schemeClr>
              </a:duotone>
            </a:blip>
            <a:srcRect/>
            <a:stretch>
              <a:fillRect l="-14000" r="-14000"/>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20" name="Oval 19">
            <a:extLst>
              <a:ext uri="{FF2B5EF4-FFF2-40B4-BE49-F238E27FC236}">
                <a16:creationId xmlns:a16="http://schemas.microsoft.com/office/drawing/2014/main" id="{BDC7F193-B0B3-4C76-B5C3-2575F923B98B}"/>
              </a:ext>
            </a:extLst>
          </p:cNvPr>
          <p:cNvSpPr/>
          <p:nvPr/>
        </p:nvSpPr>
        <p:spPr>
          <a:xfrm>
            <a:off x="6986298" y="2006782"/>
            <a:ext cx="757880" cy="758092"/>
          </a:xfrm>
          <a:prstGeom prst="ellipse">
            <a:avLst/>
          </a:prstGeom>
          <a:blipFill rotWithShape="1">
            <a:blip r:embed="rId12">
              <a:duotone>
                <a:schemeClr val="accent2">
                  <a:hueOff val="0"/>
                  <a:satOff val="0"/>
                  <a:lumOff val="0"/>
                  <a:alphaOff val="0"/>
                  <a:shade val="20000"/>
                  <a:satMod val="200000"/>
                </a:schemeClr>
                <a:schemeClr val="accent2">
                  <a:hueOff val="0"/>
                  <a:satOff val="0"/>
                  <a:lumOff val="0"/>
                  <a:alphaOff val="0"/>
                  <a:tint val="12000"/>
                  <a:satMod val="190000"/>
                </a:schemeClr>
              </a:duotone>
            </a:blip>
            <a:srcRect/>
            <a:stretch>
              <a:fillRect l="-17000" r="-17000"/>
            </a:stretch>
          </a:blipFill>
        </p:spPr>
        <p:style>
          <a:lnRef idx="0">
            <a:schemeClr val="lt1">
              <a:hueOff val="0"/>
              <a:satOff val="0"/>
              <a:lumOff val="0"/>
              <a:alphaOff val="0"/>
            </a:schemeClr>
          </a:lnRef>
          <a:fillRef idx="1">
            <a:scrgbClr r="0" g="0" b="0"/>
          </a:fillRef>
          <a:effectRef idx="2">
            <a:schemeClr val="accent2">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21" name="Oval 20">
            <a:extLst>
              <a:ext uri="{FF2B5EF4-FFF2-40B4-BE49-F238E27FC236}">
                <a16:creationId xmlns:a16="http://schemas.microsoft.com/office/drawing/2014/main" id="{EE545F0F-3F60-4A21-826A-5651DA573AC3}"/>
              </a:ext>
            </a:extLst>
          </p:cNvPr>
          <p:cNvSpPr/>
          <p:nvPr/>
        </p:nvSpPr>
        <p:spPr>
          <a:xfrm>
            <a:off x="7879263" y="2488547"/>
            <a:ext cx="757880" cy="758092"/>
          </a:xfrm>
          <a:prstGeom prst="ellipse">
            <a:avLst/>
          </a:prstGeom>
          <a:blipFill rotWithShape="1">
            <a:blip r:embed="rId13">
              <a:duotone>
                <a:schemeClr val="accent3">
                  <a:hueOff val="0"/>
                  <a:satOff val="0"/>
                  <a:lumOff val="0"/>
                  <a:alphaOff val="0"/>
                  <a:shade val="20000"/>
                  <a:satMod val="200000"/>
                </a:schemeClr>
                <a:schemeClr val="accent3">
                  <a:hueOff val="0"/>
                  <a:satOff val="0"/>
                  <a:lumOff val="0"/>
                  <a:alphaOff val="0"/>
                  <a:tint val="12000"/>
                  <a:satMod val="190000"/>
                </a:schemeClr>
              </a:duotone>
            </a:blip>
            <a:srcRect/>
            <a:stretch>
              <a:fillRect l="-39000" r="-39000"/>
            </a:stretch>
          </a:blipFill>
        </p:spPr>
        <p:style>
          <a:lnRef idx="0">
            <a:schemeClr val="lt1">
              <a:hueOff val="0"/>
              <a:satOff val="0"/>
              <a:lumOff val="0"/>
              <a:alphaOff val="0"/>
            </a:schemeClr>
          </a:lnRef>
          <a:fillRef idx="1">
            <a:scrgbClr r="0" g="0" b="0"/>
          </a:fillRef>
          <a:effectRef idx="2">
            <a:schemeClr val="accent3">
              <a:tint val="50000"/>
              <a:hueOff val="0"/>
              <a:satOff val="0"/>
              <a:lumOff val="0"/>
              <a:alphaOff val="0"/>
            </a:schemeClr>
          </a:effectRef>
          <a:fontRef idx="minor">
            <a:schemeClr val="lt1">
              <a:hueOff val="0"/>
              <a:satOff val="0"/>
              <a:lumOff val="0"/>
              <a:alphaOff val="0"/>
            </a:schemeClr>
          </a:fontRef>
        </p:style>
        <p:txBody>
          <a:bodyPr/>
          <a:lstStyle/>
          <a:p>
            <a:endParaRPr lang="en-US"/>
          </a:p>
        </p:txBody>
      </p:sp>
      <p:pic>
        <p:nvPicPr>
          <p:cNvPr id="3074" name="Picture 2" descr="Is The Matrix a trans film? Revisiting the Wachowskis through a trans lens">
            <a:extLst>
              <a:ext uri="{FF2B5EF4-FFF2-40B4-BE49-F238E27FC236}">
                <a16:creationId xmlns:a16="http://schemas.microsoft.com/office/drawing/2014/main" id="{4204D8F4-2941-410A-B685-7FD489E9C9A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27489" y="1970238"/>
            <a:ext cx="566057" cy="566057"/>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79155700-11DA-449C-BFF2-2776ABB695A6}"/>
              </a:ext>
            </a:extLst>
          </p:cNvPr>
          <p:cNvSpPr txBox="1"/>
          <p:nvPr/>
        </p:nvSpPr>
        <p:spPr>
          <a:xfrm>
            <a:off x="1475326" y="2852453"/>
            <a:ext cx="2699657" cy="369332"/>
          </a:xfrm>
          <a:prstGeom prst="rect">
            <a:avLst/>
          </a:prstGeom>
          <a:noFill/>
        </p:spPr>
        <p:txBody>
          <a:bodyPr wrap="square" rtlCol="0">
            <a:spAutoFit/>
          </a:bodyPr>
          <a:lstStyle/>
          <a:p>
            <a:r>
              <a:rPr lang="en-US" dirty="0">
                <a:latin typeface="Georgia" panose="02040502050405020303" pitchFamily="18" charset="0"/>
              </a:rPr>
              <a:t>What can we </a:t>
            </a:r>
            <a:r>
              <a:rPr lang="en-US" i="1" dirty="0">
                <a:latin typeface="Georgia" panose="02040502050405020303" pitchFamily="18" charset="0"/>
              </a:rPr>
              <a:t>know</a:t>
            </a:r>
            <a:r>
              <a:rPr lang="en-US" dirty="0">
                <a:latin typeface="Georgia" panose="02040502050405020303" pitchFamily="18" charset="0"/>
              </a:rPr>
              <a:t>?</a:t>
            </a:r>
          </a:p>
        </p:txBody>
      </p:sp>
      <p:sp>
        <p:nvSpPr>
          <p:cNvPr id="23" name="TextBox 22">
            <a:extLst>
              <a:ext uri="{FF2B5EF4-FFF2-40B4-BE49-F238E27FC236}">
                <a16:creationId xmlns:a16="http://schemas.microsoft.com/office/drawing/2014/main" id="{D7C3100C-58E8-4DC6-B86A-DE49D8A9C6B7}"/>
              </a:ext>
            </a:extLst>
          </p:cNvPr>
          <p:cNvSpPr txBox="1"/>
          <p:nvPr/>
        </p:nvSpPr>
        <p:spPr>
          <a:xfrm>
            <a:off x="8969829" y="2852453"/>
            <a:ext cx="2641600" cy="369332"/>
          </a:xfrm>
          <a:prstGeom prst="rect">
            <a:avLst/>
          </a:prstGeom>
          <a:noFill/>
        </p:spPr>
        <p:txBody>
          <a:bodyPr wrap="square" rtlCol="0">
            <a:spAutoFit/>
          </a:bodyPr>
          <a:lstStyle/>
          <a:p>
            <a:r>
              <a:rPr lang="en-US" dirty="0">
                <a:latin typeface="Georgia" panose="02040502050405020303" pitchFamily="18" charset="0"/>
              </a:rPr>
              <a:t>What </a:t>
            </a:r>
            <a:r>
              <a:rPr lang="en-US" i="1" dirty="0">
                <a:latin typeface="Georgia" panose="02040502050405020303" pitchFamily="18" charset="0"/>
              </a:rPr>
              <a:t>should</a:t>
            </a:r>
            <a:r>
              <a:rPr lang="en-US" dirty="0">
                <a:latin typeface="Georgia" panose="02040502050405020303" pitchFamily="18" charset="0"/>
              </a:rPr>
              <a:t> we do?</a:t>
            </a:r>
          </a:p>
        </p:txBody>
      </p:sp>
      <p:sp>
        <p:nvSpPr>
          <p:cNvPr id="24" name="TextBox 23">
            <a:extLst>
              <a:ext uri="{FF2B5EF4-FFF2-40B4-BE49-F238E27FC236}">
                <a16:creationId xmlns:a16="http://schemas.microsoft.com/office/drawing/2014/main" id="{5CDD2319-EC4B-4194-A7F1-1FE1B02581B3}"/>
              </a:ext>
            </a:extLst>
          </p:cNvPr>
          <p:cNvSpPr txBox="1"/>
          <p:nvPr/>
        </p:nvSpPr>
        <p:spPr>
          <a:xfrm>
            <a:off x="5452197" y="6284686"/>
            <a:ext cx="3077029" cy="369332"/>
          </a:xfrm>
          <a:prstGeom prst="rect">
            <a:avLst/>
          </a:prstGeom>
          <a:noFill/>
        </p:spPr>
        <p:txBody>
          <a:bodyPr wrap="square" rtlCol="0">
            <a:spAutoFit/>
          </a:bodyPr>
          <a:lstStyle/>
          <a:p>
            <a:r>
              <a:rPr lang="en-US" dirty="0">
                <a:latin typeface="Georgia" panose="02040502050405020303" pitchFamily="18" charset="0"/>
              </a:rPr>
              <a:t>What </a:t>
            </a:r>
            <a:r>
              <a:rPr lang="en-US" i="1" dirty="0">
                <a:latin typeface="Georgia" panose="02040502050405020303" pitchFamily="18" charset="0"/>
              </a:rPr>
              <a:t>is</a:t>
            </a:r>
            <a:r>
              <a:rPr lang="en-US" dirty="0">
                <a:latin typeface="Georgia" panose="02040502050405020303" pitchFamily="18" charset="0"/>
              </a:rPr>
              <a:t> there?</a:t>
            </a:r>
          </a:p>
        </p:txBody>
      </p:sp>
    </p:spTree>
    <p:extLst>
      <p:ext uri="{BB962C8B-B14F-4D97-AF65-F5344CB8AC3E}">
        <p14:creationId xmlns:p14="http://schemas.microsoft.com/office/powerpoint/2010/main" val="198562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4E46-C5DD-4290-A2C2-6B5BCECDC7EC}"/>
              </a:ext>
            </a:extLst>
          </p:cNvPr>
          <p:cNvSpPr>
            <a:spLocks noGrp="1"/>
          </p:cNvSpPr>
          <p:nvPr>
            <p:ph idx="1"/>
          </p:nvPr>
        </p:nvSpPr>
        <p:spPr>
          <a:xfrm>
            <a:off x="1197686" y="1552490"/>
            <a:ext cx="9056805" cy="4357426"/>
          </a:xfrm>
        </p:spPr>
        <p:txBody>
          <a:bodyPr>
            <a:normAutofit/>
          </a:bodyPr>
          <a:lstStyle/>
          <a:p>
            <a:pPr marL="0" indent="0">
              <a:buNone/>
            </a:pPr>
            <a:r>
              <a:rPr lang="en-US" sz="2200" dirty="0"/>
              <a:t>P1. All Presidents reside at the White House</a:t>
            </a:r>
          </a:p>
          <a:p>
            <a:pPr marL="0" indent="0">
              <a:buNone/>
            </a:pPr>
            <a:endParaRPr lang="en-US" sz="2200" dirty="0"/>
          </a:p>
          <a:p>
            <a:pPr marL="0" indent="0">
              <a:buNone/>
            </a:pPr>
            <a:r>
              <a:rPr lang="en-US" sz="2200" dirty="0"/>
              <a:t>P2. Joe Biden resides at the White House</a:t>
            </a:r>
          </a:p>
          <a:p>
            <a:pPr marL="0" indent="0">
              <a:buNone/>
            </a:pPr>
            <a:endParaRPr lang="en-US" sz="2200" dirty="0"/>
          </a:p>
          <a:p>
            <a:pPr marL="0" indent="0">
              <a:buNone/>
            </a:pPr>
            <a:r>
              <a:rPr lang="en-US" sz="2200" dirty="0"/>
              <a:t>C. Joe Biden is a President </a:t>
            </a:r>
          </a:p>
          <a:p>
            <a:pPr marL="0" indent="0">
              <a:buNone/>
            </a:pPr>
            <a:endParaRPr lang="en-US" sz="2200" dirty="0"/>
          </a:p>
          <a:p>
            <a:pPr marL="0" indent="0">
              <a:buNone/>
            </a:pPr>
            <a:br>
              <a:rPr lang="en-US" sz="2200" dirty="0"/>
            </a:br>
            <a:endParaRPr lang="en-US" sz="2200" dirty="0"/>
          </a:p>
        </p:txBody>
      </p:sp>
      <p:pic>
        <p:nvPicPr>
          <p:cNvPr id="2050" name="Picture 2" descr="Joe Biden: Age, Presidency, Family - HISTORY">
            <a:extLst>
              <a:ext uri="{FF2B5EF4-FFF2-40B4-BE49-F238E27FC236}">
                <a16:creationId xmlns:a16="http://schemas.microsoft.com/office/drawing/2014/main" id="{03DC5A31-1264-4AA6-9B74-FFB965CE5B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2485" y="1552490"/>
            <a:ext cx="2586598" cy="25865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4803185-5BD1-4374-B3B2-967C39BAEE76}"/>
              </a:ext>
            </a:extLst>
          </p:cNvPr>
          <p:cNvSpPr txBox="1"/>
          <p:nvPr/>
        </p:nvSpPr>
        <p:spPr>
          <a:xfrm>
            <a:off x="4225771" y="5679083"/>
            <a:ext cx="6445189" cy="461665"/>
          </a:xfrm>
          <a:prstGeom prst="rect">
            <a:avLst/>
          </a:prstGeom>
          <a:noFill/>
        </p:spPr>
        <p:txBody>
          <a:bodyPr wrap="square" rtlCol="0">
            <a:spAutoFit/>
          </a:bodyPr>
          <a:lstStyle/>
          <a:p>
            <a:r>
              <a:rPr lang="en-US" sz="2400" dirty="0"/>
              <a:t>Is this a logically valid argument? </a:t>
            </a:r>
          </a:p>
        </p:txBody>
      </p:sp>
    </p:spTree>
    <p:extLst>
      <p:ext uri="{BB962C8B-B14F-4D97-AF65-F5344CB8AC3E}">
        <p14:creationId xmlns:p14="http://schemas.microsoft.com/office/powerpoint/2010/main" val="96299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47075-BCA2-46F0-839D-11A0E9FB7A5F}"/>
              </a:ext>
            </a:extLst>
          </p:cNvPr>
          <p:cNvSpPr>
            <a:spLocks noGrp="1"/>
          </p:cNvSpPr>
          <p:nvPr>
            <p:ph type="title"/>
          </p:nvPr>
        </p:nvSpPr>
        <p:spPr/>
        <p:txBody>
          <a:bodyPr/>
          <a:lstStyle/>
          <a:p>
            <a:r>
              <a:rPr lang="en-US" dirty="0"/>
              <a:t>Testing for validity</a:t>
            </a:r>
          </a:p>
        </p:txBody>
      </p:sp>
      <p:sp>
        <p:nvSpPr>
          <p:cNvPr id="4" name="Content Placeholder 3">
            <a:extLst>
              <a:ext uri="{FF2B5EF4-FFF2-40B4-BE49-F238E27FC236}">
                <a16:creationId xmlns:a16="http://schemas.microsoft.com/office/drawing/2014/main" id="{8C181277-D8A9-4174-A4DC-E87795BC9BB4}"/>
              </a:ext>
            </a:extLst>
          </p:cNvPr>
          <p:cNvSpPr txBox="1">
            <a:spLocks noGrp="1"/>
          </p:cNvSpPr>
          <p:nvPr>
            <p:ph idx="1"/>
          </p:nvPr>
        </p:nvSpPr>
        <p:spPr>
          <a:xfrm>
            <a:off x="676275" y="2011363"/>
            <a:ext cx="10753725" cy="3905172"/>
          </a:xfrm>
          <a:prstGeom prst="rect">
            <a:avLst/>
          </a:prstGeom>
          <a:noFill/>
        </p:spPr>
        <p:txBody>
          <a:bodyPr wrap="square" rtlCol="0">
            <a:spAutoFit/>
          </a:bodyPr>
          <a:lstStyle/>
          <a:p>
            <a:r>
              <a:rPr lang="en-US" dirty="0"/>
              <a:t>The argument gives us two pieces of information</a:t>
            </a:r>
          </a:p>
          <a:p>
            <a:pPr lvl="1"/>
            <a:r>
              <a:rPr lang="en-US" dirty="0"/>
              <a:t>1) Presidents reside at the White House</a:t>
            </a:r>
          </a:p>
          <a:p>
            <a:pPr lvl="1"/>
            <a:r>
              <a:rPr lang="en-US" dirty="0"/>
              <a:t>2) Joe Biden is a person who resides there</a:t>
            </a:r>
          </a:p>
          <a:p>
            <a:r>
              <a:rPr lang="en-US" dirty="0"/>
              <a:t>Question: Given this information, is it logically possible for someone to reside at the White House and not be President?</a:t>
            </a:r>
          </a:p>
          <a:p>
            <a:endParaRPr lang="en-US" dirty="0"/>
          </a:p>
          <a:p>
            <a:r>
              <a:rPr lang="en-US" dirty="0"/>
              <a:t>Answer: Yes!</a:t>
            </a:r>
          </a:p>
          <a:p>
            <a:endParaRPr lang="en-US" dirty="0"/>
          </a:p>
          <a:p>
            <a:r>
              <a:rPr lang="en-US" dirty="0"/>
              <a:t>The argument is not “watertight”, hence </a:t>
            </a:r>
            <a:r>
              <a:rPr lang="en-US" b="1" dirty="0"/>
              <a:t>invalid</a:t>
            </a:r>
          </a:p>
        </p:txBody>
      </p:sp>
    </p:spTree>
    <p:extLst>
      <p:ext uri="{BB962C8B-B14F-4D97-AF65-F5344CB8AC3E}">
        <p14:creationId xmlns:p14="http://schemas.microsoft.com/office/powerpoint/2010/main" val="122833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4A648-7FDC-4E39-82BB-37FE42885A8D}"/>
              </a:ext>
            </a:extLst>
          </p:cNvPr>
          <p:cNvSpPr>
            <a:spLocks noGrp="1"/>
          </p:cNvSpPr>
          <p:nvPr>
            <p:ph type="title"/>
          </p:nvPr>
        </p:nvSpPr>
        <p:spPr/>
        <p:txBody>
          <a:bodyPr/>
          <a:lstStyle/>
          <a:p>
            <a:r>
              <a:rPr lang="en-US" dirty="0"/>
              <a:t>Validity</a:t>
            </a:r>
          </a:p>
        </p:txBody>
      </p:sp>
      <p:sp>
        <p:nvSpPr>
          <p:cNvPr id="3" name="Content Placeholder 2">
            <a:extLst>
              <a:ext uri="{FF2B5EF4-FFF2-40B4-BE49-F238E27FC236}">
                <a16:creationId xmlns:a16="http://schemas.microsoft.com/office/drawing/2014/main" id="{3AD61B2D-4A04-4B98-9982-024118E3731D}"/>
              </a:ext>
            </a:extLst>
          </p:cNvPr>
          <p:cNvSpPr>
            <a:spLocks noGrp="1"/>
          </p:cNvSpPr>
          <p:nvPr>
            <p:ph idx="1"/>
          </p:nvPr>
        </p:nvSpPr>
        <p:spPr/>
        <p:txBody>
          <a:bodyPr/>
          <a:lstStyle/>
          <a:p>
            <a:r>
              <a:rPr lang="en-US" dirty="0"/>
              <a:t>If valid, there’s no way the conclusion can be false if the premises are true</a:t>
            </a:r>
          </a:p>
          <a:p>
            <a:pPr lvl="1"/>
            <a:r>
              <a:rPr lang="en-US" dirty="0"/>
              <a:t>Slogan: Truth in=Truth out</a:t>
            </a:r>
          </a:p>
          <a:p>
            <a:r>
              <a:rPr lang="en-US" dirty="0"/>
              <a:t>If an argument is valid, but you know the conclusion to be false, one of the premises </a:t>
            </a:r>
            <a:r>
              <a:rPr lang="en-US" i="1" dirty="0"/>
              <a:t>must be </a:t>
            </a:r>
            <a:r>
              <a:rPr lang="en-US" dirty="0"/>
              <a:t>false. </a:t>
            </a:r>
          </a:p>
          <a:p>
            <a:r>
              <a:rPr lang="en-US" dirty="0"/>
              <a:t>In logic, validity has a specific meaning</a:t>
            </a:r>
          </a:p>
          <a:p>
            <a:pPr lvl="1"/>
            <a:r>
              <a:rPr lang="en-US" dirty="0"/>
              <a:t>Not the same as how it’s used in ordinary speech</a:t>
            </a:r>
          </a:p>
          <a:p>
            <a:pPr marL="0" indent="0">
              <a:buNone/>
            </a:pPr>
            <a:endParaRPr lang="en-US" dirty="0"/>
          </a:p>
        </p:txBody>
      </p:sp>
    </p:spTree>
    <p:extLst>
      <p:ext uri="{BB962C8B-B14F-4D97-AF65-F5344CB8AC3E}">
        <p14:creationId xmlns:p14="http://schemas.microsoft.com/office/powerpoint/2010/main" val="504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E1EFD-1DF0-44CE-BA59-87AD38CA270D}"/>
              </a:ext>
            </a:extLst>
          </p:cNvPr>
          <p:cNvSpPr>
            <a:spLocks noGrp="1"/>
          </p:cNvSpPr>
          <p:nvPr>
            <p:ph type="title"/>
          </p:nvPr>
        </p:nvSpPr>
        <p:spPr/>
        <p:txBody>
          <a:bodyPr/>
          <a:lstStyle/>
          <a:p>
            <a:r>
              <a:rPr lang="en-US" dirty="0"/>
              <a:t>Soundness</a:t>
            </a:r>
          </a:p>
        </p:txBody>
      </p:sp>
      <p:sp>
        <p:nvSpPr>
          <p:cNvPr id="3" name="Content Placeholder 2">
            <a:extLst>
              <a:ext uri="{FF2B5EF4-FFF2-40B4-BE49-F238E27FC236}">
                <a16:creationId xmlns:a16="http://schemas.microsoft.com/office/drawing/2014/main" id="{B1371801-EC9D-46C8-883C-39007B82B45A}"/>
              </a:ext>
            </a:extLst>
          </p:cNvPr>
          <p:cNvSpPr>
            <a:spLocks noGrp="1"/>
          </p:cNvSpPr>
          <p:nvPr>
            <p:ph idx="1"/>
          </p:nvPr>
        </p:nvSpPr>
        <p:spPr/>
        <p:txBody>
          <a:bodyPr>
            <a:normAutofit/>
          </a:bodyPr>
          <a:lstStyle/>
          <a:p>
            <a:r>
              <a:rPr lang="en-US" sz="2400" dirty="0">
                <a:solidFill>
                  <a:schemeClr val="accent6"/>
                </a:solidFill>
                <a:latin typeface="Georgia" panose="02040502050405020303" pitchFamily="18" charset="0"/>
              </a:rPr>
              <a:t>Sound</a:t>
            </a:r>
            <a:r>
              <a:rPr lang="en-US" sz="2400" dirty="0">
                <a:latin typeface="Georgia" panose="02040502050405020303" pitchFamily="18" charset="0"/>
              </a:rPr>
              <a:t> arguments are valid with</a:t>
            </a:r>
            <a:r>
              <a:rPr lang="en-US" sz="2400" dirty="0">
                <a:solidFill>
                  <a:schemeClr val="accent6"/>
                </a:solidFill>
                <a:latin typeface="Georgia" panose="02040502050405020303" pitchFamily="18" charset="0"/>
              </a:rPr>
              <a:t> </a:t>
            </a:r>
            <a:r>
              <a:rPr lang="en-US" sz="2400" dirty="0">
                <a:solidFill>
                  <a:schemeClr val="tx1"/>
                </a:solidFill>
                <a:latin typeface="Georgia" panose="02040502050405020303" pitchFamily="18" charset="0"/>
              </a:rPr>
              <a:t>true</a:t>
            </a:r>
            <a:r>
              <a:rPr lang="en-US" sz="2400" dirty="0">
                <a:solidFill>
                  <a:schemeClr val="accent6"/>
                </a:solidFill>
                <a:latin typeface="Georgia" panose="02040502050405020303" pitchFamily="18" charset="0"/>
              </a:rPr>
              <a:t> </a:t>
            </a:r>
            <a:r>
              <a:rPr lang="en-US" sz="2400" dirty="0">
                <a:latin typeface="Georgia" panose="02040502050405020303" pitchFamily="18" charset="0"/>
              </a:rPr>
              <a:t>premises (premises are facts).</a:t>
            </a:r>
          </a:p>
          <a:p>
            <a:r>
              <a:rPr lang="en-US" sz="2400" dirty="0">
                <a:solidFill>
                  <a:schemeClr val="accent6"/>
                </a:solidFill>
                <a:latin typeface="Georgia" panose="02040502050405020303" pitchFamily="18" charset="0"/>
              </a:rPr>
              <a:t>Unsound</a:t>
            </a:r>
            <a:r>
              <a:rPr lang="en-US" sz="2400" dirty="0">
                <a:latin typeface="Georgia" panose="02040502050405020303" pitchFamily="18" charset="0"/>
              </a:rPr>
              <a:t> arguments fail one or both tests (could be invalid or have false premises)</a:t>
            </a:r>
          </a:p>
          <a:p>
            <a:r>
              <a:rPr lang="en-US" sz="2400" dirty="0">
                <a:latin typeface="Georgia" panose="02040502050405020303" pitchFamily="18" charset="0"/>
              </a:rPr>
              <a:t>We’d like our arguments to be not only valid, but also sound.</a:t>
            </a:r>
          </a:p>
          <a:p>
            <a:r>
              <a:rPr lang="en-US" sz="2400" dirty="0">
                <a:latin typeface="Georgia" panose="02040502050405020303" pitchFamily="18" charset="0"/>
              </a:rPr>
              <a:t>E.g.</a:t>
            </a:r>
          </a:p>
          <a:p>
            <a:pPr marL="0" indent="0">
              <a:buNone/>
            </a:pPr>
            <a:r>
              <a:rPr lang="en-US" sz="2400" dirty="0">
                <a:latin typeface="Georgia" panose="02040502050405020303" pitchFamily="18" charset="0"/>
              </a:rPr>
              <a:t>P1. All mammals have mammary glands</a:t>
            </a:r>
          </a:p>
          <a:p>
            <a:pPr marL="0" indent="0">
              <a:buNone/>
            </a:pPr>
            <a:r>
              <a:rPr lang="en-US" dirty="0">
                <a:latin typeface="Georgia" panose="02040502050405020303" pitchFamily="18" charset="0"/>
              </a:rPr>
              <a:t>P2. Dolphins are mammals</a:t>
            </a:r>
          </a:p>
          <a:p>
            <a:pPr marL="0" indent="0">
              <a:buNone/>
            </a:pPr>
            <a:r>
              <a:rPr lang="en-US" sz="2400" dirty="0">
                <a:latin typeface="Georgia" panose="02040502050405020303" pitchFamily="18" charset="0"/>
              </a:rPr>
              <a:t>C. Dolphins have mammary glands </a:t>
            </a:r>
          </a:p>
          <a:p>
            <a:endParaRPr lang="en-US" dirty="0"/>
          </a:p>
        </p:txBody>
      </p:sp>
      <p:pic>
        <p:nvPicPr>
          <p:cNvPr id="5122" name="Picture 2" descr="Dolphins Have the Best Skin-Care Routine for Dolphin Skin">
            <a:extLst>
              <a:ext uri="{FF2B5EF4-FFF2-40B4-BE49-F238E27FC236}">
                <a16:creationId xmlns:a16="http://schemas.microsoft.com/office/drawing/2014/main" id="{0B53AC10-4ABF-46B2-A27C-555A2DEBCE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2652" y="3967692"/>
            <a:ext cx="1914525"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62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77C0-0866-4F89-8066-2AD0ED806A7F}"/>
              </a:ext>
            </a:extLst>
          </p:cNvPr>
          <p:cNvSpPr>
            <a:spLocks noGrp="1"/>
          </p:cNvSpPr>
          <p:nvPr>
            <p:ph type="title"/>
          </p:nvPr>
        </p:nvSpPr>
        <p:spPr/>
        <p:txBody>
          <a:bodyPr/>
          <a:lstStyle/>
          <a:p>
            <a:r>
              <a:rPr lang="en-US" dirty="0"/>
              <a:t>Recognizing argument forms</a:t>
            </a:r>
          </a:p>
        </p:txBody>
      </p:sp>
      <p:sp>
        <p:nvSpPr>
          <p:cNvPr id="3" name="Content Placeholder 2">
            <a:extLst>
              <a:ext uri="{FF2B5EF4-FFF2-40B4-BE49-F238E27FC236}">
                <a16:creationId xmlns:a16="http://schemas.microsoft.com/office/drawing/2014/main" id="{CD2D2FDC-E2BC-4EA7-8C2A-A132F294CCFE}"/>
              </a:ext>
            </a:extLst>
          </p:cNvPr>
          <p:cNvSpPr>
            <a:spLocks noGrp="1"/>
          </p:cNvSpPr>
          <p:nvPr>
            <p:ph idx="1"/>
          </p:nvPr>
        </p:nvSpPr>
        <p:spPr>
          <a:xfrm>
            <a:off x="676274" y="2447108"/>
            <a:ext cx="10753725" cy="3766185"/>
          </a:xfrm>
        </p:spPr>
        <p:txBody>
          <a:bodyPr/>
          <a:lstStyle/>
          <a:p>
            <a:r>
              <a:rPr lang="en-US" dirty="0"/>
              <a:t>It can be helpful to memorize the forms (or patterns) of valid arguments</a:t>
            </a:r>
          </a:p>
          <a:p>
            <a:r>
              <a:rPr lang="en-US" dirty="0"/>
              <a:t>Philosophers often formulate their arguments using one of the following valid forms:</a:t>
            </a:r>
          </a:p>
          <a:p>
            <a:pPr lvl="1"/>
            <a:r>
              <a:rPr lang="en-US" dirty="0"/>
              <a:t>Modus Ponens</a:t>
            </a:r>
          </a:p>
          <a:p>
            <a:pPr lvl="1"/>
            <a:r>
              <a:rPr lang="en-US" dirty="0"/>
              <a:t>Modus Tollens</a:t>
            </a:r>
          </a:p>
          <a:p>
            <a:pPr lvl="1"/>
            <a:r>
              <a:rPr lang="en-US" dirty="0"/>
              <a:t>Disjunctive Syllogism</a:t>
            </a:r>
          </a:p>
        </p:txBody>
      </p:sp>
    </p:spTree>
    <p:extLst>
      <p:ext uri="{BB962C8B-B14F-4D97-AF65-F5344CB8AC3E}">
        <p14:creationId xmlns:p14="http://schemas.microsoft.com/office/powerpoint/2010/main" val="97809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eorgia" panose="02040502050405020303" pitchFamily="18" charset="0"/>
              </a:rPr>
              <a:t>Valid argument form #1</a:t>
            </a:r>
          </a:p>
        </p:txBody>
      </p:sp>
      <p:sp>
        <p:nvSpPr>
          <p:cNvPr id="3" name="Content Placeholder 2"/>
          <p:cNvSpPr>
            <a:spLocks noGrp="1"/>
          </p:cNvSpPr>
          <p:nvPr>
            <p:ph idx="1"/>
          </p:nvPr>
        </p:nvSpPr>
        <p:spPr>
          <a:xfrm>
            <a:off x="1056356" y="1953931"/>
            <a:ext cx="9297988" cy="5026617"/>
          </a:xfrm>
        </p:spPr>
        <p:txBody>
          <a:bodyPr>
            <a:noAutofit/>
          </a:bodyPr>
          <a:lstStyle/>
          <a:p>
            <a:r>
              <a:rPr lang="en-US" sz="2400" dirty="0">
                <a:solidFill>
                  <a:schemeClr val="accent6"/>
                </a:solidFill>
                <a:latin typeface="Georgia" panose="02040502050405020303" pitchFamily="18" charset="0"/>
              </a:rPr>
              <a:t>Modus Ponens</a:t>
            </a:r>
            <a:r>
              <a:rPr lang="en-US" sz="2400" dirty="0">
                <a:latin typeface="Georgia" panose="02040502050405020303" pitchFamily="18" charset="0"/>
              </a:rPr>
              <a:t>: P</a:t>
            </a:r>
            <a:r>
              <a:rPr lang="en-US" sz="2400" dirty="0">
                <a:latin typeface="Georgia" panose="02040502050405020303" pitchFamily="18" charset="0"/>
                <a:sym typeface="Wingdings" panose="05000000000000000000" pitchFamily="2" charset="2"/>
              </a:rPr>
              <a:t>Q, P : Q</a:t>
            </a:r>
          </a:p>
          <a:p>
            <a:endParaRPr lang="en-US" sz="2400" dirty="0">
              <a:latin typeface="Georgia" panose="02040502050405020303" pitchFamily="18" charset="0"/>
              <a:sym typeface="Wingdings" panose="05000000000000000000" pitchFamily="2" charset="2"/>
            </a:endParaRPr>
          </a:p>
          <a:p>
            <a:pPr marL="0" indent="0">
              <a:buNone/>
            </a:pPr>
            <a:endParaRPr lang="en-US" sz="2400" dirty="0">
              <a:latin typeface="Georgia" panose="02040502050405020303" pitchFamily="18" charset="0"/>
              <a:sym typeface="Wingdings" panose="05000000000000000000" pitchFamily="2" charset="2"/>
            </a:endParaRPr>
          </a:p>
          <a:p>
            <a:pPr marL="0" indent="0">
              <a:buNone/>
            </a:pPr>
            <a:endParaRPr lang="en-US" sz="2400" dirty="0">
              <a:latin typeface="Georgia" panose="02040502050405020303" pitchFamily="18" charset="0"/>
              <a:sym typeface="Wingdings" panose="05000000000000000000" pitchFamily="2" charset="2"/>
            </a:endParaRPr>
          </a:p>
          <a:p>
            <a:r>
              <a:rPr lang="en-US" sz="2400" dirty="0">
                <a:latin typeface="Georgia" panose="02040502050405020303" pitchFamily="18" charset="0"/>
                <a:sym typeface="Wingdings" panose="05000000000000000000" pitchFamily="2" charset="2"/>
              </a:rPr>
              <a:t>	</a:t>
            </a:r>
          </a:p>
          <a:p>
            <a:pPr marL="0" indent="0">
              <a:buNone/>
            </a:pPr>
            <a:endParaRPr lang="en-US" sz="2400" dirty="0">
              <a:latin typeface="Georgia" panose="02040502050405020303" pitchFamily="18" charset="0"/>
              <a:sym typeface="Wingdings" panose="05000000000000000000" pitchFamily="2" charset="2"/>
            </a:endParaRPr>
          </a:p>
          <a:p>
            <a:pPr marL="0" indent="0">
              <a:buNone/>
            </a:pPr>
            <a:endParaRPr lang="en-US" sz="2400" dirty="0">
              <a:latin typeface="Georgia" panose="02040502050405020303" pitchFamily="18" charset="0"/>
              <a:sym typeface="Wingdings" panose="05000000000000000000" pitchFamily="2" charset="2"/>
            </a:endParaRPr>
          </a:p>
          <a:p>
            <a:pPr marL="0" indent="0">
              <a:buNone/>
            </a:pPr>
            <a:endParaRPr lang="en-US" sz="2400" dirty="0">
              <a:latin typeface="Georgia" panose="02040502050405020303" pitchFamily="18" charset="0"/>
              <a:sym typeface="Wingdings" panose="05000000000000000000" pitchFamily="2" charset="2"/>
            </a:endParaRPr>
          </a:p>
          <a:p>
            <a:pPr marL="0" indent="0">
              <a:buNone/>
            </a:pPr>
            <a:endParaRPr lang="en-US" sz="2400" dirty="0">
              <a:latin typeface="Georgia" panose="02040502050405020303" pitchFamily="18" charset="0"/>
              <a:sym typeface="Wingdings" panose="05000000000000000000" pitchFamily="2" charset="2"/>
            </a:endParaRPr>
          </a:p>
        </p:txBody>
      </p:sp>
      <p:sp>
        <p:nvSpPr>
          <p:cNvPr id="4" name="TextBox 3"/>
          <p:cNvSpPr txBox="1"/>
          <p:nvPr/>
        </p:nvSpPr>
        <p:spPr>
          <a:xfrm>
            <a:off x="6025704" y="2997724"/>
            <a:ext cx="4866467" cy="2677656"/>
          </a:xfrm>
          <a:prstGeom prst="rect">
            <a:avLst/>
          </a:prstGeom>
          <a:noFill/>
        </p:spPr>
        <p:txBody>
          <a:bodyPr wrap="square" rtlCol="0">
            <a:spAutoFit/>
          </a:bodyPr>
          <a:lstStyle/>
          <a:p>
            <a:r>
              <a:rPr lang="en-US" sz="2400" dirty="0">
                <a:latin typeface="Georgia" panose="02040502050405020303" pitchFamily="18" charset="0"/>
              </a:rPr>
              <a:t>P1. If this candy bar has trans fat, then it is unhealthy.</a:t>
            </a:r>
          </a:p>
          <a:p>
            <a:endParaRPr lang="en-US" sz="2400" dirty="0">
              <a:latin typeface="Georgia" panose="02040502050405020303" pitchFamily="18" charset="0"/>
            </a:endParaRPr>
          </a:p>
          <a:p>
            <a:r>
              <a:rPr lang="en-US" sz="2400" dirty="0">
                <a:latin typeface="Georgia" panose="02040502050405020303" pitchFamily="18" charset="0"/>
              </a:rPr>
              <a:t>P2. This candy bar has trans fat.</a:t>
            </a:r>
          </a:p>
          <a:p>
            <a:endParaRPr lang="en-US" sz="2400" dirty="0">
              <a:latin typeface="Georgia" panose="02040502050405020303" pitchFamily="18" charset="0"/>
            </a:endParaRPr>
          </a:p>
          <a:p>
            <a:r>
              <a:rPr lang="en-US" sz="2400" dirty="0">
                <a:latin typeface="Georgia" panose="02040502050405020303" pitchFamily="18" charset="0"/>
              </a:rPr>
              <a:t>C. Therefore, this candy bar is unhealthy.</a:t>
            </a:r>
          </a:p>
        </p:txBody>
      </p:sp>
      <p:sp>
        <p:nvSpPr>
          <p:cNvPr id="6" name="TextBox 5">
            <a:extLst>
              <a:ext uri="{FF2B5EF4-FFF2-40B4-BE49-F238E27FC236}">
                <a16:creationId xmlns:a16="http://schemas.microsoft.com/office/drawing/2014/main" id="{16AF76E3-20DD-4F1E-BDD0-95083334EA44}"/>
              </a:ext>
            </a:extLst>
          </p:cNvPr>
          <p:cNvSpPr txBox="1"/>
          <p:nvPr/>
        </p:nvSpPr>
        <p:spPr>
          <a:xfrm>
            <a:off x="1837656" y="2997724"/>
            <a:ext cx="5024487" cy="1938992"/>
          </a:xfrm>
          <a:prstGeom prst="rect">
            <a:avLst/>
          </a:prstGeom>
          <a:noFill/>
        </p:spPr>
        <p:txBody>
          <a:bodyPr wrap="square" rtlCol="0">
            <a:spAutoFit/>
          </a:bodyPr>
          <a:lstStyle/>
          <a:p>
            <a:r>
              <a:rPr lang="en-US" sz="2400" dirty="0"/>
              <a:t>P1. If P then Q</a:t>
            </a:r>
          </a:p>
          <a:p>
            <a:endParaRPr lang="en-US" sz="2400" dirty="0"/>
          </a:p>
          <a:p>
            <a:r>
              <a:rPr lang="en-US" sz="2400" dirty="0"/>
              <a:t>P2. P</a:t>
            </a:r>
          </a:p>
          <a:p>
            <a:endParaRPr lang="en-US" sz="2400" dirty="0"/>
          </a:p>
          <a:p>
            <a:r>
              <a:rPr lang="en-US" sz="2400" dirty="0"/>
              <a:t>C. Q</a:t>
            </a:r>
          </a:p>
        </p:txBody>
      </p:sp>
      <p:pic>
        <p:nvPicPr>
          <p:cNvPr id="4098" name="Picture 2" descr="Homemade Twix Bars Recipe">
            <a:extLst>
              <a:ext uri="{FF2B5EF4-FFF2-40B4-BE49-F238E27FC236}">
                <a16:creationId xmlns:a16="http://schemas.microsoft.com/office/drawing/2014/main" id="{C8377520-4667-40DF-8D52-E45D7A024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3054" y="499533"/>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46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6FF9-63C5-446B-8858-B9B78D30FB43}"/>
              </a:ext>
            </a:extLst>
          </p:cNvPr>
          <p:cNvSpPr>
            <a:spLocks noGrp="1"/>
          </p:cNvSpPr>
          <p:nvPr>
            <p:ph type="title"/>
          </p:nvPr>
        </p:nvSpPr>
        <p:spPr/>
        <p:txBody>
          <a:bodyPr/>
          <a:lstStyle/>
          <a:p>
            <a:r>
              <a:rPr lang="en-US" dirty="0"/>
              <a:t>Valid argument #2</a:t>
            </a:r>
          </a:p>
        </p:txBody>
      </p:sp>
      <p:sp>
        <p:nvSpPr>
          <p:cNvPr id="3" name="Content Placeholder 2">
            <a:extLst>
              <a:ext uri="{FF2B5EF4-FFF2-40B4-BE49-F238E27FC236}">
                <a16:creationId xmlns:a16="http://schemas.microsoft.com/office/drawing/2014/main" id="{5FCA466C-F9F0-4BBE-96DF-A1097B214037}"/>
              </a:ext>
            </a:extLst>
          </p:cNvPr>
          <p:cNvSpPr>
            <a:spLocks noGrp="1"/>
          </p:cNvSpPr>
          <p:nvPr>
            <p:ph idx="1"/>
          </p:nvPr>
        </p:nvSpPr>
        <p:spPr/>
        <p:txBody>
          <a:bodyPr/>
          <a:lstStyle/>
          <a:p>
            <a:r>
              <a:rPr lang="en-US" sz="2400" b="1" dirty="0">
                <a:solidFill>
                  <a:schemeClr val="accent6"/>
                </a:solidFill>
                <a:latin typeface="Georgia" panose="02040502050405020303" pitchFamily="18" charset="0"/>
                <a:sym typeface="Wingdings" panose="05000000000000000000" pitchFamily="2" charset="2"/>
              </a:rPr>
              <a:t>Modus Tollens</a:t>
            </a:r>
            <a:r>
              <a:rPr lang="en-US" sz="2400" dirty="0">
                <a:latin typeface="Georgia" panose="02040502050405020303" pitchFamily="18" charset="0"/>
                <a:sym typeface="Wingdings" panose="05000000000000000000" pitchFamily="2" charset="2"/>
              </a:rPr>
              <a:t>: PQ, ~Q : ~P</a:t>
            </a:r>
          </a:p>
          <a:p>
            <a:r>
              <a:rPr lang="en-US" sz="2400" dirty="0">
                <a:latin typeface="Georgia" panose="02040502050405020303" pitchFamily="18" charset="0"/>
                <a:sym typeface="Wingdings" panose="05000000000000000000" pitchFamily="2" charset="2"/>
              </a:rPr>
              <a:t>	</a:t>
            </a:r>
          </a:p>
          <a:p>
            <a:endParaRPr lang="en-US" dirty="0"/>
          </a:p>
        </p:txBody>
      </p:sp>
      <p:pic>
        <p:nvPicPr>
          <p:cNvPr id="3074" name="Picture 2" descr="98,660 Rainy Field Stock Photos, Pictures &amp; Royalty-Free Images - iStock">
            <a:extLst>
              <a:ext uri="{FF2B5EF4-FFF2-40B4-BE49-F238E27FC236}">
                <a16:creationId xmlns:a16="http://schemas.microsoft.com/office/drawing/2014/main" id="{111C7E59-127D-4A47-A06A-712A907AB8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8128" y="88941"/>
            <a:ext cx="3719071" cy="24793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92CF5C2-ED21-42CB-BCDD-4BEB0E7DF2C0}"/>
              </a:ext>
            </a:extLst>
          </p:cNvPr>
          <p:cNvSpPr txBox="1"/>
          <p:nvPr/>
        </p:nvSpPr>
        <p:spPr>
          <a:xfrm>
            <a:off x="4760537" y="2926308"/>
            <a:ext cx="9125146" cy="2215991"/>
          </a:xfrm>
          <a:prstGeom prst="rect">
            <a:avLst/>
          </a:prstGeom>
          <a:noFill/>
        </p:spPr>
        <p:txBody>
          <a:bodyPr wrap="square" rtlCol="0">
            <a:spAutoFit/>
          </a:bodyPr>
          <a:lstStyle/>
          <a:p>
            <a:r>
              <a:rPr lang="en-US" sz="2400" dirty="0">
                <a:latin typeface="Georgia" panose="02040502050405020303" pitchFamily="18" charset="0"/>
                <a:sym typeface="Wingdings" panose="05000000000000000000" pitchFamily="2" charset="2"/>
              </a:rPr>
              <a:t>P1. If it rained this morning, the field would be wet</a:t>
            </a:r>
            <a:br>
              <a:rPr lang="en-US" sz="2400" dirty="0">
                <a:latin typeface="Georgia" panose="02040502050405020303" pitchFamily="18" charset="0"/>
                <a:sym typeface="Wingdings" panose="05000000000000000000" pitchFamily="2" charset="2"/>
              </a:rPr>
            </a:br>
            <a:endParaRPr lang="en-US" sz="2400" dirty="0">
              <a:latin typeface="Georgia" panose="02040502050405020303" pitchFamily="18" charset="0"/>
              <a:sym typeface="Wingdings" panose="05000000000000000000" pitchFamily="2" charset="2"/>
            </a:endParaRPr>
          </a:p>
          <a:p>
            <a:r>
              <a:rPr lang="en-US" sz="2400" dirty="0">
                <a:latin typeface="Georgia" panose="02040502050405020303" pitchFamily="18" charset="0"/>
                <a:sym typeface="Wingdings" panose="05000000000000000000" pitchFamily="2" charset="2"/>
              </a:rPr>
              <a:t>P2. The field is </a:t>
            </a:r>
            <a:r>
              <a:rPr lang="en-US" sz="2400" i="1" dirty="0">
                <a:latin typeface="Georgia" panose="02040502050405020303" pitchFamily="18" charset="0"/>
                <a:sym typeface="Wingdings" panose="05000000000000000000" pitchFamily="2" charset="2"/>
              </a:rPr>
              <a:t>not</a:t>
            </a:r>
            <a:r>
              <a:rPr lang="en-US" sz="2400" dirty="0">
                <a:latin typeface="Georgia" panose="02040502050405020303" pitchFamily="18" charset="0"/>
                <a:sym typeface="Wingdings" panose="05000000000000000000" pitchFamily="2" charset="2"/>
              </a:rPr>
              <a:t> wet</a:t>
            </a:r>
            <a:br>
              <a:rPr lang="en-US" sz="2400" dirty="0">
                <a:latin typeface="Georgia" panose="02040502050405020303" pitchFamily="18" charset="0"/>
                <a:sym typeface="Wingdings" panose="05000000000000000000" pitchFamily="2" charset="2"/>
              </a:rPr>
            </a:br>
            <a:endParaRPr lang="en-US" sz="2400" dirty="0">
              <a:latin typeface="Georgia" panose="02040502050405020303" pitchFamily="18" charset="0"/>
              <a:sym typeface="Wingdings" panose="05000000000000000000" pitchFamily="2" charset="2"/>
            </a:endParaRPr>
          </a:p>
          <a:p>
            <a:r>
              <a:rPr lang="en-US" sz="2400" dirty="0">
                <a:latin typeface="Georgia" panose="02040502050405020303" pitchFamily="18" charset="0"/>
                <a:sym typeface="Wingdings" panose="05000000000000000000" pitchFamily="2" charset="2"/>
              </a:rPr>
              <a:t>C. It didn’t rain this morning</a:t>
            </a:r>
            <a:endParaRPr lang="en-US" sz="2400" dirty="0"/>
          </a:p>
          <a:p>
            <a:endParaRPr lang="en-US" dirty="0"/>
          </a:p>
        </p:txBody>
      </p:sp>
      <p:sp>
        <p:nvSpPr>
          <p:cNvPr id="5" name="TextBox 4">
            <a:extLst>
              <a:ext uri="{FF2B5EF4-FFF2-40B4-BE49-F238E27FC236}">
                <a16:creationId xmlns:a16="http://schemas.microsoft.com/office/drawing/2014/main" id="{A81DF709-EEA6-4C3F-964D-7681E32B43EF}"/>
              </a:ext>
            </a:extLst>
          </p:cNvPr>
          <p:cNvSpPr txBox="1"/>
          <p:nvPr/>
        </p:nvSpPr>
        <p:spPr>
          <a:xfrm>
            <a:off x="1187778" y="2926308"/>
            <a:ext cx="3214540" cy="1938992"/>
          </a:xfrm>
          <a:prstGeom prst="rect">
            <a:avLst/>
          </a:prstGeom>
          <a:noFill/>
        </p:spPr>
        <p:txBody>
          <a:bodyPr wrap="square" rtlCol="0">
            <a:spAutoFit/>
          </a:bodyPr>
          <a:lstStyle/>
          <a:p>
            <a:r>
              <a:rPr lang="en-US" sz="2400" dirty="0"/>
              <a:t>P1. If P then Q</a:t>
            </a:r>
          </a:p>
          <a:p>
            <a:endParaRPr lang="en-US" sz="2400" dirty="0"/>
          </a:p>
          <a:p>
            <a:r>
              <a:rPr lang="en-US" sz="2400" dirty="0"/>
              <a:t>P2. Not Q (Q is false)</a:t>
            </a:r>
          </a:p>
          <a:p>
            <a:r>
              <a:rPr lang="en-US" sz="2400" dirty="0"/>
              <a:t> </a:t>
            </a:r>
          </a:p>
          <a:p>
            <a:r>
              <a:rPr lang="en-US" sz="2400" dirty="0"/>
              <a:t>C. Not P (P is false) </a:t>
            </a:r>
          </a:p>
        </p:txBody>
      </p:sp>
    </p:spTree>
    <p:extLst>
      <p:ext uri="{BB962C8B-B14F-4D97-AF65-F5344CB8AC3E}">
        <p14:creationId xmlns:p14="http://schemas.microsoft.com/office/powerpoint/2010/main" val="347790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75E38-24BB-47E3-B564-18FE34ED3CCA}"/>
              </a:ext>
            </a:extLst>
          </p:cNvPr>
          <p:cNvSpPr>
            <a:spLocks noGrp="1"/>
          </p:cNvSpPr>
          <p:nvPr>
            <p:ph type="title"/>
          </p:nvPr>
        </p:nvSpPr>
        <p:spPr/>
        <p:txBody>
          <a:bodyPr/>
          <a:lstStyle/>
          <a:p>
            <a:r>
              <a:rPr lang="en-US" dirty="0"/>
              <a:t>Valid argument form 3</a:t>
            </a:r>
          </a:p>
        </p:txBody>
      </p:sp>
      <p:sp>
        <p:nvSpPr>
          <p:cNvPr id="3" name="Content Placeholder 2">
            <a:extLst>
              <a:ext uri="{FF2B5EF4-FFF2-40B4-BE49-F238E27FC236}">
                <a16:creationId xmlns:a16="http://schemas.microsoft.com/office/drawing/2014/main" id="{2BF9707C-0F4D-4E0A-9035-09CEA3509DB3}"/>
              </a:ext>
            </a:extLst>
          </p:cNvPr>
          <p:cNvSpPr>
            <a:spLocks noGrp="1"/>
          </p:cNvSpPr>
          <p:nvPr>
            <p:ph idx="1"/>
          </p:nvPr>
        </p:nvSpPr>
        <p:spPr/>
        <p:txBody>
          <a:bodyPr/>
          <a:lstStyle/>
          <a:p>
            <a:r>
              <a:rPr lang="en-US" dirty="0">
                <a:solidFill>
                  <a:schemeClr val="accent1"/>
                </a:solidFill>
              </a:rPr>
              <a:t>Disjunctive Syllogism: </a:t>
            </a:r>
            <a:r>
              <a:rPr lang="en-US" dirty="0"/>
              <a:t>P v Q; ~P : Q</a:t>
            </a:r>
          </a:p>
          <a:p>
            <a:r>
              <a:rPr lang="en-US" dirty="0"/>
              <a:t>P1. Either you entered the left door or the right door</a:t>
            </a:r>
          </a:p>
          <a:p>
            <a:r>
              <a:rPr lang="en-US" dirty="0"/>
              <a:t>P2. You did not enter the left door</a:t>
            </a:r>
          </a:p>
          <a:p>
            <a:r>
              <a:rPr lang="en-US" dirty="0"/>
              <a:t>C. You entered the right door</a:t>
            </a:r>
          </a:p>
          <a:p>
            <a:endParaRPr lang="en-US" dirty="0"/>
          </a:p>
          <a:p>
            <a:r>
              <a:rPr lang="en-US" dirty="0"/>
              <a:t>If the disjunctive claim is true, then there are only two options</a:t>
            </a:r>
          </a:p>
          <a:p>
            <a:r>
              <a:rPr lang="en-US" dirty="0"/>
              <a:t>If it’s not one option, it’s the other</a:t>
            </a:r>
          </a:p>
        </p:txBody>
      </p:sp>
      <p:pic>
        <p:nvPicPr>
          <p:cNvPr id="1026" name="Picture 2" descr="Two Doors Room | The Stanley Parable Wiki | Fandom">
            <a:extLst>
              <a:ext uri="{FF2B5EF4-FFF2-40B4-BE49-F238E27FC236}">
                <a16:creationId xmlns:a16="http://schemas.microsoft.com/office/drawing/2014/main" id="{B549A3EA-ECE6-0AD4-173F-871A4AB31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7700" y="1861660"/>
            <a:ext cx="3924300" cy="220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30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06A1C-0FEA-4B8A-807D-34D1005B3C59}"/>
              </a:ext>
            </a:extLst>
          </p:cNvPr>
          <p:cNvSpPr>
            <a:spLocks noGrp="1"/>
          </p:cNvSpPr>
          <p:nvPr>
            <p:ph type="title"/>
          </p:nvPr>
        </p:nvSpPr>
        <p:spPr/>
        <p:txBody>
          <a:bodyPr/>
          <a:lstStyle/>
          <a:p>
            <a:r>
              <a:rPr lang="en-US" dirty="0"/>
              <a:t>Other kinds of arguments</a:t>
            </a:r>
          </a:p>
        </p:txBody>
      </p:sp>
      <p:sp>
        <p:nvSpPr>
          <p:cNvPr id="3" name="Content Placeholder 2">
            <a:extLst>
              <a:ext uri="{FF2B5EF4-FFF2-40B4-BE49-F238E27FC236}">
                <a16:creationId xmlns:a16="http://schemas.microsoft.com/office/drawing/2014/main" id="{B05F8E78-002F-4C61-B10C-76F2188E5C1C}"/>
              </a:ext>
            </a:extLst>
          </p:cNvPr>
          <p:cNvSpPr>
            <a:spLocks noGrp="1"/>
          </p:cNvSpPr>
          <p:nvPr>
            <p:ph idx="1"/>
          </p:nvPr>
        </p:nvSpPr>
        <p:spPr/>
        <p:txBody>
          <a:bodyPr>
            <a:normAutofit fontScale="92500"/>
          </a:bodyPr>
          <a:lstStyle/>
          <a:p>
            <a:r>
              <a:rPr lang="en-US" i="1" dirty="0"/>
              <a:t>Deductive</a:t>
            </a:r>
            <a:r>
              <a:rPr lang="en-US" dirty="0"/>
              <a:t> arguments are intended to provide reasons that render the conclusion </a:t>
            </a:r>
            <a:r>
              <a:rPr lang="en-US" b="1" dirty="0"/>
              <a:t>certain </a:t>
            </a:r>
          </a:p>
          <a:p>
            <a:pPr lvl="1"/>
            <a:r>
              <a:rPr lang="en-US" dirty="0"/>
              <a:t>Valid arguments</a:t>
            </a:r>
          </a:p>
          <a:p>
            <a:r>
              <a:rPr lang="en-US" b="1" dirty="0"/>
              <a:t>Inductive </a:t>
            </a:r>
            <a:r>
              <a:rPr lang="en-US" dirty="0"/>
              <a:t>arguments are invalid, but intended to provide reasons that render the conclusion probable</a:t>
            </a:r>
          </a:p>
          <a:p>
            <a:pPr lvl="1"/>
            <a:r>
              <a:rPr lang="en-US" dirty="0"/>
              <a:t>Not all invalid arguments are bad</a:t>
            </a:r>
          </a:p>
          <a:p>
            <a:pPr lvl="1"/>
            <a:r>
              <a:rPr lang="en-US" dirty="0"/>
              <a:t>There are names for some of the bad ones; fallacies</a:t>
            </a:r>
          </a:p>
          <a:p>
            <a:r>
              <a:rPr lang="en-US" dirty="0"/>
              <a:t>Conditional support comes in degrees (deductive support is binary valid/invalid)</a:t>
            </a:r>
          </a:p>
          <a:p>
            <a:pPr lvl="1"/>
            <a:r>
              <a:rPr lang="en-US" dirty="0"/>
              <a:t>Evaluated in terms of </a:t>
            </a:r>
            <a:r>
              <a:rPr lang="en-US" b="1" dirty="0"/>
              <a:t>strength</a:t>
            </a:r>
          </a:p>
          <a:p>
            <a:r>
              <a:rPr lang="en-US" dirty="0"/>
              <a:t>Outside of philosophy, we tend to use inductive arguments</a:t>
            </a:r>
          </a:p>
        </p:txBody>
      </p:sp>
    </p:spTree>
    <p:extLst>
      <p:ext uri="{BB962C8B-B14F-4D97-AF65-F5344CB8AC3E}">
        <p14:creationId xmlns:p14="http://schemas.microsoft.com/office/powerpoint/2010/main" val="54475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C1D19-F3C4-4796-797F-A231E281C66B}"/>
              </a:ext>
            </a:extLst>
          </p:cNvPr>
          <p:cNvSpPr>
            <a:spLocks noGrp="1"/>
          </p:cNvSpPr>
          <p:nvPr>
            <p:ph type="title"/>
          </p:nvPr>
        </p:nvSpPr>
        <p:spPr/>
        <p:txBody>
          <a:bodyPr/>
          <a:lstStyle/>
          <a:p>
            <a:r>
              <a:rPr lang="en-US" dirty="0"/>
              <a:t>Ways of representing arguments</a:t>
            </a:r>
          </a:p>
        </p:txBody>
      </p:sp>
      <p:sp>
        <p:nvSpPr>
          <p:cNvPr id="3" name="Content Placeholder 2">
            <a:extLst>
              <a:ext uri="{FF2B5EF4-FFF2-40B4-BE49-F238E27FC236}">
                <a16:creationId xmlns:a16="http://schemas.microsoft.com/office/drawing/2014/main" id="{3883B957-231F-9A04-6642-06623F22A9B4}"/>
              </a:ext>
            </a:extLst>
          </p:cNvPr>
          <p:cNvSpPr>
            <a:spLocks noGrp="1"/>
          </p:cNvSpPr>
          <p:nvPr>
            <p:ph idx="1"/>
          </p:nvPr>
        </p:nvSpPr>
        <p:spPr/>
        <p:txBody>
          <a:bodyPr/>
          <a:lstStyle/>
          <a:p>
            <a:r>
              <a:rPr lang="en-US" dirty="0"/>
              <a:t>Standard form</a:t>
            </a:r>
          </a:p>
          <a:p>
            <a:r>
              <a:rPr lang="en-US" dirty="0"/>
              <a:t>Argument mapping</a:t>
            </a:r>
          </a:p>
          <a:p>
            <a:endParaRPr lang="en-US" dirty="0"/>
          </a:p>
          <a:p>
            <a:r>
              <a:rPr lang="en-US" dirty="0"/>
              <a:t>P1. Albert is a philosopher</a:t>
            </a:r>
          </a:p>
          <a:p>
            <a:r>
              <a:rPr lang="en-US" dirty="0"/>
              <a:t>P2. All philosophers are clever</a:t>
            </a:r>
          </a:p>
          <a:p>
            <a:r>
              <a:rPr lang="en-US" dirty="0"/>
              <a:t>C. Albert is clever</a:t>
            </a:r>
          </a:p>
        </p:txBody>
      </p:sp>
      <p:pic>
        <p:nvPicPr>
          <p:cNvPr id="2050" name="Picture 2" descr="Argument map - Wikipedia">
            <a:extLst>
              <a:ext uri="{FF2B5EF4-FFF2-40B4-BE49-F238E27FC236}">
                <a16:creationId xmlns:a16="http://schemas.microsoft.com/office/drawing/2014/main" id="{9F2B0ED4-CB41-0570-B49E-1B169FC374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2762" y="2608405"/>
            <a:ext cx="3511397" cy="2362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34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B38A7-7253-457E-8CAF-5BE80A31B099}"/>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3D21BBD9-F99E-4E35-A878-B2FFE31E3EDD}"/>
              </a:ext>
            </a:extLst>
          </p:cNvPr>
          <p:cNvSpPr>
            <a:spLocks noGrp="1"/>
          </p:cNvSpPr>
          <p:nvPr>
            <p:ph idx="1"/>
          </p:nvPr>
        </p:nvSpPr>
        <p:spPr/>
        <p:txBody>
          <a:bodyPr/>
          <a:lstStyle/>
          <a:p>
            <a:r>
              <a:rPr lang="en-US" dirty="0">
                <a:solidFill>
                  <a:schemeClr val="tx1"/>
                </a:solidFill>
              </a:rPr>
              <a:t>What are the methods of philosophy? How are they different from the methods of science and other disciplines? To what extent are they shared across disciplines? </a:t>
            </a:r>
          </a:p>
          <a:p>
            <a:r>
              <a:rPr lang="en-US" dirty="0">
                <a:solidFill>
                  <a:schemeClr val="tx1"/>
                </a:solidFill>
              </a:rPr>
              <a:t>1) Basic terminology</a:t>
            </a:r>
          </a:p>
          <a:p>
            <a:r>
              <a:rPr lang="en-US" dirty="0">
                <a:solidFill>
                  <a:schemeClr val="tx1"/>
                </a:solidFill>
              </a:rPr>
              <a:t>2) Conceptual analysis and defining terms</a:t>
            </a:r>
          </a:p>
          <a:p>
            <a:r>
              <a:rPr lang="en-US" dirty="0">
                <a:solidFill>
                  <a:schemeClr val="tx1"/>
                </a:solidFill>
              </a:rPr>
              <a:t>3) Logic and argumentation</a:t>
            </a:r>
          </a:p>
          <a:p>
            <a:r>
              <a:rPr lang="en-US" dirty="0">
                <a:solidFill>
                  <a:schemeClr val="tx1"/>
                </a:solidFill>
              </a:rPr>
              <a:t>4) Thought experiments</a:t>
            </a:r>
          </a:p>
          <a:p>
            <a:endParaRPr lang="en-US" dirty="0"/>
          </a:p>
        </p:txBody>
      </p:sp>
    </p:spTree>
    <p:extLst>
      <p:ext uri="{BB962C8B-B14F-4D97-AF65-F5344CB8AC3E}">
        <p14:creationId xmlns:p14="http://schemas.microsoft.com/office/powerpoint/2010/main" val="238436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C574C-6A57-4E97-9970-050B27E42703}"/>
              </a:ext>
            </a:extLst>
          </p:cNvPr>
          <p:cNvSpPr>
            <a:spLocks noGrp="1"/>
          </p:cNvSpPr>
          <p:nvPr>
            <p:ph type="title"/>
          </p:nvPr>
        </p:nvSpPr>
        <p:spPr/>
        <p:txBody>
          <a:bodyPr numCol="1"/>
          <a:lstStyle/>
          <a:p>
            <a:r>
              <a:rPr lang="en-US" dirty="0"/>
              <a:t>Thought experiments</a:t>
            </a:r>
          </a:p>
        </p:txBody>
      </p:sp>
      <p:sp>
        <p:nvSpPr>
          <p:cNvPr id="3" name="Content Placeholder 2">
            <a:extLst>
              <a:ext uri="{FF2B5EF4-FFF2-40B4-BE49-F238E27FC236}">
                <a16:creationId xmlns:a16="http://schemas.microsoft.com/office/drawing/2014/main" id="{DB453ED7-34C4-4C64-BF7C-0E44008AF93D}"/>
              </a:ext>
            </a:extLst>
          </p:cNvPr>
          <p:cNvSpPr>
            <a:spLocks noGrp="1"/>
          </p:cNvSpPr>
          <p:nvPr>
            <p:ph idx="1"/>
          </p:nvPr>
        </p:nvSpPr>
        <p:spPr>
          <a:xfrm>
            <a:off x="676274" y="2280621"/>
            <a:ext cx="10753725" cy="3766185"/>
          </a:xfrm>
        </p:spPr>
        <p:txBody>
          <a:bodyPr numCol="1">
            <a:normAutofit fontScale="92500" lnSpcReduction="10000"/>
          </a:bodyPr>
          <a:lstStyle/>
          <a:p>
            <a:r>
              <a:rPr lang="en-US" dirty="0"/>
              <a:t>Philosophers often use </a:t>
            </a:r>
            <a:r>
              <a:rPr lang="en-US" i="1" dirty="0"/>
              <a:t>thought experiments </a:t>
            </a:r>
            <a:r>
              <a:rPr lang="en-US" dirty="0"/>
              <a:t>to test philosophical theories and conceptual analyses </a:t>
            </a:r>
          </a:p>
          <a:p>
            <a:r>
              <a:rPr lang="en-US" b="1" dirty="0"/>
              <a:t>Thought experiment- </a:t>
            </a:r>
            <a:r>
              <a:rPr lang="en-US" dirty="0"/>
              <a:t>a hypothetical scenario used to elicit judgments or intuitions</a:t>
            </a:r>
          </a:p>
          <a:p>
            <a:r>
              <a:rPr lang="en-US" dirty="0"/>
              <a:t>Functions of thought experiments: </a:t>
            </a:r>
          </a:p>
          <a:p>
            <a:pPr lvl="1"/>
            <a:r>
              <a:rPr lang="en-US" dirty="0"/>
              <a:t>Exploratory function</a:t>
            </a:r>
          </a:p>
          <a:p>
            <a:pPr lvl="2"/>
            <a:r>
              <a:rPr lang="en-US" dirty="0"/>
              <a:t>To understand which “side” you are on</a:t>
            </a:r>
          </a:p>
          <a:p>
            <a:pPr lvl="1"/>
            <a:r>
              <a:rPr lang="en-US" dirty="0"/>
              <a:t>Test for theories, definitions, and principles </a:t>
            </a:r>
          </a:p>
          <a:p>
            <a:pPr lvl="2"/>
            <a:r>
              <a:rPr lang="en-US" dirty="0"/>
              <a:t>May serve as an objection or as support</a:t>
            </a:r>
          </a:p>
          <a:p>
            <a:pPr lvl="1"/>
            <a:r>
              <a:rPr lang="en-US" dirty="0"/>
              <a:t>Argument from analogy</a:t>
            </a:r>
          </a:p>
          <a:p>
            <a:pPr lvl="2"/>
            <a:r>
              <a:rPr lang="en-US" dirty="0"/>
              <a:t>Hypothetical scenario is analogous to scenario in the real world</a:t>
            </a:r>
          </a:p>
          <a:p>
            <a:endParaRPr lang="en-US" dirty="0">
              <a:solidFill>
                <a:schemeClr val="tx1"/>
              </a:solidFill>
            </a:endParaRPr>
          </a:p>
        </p:txBody>
      </p:sp>
    </p:spTree>
    <p:extLst>
      <p:ext uri="{BB962C8B-B14F-4D97-AF65-F5344CB8AC3E}">
        <p14:creationId xmlns:p14="http://schemas.microsoft.com/office/powerpoint/2010/main" val="5143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The 'Swampman' Philosophy – IGNITE">
            <a:extLst>
              <a:ext uri="{FF2B5EF4-FFF2-40B4-BE49-F238E27FC236}">
                <a16:creationId xmlns:a16="http://schemas.microsoft.com/office/drawing/2014/main" id="{3BB9C9D5-7AD5-E126-FCC1-7BD34C8163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136" r="9091" b="1725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079" name="Rectangle 3078">
            <a:extLst>
              <a:ext uri="{FF2B5EF4-FFF2-40B4-BE49-F238E27FC236}">
                <a16:creationId xmlns:a16="http://schemas.microsoft.com/office/drawing/2014/main" id="{F9EC8EBD-738F-4BED-AEA0-229BFB311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14537" cy="685800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F6B7F338-093C-D9C7-1D30-E54B8F50C133}"/>
              </a:ext>
            </a:extLst>
          </p:cNvPr>
          <p:cNvSpPr>
            <a:spLocks noGrp="1"/>
          </p:cNvSpPr>
          <p:nvPr>
            <p:ph type="title"/>
          </p:nvPr>
        </p:nvSpPr>
        <p:spPr>
          <a:xfrm>
            <a:off x="657225" y="499533"/>
            <a:ext cx="7214566" cy="1658198"/>
          </a:xfrm>
        </p:spPr>
        <p:txBody>
          <a:bodyPr>
            <a:normAutofit/>
          </a:bodyPr>
          <a:lstStyle/>
          <a:p>
            <a:r>
              <a:rPr lang="en-US" dirty="0">
                <a:solidFill>
                  <a:srgbClr val="FFFFFF"/>
                </a:solidFill>
              </a:rPr>
              <a:t>The </a:t>
            </a:r>
            <a:r>
              <a:rPr lang="en-US" dirty="0" err="1">
                <a:solidFill>
                  <a:srgbClr val="FFFFFF"/>
                </a:solidFill>
              </a:rPr>
              <a:t>Swampman</a:t>
            </a:r>
            <a:r>
              <a:rPr lang="en-US" dirty="0">
                <a:solidFill>
                  <a:srgbClr val="FFFFFF"/>
                </a:solidFill>
              </a:rPr>
              <a:t> </a:t>
            </a:r>
          </a:p>
        </p:txBody>
      </p:sp>
      <p:sp>
        <p:nvSpPr>
          <p:cNvPr id="3" name="Content Placeholder 2">
            <a:extLst>
              <a:ext uri="{FF2B5EF4-FFF2-40B4-BE49-F238E27FC236}">
                <a16:creationId xmlns:a16="http://schemas.microsoft.com/office/drawing/2014/main" id="{F06BA242-6762-E525-AB7D-A9F478995B81}"/>
              </a:ext>
            </a:extLst>
          </p:cNvPr>
          <p:cNvSpPr>
            <a:spLocks noGrp="1"/>
          </p:cNvSpPr>
          <p:nvPr>
            <p:ph idx="1"/>
          </p:nvPr>
        </p:nvSpPr>
        <p:spPr>
          <a:xfrm>
            <a:off x="0" y="2290813"/>
            <a:ext cx="7726198" cy="5491203"/>
          </a:xfrm>
        </p:spPr>
        <p:txBody>
          <a:bodyPr>
            <a:normAutofit/>
          </a:bodyPr>
          <a:lstStyle/>
          <a:p>
            <a:r>
              <a:rPr lang="en-US" sz="1700" b="0" i="0" dirty="0">
                <a:solidFill>
                  <a:srgbClr val="FFFFFF"/>
                </a:solidFill>
                <a:effectLst/>
                <a:latin typeface="+mj-lt"/>
              </a:rPr>
              <a:t>Suppose Donald goes hiking in the swamp and is struck and killed by a lightning bolt; at the same time, in the nearby swamp another lightning bolt spontaneously rearranges a bunch of molecules such that, entirely by coincidence, they take on exactly the same form that Donald’s body had at the moment of his untimely death. This being, whom </a:t>
            </a:r>
            <a:r>
              <a:rPr lang="en-US" sz="1700" dirty="0">
                <a:solidFill>
                  <a:srgbClr val="FFFFFF"/>
                </a:solidFill>
                <a:latin typeface="+mj-lt"/>
              </a:rPr>
              <a:t>we shall call</a:t>
            </a:r>
            <a:r>
              <a:rPr lang="en-US" sz="1700" b="0" i="0" dirty="0">
                <a:solidFill>
                  <a:srgbClr val="FFFFFF"/>
                </a:solidFill>
                <a:effectLst/>
                <a:latin typeface="+mj-lt"/>
              </a:rPr>
              <a:t> “</a:t>
            </a:r>
            <a:r>
              <a:rPr lang="en-US" sz="1700" b="0" i="0" dirty="0" err="1">
                <a:solidFill>
                  <a:srgbClr val="FFFFFF"/>
                </a:solidFill>
                <a:effectLst/>
                <a:latin typeface="+mj-lt"/>
              </a:rPr>
              <a:t>Swampman</a:t>
            </a:r>
            <a:r>
              <a:rPr lang="en-US" sz="1700" b="0" i="0" dirty="0">
                <a:solidFill>
                  <a:srgbClr val="FFFFFF"/>
                </a:solidFill>
                <a:effectLst/>
                <a:latin typeface="+mj-lt"/>
              </a:rPr>
              <a:t>,” has, of course, a brain which is structurally identical to that which Donald had, and will thus, presumably, behave exactly as Donald would have. He will walk out of the swamp, return to Donald’s office at Berkeley, and write the same essays he would have written; interacting like an amicable person with all </a:t>
            </a:r>
            <a:r>
              <a:rPr lang="en-US" sz="1700" b="0" i="0">
                <a:solidFill>
                  <a:srgbClr val="FFFFFF"/>
                </a:solidFill>
                <a:effectLst/>
                <a:latin typeface="+mj-lt"/>
              </a:rPr>
              <a:t>of Donald’s </a:t>
            </a:r>
            <a:r>
              <a:rPr lang="en-US" sz="1700" b="0" i="0" dirty="0">
                <a:solidFill>
                  <a:srgbClr val="FFFFFF"/>
                </a:solidFill>
                <a:effectLst/>
                <a:latin typeface="+mj-lt"/>
              </a:rPr>
              <a:t>friends and family, and so forth.</a:t>
            </a:r>
          </a:p>
          <a:p>
            <a:endParaRPr lang="en-US" sz="1700" b="0" i="0" dirty="0">
              <a:solidFill>
                <a:srgbClr val="FFFFFF"/>
              </a:solidFill>
              <a:effectLst/>
              <a:latin typeface="+mj-lt"/>
            </a:endParaRPr>
          </a:p>
          <a:p>
            <a:r>
              <a:rPr lang="en-US" sz="1700" dirty="0">
                <a:solidFill>
                  <a:srgbClr val="FFFFFF"/>
                </a:solidFill>
                <a:latin typeface="+mj-lt"/>
              </a:rPr>
              <a:t>Would </a:t>
            </a:r>
            <a:r>
              <a:rPr lang="en-US" sz="1700" dirty="0" err="1">
                <a:solidFill>
                  <a:srgbClr val="FFFFFF"/>
                </a:solidFill>
                <a:latin typeface="+mj-lt"/>
              </a:rPr>
              <a:t>Swampman</a:t>
            </a:r>
            <a:r>
              <a:rPr lang="en-US" sz="1700" dirty="0">
                <a:solidFill>
                  <a:srgbClr val="FFFFFF"/>
                </a:solidFill>
                <a:latin typeface="+mj-lt"/>
              </a:rPr>
              <a:t> have a mind </a:t>
            </a:r>
            <a:r>
              <a:rPr lang="en-US" sz="1700" b="0" i="0" dirty="0">
                <a:solidFill>
                  <a:srgbClr val="FFFFFF"/>
                </a:solidFill>
                <a:effectLst/>
                <a:latin typeface="+mj-lt"/>
              </a:rPr>
              <a:t>with all of the same thoughts Donald would have had? </a:t>
            </a:r>
          </a:p>
          <a:p>
            <a:endParaRPr lang="en-US" sz="1700" dirty="0">
              <a:solidFill>
                <a:srgbClr val="FFFFFF"/>
              </a:solidFill>
              <a:latin typeface="+mj-lt"/>
            </a:endParaRPr>
          </a:p>
          <a:p>
            <a:r>
              <a:rPr lang="en-US" sz="1700" dirty="0">
                <a:solidFill>
                  <a:srgbClr val="FFFFFF"/>
                </a:solidFill>
                <a:latin typeface="+mj-lt"/>
              </a:rPr>
              <a:t>Are Donald and </a:t>
            </a:r>
            <a:r>
              <a:rPr lang="en-US" sz="1700" dirty="0" err="1">
                <a:solidFill>
                  <a:srgbClr val="FFFFFF"/>
                </a:solidFill>
                <a:latin typeface="+mj-lt"/>
              </a:rPr>
              <a:t>Swampman</a:t>
            </a:r>
            <a:r>
              <a:rPr lang="en-US" sz="1700" dirty="0">
                <a:solidFill>
                  <a:srgbClr val="FFFFFF"/>
                </a:solidFill>
                <a:latin typeface="+mj-lt"/>
              </a:rPr>
              <a:t> the same person</a:t>
            </a:r>
            <a:r>
              <a:rPr lang="en-US" sz="1700" b="0" i="0" dirty="0">
                <a:solidFill>
                  <a:srgbClr val="FFFFFF"/>
                </a:solidFill>
                <a:effectLst/>
                <a:latin typeface="+mj-lt"/>
              </a:rPr>
              <a:t>?</a:t>
            </a:r>
          </a:p>
          <a:p>
            <a:endParaRPr lang="en-US" sz="1700" dirty="0">
              <a:solidFill>
                <a:srgbClr val="FFFFFF"/>
              </a:solidFill>
            </a:endParaRPr>
          </a:p>
        </p:txBody>
      </p:sp>
    </p:spTree>
    <p:extLst>
      <p:ext uri="{BB962C8B-B14F-4D97-AF65-F5344CB8AC3E}">
        <p14:creationId xmlns:p14="http://schemas.microsoft.com/office/powerpoint/2010/main" val="115569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FCBE7-DD00-46AA-AFD2-80DDAC6F2024}"/>
              </a:ext>
            </a:extLst>
          </p:cNvPr>
          <p:cNvSpPr>
            <a:spLocks noGrp="1"/>
          </p:cNvSpPr>
          <p:nvPr>
            <p:ph type="title"/>
          </p:nvPr>
        </p:nvSpPr>
        <p:spPr/>
        <p:txBody>
          <a:bodyPr numCol="1"/>
          <a:lstStyle/>
          <a:p>
            <a:r>
              <a:rPr lang="en-US" dirty="0"/>
              <a:t>Thought experiments</a:t>
            </a:r>
          </a:p>
        </p:txBody>
      </p:sp>
      <p:sp>
        <p:nvSpPr>
          <p:cNvPr id="3" name="Content Placeholder 2">
            <a:extLst>
              <a:ext uri="{FF2B5EF4-FFF2-40B4-BE49-F238E27FC236}">
                <a16:creationId xmlns:a16="http://schemas.microsoft.com/office/drawing/2014/main" id="{C77CE383-2639-419E-8888-15C00EC11BCE}"/>
              </a:ext>
            </a:extLst>
          </p:cNvPr>
          <p:cNvSpPr>
            <a:spLocks noGrp="1"/>
          </p:cNvSpPr>
          <p:nvPr>
            <p:ph idx="1"/>
          </p:nvPr>
        </p:nvSpPr>
        <p:spPr>
          <a:xfrm>
            <a:off x="836794" y="2157731"/>
            <a:ext cx="10697982" cy="4602205"/>
          </a:xfrm>
        </p:spPr>
        <p:txBody>
          <a:bodyPr numCol="1">
            <a:normAutofit/>
          </a:bodyPr>
          <a:lstStyle/>
          <a:p>
            <a:r>
              <a:rPr lang="en-US" dirty="0"/>
              <a:t>Usually science fiction (wildly unrealistic or physically impossible)</a:t>
            </a:r>
          </a:p>
          <a:p>
            <a:r>
              <a:rPr lang="en-US" dirty="0"/>
              <a:t>Objection: How could science fiction be relevant to the real world?</a:t>
            </a:r>
          </a:p>
          <a:p>
            <a:r>
              <a:rPr lang="en-US" dirty="0"/>
              <a:t>Response: Hypothetical syllogism as a valid form of inference</a:t>
            </a:r>
          </a:p>
          <a:p>
            <a:pPr lvl="1"/>
            <a:r>
              <a:rPr lang="en-US" dirty="0"/>
              <a:t>Doesn’t matter how unrealistic it is</a:t>
            </a:r>
          </a:p>
          <a:p>
            <a:pPr lvl="1"/>
            <a:r>
              <a:rPr lang="en-US" dirty="0"/>
              <a:t>Illustrates the implications of philosophical theories</a:t>
            </a:r>
          </a:p>
          <a:p>
            <a:r>
              <a:rPr lang="en-US" dirty="0"/>
              <a:t>Highly idealized case: removal of all distractors so that the philosophically relevant factors can be closely examined</a:t>
            </a:r>
          </a:p>
          <a:p>
            <a:pPr lvl="1"/>
            <a:r>
              <a:rPr lang="en-US" dirty="0"/>
              <a:t>Philosopher’s version of a controlled study </a:t>
            </a:r>
          </a:p>
        </p:txBody>
      </p:sp>
    </p:spTree>
    <p:extLst>
      <p:ext uri="{BB962C8B-B14F-4D97-AF65-F5344CB8AC3E}">
        <p14:creationId xmlns:p14="http://schemas.microsoft.com/office/powerpoint/2010/main" val="50998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29343" y="637700"/>
            <a:ext cx="10218466" cy="1259894"/>
          </a:xfrm>
        </p:spPr>
        <p:txBody>
          <a:bodyPr>
            <a:normAutofit fontScale="90000"/>
          </a:bodyPr>
          <a:lstStyle/>
          <a:p>
            <a:r>
              <a:rPr lang="en-US" dirty="0">
                <a:latin typeface="Georgia" panose="02040502050405020303" pitchFamily="18" charset="0"/>
              </a:rPr>
              <a:t>Concepts for philosophical reasoning</a:t>
            </a:r>
          </a:p>
        </p:txBody>
      </p:sp>
      <p:sp>
        <p:nvSpPr>
          <p:cNvPr id="5" name="Content Placeholder 4">
            <a:extLst>
              <a:ext uri="{FF2B5EF4-FFF2-40B4-BE49-F238E27FC236}">
                <a16:creationId xmlns:a16="http://schemas.microsoft.com/office/drawing/2014/main" id="{60FEA62D-554A-425F-B9E1-89FC3EABC972}"/>
              </a:ext>
            </a:extLst>
          </p:cNvPr>
          <p:cNvSpPr>
            <a:spLocks noGrp="1"/>
          </p:cNvSpPr>
          <p:nvPr>
            <p:ph idx="1"/>
          </p:nvPr>
        </p:nvSpPr>
        <p:spPr>
          <a:xfrm>
            <a:off x="861714" y="2262052"/>
            <a:ext cx="10753725" cy="3766185"/>
          </a:xfrm>
        </p:spPr>
        <p:txBody>
          <a:bodyPr/>
          <a:lstStyle/>
          <a:p>
            <a:r>
              <a:rPr lang="en-US" dirty="0">
                <a:solidFill>
                  <a:schemeClr val="tx1"/>
                </a:solidFill>
              </a:rPr>
              <a:t>Truth</a:t>
            </a:r>
          </a:p>
          <a:p>
            <a:r>
              <a:rPr lang="en-US" dirty="0">
                <a:solidFill>
                  <a:schemeClr val="tx1"/>
                </a:solidFill>
              </a:rPr>
              <a:t>Argument</a:t>
            </a:r>
          </a:p>
          <a:p>
            <a:r>
              <a:rPr lang="en-US" dirty="0">
                <a:solidFill>
                  <a:schemeClr val="tx1"/>
                </a:solidFill>
              </a:rPr>
              <a:t>Belief</a:t>
            </a:r>
          </a:p>
        </p:txBody>
      </p:sp>
    </p:spTree>
    <p:extLst>
      <p:ext uri="{BB962C8B-B14F-4D97-AF65-F5344CB8AC3E}">
        <p14:creationId xmlns:p14="http://schemas.microsoft.com/office/powerpoint/2010/main" val="185846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0A107-796A-4388-89F4-CA283533334A}"/>
              </a:ext>
            </a:extLst>
          </p:cNvPr>
          <p:cNvSpPr>
            <a:spLocks noGrp="1"/>
          </p:cNvSpPr>
          <p:nvPr>
            <p:ph type="title"/>
          </p:nvPr>
        </p:nvSpPr>
        <p:spPr/>
        <p:txBody>
          <a:bodyPr/>
          <a:lstStyle/>
          <a:p>
            <a:r>
              <a:rPr lang="en-US" dirty="0"/>
              <a:t>Truth</a:t>
            </a:r>
          </a:p>
        </p:txBody>
      </p:sp>
      <p:sp>
        <p:nvSpPr>
          <p:cNvPr id="4" name="Content Placeholder 2">
            <a:extLst>
              <a:ext uri="{FF2B5EF4-FFF2-40B4-BE49-F238E27FC236}">
                <a16:creationId xmlns:a16="http://schemas.microsoft.com/office/drawing/2014/main" id="{18FB25F6-74E9-4C1E-AE9F-B4C07AD2C05C}"/>
              </a:ext>
            </a:extLst>
          </p:cNvPr>
          <p:cNvSpPr txBox="1">
            <a:spLocks/>
          </p:cNvSpPr>
          <p:nvPr/>
        </p:nvSpPr>
        <p:spPr>
          <a:xfrm>
            <a:off x="902997" y="1974997"/>
            <a:ext cx="10995926" cy="521608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dirty="0">
                <a:solidFill>
                  <a:schemeClr val="tx1"/>
                </a:solidFill>
                <a:latin typeface="Georgia" panose="02040502050405020303" pitchFamily="18" charset="0"/>
              </a:rPr>
              <a:t>Most philosophers hold the following view about the nature of truth:</a:t>
            </a:r>
          </a:p>
          <a:p>
            <a:r>
              <a:rPr lang="en-US" dirty="0">
                <a:solidFill>
                  <a:schemeClr val="tx1"/>
                </a:solidFill>
                <a:latin typeface="Georgia" panose="02040502050405020303" pitchFamily="18" charset="0"/>
              </a:rPr>
              <a:t>A statement or proposition is </a:t>
            </a:r>
            <a:r>
              <a:rPr lang="en-US" b="1" dirty="0">
                <a:solidFill>
                  <a:schemeClr val="tx1"/>
                </a:solidFill>
                <a:latin typeface="Georgia" panose="02040502050405020303" pitchFamily="18" charset="0"/>
              </a:rPr>
              <a:t>true</a:t>
            </a:r>
            <a:r>
              <a:rPr lang="en-US" dirty="0">
                <a:solidFill>
                  <a:schemeClr val="tx1"/>
                </a:solidFill>
                <a:latin typeface="Georgia" panose="02040502050405020303" pitchFamily="18" charset="0"/>
              </a:rPr>
              <a:t> when it corresponds with reality (how the world </a:t>
            </a:r>
            <a:r>
              <a:rPr lang="en-US" b="1" dirty="0">
                <a:solidFill>
                  <a:schemeClr val="tx1"/>
                </a:solidFill>
                <a:latin typeface="Georgia" panose="02040502050405020303" pitchFamily="18" charset="0"/>
              </a:rPr>
              <a:t>really is</a:t>
            </a:r>
            <a:r>
              <a:rPr lang="en-US" dirty="0">
                <a:solidFill>
                  <a:schemeClr val="tx1"/>
                </a:solidFill>
                <a:latin typeface="Georgia" panose="02040502050405020303" pitchFamily="18" charset="0"/>
              </a:rPr>
              <a:t>)</a:t>
            </a:r>
          </a:p>
          <a:p>
            <a:pPr lvl="1"/>
            <a:r>
              <a:rPr lang="en-US" i="1" dirty="0">
                <a:solidFill>
                  <a:schemeClr val="tx1"/>
                </a:solidFill>
                <a:latin typeface="Georgia" panose="02040502050405020303" pitchFamily="18" charset="0"/>
              </a:rPr>
              <a:t>Correspondence theory </a:t>
            </a:r>
            <a:r>
              <a:rPr lang="en-US" dirty="0">
                <a:solidFill>
                  <a:schemeClr val="tx1"/>
                </a:solidFill>
                <a:latin typeface="Georgia" panose="02040502050405020303" pitchFamily="18" charset="0"/>
              </a:rPr>
              <a:t>of truth </a:t>
            </a:r>
          </a:p>
          <a:p>
            <a:r>
              <a:rPr lang="en-US" dirty="0">
                <a:solidFill>
                  <a:schemeClr val="tx1"/>
                </a:solidFill>
                <a:latin typeface="Georgia" panose="02040502050405020303" pitchFamily="18" charset="0"/>
              </a:rPr>
              <a:t>Truth is </a:t>
            </a:r>
            <a:r>
              <a:rPr lang="en-US" u="sng" dirty="0">
                <a:solidFill>
                  <a:schemeClr val="tx1"/>
                </a:solidFill>
                <a:latin typeface="Georgia" panose="02040502050405020303" pitchFamily="18" charset="0"/>
              </a:rPr>
              <a:t>not</a:t>
            </a:r>
            <a:r>
              <a:rPr lang="en-US" dirty="0">
                <a:solidFill>
                  <a:schemeClr val="tx1"/>
                </a:solidFill>
                <a:latin typeface="Georgia" panose="02040502050405020303" pitchFamily="18" charset="0"/>
              </a:rPr>
              <a:t> relative to what some individual or group believes</a:t>
            </a:r>
          </a:p>
          <a:p>
            <a:pPr lvl="1"/>
            <a:r>
              <a:rPr lang="en-US" dirty="0">
                <a:solidFill>
                  <a:schemeClr val="tx1"/>
                </a:solidFill>
                <a:latin typeface="Georgia" panose="02040502050405020303" pitchFamily="18" charset="0"/>
              </a:rPr>
              <a:t>Truth is independent of feelings, opinions, or beliefs</a:t>
            </a:r>
          </a:p>
          <a:p>
            <a:pPr lvl="1"/>
            <a:r>
              <a:rPr lang="en-US" dirty="0">
                <a:solidFill>
                  <a:schemeClr val="tx1"/>
                </a:solidFill>
                <a:latin typeface="Georgia" panose="02040502050405020303" pitchFamily="18" charset="0"/>
              </a:rPr>
              <a:t>Opinions or beliefs can be mistaken</a:t>
            </a:r>
          </a:p>
          <a:p>
            <a:pPr marL="4572" lvl="1" indent="0">
              <a:buNone/>
            </a:pPr>
            <a:r>
              <a:rPr lang="en-US" dirty="0">
                <a:solidFill>
                  <a:schemeClr val="tx1"/>
                </a:solidFill>
                <a:latin typeface="Georgia" panose="02040502050405020303" pitchFamily="18" charset="0"/>
              </a:rPr>
              <a:t>Fact- A true statement (or proposition).</a:t>
            </a:r>
          </a:p>
          <a:p>
            <a:r>
              <a:rPr lang="en-US" dirty="0">
                <a:solidFill>
                  <a:schemeClr val="tx1"/>
                </a:solidFill>
                <a:latin typeface="Georgia" panose="02040502050405020303" pitchFamily="18" charset="0"/>
              </a:rPr>
              <a:t>Disagreeing about </a:t>
            </a:r>
            <a:r>
              <a:rPr lang="en-US" i="1" dirty="0">
                <a:solidFill>
                  <a:schemeClr val="tx1"/>
                </a:solidFill>
                <a:latin typeface="Georgia" panose="02040502050405020303" pitchFamily="18" charset="0"/>
              </a:rPr>
              <a:t>what the facts are</a:t>
            </a:r>
          </a:p>
          <a:p>
            <a:pPr lvl="1"/>
            <a:r>
              <a:rPr lang="en-US" dirty="0">
                <a:solidFill>
                  <a:schemeClr val="tx1"/>
                </a:solidFill>
                <a:latin typeface="Georgia" panose="02040502050405020303" pitchFamily="18" charset="0"/>
              </a:rPr>
              <a:t>No such thing as “alternative facts” </a:t>
            </a:r>
          </a:p>
          <a:p>
            <a:pPr lvl="1"/>
            <a:r>
              <a:rPr lang="en-US" dirty="0">
                <a:solidFill>
                  <a:schemeClr val="tx1"/>
                </a:solidFill>
                <a:latin typeface="Georgia" panose="02040502050405020303" pitchFamily="18" charset="0"/>
              </a:rPr>
              <a:t>People have different </a:t>
            </a:r>
            <a:r>
              <a:rPr lang="en-US" b="1" dirty="0">
                <a:solidFill>
                  <a:schemeClr val="tx1"/>
                </a:solidFill>
                <a:latin typeface="Georgia" panose="02040502050405020303" pitchFamily="18" charset="0"/>
              </a:rPr>
              <a:t>beliefs</a:t>
            </a:r>
          </a:p>
        </p:txBody>
      </p:sp>
    </p:spTree>
    <p:extLst>
      <p:ext uri="{BB962C8B-B14F-4D97-AF65-F5344CB8AC3E}">
        <p14:creationId xmlns:p14="http://schemas.microsoft.com/office/powerpoint/2010/main" val="185672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eorgia" panose="02040502050405020303" pitchFamily="18" charset="0"/>
              </a:rPr>
              <a:t>Beliefs</a:t>
            </a:r>
          </a:p>
        </p:txBody>
      </p:sp>
      <p:sp>
        <p:nvSpPr>
          <p:cNvPr id="3" name="Content Placeholder 2"/>
          <p:cNvSpPr>
            <a:spLocks noGrp="1"/>
          </p:cNvSpPr>
          <p:nvPr>
            <p:ph idx="1"/>
          </p:nvPr>
        </p:nvSpPr>
        <p:spPr>
          <a:xfrm>
            <a:off x="943319" y="2157731"/>
            <a:ext cx="9216783" cy="4581593"/>
          </a:xfrm>
        </p:spPr>
        <p:txBody>
          <a:bodyPr>
            <a:normAutofit/>
          </a:bodyPr>
          <a:lstStyle/>
          <a:p>
            <a:r>
              <a:rPr lang="en-US" sz="2400" dirty="0">
                <a:solidFill>
                  <a:schemeClr val="tx1"/>
                </a:solidFill>
              </a:rPr>
              <a:t>Beliefs are mental states of individuals</a:t>
            </a:r>
          </a:p>
          <a:p>
            <a:pPr lvl="1"/>
            <a:r>
              <a:rPr lang="en-US" sz="2400" dirty="0">
                <a:solidFill>
                  <a:schemeClr val="tx1"/>
                </a:solidFill>
              </a:rPr>
              <a:t>Accepting that a proposition is true</a:t>
            </a:r>
            <a:endParaRPr lang="en-US" sz="2400" i="1" dirty="0">
              <a:solidFill>
                <a:schemeClr val="tx1"/>
              </a:solidFill>
              <a:latin typeface="Georgia" panose="02040502050405020303" pitchFamily="18" charset="0"/>
            </a:endParaRPr>
          </a:p>
          <a:p>
            <a:r>
              <a:rPr lang="en-US" sz="2400" dirty="0">
                <a:solidFill>
                  <a:schemeClr val="tx1"/>
                </a:solidFill>
                <a:latin typeface="Georgia" panose="02040502050405020303" pitchFamily="18" charset="0"/>
              </a:rPr>
              <a:t>Beliefs can be about anything (not just religion)</a:t>
            </a:r>
          </a:p>
          <a:p>
            <a:pPr lvl="1"/>
            <a:r>
              <a:rPr lang="en-US" sz="2400" dirty="0">
                <a:solidFill>
                  <a:schemeClr val="tx1"/>
                </a:solidFill>
                <a:latin typeface="Georgia" panose="02040502050405020303" pitchFamily="18" charset="0"/>
              </a:rPr>
              <a:t>I believe that: 2+2=4, the Earth is round, I’m in NJ</a:t>
            </a:r>
          </a:p>
          <a:p>
            <a:r>
              <a:rPr lang="en-US" dirty="0">
                <a:solidFill>
                  <a:schemeClr val="tx1"/>
                </a:solidFill>
                <a:latin typeface="Georgia" panose="02040502050405020303" pitchFamily="18" charset="0"/>
              </a:rPr>
              <a:t>Like propositions, our beliefs can be true or false </a:t>
            </a:r>
            <a:endParaRPr lang="en-US" sz="2400" dirty="0">
              <a:solidFill>
                <a:schemeClr val="tx1"/>
              </a:solidFill>
              <a:latin typeface="Georgia" panose="02040502050405020303" pitchFamily="18" charset="0"/>
            </a:endParaRP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val="306933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44A0C-A786-43D4-8D5C-CA8A481C51AC}"/>
              </a:ext>
            </a:extLst>
          </p:cNvPr>
          <p:cNvSpPr>
            <a:spLocks noGrp="1"/>
          </p:cNvSpPr>
          <p:nvPr>
            <p:ph type="title"/>
          </p:nvPr>
        </p:nvSpPr>
        <p:spPr>
          <a:xfrm>
            <a:off x="5103232" y="-313505"/>
            <a:ext cx="10772775" cy="1658198"/>
          </a:xfrm>
        </p:spPr>
        <p:txBody>
          <a:bodyPr/>
          <a:lstStyle/>
          <a:p>
            <a:r>
              <a:rPr lang="en-US" dirty="0"/>
              <a:t>Beliefs</a:t>
            </a:r>
          </a:p>
        </p:txBody>
      </p:sp>
      <p:sp>
        <p:nvSpPr>
          <p:cNvPr id="3" name="Content Placeholder 2">
            <a:extLst>
              <a:ext uri="{FF2B5EF4-FFF2-40B4-BE49-F238E27FC236}">
                <a16:creationId xmlns:a16="http://schemas.microsoft.com/office/drawing/2014/main" id="{B228E337-7D35-47DE-B128-377C31C0755B}"/>
              </a:ext>
            </a:extLst>
          </p:cNvPr>
          <p:cNvSpPr>
            <a:spLocks noGrp="1"/>
          </p:cNvSpPr>
          <p:nvPr>
            <p:ph idx="1"/>
          </p:nvPr>
        </p:nvSpPr>
        <p:spPr>
          <a:xfrm>
            <a:off x="2358661" y="1848252"/>
            <a:ext cx="10772775" cy="3777622"/>
          </a:xfrm>
        </p:spPr>
        <p:txBody>
          <a:bodyPr>
            <a:normAutofit/>
          </a:bodyPr>
          <a:lstStyle/>
          <a:p>
            <a:r>
              <a:rPr lang="en-US" sz="3200" dirty="0">
                <a:solidFill>
                  <a:schemeClr val="tx1"/>
                </a:solidFill>
              </a:rPr>
              <a:t>Easy case: How many donuts are there? </a:t>
            </a:r>
          </a:p>
        </p:txBody>
      </p:sp>
      <p:pic>
        <p:nvPicPr>
          <p:cNvPr id="7" name="Picture 6">
            <a:extLst>
              <a:ext uri="{FF2B5EF4-FFF2-40B4-BE49-F238E27FC236}">
                <a16:creationId xmlns:a16="http://schemas.microsoft.com/office/drawing/2014/main" id="{6A18C3B0-D08B-4DBB-9B18-522EC54E7C5F}"/>
              </a:ext>
            </a:extLst>
          </p:cNvPr>
          <p:cNvPicPr>
            <a:picLocks noChangeAspect="1"/>
          </p:cNvPicPr>
          <p:nvPr/>
        </p:nvPicPr>
        <p:blipFill>
          <a:blip r:embed="rId2"/>
          <a:stretch>
            <a:fillRect/>
          </a:stretch>
        </p:blipFill>
        <p:spPr>
          <a:xfrm>
            <a:off x="2267103" y="4866968"/>
            <a:ext cx="1361683" cy="1762585"/>
          </a:xfrm>
          <a:prstGeom prst="rect">
            <a:avLst/>
          </a:prstGeom>
        </p:spPr>
      </p:pic>
      <p:pic>
        <p:nvPicPr>
          <p:cNvPr id="9" name="Picture 8">
            <a:extLst>
              <a:ext uri="{FF2B5EF4-FFF2-40B4-BE49-F238E27FC236}">
                <a16:creationId xmlns:a16="http://schemas.microsoft.com/office/drawing/2014/main" id="{17BB1288-DAED-452D-AE60-4F25D6F118B4}"/>
              </a:ext>
            </a:extLst>
          </p:cNvPr>
          <p:cNvPicPr>
            <a:picLocks noChangeAspect="1"/>
          </p:cNvPicPr>
          <p:nvPr/>
        </p:nvPicPr>
        <p:blipFill>
          <a:blip r:embed="rId2"/>
          <a:stretch>
            <a:fillRect/>
          </a:stretch>
        </p:blipFill>
        <p:spPr>
          <a:xfrm>
            <a:off x="9442480" y="4866968"/>
            <a:ext cx="1195255" cy="1547158"/>
          </a:xfrm>
          <a:prstGeom prst="rect">
            <a:avLst/>
          </a:prstGeom>
        </p:spPr>
      </p:pic>
      <p:pic>
        <p:nvPicPr>
          <p:cNvPr id="1032" name="Picture 8" descr="Image result for donuts in box">
            <a:extLst>
              <a:ext uri="{FF2B5EF4-FFF2-40B4-BE49-F238E27FC236}">
                <a16:creationId xmlns:a16="http://schemas.microsoft.com/office/drawing/2014/main" id="{23B36C05-2F63-45BA-BE97-7805A20BE3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232" y="4327788"/>
            <a:ext cx="3310600" cy="1862213"/>
          </a:xfrm>
          <a:prstGeom prst="rect">
            <a:avLst/>
          </a:prstGeom>
          <a:noFill/>
          <a:extLst>
            <a:ext uri="{909E8E84-426E-40DD-AFC4-6F175D3DCCD1}">
              <a14:hiddenFill xmlns:a14="http://schemas.microsoft.com/office/drawing/2010/main">
                <a:solidFill>
                  <a:srgbClr val="FFFFFF"/>
                </a:solidFill>
              </a14:hiddenFill>
            </a:ext>
          </a:extLst>
        </p:spPr>
      </p:pic>
      <p:sp>
        <p:nvSpPr>
          <p:cNvPr id="10" name="Thought Bubble: Cloud 9">
            <a:extLst>
              <a:ext uri="{FF2B5EF4-FFF2-40B4-BE49-F238E27FC236}">
                <a16:creationId xmlns:a16="http://schemas.microsoft.com/office/drawing/2014/main" id="{4597C2BE-D828-4604-A86E-0E37840C8641}"/>
              </a:ext>
            </a:extLst>
          </p:cNvPr>
          <p:cNvSpPr/>
          <p:nvPr/>
        </p:nvSpPr>
        <p:spPr>
          <a:xfrm>
            <a:off x="2589212" y="3442804"/>
            <a:ext cx="2191911" cy="1468580"/>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hought Bubble: Cloud 11">
            <a:extLst>
              <a:ext uri="{FF2B5EF4-FFF2-40B4-BE49-F238E27FC236}">
                <a16:creationId xmlns:a16="http://schemas.microsoft.com/office/drawing/2014/main" id="{651106FD-9874-4E11-8182-9BE91D1B7484}"/>
              </a:ext>
            </a:extLst>
          </p:cNvPr>
          <p:cNvSpPr/>
          <p:nvPr/>
        </p:nvSpPr>
        <p:spPr>
          <a:xfrm>
            <a:off x="9634810" y="3288121"/>
            <a:ext cx="2191911" cy="1468580"/>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0CEE1CD-C1C4-48F9-AA49-94FB8604132C}"/>
              </a:ext>
            </a:extLst>
          </p:cNvPr>
          <p:cNvSpPr txBox="1"/>
          <p:nvPr/>
        </p:nvSpPr>
        <p:spPr>
          <a:xfrm>
            <a:off x="2963090" y="3717078"/>
            <a:ext cx="1833179" cy="646331"/>
          </a:xfrm>
          <a:prstGeom prst="rect">
            <a:avLst/>
          </a:prstGeom>
          <a:noFill/>
        </p:spPr>
        <p:txBody>
          <a:bodyPr wrap="square" rtlCol="0">
            <a:spAutoFit/>
          </a:bodyPr>
          <a:lstStyle/>
          <a:p>
            <a:r>
              <a:rPr lang="en-US" dirty="0"/>
              <a:t>I believe there are 12 donuts</a:t>
            </a:r>
          </a:p>
        </p:txBody>
      </p:sp>
      <p:sp>
        <p:nvSpPr>
          <p:cNvPr id="13" name="TextBox 12">
            <a:extLst>
              <a:ext uri="{FF2B5EF4-FFF2-40B4-BE49-F238E27FC236}">
                <a16:creationId xmlns:a16="http://schemas.microsoft.com/office/drawing/2014/main" id="{25CDCDF0-EEC8-4EB6-9D07-65337376E550}"/>
              </a:ext>
            </a:extLst>
          </p:cNvPr>
          <p:cNvSpPr txBox="1"/>
          <p:nvPr/>
        </p:nvSpPr>
        <p:spPr>
          <a:xfrm>
            <a:off x="9822312" y="3580409"/>
            <a:ext cx="2004409" cy="646331"/>
          </a:xfrm>
          <a:prstGeom prst="rect">
            <a:avLst/>
          </a:prstGeom>
          <a:noFill/>
        </p:spPr>
        <p:txBody>
          <a:bodyPr wrap="square" rtlCol="0">
            <a:spAutoFit/>
          </a:bodyPr>
          <a:lstStyle/>
          <a:p>
            <a:r>
              <a:rPr lang="en-US" dirty="0"/>
              <a:t>I believe there are 11 donuts</a:t>
            </a:r>
          </a:p>
        </p:txBody>
      </p:sp>
      <p:sp>
        <p:nvSpPr>
          <p:cNvPr id="15" name="TextBox 14">
            <a:extLst>
              <a:ext uri="{FF2B5EF4-FFF2-40B4-BE49-F238E27FC236}">
                <a16:creationId xmlns:a16="http://schemas.microsoft.com/office/drawing/2014/main" id="{FA16B64B-CED6-4CF1-B2B6-520A4B46CE0B}"/>
              </a:ext>
            </a:extLst>
          </p:cNvPr>
          <p:cNvSpPr txBox="1"/>
          <p:nvPr/>
        </p:nvSpPr>
        <p:spPr>
          <a:xfrm>
            <a:off x="5486400" y="6414126"/>
            <a:ext cx="2792361" cy="369332"/>
          </a:xfrm>
          <a:prstGeom prst="rect">
            <a:avLst/>
          </a:prstGeom>
          <a:noFill/>
        </p:spPr>
        <p:txBody>
          <a:bodyPr wrap="square" rtlCol="0">
            <a:spAutoFit/>
          </a:bodyPr>
          <a:lstStyle/>
          <a:p>
            <a:r>
              <a:rPr lang="en-US" dirty="0"/>
              <a:t>11 donuts in the box</a:t>
            </a:r>
          </a:p>
        </p:txBody>
      </p:sp>
      <p:sp>
        <p:nvSpPr>
          <p:cNvPr id="16" name="Multiplication Sign 15">
            <a:extLst>
              <a:ext uri="{FF2B5EF4-FFF2-40B4-BE49-F238E27FC236}">
                <a16:creationId xmlns:a16="http://schemas.microsoft.com/office/drawing/2014/main" id="{C6B10F8B-3550-4867-826B-AD2333CB2CC6}"/>
              </a:ext>
            </a:extLst>
          </p:cNvPr>
          <p:cNvSpPr/>
          <p:nvPr/>
        </p:nvSpPr>
        <p:spPr>
          <a:xfrm>
            <a:off x="2963090" y="3442804"/>
            <a:ext cx="1571648" cy="157164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6967454-75B6-49A5-833B-3B71FBD44B03}"/>
              </a:ext>
            </a:extLst>
          </p:cNvPr>
          <p:cNvSpPr txBox="1"/>
          <p:nvPr/>
        </p:nvSpPr>
        <p:spPr>
          <a:xfrm>
            <a:off x="2628654" y="6507305"/>
            <a:ext cx="1285959" cy="369332"/>
          </a:xfrm>
          <a:prstGeom prst="rect">
            <a:avLst/>
          </a:prstGeom>
          <a:noFill/>
        </p:spPr>
        <p:txBody>
          <a:bodyPr wrap="square" rtlCol="0">
            <a:spAutoFit/>
          </a:bodyPr>
          <a:lstStyle/>
          <a:p>
            <a:r>
              <a:rPr lang="en-US" dirty="0"/>
              <a:t>TOM</a:t>
            </a:r>
          </a:p>
        </p:txBody>
      </p:sp>
      <p:sp>
        <p:nvSpPr>
          <p:cNvPr id="18" name="TextBox 17">
            <a:extLst>
              <a:ext uri="{FF2B5EF4-FFF2-40B4-BE49-F238E27FC236}">
                <a16:creationId xmlns:a16="http://schemas.microsoft.com/office/drawing/2014/main" id="{EBA9520A-E9BE-4B22-8559-AABECA5AF0AC}"/>
              </a:ext>
            </a:extLst>
          </p:cNvPr>
          <p:cNvSpPr txBox="1"/>
          <p:nvPr/>
        </p:nvSpPr>
        <p:spPr>
          <a:xfrm>
            <a:off x="9590776" y="6400067"/>
            <a:ext cx="1632155" cy="369332"/>
          </a:xfrm>
          <a:prstGeom prst="rect">
            <a:avLst/>
          </a:prstGeom>
          <a:noFill/>
        </p:spPr>
        <p:txBody>
          <a:bodyPr wrap="square" rtlCol="0">
            <a:spAutoFit/>
          </a:bodyPr>
          <a:lstStyle/>
          <a:p>
            <a:r>
              <a:rPr lang="en-US" dirty="0"/>
              <a:t>JERRY</a:t>
            </a:r>
          </a:p>
        </p:txBody>
      </p:sp>
      <p:sp>
        <p:nvSpPr>
          <p:cNvPr id="19" name="TextBox 18">
            <a:extLst>
              <a:ext uri="{FF2B5EF4-FFF2-40B4-BE49-F238E27FC236}">
                <a16:creationId xmlns:a16="http://schemas.microsoft.com/office/drawing/2014/main" id="{87F3729F-A949-4910-890F-1BCBF04DDC74}"/>
              </a:ext>
            </a:extLst>
          </p:cNvPr>
          <p:cNvSpPr txBox="1"/>
          <p:nvPr/>
        </p:nvSpPr>
        <p:spPr>
          <a:xfrm>
            <a:off x="9920748" y="3343771"/>
            <a:ext cx="2908863" cy="1569660"/>
          </a:xfrm>
          <a:prstGeom prst="rect">
            <a:avLst/>
          </a:prstGeom>
          <a:noFill/>
        </p:spPr>
        <p:txBody>
          <a:bodyPr wrap="square" rtlCol="0">
            <a:spAutoFit/>
          </a:bodyPr>
          <a:lstStyle/>
          <a:p>
            <a:r>
              <a:rPr lang="en-US" sz="9600" dirty="0">
                <a:solidFill>
                  <a:srgbClr val="00B050"/>
                </a:solidFill>
              </a:rPr>
              <a:t>✔</a:t>
            </a:r>
          </a:p>
        </p:txBody>
      </p:sp>
      <p:sp>
        <p:nvSpPr>
          <p:cNvPr id="20" name="TextBox 19">
            <a:extLst>
              <a:ext uri="{FF2B5EF4-FFF2-40B4-BE49-F238E27FC236}">
                <a16:creationId xmlns:a16="http://schemas.microsoft.com/office/drawing/2014/main" id="{74A70EE7-7388-4B42-9036-5FA9734E779D}"/>
              </a:ext>
            </a:extLst>
          </p:cNvPr>
          <p:cNvSpPr txBox="1"/>
          <p:nvPr/>
        </p:nvSpPr>
        <p:spPr>
          <a:xfrm>
            <a:off x="2868952" y="3943935"/>
            <a:ext cx="1833179" cy="369332"/>
          </a:xfrm>
          <a:prstGeom prst="rect">
            <a:avLst/>
          </a:prstGeom>
          <a:solidFill>
            <a:schemeClr val="tx2">
              <a:lumMod val="40000"/>
              <a:lumOff val="60000"/>
            </a:schemeClr>
          </a:solidFill>
        </p:spPr>
        <p:txBody>
          <a:bodyPr wrap="square" rtlCol="0">
            <a:spAutoFit/>
          </a:bodyPr>
          <a:lstStyle/>
          <a:p>
            <a:r>
              <a:rPr lang="en-US" dirty="0"/>
              <a:t>FALSE BELIEF</a:t>
            </a:r>
          </a:p>
        </p:txBody>
      </p:sp>
      <p:sp>
        <p:nvSpPr>
          <p:cNvPr id="21" name="TextBox 20">
            <a:extLst>
              <a:ext uri="{FF2B5EF4-FFF2-40B4-BE49-F238E27FC236}">
                <a16:creationId xmlns:a16="http://schemas.microsoft.com/office/drawing/2014/main" id="{8A2A70CD-8FB8-4305-B338-47198C21A7A6}"/>
              </a:ext>
            </a:extLst>
          </p:cNvPr>
          <p:cNvSpPr txBox="1"/>
          <p:nvPr/>
        </p:nvSpPr>
        <p:spPr>
          <a:xfrm>
            <a:off x="9920748" y="3717078"/>
            <a:ext cx="1826981" cy="369332"/>
          </a:xfrm>
          <a:prstGeom prst="rect">
            <a:avLst/>
          </a:prstGeom>
          <a:solidFill>
            <a:schemeClr val="tx2">
              <a:lumMod val="40000"/>
              <a:lumOff val="60000"/>
            </a:schemeClr>
          </a:solidFill>
        </p:spPr>
        <p:txBody>
          <a:bodyPr wrap="square" rtlCol="0">
            <a:spAutoFit/>
          </a:bodyPr>
          <a:lstStyle/>
          <a:p>
            <a:r>
              <a:rPr lang="en-US" dirty="0"/>
              <a:t>TRUE BELIEF</a:t>
            </a:r>
          </a:p>
        </p:txBody>
      </p:sp>
    </p:spTree>
    <p:extLst>
      <p:ext uri="{BB962C8B-B14F-4D97-AF65-F5344CB8AC3E}">
        <p14:creationId xmlns:p14="http://schemas.microsoft.com/office/powerpoint/2010/main" val="202465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p:bldP spid="20"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3937F-46CE-42B9-B94D-7E961C7A84CF}"/>
              </a:ext>
            </a:extLst>
          </p:cNvPr>
          <p:cNvSpPr>
            <a:spLocks noGrp="1"/>
          </p:cNvSpPr>
          <p:nvPr>
            <p:ph type="title"/>
          </p:nvPr>
        </p:nvSpPr>
        <p:spPr/>
        <p:txBody>
          <a:bodyPr/>
          <a:lstStyle/>
          <a:p>
            <a:r>
              <a:rPr lang="en-US" dirty="0"/>
              <a:t>Harder case: the JFK assassination</a:t>
            </a:r>
          </a:p>
        </p:txBody>
      </p:sp>
      <p:sp>
        <p:nvSpPr>
          <p:cNvPr id="3" name="Content Placeholder 2">
            <a:extLst>
              <a:ext uri="{FF2B5EF4-FFF2-40B4-BE49-F238E27FC236}">
                <a16:creationId xmlns:a16="http://schemas.microsoft.com/office/drawing/2014/main" id="{007599F1-6596-4C9C-83C4-4EDDFEB3811D}"/>
              </a:ext>
            </a:extLst>
          </p:cNvPr>
          <p:cNvSpPr>
            <a:spLocks noGrp="1"/>
          </p:cNvSpPr>
          <p:nvPr>
            <p:ph idx="1"/>
          </p:nvPr>
        </p:nvSpPr>
        <p:spPr>
          <a:xfrm>
            <a:off x="1255666" y="2513606"/>
            <a:ext cx="8915400" cy="4373328"/>
          </a:xfrm>
        </p:spPr>
        <p:txBody>
          <a:bodyPr/>
          <a:lstStyle/>
          <a:p>
            <a:r>
              <a:rPr lang="en-US" dirty="0">
                <a:solidFill>
                  <a:schemeClr val="tx1"/>
                </a:solidFill>
              </a:rPr>
              <a:t>Belief 1: Kennedy was shot by Oswald alone</a:t>
            </a:r>
          </a:p>
          <a:p>
            <a:r>
              <a:rPr lang="en-US" dirty="0">
                <a:solidFill>
                  <a:schemeClr val="tx1"/>
                </a:solidFill>
              </a:rPr>
              <a:t>Belief 2: Kennedy was shot by Oswald and someone else</a:t>
            </a:r>
          </a:p>
          <a:p>
            <a:r>
              <a:rPr lang="en-US" dirty="0">
                <a:solidFill>
                  <a:schemeClr val="tx1"/>
                </a:solidFill>
              </a:rPr>
              <a:t>Belief 3: Kennedy wasn’t shot by Oswald, but by some unknown group of conspirators </a:t>
            </a:r>
          </a:p>
          <a:p>
            <a:r>
              <a:rPr lang="en-US" dirty="0">
                <a:solidFill>
                  <a:schemeClr val="tx1"/>
                </a:solidFill>
              </a:rPr>
              <a:t>Which belief is true? </a:t>
            </a:r>
          </a:p>
          <a:p>
            <a:r>
              <a:rPr lang="en-US" dirty="0">
                <a:solidFill>
                  <a:schemeClr val="tx1"/>
                </a:solidFill>
              </a:rPr>
              <a:t>Fact of the matter who is right, even if we don’t know which</a:t>
            </a:r>
          </a:p>
        </p:txBody>
      </p:sp>
      <p:pic>
        <p:nvPicPr>
          <p:cNvPr id="1026" name="Picture 2" descr="Image result for kennedy">
            <a:extLst>
              <a:ext uri="{FF2B5EF4-FFF2-40B4-BE49-F238E27FC236}">
                <a16:creationId xmlns:a16="http://schemas.microsoft.com/office/drawing/2014/main" id="{8E873E26-F00C-43CC-BE2C-CC6F6F5347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3774" y="2698191"/>
            <a:ext cx="1349158" cy="1753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49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468" y="436814"/>
            <a:ext cx="10753725" cy="1280890"/>
          </a:xfrm>
        </p:spPr>
        <p:txBody>
          <a:bodyPr>
            <a:normAutofit fontScale="90000"/>
          </a:bodyPr>
          <a:lstStyle/>
          <a:p>
            <a:r>
              <a:rPr lang="en-US" dirty="0">
                <a:latin typeface="Georgia" panose="02040502050405020303" pitchFamily="18" charset="0"/>
              </a:rPr>
              <a:t>Ground rule for reasoning: the law of noncontradiction</a:t>
            </a:r>
          </a:p>
        </p:txBody>
      </p:sp>
      <p:sp>
        <p:nvSpPr>
          <p:cNvPr id="3" name="Content Placeholder 2"/>
          <p:cNvSpPr>
            <a:spLocks noGrp="1"/>
          </p:cNvSpPr>
          <p:nvPr>
            <p:ph idx="1"/>
          </p:nvPr>
        </p:nvSpPr>
        <p:spPr>
          <a:xfrm>
            <a:off x="719137" y="2166956"/>
            <a:ext cx="10753725" cy="3766185"/>
          </a:xfrm>
        </p:spPr>
        <p:txBody>
          <a:bodyPr>
            <a:noAutofit/>
          </a:bodyPr>
          <a:lstStyle/>
          <a:p>
            <a:r>
              <a:rPr lang="en-US" sz="2400" i="1" dirty="0">
                <a:solidFill>
                  <a:schemeClr val="tx1"/>
                </a:solidFill>
                <a:latin typeface="Georgia" panose="02040502050405020303" pitchFamily="18" charset="0"/>
              </a:rPr>
              <a:t>Law of non-contradiction</a:t>
            </a:r>
            <a:r>
              <a:rPr lang="en-US" sz="2400" dirty="0">
                <a:latin typeface="Georgia" panose="02040502050405020303" pitchFamily="18" charset="0"/>
              </a:rPr>
              <a:t>: No proposition is both true and false (in the same sense and at the same time).</a:t>
            </a:r>
          </a:p>
          <a:p>
            <a:pPr lvl="1"/>
            <a:r>
              <a:rPr lang="en-US" sz="2400" dirty="0">
                <a:latin typeface="Georgia" panose="02040502050405020303" pitchFamily="18" charset="0"/>
              </a:rPr>
              <a:t>Take-home message: When it comes to matters of fact, we cannot all be right. </a:t>
            </a:r>
          </a:p>
          <a:p>
            <a:pPr lvl="1"/>
            <a:r>
              <a:rPr lang="en-US" dirty="0">
                <a:latin typeface="Georgia" panose="02040502050405020303" pitchFamily="18" charset="0"/>
              </a:rPr>
              <a:t>No contradictions allowed!</a:t>
            </a:r>
            <a:endParaRPr lang="en-US" sz="2400" dirty="0">
              <a:latin typeface="Georgia" panose="02040502050405020303" pitchFamily="18" charset="0"/>
            </a:endParaRPr>
          </a:p>
          <a:p>
            <a:pPr marL="0" lvl="2" indent="0">
              <a:buNone/>
            </a:pPr>
            <a:endParaRPr lang="en-US" i="0" dirty="0">
              <a:latin typeface="Georgia" panose="02040502050405020303" pitchFamily="18" charset="0"/>
            </a:endParaRPr>
          </a:p>
          <a:p>
            <a:pPr marL="0" lvl="2" indent="0">
              <a:buNone/>
            </a:pPr>
            <a:r>
              <a:rPr lang="en-US" i="0" dirty="0">
                <a:latin typeface="Georgia" panose="02040502050405020303" pitchFamily="18" charset="0"/>
              </a:rPr>
              <a:t>	</a:t>
            </a:r>
          </a:p>
        </p:txBody>
      </p:sp>
      <p:pic>
        <p:nvPicPr>
          <p:cNvPr id="5" name="Picture 4">
            <a:extLst>
              <a:ext uri="{FF2B5EF4-FFF2-40B4-BE49-F238E27FC236}">
                <a16:creationId xmlns:a16="http://schemas.microsoft.com/office/drawing/2014/main" id="{75CE3D7B-CF7A-426F-8E60-457210ECAABB}"/>
              </a:ext>
            </a:extLst>
          </p:cNvPr>
          <p:cNvPicPr>
            <a:picLocks noChangeAspect="1"/>
          </p:cNvPicPr>
          <p:nvPr/>
        </p:nvPicPr>
        <p:blipFill>
          <a:blip r:embed="rId3"/>
          <a:stretch>
            <a:fillRect/>
          </a:stretch>
        </p:blipFill>
        <p:spPr>
          <a:xfrm>
            <a:off x="5269509" y="3899763"/>
            <a:ext cx="2278510" cy="2736949"/>
          </a:xfrm>
          <a:prstGeom prst="rect">
            <a:avLst/>
          </a:prstGeom>
        </p:spPr>
      </p:pic>
    </p:spTree>
    <p:extLst>
      <p:ext uri="{BB962C8B-B14F-4D97-AF65-F5344CB8AC3E}">
        <p14:creationId xmlns:p14="http://schemas.microsoft.com/office/powerpoint/2010/main" val="158392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etropolitan">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1_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404</TotalTime>
  <Words>2511</Words>
  <Application>Microsoft Office PowerPoint</Application>
  <PresentationFormat>Widescreen</PresentationFormat>
  <Paragraphs>292</Paragraphs>
  <Slides>32</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32</vt:i4>
      </vt:variant>
    </vt:vector>
  </HeadingPairs>
  <TitlesOfParts>
    <vt:vector size="38" baseType="lpstr">
      <vt:lpstr>Arial</vt:lpstr>
      <vt:lpstr>Calibri</vt:lpstr>
      <vt:lpstr>Calibri Light</vt:lpstr>
      <vt:lpstr>Georgia</vt:lpstr>
      <vt:lpstr>Metropolitan</vt:lpstr>
      <vt:lpstr>1_Metropolitan</vt:lpstr>
      <vt:lpstr>Minds, Machines, and Persons</vt:lpstr>
      <vt:lpstr>Major areas of philosophy</vt:lpstr>
      <vt:lpstr>Overview</vt:lpstr>
      <vt:lpstr>Concepts for philosophical reasoning</vt:lpstr>
      <vt:lpstr>Truth</vt:lpstr>
      <vt:lpstr>Beliefs</vt:lpstr>
      <vt:lpstr>Beliefs</vt:lpstr>
      <vt:lpstr>Harder case: the JFK assassination</vt:lpstr>
      <vt:lpstr>Ground rule for reasoning: the law of noncontradiction</vt:lpstr>
      <vt:lpstr>Illustration</vt:lpstr>
      <vt:lpstr>Philosophical Methods</vt:lpstr>
      <vt:lpstr>Conceptual analysis</vt:lpstr>
      <vt:lpstr>What is knowledge? </vt:lpstr>
      <vt:lpstr>Arguments</vt:lpstr>
      <vt:lpstr>Evaluating arguments</vt:lpstr>
      <vt:lpstr>Two ways an argument can go wrong</vt:lpstr>
      <vt:lpstr>Deductive arguments</vt:lpstr>
      <vt:lpstr>PowerPoint Presentation</vt:lpstr>
      <vt:lpstr>Two valid arguments</vt:lpstr>
      <vt:lpstr>PowerPoint Presentation</vt:lpstr>
      <vt:lpstr>Testing for validity</vt:lpstr>
      <vt:lpstr>Validity</vt:lpstr>
      <vt:lpstr>Soundness</vt:lpstr>
      <vt:lpstr>Recognizing argument forms</vt:lpstr>
      <vt:lpstr>Valid argument form #1</vt:lpstr>
      <vt:lpstr>Valid argument #2</vt:lpstr>
      <vt:lpstr>Valid argument form 3</vt:lpstr>
      <vt:lpstr>Other kinds of arguments</vt:lpstr>
      <vt:lpstr>Ways of representing arguments</vt:lpstr>
      <vt:lpstr>Thought experiments</vt:lpstr>
      <vt:lpstr>The Swampman </vt:lpstr>
      <vt:lpstr>Thought experiments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philosophy</dc:title>
  <dc:creator>David Sorensen</dc:creator>
  <cp:lastModifiedBy>David Sorensen</cp:lastModifiedBy>
  <cp:revision>142</cp:revision>
  <dcterms:created xsi:type="dcterms:W3CDTF">2019-08-29T12:25:04Z</dcterms:created>
  <dcterms:modified xsi:type="dcterms:W3CDTF">2023-09-07T17:04:13Z</dcterms:modified>
</cp:coreProperties>
</file>