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57" r:id="rId3"/>
    <p:sldId id="429" r:id="rId4"/>
    <p:sldId id="384" r:id="rId5"/>
    <p:sldId id="280" r:id="rId6"/>
    <p:sldId id="421" r:id="rId7"/>
    <p:sldId id="408" r:id="rId8"/>
    <p:sldId id="407" r:id="rId9"/>
    <p:sldId id="279" r:id="rId10"/>
    <p:sldId id="281" r:id="rId11"/>
    <p:sldId id="282" r:id="rId12"/>
    <p:sldId id="412" r:id="rId13"/>
    <p:sldId id="303" r:id="rId14"/>
    <p:sldId id="306" r:id="rId15"/>
    <p:sldId id="422" r:id="rId16"/>
    <p:sldId id="287" r:id="rId17"/>
    <p:sldId id="288" r:id="rId18"/>
    <p:sldId id="304" r:id="rId19"/>
    <p:sldId id="305" r:id="rId20"/>
    <p:sldId id="290" r:id="rId21"/>
    <p:sldId id="309" r:id="rId22"/>
    <p:sldId id="286" r:id="rId23"/>
    <p:sldId id="308" r:id="rId24"/>
    <p:sldId id="302" r:id="rId25"/>
    <p:sldId id="307" r:id="rId26"/>
    <p:sldId id="266" r:id="rId27"/>
    <p:sldId id="310" r:id="rId28"/>
    <p:sldId id="267" r:id="rId29"/>
    <p:sldId id="417" r:id="rId30"/>
    <p:sldId id="318" r:id="rId31"/>
    <p:sldId id="314" r:id="rId32"/>
    <p:sldId id="315" r:id="rId33"/>
    <p:sldId id="316" r:id="rId34"/>
    <p:sldId id="317" r:id="rId35"/>
    <p:sldId id="31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48A"/>
    <a:srgbClr val="360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1EE0C-2F3F-4CFB-80AC-AE43733E84C8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4B75E-CA89-40CB-A45E-D4AF71AF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Slight majority of contemporary philosophers are physicalists.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4B75E-CA89-40CB-A45E-D4AF71AFE9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5E920-2C27-47FE-B6C0-CF5A879EF8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8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Not everyone has accepted that consciousness exists. Radical behaviorists reject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19AD0-B88E-4E17-A42E-6F80F68E64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19AD0-B88E-4E17-A42E-6F80F68E64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some examples of qualia that you’re aware of right now?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19AD0-B88E-4E17-A42E-6F80F68E64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be developed into an argument against physicalism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4B75E-CA89-40CB-A45E-D4AF71AFE9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Dawkins quote on bats: “The Doppler Effect is used in police radar speed-traps for motorists … By comparing the outgoing frequency with a frequency of the returning echo the police, or rather their automatic instrument [my emphasis], can calculate the speed of each car .. By comparing the pitch of its cry with the pitch of the returning echo, therefore, the bat (or rather its on-board computer in the brain) [my emphasis] could, in theory, calculate how fast it was moving towards the tree”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4B75E-CA89-40CB-A45E-D4AF71AFE9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7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Caterpillar thought experiment (analogy)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4B75E-CA89-40CB-A45E-D4AF71AFE9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3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Assumes there isn’t a function to consciousness or qualia. There very likely is!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19AD0-B88E-4E17-A42E-6F80F68E64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story about worries about zombies as a child. Mom’s reaction.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5E920-2C27-47FE-B6C0-CF5A879EF8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0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D19ED93-BC7E-417D-AE8C-8CE8F3E7DE7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0F5BD0BE-D1A3-451D-A559-5D2A9061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0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E93B-AF47-43F3-8548-65A9E0FC9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Minds, Machines, Persons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C54C6-F231-459A-864F-3DA0E1863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Consciousness: Part 1</a:t>
            </a:r>
          </a:p>
        </p:txBody>
      </p:sp>
    </p:spTree>
    <p:extLst>
      <p:ext uri="{BB962C8B-B14F-4D97-AF65-F5344CB8AC3E}">
        <p14:creationId xmlns:p14="http://schemas.microsoft.com/office/powerpoint/2010/main" val="3617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8639-8BB4-4618-B12B-549E5C65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574" y="115714"/>
            <a:ext cx="10772775" cy="1658198"/>
          </a:xfrm>
        </p:spPr>
        <p:txBody>
          <a:bodyPr/>
          <a:lstStyle/>
          <a:p>
            <a:r>
              <a:rPr lang="en-US" dirty="0"/>
              <a:t>Reductionism in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9955-1325-4729-9970-C2110536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070"/>
            <a:ext cx="12028602" cy="5447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Reduction in science</a:t>
            </a:r>
          </a:p>
          <a:p>
            <a:pPr lvl="1"/>
            <a:r>
              <a:rPr lang="en-US" dirty="0"/>
              <a:t>The idea: One set of phenomena is a complex arrangement of a more fundamental set of phenomena</a:t>
            </a:r>
          </a:p>
          <a:p>
            <a:pPr lvl="2"/>
            <a:r>
              <a:rPr lang="en-US" dirty="0"/>
              <a:t>Organisms are a complex arrangement of cells</a:t>
            </a:r>
          </a:p>
          <a:p>
            <a:pPr lvl="2"/>
            <a:r>
              <a:rPr lang="en-US" dirty="0"/>
              <a:t>Cells are a complex arrangement of molecules</a:t>
            </a:r>
          </a:p>
          <a:p>
            <a:pPr lvl="2"/>
            <a:r>
              <a:rPr lang="en-US" dirty="0"/>
              <a:t>Molecules are a complex arrangement of atoms</a:t>
            </a:r>
          </a:p>
          <a:p>
            <a:r>
              <a:rPr lang="en-US" dirty="0"/>
              <a:t>The reduction of life</a:t>
            </a:r>
          </a:p>
          <a:p>
            <a:pPr lvl="1"/>
            <a:r>
              <a:rPr lang="en-US" dirty="0"/>
              <a:t>How do you get life from nonliving molecules?</a:t>
            </a:r>
          </a:p>
          <a:p>
            <a:pPr lvl="1"/>
            <a:r>
              <a:rPr lang="en-US" dirty="0"/>
              <a:t>In the 18</a:t>
            </a:r>
            <a:r>
              <a:rPr lang="en-US" baseline="30000" dirty="0"/>
              <a:t>th</a:t>
            </a:r>
            <a:r>
              <a:rPr lang="en-US" dirty="0"/>
              <a:t> and 19</a:t>
            </a:r>
            <a:r>
              <a:rPr lang="en-US" baseline="30000" dirty="0"/>
              <a:t>th</a:t>
            </a:r>
            <a:r>
              <a:rPr lang="en-US" dirty="0"/>
              <a:t> centuries, this was thought to be a mystery</a:t>
            </a:r>
          </a:p>
          <a:p>
            <a:pPr lvl="2"/>
            <a:r>
              <a:rPr lang="en-US" dirty="0" err="1"/>
              <a:t>Nonreductionist</a:t>
            </a:r>
            <a:r>
              <a:rPr lang="en-US" dirty="0"/>
              <a:t> theory of life: Vitalism </a:t>
            </a:r>
          </a:p>
          <a:p>
            <a:pPr lvl="2"/>
            <a:r>
              <a:rPr lang="en-US" dirty="0"/>
              <a:t>Vitalists: We need to add a vital forcefield to explain life </a:t>
            </a:r>
          </a:p>
          <a:p>
            <a:pPr lvl="1"/>
            <a:r>
              <a:rPr lang="en-US" dirty="0"/>
              <a:t>Modern biochemistry: Cells reduce to complex collections </a:t>
            </a:r>
          </a:p>
          <a:p>
            <a:pPr lvl="1"/>
            <a:r>
              <a:rPr lang="en-US" dirty="0"/>
              <a:t>of molecules </a:t>
            </a:r>
          </a:p>
          <a:p>
            <a:pPr lvl="2"/>
            <a:r>
              <a:rPr lang="en-US" dirty="0"/>
              <a:t>No need to posit a vital forcefield </a:t>
            </a:r>
          </a:p>
          <a:p>
            <a:pPr lvl="1"/>
            <a:r>
              <a:rPr lang="en-US" dirty="0"/>
              <a:t>Right organization of molecules gives you life</a:t>
            </a:r>
          </a:p>
          <a:p>
            <a:pPr lvl="1"/>
            <a:endParaRPr lang="en-US" dirty="0"/>
          </a:p>
        </p:txBody>
      </p:sp>
      <p:pic>
        <p:nvPicPr>
          <p:cNvPr id="2052" name="Picture 4" descr="Reductionism vs. emergence: Are you “nothing but” your atoms? - Quora">
            <a:extLst>
              <a:ext uri="{FF2B5EF4-FFF2-40B4-BE49-F238E27FC236}">
                <a16:creationId xmlns:a16="http://schemas.microsoft.com/office/drawing/2014/main" id="{B049BD5F-DA84-1B61-B5DF-26D7A994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84" y="2582945"/>
            <a:ext cx="2090333" cy="38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AE8E-42E7-486D-BE6E-330B19A7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consciousness 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AA08-55D6-4DD0-BBC4-7F7140CA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10" y="1971251"/>
            <a:ext cx="11055115" cy="4964569"/>
          </a:xfrm>
        </p:spPr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i="1" dirty="0"/>
              <a:t>can</a:t>
            </a:r>
            <a:r>
              <a:rPr lang="en-US" dirty="0"/>
              <a:t> reduce </a:t>
            </a:r>
            <a:r>
              <a:rPr lang="en-US" b="1" dirty="0"/>
              <a:t>behavior</a:t>
            </a:r>
            <a:r>
              <a:rPr lang="en-US" dirty="0"/>
              <a:t> to neuronal firings and biochemical reactions</a:t>
            </a:r>
          </a:p>
          <a:p>
            <a:r>
              <a:rPr lang="en-US" dirty="0"/>
              <a:t>But the presence of consciousness would not be explained</a:t>
            </a:r>
          </a:p>
          <a:p>
            <a:r>
              <a:rPr lang="en-US" dirty="0"/>
              <a:t>“The most important and characteristic feature of conscious mental phenomena…Most reductionist theories do not even try to explain it.” (166)</a:t>
            </a:r>
          </a:p>
          <a:p>
            <a:r>
              <a:rPr lang="en-US" dirty="0"/>
              <a:t>Subjective character of experience</a:t>
            </a:r>
          </a:p>
          <a:p>
            <a:pPr lvl="1"/>
            <a:r>
              <a:rPr lang="en-US" dirty="0"/>
              <a:t>Conscious experience- when there is “</a:t>
            </a:r>
            <a:r>
              <a:rPr lang="en-US" dirty="0">
                <a:solidFill>
                  <a:schemeClr val="accent6"/>
                </a:solidFill>
              </a:rPr>
              <a:t>something </a:t>
            </a:r>
            <a:r>
              <a:rPr lang="en-US" i="1" dirty="0">
                <a:solidFill>
                  <a:schemeClr val="accent6"/>
                </a:solidFill>
              </a:rPr>
              <a:t>that it is like </a:t>
            </a:r>
            <a:r>
              <a:rPr lang="en-US" dirty="0">
                <a:solidFill>
                  <a:schemeClr val="accent6"/>
                </a:solidFill>
              </a:rPr>
              <a:t>to be that organism</a:t>
            </a:r>
            <a:r>
              <a:rPr lang="en-US" dirty="0"/>
              <a:t>”</a:t>
            </a:r>
          </a:p>
          <a:p>
            <a:pPr lvl="1"/>
            <a:r>
              <a:rPr lang="en-US" i="1" dirty="0"/>
              <a:t>(Phenomenal) consciousness</a:t>
            </a:r>
          </a:p>
          <a:p>
            <a:r>
              <a:rPr lang="en-US" dirty="0"/>
              <a:t>Humans and nonhuman animals have conscious experiences</a:t>
            </a:r>
          </a:p>
          <a:p>
            <a:pPr lvl="1"/>
            <a:r>
              <a:rPr lang="en-US" dirty="0"/>
              <a:t>Nagel: Functional states of a system will not explain the experiential properties</a:t>
            </a:r>
          </a:p>
          <a:p>
            <a:pPr lvl="2"/>
            <a:r>
              <a:rPr lang="en-US" dirty="0"/>
              <a:t>Failure of many theories of mind (functionalism, behaviorism)</a:t>
            </a:r>
          </a:p>
        </p:txBody>
      </p:sp>
    </p:spTree>
    <p:extLst>
      <p:ext uri="{BB962C8B-B14F-4D97-AF65-F5344CB8AC3E}">
        <p14:creationId xmlns:p14="http://schemas.microsoft.com/office/powerpoint/2010/main" val="29774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5E34-16A6-A730-AF93-B3FFD971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attempts at explaining</a:t>
            </a:r>
            <a:r>
              <a:rPr lang="en-US" i="1" dirty="0"/>
              <a:t> </a:t>
            </a:r>
            <a:r>
              <a:rPr lang="en-US" dirty="0"/>
              <a:t>consciousness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7F55-E434-B9F2-9C11-0BEEE0AC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157731"/>
            <a:ext cx="11375518" cy="4825539"/>
          </a:xfrm>
        </p:spPr>
        <p:txBody>
          <a:bodyPr>
            <a:normAutofit/>
          </a:bodyPr>
          <a:lstStyle/>
          <a:p>
            <a:r>
              <a:rPr lang="en-US" dirty="0"/>
              <a:t>Widespread agreement that consciousness is real and in need of explanation</a:t>
            </a:r>
          </a:p>
          <a:p>
            <a:r>
              <a:rPr lang="en-US" dirty="0"/>
              <a:t>The Crick-Koch Hypothesis:</a:t>
            </a:r>
          </a:p>
          <a:p>
            <a:pPr lvl="1"/>
            <a:r>
              <a:rPr lang="en-US" dirty="0"/>
              <a:t>Consciousness </a:t>
            </a:r>
            <a:r>
              <a:rPr lang="en-US" i="1" dirty="0"/>
              <a:t>arises</a:t>
            </a:r>
            <a:r>
              <a:rPr lang="en-US" dirty="0"/>
              <a:t> from neural firing in the cerebral cortex </a:t>
            </a:r>
          </a:p>
          <a:p>
            <a:pPr lvl="2"/>
            <a:r>
              <a:rPr lang="en-US" dirty="0"/>
              <a:t>Correlations between self-reported conscious experiences and cerebral cortex neural firing </a:t>
            </a:r>
          </a:p>
          <a:p>
            <a:pPr lvl="1"/>
            <a:r>
              <a:rPr lang="en-US" dirty="0"/>
              <a:t>How does consciousness </a:t>
            </a:r>
            <a:r>
              <a:rPr lang="en-US" i="1" dirty="0"/>
              <a:t>arise</a:t>
            </a:r>
            <a:r>
              <a:rPr lang="en-US" dirty="0"/>
              <a:t> from neural oscillations? </a:t>
            </a:r>
          </a:p>
          <a:p>
            <a:pPr lvl="2"/>
            <a:r>
              <a:rPr lang="en-US" dirty="0"/>
              <a:t>Nonconscious matter just produces experiences?</a:t>
            </a:r>
          </a:p>
          <a:p>
            <a:pPr lvl="2"/>
            <a:r>
              <a:rPr lang="en-US" dirty="0"/>
              <a:t>Nagel: Even if this were true, it would still be a mystery </a:t>
            </a:r>
          </a:p>
          <a:p>
            <a:r>
              <a:rPr lang="en-US" dirty="0"/>
              <a:t>The </a:t>
            </a:r>
            <a:r>
              <a:rPr lang="en-US" dirty="0" err="1"/>
              <a:t>Hammeroff</a:t>
            </a:r>
            <a:r>
              <a:rPr lang="en-US" dirty="0"/>
              <a:t>/Penrose Hypothesis</a:t>
            </a:r>
          </a:p>
          <a:p>
            <a:pPr lvl="1"/>
            <a:r>
              <a:rPr lang="en-US" dirty="0"/>
              <a:t>Consciousness arises from quantum-mechanical processes taking place inside neuron microtubules </a:t>
            </a:r>
          </a:p>
          <a:p>
            <a:pPr lvl="1"/>
            <a:r>
              <a:rPr lang="en-US" dirty="0"/>
              <a:t>Same analysis applies here</a:t>
            </a:r>
          </a:p>
          <a:p>
            <a:pPr lvl="1"/>
            <a:r>
              <a:rPr lang="en-US" dirty="0"/>
              <a:t>Why does it arise from activity of neuron microtubules? </a:t>
            </a:r>
          </a:p>
        </p:txBody>
      </p:sp>
    </p:spTree>
    <p:extLst>
      <p:ext uri="{BB962C8B-B14F-4D97-AF65-F5344CB8AC3E}">
        <p14:creationId xmlns:p14="http://schemas.microsoft.com/office/powerpoint/2010/main" val="22354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FB33-9F38-450D-8B09-567D2588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what it’s like </a:t>
            </a:r>
            <a:r>
              <a:rPr lang="en-US" dirty="0"/>
              <a:t>expression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E632-90AB-4881-AF66-A7EDF9D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8" y="1774520"/>
            <a:ext cx="10753725" cy="52887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Something it’s like to be a dog </a:t>
            </a:r>
          </a:p>
          <a:p>
            <a:pPr lvl="1"/>
            <a:r>
              <a:rPr lang="en-US" dirty="0"/>
              <a:t>Smell experiences</a:t>
            </a:r>
          </a:p>
          <a:p>
            <a:pPr lvl="1"/>
            <a:r>
              <a:rPr lang="en-US" dirty="0"/>
              <a:t>Visual experiences (partially color blind: see yellow and blue) </a:t>
            </a:r>
          </a:p>
          <a:p>
            <a:r>
              <a:rPr lang="en-US" dirty="0"/>
              <a:t>Something it’s like to be a whale </a:t>
            </a:r>
          </a:p>
          <a:p>
            <a:pPr lvl="1"/>
            <a:r>
              <a:rPr lang="en-US" dirty="0"/>
              <a:t>Tactile experiences (blow hole sensations) </a:t>
            </a:r>
          </a:p>
          <a:p>
            <a:pPr lvl="1"/>
            <a:r>
              <a:rPr lang="en-US" dirty="0"/>
              <a:t>Visual experiences (partially color blind: see red)</a:t>
            </a:r>
          </a:p>
          <a:p>
            <a:pPr lvl="1"/>
            <a:r>
              <a:rPr lang="en-US" dirty="0"/>
              <a:t>Auditory experiences (whale song communication) </a:t>
            </a:r>
          </a:p>
          <a:p>
            <a:r>
              <a:rPr lang="en-US" dirty="0"/>
              <a:t>Something it’s like to be a shark </a:t>
            </a:r>
          </a:p>
          <a:p>
            <a:pPr lvl="1"/>
            <a:r>
              <a:rPr lang="en-US" dirty="0"/>
              <a:t>Visual experiences: Total color blindness</a:t>
            </a:r>
          </a:p>
          <a:p>
            <a:pPr lvl="1"/>
            <a:r>
              <a:rPr lang="en-US" dirty="0"/>
              <a:t>Pain experiences: Probably nonexistent (no nociceptors, evidence of pain behaviors) </a:t>
            </a:r>
          </a:p>
          <a:p>
            <a:r>
              <a:rPr lang="en-US" dirty="0"/>
              <a:t>Something it’s like to a blind human</a:t>
            </a:r>
          </a:p>
          <a:p>
            <a:pPr lvl="1"/>
            <a:r>
              <a:rPr lang="en-US" dirty="0"/>
              <a:t>Lack of visual experiences</a:t>
            </a:r>
          </a:p>
          <a:p>
            <a:pPr lvl="1"/>
            <a:r>
              <a:rPr lang="en-US" dirty="0"/>
              <a:t>Common misconception: Blindness is like being in a pitch-black room</a:t>
            </a:r>
          </a:p>
          <a:p>
            <a:pPr lvl="1"/>
            <a:r>
              <a:rPr lang="en-US" dirty="0"/>
              <a:t>Something it’s like to see (humans born blind don’t know what it’s like)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Shark POV: How &amp;#39;Jaws&amp;#39; Improved On The POV Shot Used In &amp;#39;The Creature From  The Black Lagoon&amp;#39; - Bold Entrance">
            <a:extLst>
              <a:ext uri="{FF2B5EF4-FFF2-40B4-BE49-F238E27FC236}">
                <a16:creationId xmlns:a16="http://schemas.microsoft.com/office/drawing/2014/main" id="{FA709C8C-CA3D-4B7B-81E6-27980308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229" y="1920171"/>
            <a:ext cx="2970135" cy="150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2AE3B-7DAC-482A-8A7E-E46AC7EBF217}"/>
              </a:ext>
            </a:extLst>
          </p:cNvPr>
          <p:cNvSpPr txBox="1"/>
          <p:nvPr/>
        </p:nvSpPr>
        <p:spPr>
          <a:xfrm>
            <a:off x="9961097" y="1905148"/>
            <a:ext cx="7872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076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751E-43AC-4DD4-99BC-F913B397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 Exercise: What it’s like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EBAB-4D8B-4B8F-AF72-748C810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157731"/>
            <a:ext cx="10753725" cy="4270229"/>
          </a:xfrm>
        </p:spPr>
        <p:txBody>
          <a:bodyPr>
            <a:normAutofit/>
          </a:bodyPr>
          <a:lstStyle/>
          <a:p>
            <a:r>
              <a:rPr lang="en-US" dirty="0"/>
              <a:t>Part 1: Think | Individual brainstorming and writing (5 minutes)</a:t>
            </a:r>
          </a:p>
          <a:p>
            <a:pPr lvl="1"/>
            <a:r>
              <a:rPr lang="en-US" dirty="0"/>
              <a:t>Given what you know, choose a nonhuman animal (e.g. a cat, a dog, a bat, bumblebee, a dolphin) and try to offer a description of </a:t>
            </a:r>
            <a:r>
              <a:rPr lang="en-US" i="1" dirty="0"/>
              <a:t>what it’s like </a:t>
            </a:r>
            <a:r>
              <a:rPr lang="en-US" dirty="0"/>
              <a:t>to be them</a:t>
            </a:r>
          </a:p>
          <a:p>
            <a:pPr lvl="2"/>
            <a:r>
              <a:rPr lang="en-US" dirty="0"/>
              <a:t>What kinds of color experiences do they have? Do they experience emotions? Do they have experiences radically unlike our own? </a:t>
            </a:r>
          </a:p>
          <a:p>
            <a:r>
              <a:rPr lang="en-US" dirty="0"/>
              <a:t>Part 2: Pair (3 minutes)</a:t>
            </a:r>
          </a:p>
          <a:p>
            <a:pPr lvl="1"/>
            <a:r>
              <a:rPr lang="en-US" dirty="0"/>
              <a:t>Team up with a classmate or two and share your answers</a:t>
            </a:r>
          </a:p>
          <a:p>
            <a:r>
              <a:rPr lang="en-US" dirty="0"/>
              <a:t>Part 3: Share </a:t>
            </a:r>
          </a:p>
          <a:p>
            <a:pPr lvl="1"/>
            <a:r>
              <a:rPr lang="en-US" dirty="0"/>
              <a:t>Share the highlights of your discussion with the class</a:t>
            </a:r>
          </a:p>
        </p:txBody>
      </p:sp>
    </p:spTree>
    <p:extLst>
      <p:ext uri="{BB962C8B-B14F-4D97-AF65-F5344CB8AC3E}">
        <p14:creationId xmlns:p14="http://schemas.microsoft.com/office/powerpoint/2010/main" val="29851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73B9-EA10-BD58-A963-89BEB262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72" y="520099"/>
            <a:ext cx="10772775" cy="1658198"/>
          </a:xfrm>
        </p:spPr>
        <p:txBody>
          <a:bodyPr/>
          <a:lstStyle/>
          <a:p>
            <a:r>
              <a:rPr lang="en-US" dirty="0"/>
              <a:t>What are Qualia?</a:t>
            </a:r>
          </a:p>
        </p:txBody>
      </p:sp>
      <p:pic>
        <p:nvPicPr>
          <p:cNvPr id="1030" name="Picture 6" descr="Anderson Silva leg break: Watch the brutal moment UFC fighter's leg snaps  during fight with Chris Weidman - Mirror Online">
            <a:extLst>
              <a:ext uri="{FF2B5EF4-FFF2-40B4-BE49-F238E27FC236}">
                <a16:creationId xmlns:a16="http://schemas.microsoft.com/office/drawing/2014/main" id="{8FE54100-BF29-27E5-AA00-7311768E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1" y="2231080"/>
            <a:ext cx="2578238" cy="17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t Echolocation">
            <a:extLst>
              <a:ext uri="{FF2B5EF4-FFF2-40B4-BE49-F238E27FC236}">
                <a16:creationId xmlns:a16="http://schemas.microsoft.com/office/drawing/2014/main" id="{36B36A12-80C6-BB2E-B44B-54DD09492E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27" y="4304240"/>
            <a:ext cx="2906905" cy="215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6DAE8-9738-AB92-38DA-8AC4A9AEF9D2}"/>
              </a:ext>
            </a:extLst>
          </p:cNvPr>
          <p:cNvSpPr txBox="1"/>
          <p:nvPr/>
        </p:nvSpPr>
        <p:spPr>
          <a:xfrm>
            <a:off x="983538" y="1949343"/>
            <a:ext cx="82856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Def. The qualitative features that make up conscious experience(s)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	Singular: quale	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Examples of qualia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The redness of a ripe tomato</a:t>
            </a:r>
          </a:p>
          <a:p>
            <a:r>
              <a:rPr lang="en-US" sz="2400" dirty="0">
                <a:solidFill>
                  <a:schemeClr val="bg1"/>
                </a:solidFill>
              </a:rPr>
              <a:t>	The sweetness of chocolate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The painfulness of a leg break</a:t>
            </a:r>
          </a:p>
          <a:p>
            <a:r>
              <a:rPr lang="en-US" sz="2400" dirty="0">
                <a:solidFill>
                  <a:schemeClr val="bg1"/>
                </a:solidFill>
              </a:rPr>
              <a:t>	The bat’s experience of echolocation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The smelliness of durian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building blocks of experiences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	Qualia are the parts, the whole is consciousness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 descr="Chocolate bar - Wikipedia">
            <a:extLst>
              <a:ext uri="{FF2B5EF4-FFF2-40B4-BE49-F238E27FC236}">
                <a16:creationId xmlns:a16="http://schemas.microsoft.com/office/drawing/2014/main" id="{63B8882B-CD7B-A57B-080F-C83E9BD5C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826" y="499533"/>
            <a:ext cx="1761307" cy="13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at Is Durian Fruit?">
            <a:extLst>
              <a:ext uri="{FF2B5EF4-FFF2-40B4-BE49-F238E27FC236}">
                <a16:creationId xmlns:a16="http://schemas.microsoft.com/office/drawing/2014/main" id="{AC5902BD-BF5D-69F6-108E-2DF68A47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52" y="423486"/>
            <a:ext cx="2207565" cy="147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8A38-0829-49A7-8341-4EBD33F8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like to be a 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EDCB-EBCB-4B46-B131-50A5AB27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749130"/>
            <a:ext cx="10753725" cy="49866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There’s something it’s like to be a bat</a:t>
            </a:r>
          </a:p>
          <a:p>
            <a:pPr lvl="1"/>
            <a:r>
              <a:rPr lang="en-US" dirty="0"/>
              <a:t>Echolocation as a form of perception </a:t>
            </a:r>
          </a:p>
          <a:p>
            <a:pPr lvl="1"/>
            <a:r>
              <a:rPr lang="en-US" dirty="0"/>
              <a:t>Probably much different than human vision</a:t>
            </a:r>
          </a:p>
          <a:p>
            <a:r>
              <a:rPr lang="en-US" dirty="0"/>
              <a:t>How might we be able to know what it’s like? </a:t>
            </a:r>
          </a:p>
          <a:p>
            <a:r>
              <a:rPr lang="en-US" dirty="0"/>
              <a:t>Proposal 1: Virtual reality machine</a:t>
            </a:r>
          </a:p>
          <a:p>
            <a:pPr lvl="1"/>
            <a:r>
              <a:rPr lang="en-US" dirty="0"/>
              <a:t>Upside down experiences</a:t>
            </a:r>
          </a:p>
          <a:p>
            <a:pPr lvl="1"/>
            <a:r>
              <a:rPr lang="en-US" dirty="0"/>
              <a:t>Flight  </a:t>
            </a:r>
          </a:p>
          <a:p>
            <a:pPr lvl="1"/>
            <a:r>
              <a:rPr lang="en-US" dirty="0"/>
              <a:t>Distorted vision</a:t>
            </a:r>
          </a:p>
          <a:p>
            <a:r>
              <a:rPr lang="en-US" dirty="0"/>
              <a:t>Nagel: This wouldn’t tell you what it’s like to be a bat</a:t>
            </a:r>
          </a:p>
          <a:p>
            <a:r>
              <a:rPr lang="en-US" dirty="0"/>
              <a:t>Proposal 2: Metamorphosis</a:t>
            </a:r>
          </a:p>
          <a:p>
            <a:pPr lvl="1"/>
            <a:r>
              <a:rPr lang="en-US" dirty="0"/>
              <a:t>Vampires don’t know what it’s like to be a bat either</a:t>
            </a:r>
          </a:p>
          <a:p>
            <a:pPr lvl="1"/>
            <a:r>
              <a:rPr lang="en-US" dirty="0"/>
              <a:t>They know what it’s like to be a human inside of a bat’s body</a:t>
            </a:r>
          </a:p>
        </p:txBody>
      </p:sp>
      <p:pic>
        <p:nvPicPr>
          <p:cNvPr id="3074" name="Picture 2" descr="Ready to Mate? Take Off Your Mask, One Bat Says - The New York Times">
            <a:extLst>
              <a:ext uri="{FF2B5EF4-FFF2-40B4-BE49-F238E27FC236}">
                <a16:creationId xmlns:a16="http://schemas.microsoft.com/office/drawing/2014/main" id="{65772D14-16DE-4EB0-AC74-54E86DA1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37" y="660000"/>
            <a:ext cx="3962400" cy="261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culus quest review cheap online">
            <a:extLst>
              <a:ext uri="{FF2B5EF4-FFF2-40B4-BE49-F238E27FC236}">
                <a16:creationId xmlns:a16="http://schemas.microsoft.com/office/drawing/2014/main" id="{F2A8E026-4738-401A-95F4-C2860BF53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878" y="3580018"/>
            <a:ext cx="2856305" cy="190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1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64C1-8D63-457D-95FE-7063F60F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6215-356B-423D-9933-2109CBC8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81" y="1933344"/>
            <a:ext cx="10254238" cy="4621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virtual reality machine would tell you what it would be like for a </a:t>
            </a:r>
            <a:r>
              <a:rPr lang="en-US" i="1" dirty="0"/>
              <a:t>human</a:t>
            </a:r>
            <a:r>
              <a:rPr lang="en-US" dirty="0"/>
              <a:t> to behave like a bat </a:t>
            </a:r>
          </a:p>
          <a:p>
            <a:pPr lvl="1"/>
            <a:r>
              <a:rPr lang="en-US" dirty="0"/>
              <a:t>Want to know what it’s like for a </a:t>
            </a:r>
            <a:r>
              <a:rPr lang="en-US" i="1" dirty="0"/>
              <a:t>bat </a:t>
            </a:r>
            <a:r>
              <a:rPr lang="en-US" dirty="0"/>
              <a:t>to be a bat</a:t>
            </a:r>
          </a:p>
          <a:p>
            <a:r>
              <a:rPr lang="en-US" dirty="0"/>
              <a:t>Problem generalizes to other kinds of experiences:</a:t>
            </a:r>
          </a:p>
          <a:p>
            <a:pPr lvl="1"/>
            <a:r>
              <a:rPr lang="en-US" dirty="0"/>
              <a:t>What is it like to be blind?</a:t>
            </a:r>
          </a:p>
          <a:p>
            <a:pPr lvl="1"/>
            <a:r>
              <a:rPr lang="en-US" dirty="0"/>
              <a:t>What is it like to be a bee?</a:t>
            </a:r>
          </a:p>
          <a:p>
            <a:pPr lvl="1"/>
            <a:r>
              <a:rPr lang="en-US" dirty="0"/>
              <a:t>What is it like to have vision? </a:t>
            </a:r>
          </a:p>
          <a:p>
            <a:pPr lvl="1"/>
            <a:r>
              <a:rPr lang="en-US" dirty="0"/>
              <a:t>What is it like to be Barack Obama?</a:t>
            </a:r>
          </a:p>
          <a:p>
            <a:r>
              <a:rPr lang="en-US" dirty="0"/>
              <a:t>Subjective facts about what these experiences are like</a:t>
            </a:r>
          </a:p>
          <a:p>
            <a:pPr lvl="1"/>
            <a:r>
              <a:rPr lang="en-US" dirty="0"/>
              <a:t>Our concepts cannot communicate experiences to those who have not had those experiences</a:t>
            </a:r>
          </a:p>
          <a:p>
            <a:r>
              <a:rPr lang="en-US" dirty="0"/>
              <a:t>Nagel: Seems unlikely that a future science will be able to tell us what these experiences are like </a:t>
            </a:r>
          </a:p>
        </p:txBody>
      </p:sp>
    </p:spTree>
    <p:extLst>
      <p:ext uri="{BB962C8B-B14F-4D97-AF65-F5344CB8AC3E}">
        <p14:creationId xmlns:p14="http://schemas.microsoft.com/office/powerpoint/2010/main" val="5348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4052-1D65-4708-86FA-4A14EC70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357162"/>
            <a:ext cx="10753725" cy="3766185"/>
          </a:xfrm>
        </p:spPr>
        <p:txBody>
          <a:bodyPr/>
          <a:lstStyle/>
          <a:p>
            <a:r>
              <a:rPr lang="en-US" dirty="0"/>
              <a:t>“If physicalism is to be defended, </a:t>
            </a:r>
            <a:r>
              <a:rPr lang="en-US" b="1" dirty="0"/>
              <a:t>the phenomenological features must themselves </a:t>
            </a:r>
            <a:r>
              <a:rPr lang="en-US" dirty="0"/>
              <a:t>be given a physical account. But when we examine their subjective character it: seems that such a result is </a:t>
            </a:r>
            <a:r>
              <a:rPr lang="en-US" b="1" dirty="0"/>
              <a:t>impossible</a:t>
            </a:r>
            <a:r>
              <a:rPr lang="en-US" dirty="0"/>
              <a:t>. The reason is that every subjective phenomenon is essentially connected with a single point of view, and it seems inevitable that an objective, physical theory will abandon that point of view” (Nagel, 437)</a:t>
            </a:r>
          </a:p>
        </p:txBody>
      </p:sp>
      <p:pic>
        <p:nvPicPr>
          <p:cNvPr id="1026" name="Picture 2" descr="Where Thomas Nagel Went Wrong">
            <a:extLst>
              <a:ext uri="{FF2B5EF4-FFF2-40B4-BE49-F238E27FC236}">
                <a16:creationId xmlns:a16="http://schemas.microsoft.com/office/drawing/2014/main" id="{02519D94-8706-4DEB-B9F3-A9AAAD9E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54" y="3902781"/>
            <a:ext cx="2098892" cy="283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C812-F966-4411-92EE-DF6BA6E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possibility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4425-909C-40A5-A9ED-D6F451E57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328552"/>
            <a:ext cx="10753725" cy="3766185"/>
          </a:xfrm>
        </p:spPr>
        <p:txBody>
          <a:bodyPr/>
          <a:lstStyle/>
          <a:p>
            <a:r>
              <a:rPr lang="en-US" dirty="0"/>
              <a:t>Humans will someday invent concepts that can be used to communicate the features of conscious experiences</a:t>
            </a:r>
          </a:p>
          <a:p>
            <a:r>
              <a:rPr lang="en-US" dirty="0"/>
              <a:t>Concepts that will allow a blind person to know what it’s like to see (without having the experience) </a:t>
            </a:r>
          </a:p>
          <a:p>
            <a:r>
              <a:rPr lang="en-US" dirty="0"/>
              <a:t>"Red is like the sound of a trumpet”</a:t>
            </a:r>
          </a:p>
          <a:p>
            <a:r>
              <a:rPr lang="en-US" dirty="0"/>
              <a:t>New theories or frameworks would be needed to do this</a:t>
            </a:r>
          </a:p>
          <a:p>
            <a:pPr lvl="1"/>
            <a:r>
              <a:rPr lang="en-US" dirty="0"/>
              <a:t>We need a Darwin of Consciousness Science</a:t>
            </a:r>
          </a:p>
        </p:txBody>
      </p:sp>
    </p:spTree>
    <p:extLst>
      <p:ext uri="{BB962C8B-B14F-4D97-AF65-F5344CB8AC3E}">
        <p14:creationId xmlns:p14="http://schemas.microsoft.com/office/powerpoint/2010/main" val="35677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38F2-63BD-403B-A987-BB953571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consciousness?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C990-6553-4FE4-A24E-2B508460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754505"/>
            <a:ext cx="10753725" cy="5103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Chalmers: The subjective inner life of the mind </a:t>
            </a:r>
          </a:p>
          <a:p>
            <a:pPr lvl="1"/>
            <a:r>
              <a:rPr lang="en-US" dirty="0"/>
              <a:t>Uses ‘consciousness’ and ‘subjective experience’ interchangeably  </a:t>
            </a:r>
          </a:p>
          <a:p>
            <a:r>
              <a:rPr lang="en-US" dirty="0"/>
              <a:t>Other senses of consciousness:</a:t>
            </a:r>
          </a:p>
          <a:p>
            <a:r>
              <a:rPr lang="en-US" dirty="0"/>
              <a:t>Awake-Consciousness: the state of being awake </a:t>
            </a:r>
          </a:p>
          <a:p>
            <a:pPr lvl="2"/>
            <a:r>
              <a:rPr lang="en-US" dirty="0"/>
              <a:t>You can have subjective experiences while asleep (e.g. a vivid episode of dreaming)</a:t>
            </a:r>
          </a:p>
          <a:p>
            <a:r>
              <a:rPr lang="en-US" dirty="0"/>
              <a:t>Self-consciousness: awareness of oneself existing over time  </a:t>
            </a:r>
          </a:p>
          <a:p>
            <a:pPr lvl="1"/>
            <a:r>
              <a:rPr lang="en-US" dirty="0"/>
              <a:t>There can be creatures that have subjective experiences without a sense of self (e.g. frogs)</a:t>
            </a:r>
          </a:p>
          <a:p>
            <a:pPr lvl="2"/>
            <a:endParaRPr lang="en-US" dirty="0"/>
          </a:p>
          <a:p>
            <a:r>
              <a:rPr lang="en-US" dirty="0"/>
              <a:t>Term often confused with consciousness: </a:t>
            </a:r>
          </a:p>
          <a:p>
            <a:pPr lvl="1"/>
            <a:r>
              <a:rPr lang="en-US" i="1" dirty="0"/>
              <a:t>Conscience</a:t>
            </a:r>
            <a:r>
              <a:rPr lang="en-US" dirty="0"/>
              <a:t>: a moral compass (tells you right from wrong)</a:t>
            </a:r>
          </a:p>
          <a:p>
            <a:pPr lvl="1"/>
            <a:r>
              <a:rPr lang="en-US" dirty="0"/>
              <a:t>Having a conscience might require consciousness but not the other way around</a:t>
            </a:r>
          </a:p>
          <a:p>
            <a:pPr lvl="2"/>
            <a:r>
              <a:rPr lang="en-US" i="0" dirty="0"/>
              <a:t>Psychopaths still have </a:t>
            </a:r>
            <a:r>
              <a:rPr lang="en-US" dirty="0"/>
              <a:t>consciousness</a:t>
            </a:r>
          </a:p>
        </p:txBody>
      </p:sp>
    </p:spTree>
    <p:extLst>
      <p:ext uri="{BB962C8B-B14F-4D97-AF65-F5344CB8AC3E}">
        <p14:creationId xmlns:p14="http://schemas.microsoft.com/office/powerpoint/2010/main" val="24631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C0E4-5B07-429B-8D65-DA9B9C04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 possibility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52FB-48EB-48B6-966A-9B1F6A46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are incapable of possessing the concepts required to understand consciousness</a:t>
            </a:r>
          </a:p>
          <a:p>
            <a:pPr lvl="1"/>
            <a:r>
              <a:rPr lang="en-US" dirty="0"/>
              <a:t>Ants incapable of understanding how microwaves work</a:t>
            </a:r>
          </a:p>
          <a:p>
            <a:r>
              <a:rPr lang="en-US" dirty="0"/>
              <a:t>Advanced aliens might be capable of possessing the necessary concepts to understand consciousness</a:t>
            </a:r>
          </a:p>
          <a:p>
            <a:pPr lvl="1"/>
            <a:r>
              <a:rPr lang="en-US" dirty="0"/>
              <a:t>Cognitive closure</a:t>
            </a:r>
          </a:p>
          <a:p>
            <a:r>
              <a:rPr lang="en-US" dirty="0"/>
              <a:t>Mysterianism (McGinn, Locke) </a:t>
            </a:r>
          </a:p>
        </p:txBody>
      </p:sp>
    </p:spTree>
    <p:extLst>
      <p:ext uri="{BB962C8B-B14F-4D97-AF65-F5344CB8AC3E}">
        <p14:creationId xmlns:p14="http://schemas.microsoft.com/office/powerpoint/2010/main" val="99995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08F8-97F4-4F31-AF2F-5B3FA9EF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Nagel’s 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3C7C-C50B-4BEC-A7C2-9063D8FB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There are limits to our knowledge about consciousness</a:t>
            </a:r>
          </a:p>
          <a:p>
            <a:pPr lvl="1"/>
            <a:r>
              <a:rPr lang="en-US" dirty="0"/>
              <a:t>The bat argument</a:t>
            </a:r>
          </a:p>
          <a:p>
            <a:r>
              <a:rPr lang="en-US" dirty="0"/>
              <a:t>2) These limits make it difficult for us to understand how physicalism could be true </a:t>
            </a:r>
          </a:p>
          <a:p>
            <a:pPr lvl="1"/>
            <a:r>
              <a:rPr lang="en-US" dirty="0"/>
              <a:t>Discussion is not intended as a refutation of physicalism</a:t>
            </a:r>
          </a:p>
          <a:p>
            <a:pPr lvl="2"/>
            <a:r>
              <a:rPr lang="en-US" dirty="0"/>
              <a:t>It is a challenge directed at physicalism*</a:t>
            </a:r>
          </a:p>
          <a:p>
            <a:r>
              <a:rPr lang="en-US" dirty="0"/>
              <a:t>Implications of the essay: We should take non-physicalist theories seriously </a:t>
            </a:r>
          </a:p>
          <a:p>
            <a:pPr lvl="1"/>
            <a:r>
              <a:rPr lang="en-US" dirty="0"/>
              <a:t>Property dualism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C71B3-383F-41B8-AC4F-284AD4AD7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63" y="0"/>
            <a:ext cx="4534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9895-140C-4A9D-A37E-1F9323C8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Nagel’s critique of physicalism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868A-8445-4A2F-BB71-9FEEE60F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70189"/>
          </a:xfrm>
        </p:spPr>
        <p:txBody>
          <a:bodyPr>
            <a:normAutofit/>
          </a:bodyPr>
          <a:lstStyle/>
          <a:p>
            <a:r>
              <a:rPr lang="en-US" dirty="0"/>
              <a:t>Part 1: The Bat Argument</a:t>
            </a:r>
          </a:p>
          <a:p>
            <a:pPr lvl="1"/>
            <a:r>
              <a:rPr lang="en-US" dirty="0"/>
              <a:t>(1) If x is not a bat‑type creature, then x does not have a bat’s point of view</a:t>
            </a:r>
          </a:p>
          <a:p>
            <a:pPr lvl="1"/>
            <a:r>
              <a:rPr lang="en-US" dirty="0"/>
              <a:t>(2) If x </a:t>
            </a:r>
            <a:r>
              <a:rPr lang="en-US" dirty="0" err="1"/>
              <a:t>x</a:t>
            </a:r>
            <a:r>
              <a:rPr lang="en-US" dirty="0"/>
              <a:t> cannot know what it is like to be a bat.</a:t>
            </a:r>
          </a:p>
          <a:p>
            <a:pPr lvl="1"/>
            <a:r>
              <a:rPr lang="en-US" dirty="0"/>
              <a:t>Therefore,</a:t>
            </a:r>
          </a:p>
          <a:p>
            <a:pPr lvl="1"/>
            <a:r>
              <a:rPr lang="en-US" dirty="0"/>
              <a:t>(3) If x is not a bat‑type creature, then x cannot know what it is like to be a bat.</a:t>
            </a:r>
          </a:p>
          <a:p>
            <a:pPr lvl="1"/>
            <a:r>
              <a:rPr lang="en-US" dirty="0"/>
              <a:t>(4) You are not a bat‑type creature.</a:t>
            </a:r>
          </a:p>
          <a:p>
            <a:pPr lvl="1"/>
            <a:r>
              <a:rPr lang="en-US" dirty="0"/>
              <a:t>Therefore,</a:t>
            </a:r>
          </a:p>
          <a:p>
            <a:pPr lvl="1"/>
            <a:r>
              <a:rPr lang="en-US" dirty="0"/>
              <a:t>(5) You cannot know what it is like to be a bat</a:t>
            </a:r>
          </a:p>
        </p:txBody>
      </p:sp>
    </p:spTree>
    <p:extLst>
      <p:ext uri="{BB962C8B-B14F-4D97-AF65-F5344CB8AC3E}">
        <p14:creationId xmlns:p14="http://schemas.microsoft.com/office/powerpoint/2010/main" val="39546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DD0A-5FE9-44EC-8A0A-91E6B29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anti-physicalist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2427-DDEA-4F72-9E9C-8FC04748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893985"/>
            <a:ext cx="10753725" cy="5040970"/>
          </a:xfrm>
        </p:spPr>
        <p:txBody>
          <a:bodyPr>
            <a:normAutofit/>
          </a:bodyPr>
          <a:lstStyle/>
          <a:p>
            <a:r>
              <a:rPr lang="en-US" dirty="0"/>
              <a:t>Many philosophers agreed with Nagel’s points about the limits of our knowledge and the limitations of physicalism </a:t>
            </a:r>
          </a:p>
          <a:p>
            <a:r>
              <a:rPr lang="en-US" dirty="0"/>
              <a:t>Later authors have developed arguments in the vein of Nagel that aim to refute physicalism</a:t>
            </a:r>
          </a:p>
          <a:p>
            <a:pPr lvl="1"/>
            <a:r>
              <a:rPr lang="en-US" dirty="0"/>
              <a:t>P1. If physicalism is true, then a human, who knows everything physical about bats, knows everything about bats (P</a:t>
            </a:r>
            <a:r>
              <a:rPr lang="en-US" dirty="0">
                <a:sym typeface="Wingdings" panose="05000000000000000000" pitchFamily="2" charset="2"/>
              </a:rPr>
              <a:t>Q)</a:t>
            </a:r>
            <a:endParaRPr lang="en-US" dirty="0"/>
          </a:p>
          <a:p>
            <a:pPr lvl="1"/>
            <a:r>
              <a:rPr lang="en-US" dirty="0"/>
              <a:t>P2. If the expert knows everything about bats, then they must know what it’s like to be a bat (Q</a:t>
            </a:r>
            <a:r>
              <a:rPr lang="en-US" dirty="0">
                <a:sym typeface="Wingdings" panose="05000000000000000000" pitchFamily="2" charset="2"/>
              </a:rPr>
              <a:t>R)</a:t>
            </a:r>
            <a:endParaRPr lang="en-US" dirty="0"/>
          </a:p>
          <a:p>
            <a:pPr lvl="1"/>
            <a:r>
              <a:rPr lang="en-US" dirty="0"/>
              <a:t>P3. But the expert cannot know what it’s like to be a bat (~R)</a:t>
            </a:r>
          </a:p>
          <a:p>
            <a:pPr lvl="1"/>
            <a:r>
              <a:rPr lang="en-US" dirty="0"/>
              <a:t>P4. So, the expert who knows everything physical about bats doesn’t know everything about bats (~Q)</a:t>
            </a:r>
          </a:p>
          <a:p>
            <a:pPr lvl="1"/>
            <a:r>
              <a:rPr lang="en-US" dirty="0"/>
              <a:t>C. Physicalism is false (~P)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6235-0444-4D79-B33D-B32AD43E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 1: We can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4DAF-0931-45A2-9044-8BB79ED5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98202"/>
            <a:ext cx="9987644" cy="4360265"/>
          </a:xfrm>
        </p:spPr>
        <p:txBody>
          <a:bodyPr>
            <a:normAutofit/>
          </a:bodyPr>
          <a:lstStyle/>
          <a:p>
            <a:r>
              <a:rPr lang="en-US" dirty="0"/>
              <a:t>Dennett: Even as humans, we can know what it’s like to be a bat</a:t>
            </a:r>
          </a:p>
          <a:p>
            <a:pPr lvl="1"/>
            <a:r>
              <a:rPr lang="en-US" dirty="0"/>
              <a:t>Unique qualitative properties of bats (e.g. what it’s like to echolocate) might not exist </a:t>
            </a:r>
          </a:p>
          <a:p>
            <a:pPr lvl="2"/>
            <a:r>
              <a:rPr lang="en-US" dirty="0"/>
              <a:t>Could be a form of </a:t>
            </a:r>
            <a:r>
              <a:rPr lang="en-US" b="1" dirty="0"/>
              <a:t>unconscious </a:t>
            </a:r>
            <a:r>
              <a:rPr lang="en-US" dirty="0"/>
              <a:t>perception (radar gun analogy)</a:t>
            </a:r>
          </a:p>
          <a:p>
            <a:pPr lvl="1"/>
            <a:r>
              <a:rPr lang="en-US" dirty="0"/>
              <a:t>Complete study of bat physiology, behavior, and neuroscience should tell us everything</a:t>
            </a:r>
          </a:p>
          <a:p>
            <a:r>
              <a:rPr lang="en-US" dirty="0"/>
              <a:t>Do you think Dennett is right about this?</a:t>
            </a:r>
          </a:p>
        </p:txBody>
      </p:sp>
    </p:spTree>
    <p:extLst>
      <p:ext uri="{BB962C8B-B14F-4D97-AF65-F5344CB8AC3E}">
        <p14:creationId xmlns:p14="http://schemas.microsoft.com/office/powerpoint/2010/main" val="24369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595-CD29-4FB8-B5B3-699B1F8D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</a:t>
            </a:r>
            <a:r>
              <a:rPr lang="en-US" dirty="0">
                <a:solidFill>
                  <a:srgbClr val="53548A"/>
                </a:solidFill>
              </a:rPr>
              <a:t>ect</a:t>
            </a:r>
            <a:r>
              <a:rPr lang="en-US" dirty="0"/>
              <a:t>ion 2: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A2C2-F218-40DE-B4E0-F638D4FA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does physicalism need to tell us what it’s like to be a bat? </a:t>
            </a:r>
          </a:p>
          <a:p>
            <a:r>
              <a:rPr lang="en-US" dirty="0"/>
              <a:t>Seems like on can accept both: </a:t>
            </a:r>
          </a:p>
          <a:p>
            <a:pPr lvl="1"/>
            <a:r>
              <a:rPr lang="en-US" dirty="0"/>
              <a:t>There are facts about bat experiences that cannot be grasped by humans</a:t>
            </a:r>
          </a:p>
          <a:p>
            <a:pPr lvl="1"/>
            <a:r>
              <a:rPr lang="en-US" dirty="0"/>
              <a:t>Everything in the universe (including bat experiences), is made up of physical objects and properties </a:t>
            </a:r>
          </a:p>
          <a:p>
            <a:r>
              <a:rPr lang="en-US" dirty="0"/>
              <a:t>Nagel: Right, but it would leave us without any understanding of how physicalism is true</a:t>
            </a:r>
          </a:p>
          <a:p>
            <a:pPr lvl="1"/>
            <a:r>
              <a:rPr lang="en-US" dirty="0"/>
              <a:t>No explanation for why consciousness </a:t>
            </a:r>
            <a:r>
              <a:rPr lang="en-US" i="1" dirty="0"/>
              <a:t>arises</a:t>
            </a:r>
          </a:p>
          <a:p>
            <a:pPr lvl="1"/>
            <a:r>
              <a:rPr lang="en-US" dirty="0"/>
              <a:t>Seems like physicalists are forced to appeal to mystery</a:t>
            </a:r>
          </a:p>
          <a:p>
            <a:pPr lvl="2"/>
            <a:r>
              <a:rPr lang="en-US" dirty="0"/>
              <a:t>Somehow brain processes cause visual experiences</a:t>
            </a:r>
          </a:p>
          <a:p>
            <a:pPr lvl="1"/>
            <a:r>
              <a:rPr lang="en-US" dirty="0"/>
              <a:t>This is unsatisfactory  </a:t>
            </a:r>
          </a:p>
        </p:txBody>
      </p:sp>
    </p:spTree>
    <p:extLst>
      <p:ext uri="{BB962C8B-B14F-4D97-AF65-F5344CB8AC3E}">
        <p14:creationId xmlns:p14="http://schemas.microsoft.com/office/powerpoint/2010/main" val="19030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EE20-80FF-4B33-B86C-FE773D8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13857"/>
            <a:ext cx="10772775" cy="1658198"/>
          </a:xfrm>
        </p:spPr>
        <p:txBody>
          <a:bodyPr/>
          <a:lstStyle/>
          <a:p>
            <a:r>
              <a:rPr lang="en-US" dirty="0">
                <a:solidFill>
                  <a:srgbClr val="53548A"/>
                </a:solidFill>
              </a:rPr>
              <a:t>The return to dualism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E36-E763-49A8-886A-7354C7340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61" y="1989751"/>
            <a:ext cx="11635384" cy="5339031"/>
          </a:xfrm>
        </p:spPr>
        <p:txBody>
          <a:bodyPr>
            <a:normAutofit/>
          </a:bodyPr>
          <a:lstStyle/>
          <a:p>
            <a:r>
              <a:rPr lang="en-US" dirty="0"/>
              <a:t>Many philosophers have been convinced by Nagel’s argument</a:t>
            </a:r>
          </a:p>
          <a:p>
            <a:pPr lvl="1"/>
            <a:r>
              <a:rPr lang="en-US" dirty="0"/>
              <a:t>Something wrong with reductionism and/or physicalism </a:t>
            </a:r>
          </a:p>
          <a:p>
            <a:r>
              <a:rPr lang="en-US" dirty="0"/>
              <a:t>Mental properties are irreducible from physical properties</a:t>
            </a:r>
          </a:p>
          <a:p>
            <a:pPr lvl="1"/>
            <a:r>
              <a:rPr lang="en-US" dirty="0"/>
              <a:t>Cannot be explained in terms of neural entities and processes </a:t>
            </a:r>
          </a:p>
          <a:p>
            <a:pPr lvl="2"/>
            <a:r>
              <a:rPr lang="en-US" dirty="0"/>
              <a:t>Explanatory gap </a:t>
            </a:r>
          </a:p>
          <a:p>
            <a:pPr lvl="1"/>
            <a:r>
              <a:rPr lang="en-US" dirty="0"/>
              <a:t>Examples of mental properties: consciousness, intentionality</a:t>
            </a:r>
          </a:p>
          <a:p>
            <a:r>
              <a:rPr lang="en-US" dirty="0"/>
              <a:t>Property Dualism: Two fundamentally different kinds of </a:t>
            </a:r>
            <a:r>
              <a:rPr lang="en-US" i="1" dirty="0"/>
              <a:t>properties</a:t>
            </a:r>
          </a:p>
          <a:p>
            <a:pPr lvl="1"/>
            <a:r>
              <a:rPr lang="en-US" dirty="0"/>
              <a:t>Physical</a:t>
            </a:r>
          </a:p>
          <a:p>
            <a:pPr lvl="1"/>
            <a:r>
              <a:rPr lang="en-US" dirty="0"/>
              <a:t>Non-physical (mental)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ADB2-2C1C-49E8-BDBE-0A37738F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to dualism*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4B17-9017-4E71-B9C1-7D899F0B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8" y="2157731"/>
            <a:ext cx="10753725" cy="4700269"/>
          </a:xfrm>
        </p:spPr>
        <p:txBody>
          <a:bodyPr/>
          <a:lstStyle/>
          <a:p>
            <a:r>
              <a:rPr lang="en-US" dirty="0"/>
              <a:t>Most property dualists reject</a:t>
            </a:r>
            <a:r>
              <a:rPr lang="en-US" i="1" dirty="0"/>
              <a:t> substance </a:t>
            </a:r>
            <a:r>
              <a:rPr lang="en-US" dirty="0"/>
              <a:t>dualism</a:t>
            </a:r>
          </a:p>
          <a:p>
            <a:pPr lvl="1"/>
            <a:r>
              <a:rPr lang="en-US" dirty="0"/>
              <a:t>Typically accept substance </a:t>
            </a:r>
            <a:r>
              <a:rPr lang="en-US" i="1" dirty="0"/>
              <a:t>monism </a:t>
            </a:r>
            <a:r>
              <a:rPr lang="en-US" dirty="0"/>
              <a:t>(only one kind of stuff in the universe)</a:t>
            </a:r>
          </a:p>
          <a:p>
            <a:r>
              <a:rPr lang="en-US" dirty="0"/>
              <a:t>Everything in the universe is a physical object, but some have nonphysical properties that </a:t>
            </a:r>
            <a:r>
              <a:rPr lang="en-US" i="1" dirty="0"/>
              <a:t>emerge </a:t>
            </a:r>
          </a:p>
          <a:p>
            <a:pPr lvl="1"/>
            <a:r>
              <a:rPr lang="en-US" dirty="0"/>
              <a:t>Some physical objects have emergent properties (e.g. consciousness) that are irreducible to physical properties of the brain (e.g. weight, density, electrical activity) </a:t>
            </a:r>
          </a:p>
          <a:p>
            <a:r>
              <a:rPr lang="en-US" dirty="0"/>
              <a:t>Some philosophers believe that this kind of dualism is </a:t>
            </a:r>
            <a:r>
              <a:rPr lang="en-US" b="1" dirty="0"/>
              <a:t>compatible</a:t>
            </a:r>
            <a:r>
              <a:rPr lang="en-US" dirty="0"/>
              <a:t> with physicalism (e.g. Fodor, Putnam)</a:t>
            </a:r>
          </a:p>
          <a:p>
            <a:pPr lvl="1"/>
            <a:r>
              <a:rPr lang="en-US" dirty="0"/>
              <a:t>Nonreductive physicalism (Property dualism + physicalism)</a:t>
            </a:r>
          </a:p>
          <a:p>
            <a:pPr lvl="1"/>
            <a:r>
              <a:rPr lang="en-US" dirty="0"/>
              <a:t>Nagel, Kim, and Schneider reject the compatibility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9E1-97AD-4BF6-BDBB-26A39261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for (property) dualism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6AE2-38E9-4FBC-BD50-2E33E4D2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Nagel’s “What it’s like to be a bat” argument</a:t>
            </a:r>
          </a:p>
          <a:p>
            <a:r>
              <a:rPr lang="en-US" dirty="0" err="1"/>
              <a:t>Chalmer’s</a:t>
            </a:r>
            <a:r>
              <a:rPr lang="en-US" dirty="0"/>
              <a:t> “Zombie” argument</a:t>
            </a:r>
          </a:p>
          <a:p>
            <a:r>
              <a:rPr lang="en-US" dirty="0"/>
              <a:t>Jackson’s Mary argument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1D247-B206-48D9-BC46-B1A5C0AB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24" y="4022411"/>
            <a:ext cx="2743200" cy="1666875"/>
          </a:xfrm>
          <a:prstGeom prst="rect">
            <a:avLst/>
          </a:prstGeom>
        </p:spPr>
      </p:pic>
      <p:pic>
        <p:nvPicPr>
          <p:cNvPr id="2052" name="Picture 4" descr="Image result for zombie">
            <a:extLst>
              <a:ext uri="{FF2B5EF4-FFF2-40B4-BE49-F238E27FC236}">
                <a16:creationId xmlns:a16="http://schemas.microsoft.com/office/drawing/2014/main" id="{AF393B9F-517B-48ED-A3A9-06F285B2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04" y="3734935"/>
            <a:ext cx="3744936" cy="210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8DE36-A02C-42C9-83EE-263433C6C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820" y="3965037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5090-276E-0695-A217-493C9D2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Zombie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F1AC-054B-9D10-4AC6-26FC0A7A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46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Imagine a world with beings that are physically and behaviorally indistinguishable from humans</a:t>
            </a:r>
          </a:p>
          <a:p>
            <a:pPr lvl="1"/>
            <a:r>
              <a:rPr lang="en-US" dirty="0"/>
              <a:t>They can speak and understand language</a:t>
            </a:r>
          </a:p>
          <a:p>
            <a:pPr lvl="1"/>
            <a:r>
              <a:rPr lang="en-US" dirty="0"/>
              <a:t>They scream “Ow!” when they stub their toe</a:t>
            </a:r>
          </a:p>
          <a:p>
            <a:pPr lvl="1"/>
            <a:r>
              <a:rPr lang="en-US" dirty="0"/>
              <a:t>They express emotion (face and body language)</a:t>
            </a:r>
          </a:p>
          <a:p>
            <a:pPr lvl="1"/>
            <a:r>
              <a:rPr lang="en-US" dirty="0"/>
              <a:t>They talk about consciousness and zombies</a:t>
            </a:r>
          </a:p>
          <a:p>
            <a:pPr lvl="1"/>
            <a:r>
              <a:rPr lang="en-US" dirty="0"/>
              <a:t>They have the same brains that we do</a:t>
            </a:r>
          </a:p>
          <a:p>
            <a:pPr lvl="1"/>
            <a:r>
              <a:rPr lang="en-US" dirty="0"/>
              <a:t>But they don’t have any qualia (nothing it’s like) </a:t>
            </a:r>
          </a:p>
          <a:p>
            <a:r>
              <a:rPr lang="en-US" dirty="0"/>
              <a:t>Why didn’t creatures like these evolve?</a:t>
            </a:r>
          </a:p>
          <a:p>
            <a:pPr lvl="1"/>
            <a:r>
              <a:rPr lang="en-US" dirty="0"/>
              <a:t>Seems like zombies are possible  (there could have been a zombie world) </a:t>
            </a:r>
          </a:p>
          <a:p>
            <a:r>
              <a:rPr lang="en-US" dirty="0"/>
              <a:t>Chalmers: We need an answer this question to solve the problem of consciousness</a:t>
            </a:r>
          </a:p>
        </p:txBody>
      </p:sp>
      <p:pic>
        <p:nvPicPr>
          <p:cNvPr id="4" name="Picture 6" descr="There are more atoms in the human body than their are nanoseconds in the  history">
            <a:extLst>
              <a:ext uri="{FF2B5EF4-FFF2-40B4-BE49-F238E27FC236}">
                <a16:creationId xmlns:a16="http://schemas.microsoft.com/office/drawing/2014/main" id="{D413C293-9065-9859-5F70-7CC2BA48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70" y="3047489"/>
            <a:ext cx="1838407" cy="18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ere are more atoms in the human body than their are nanoseconds in the  history">
            <a:extLst>
              <a:ext uri="{FF2B5EF4-FFF2-40B4-BE49-F238E27FC236}">
                <a16:creationId xmlns:a16="http://schemas.microsoft.com/office/drawing/2014/main" id="{3848DC16-AF7C-3F4C-7398-986F89EB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313" y="3047489"/>
            <a:ext cx="1838406" cy="183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6578A25-6F40-0CA0-4980-F03752D87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120" y="2750675"/>
            <a:ext cx="699758" cy="59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C88D4-6E10-B98F-B2C3-04F1CE97F622}"/>
              </a:ext>
            </a:extLst>
          </p:cNvPr>
          <p:cNvSpPr txBox="1"/>
          <p:nvPr/>
        </p:nvSpPr>
        <p:spPr>
          <a:xfrm>
            <a:off x="11180857" y="2896726"/>
            <a:ext cx="699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PAIN</a:t>
            </a:r>
            <a:r>
              <a:rPr lang="en-US" sz="1100" dirty="0">
                <a:solidFill>
                  <a:schemeClr val="bg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381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931F-AABB-4095-C1A7-DE195617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1601451" cy="1658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Denotative Definition (</a:t>
            </a:r>
            <a:r>
              <a:rPr lang="en-US" dirty="0" err="1">
                <a:solidFill>
                  <a:schemeClr val="bg1"/>
                </a:solidFill>
              </a:rPr>
              <a:t>Schwitzgebel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ADDA-E8DD-2020-8A31-7615C6F933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 of things that are part of consciousness: </a:t>
            </a:r>
          </a:p>
          <a:p>
            <a:r>
              <a:rPr lang="en-US" dirty="0">
                <a:solidFill>
                  <a:schemeClr val="bg1"/>
                </a:solidFill>
              </a:rPr>
              <a:t>Sensory experiences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Taste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Smell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Visual experiences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Afterimages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Dreams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Auditory experiences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4AF58-9F0A-46A4-68F7-A72B8AA3B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Bodily sensations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Tickles</a:t>
            </a:r>
          </a:p>
          <a:p>
            <a:r>
              <a:rPr lang="en-US" dirty="0">
                <a:solidFill>
                  <a:schemeClr val="bg1"/>
                </a:solidFill>
              </a:rPr>
              <a:t>Mental imagery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Imaginative experiences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Inner Speech </a:t>
            </a:r>
          </a:p>
          <a:p>
            <a:r>
              <a:rPr lang="en-US" dirty="0">
                <a:solidFill>
                  <a:schemeClr val="bg1"/>
                </a:solidFill>
              </a:rPr>
              <a:t>Emotions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Happiness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Fear</a:t>
            </a:r>
          </a:p>
        </p:txBody>
      </p:sp>
    </p:spTree>
    <p:extLst>
      <p:ext uri="{BB962C8B-B14F-4D97-AF65-F5344CB8AC3E}">
        <p14:creationId xmlns:p14="http://schemas.microsoft.com/office/powerpoint/2010/main" val="367272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CBF8-68DA-42F2-BF52-AB4C95B8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Zombie Argument (Chalmers)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3525-2160-4A73-BE0F-21952C10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P1. If zombies are (logically) possible, then physicalism is false </a:t>
            </a:r>
          </a:p>
          <a:p>
            <a:r>
              <a:rPr lang="en-US" dirty="0"/>
              <a:t>P2. Zombies are conceivable (or imaginable) </a:t>
            </a:r>
          </a:p>
          <a:p>
            <a:r>
              <a:rPr lang="en-US" dirty="0"/>
              <a:t>P3. Zombies are possible</a:t>
            </a:r>
          </a:p>
          <a:p>
            <a:pPr lvl="1"/>
            <a:r>
              <a:rPr lang="en-US" i="1" dirty="0"/>
              <a:t>If something is conceivable, then it is (logically) possible (Conceivability principle)*</a:t>
            </a:r>
          </a:p>
          <a:p>
            <a:r>
              <a:rPr lang="en-US" dirty="0"/>
              <a:t>C. Physicalism is false</a:t>
            </a:r>
          </a:p>
        </p:txBody>
      </p:sp>
      <p:pic>
        <p:nvPicPr>
          <p:cNvPr id="6" name="Picture 2" descr="Philosophical Zombies (Thought Experiment) - YouTube">
            <a:extLst>
              <a:ext uri="{FF2B5EF4-FFF2-40B4-BE49-F238E27FC236}">
                <a16:creationId xmlns:a16="http://schemas.microsoft.com/office/drawing/2014/main" id="{6DEB7824-1685-4B01-8637-A449C20C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956" y="4292935"/>
            <a:ext cx="3420087" cy="256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5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BC68-6FD7-4A87-ABD3-E33AD5AA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2" y="162649"/>
            <a:ext cx="10772775" cy="1658198"/>
          </a:xfrm>
        </p:spPr>
        <p:txBody>
          <a:bodyPr/>
          <a:lstStyle/>
          <a:p>
            <a:r>
              <a:rPr lang="en-US" dirty="0"/>
              <a:t>The Zombie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24A1-6D7D-42EF-A828-E4D83E9D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2" y="1838405"/>
            <a:ext cx="11419630" cy="4405513"/>
          </a:xfrm>
        </p:spPr>
        <p:txBody>
          <a:bodyPr>
            <a:normAutofit/>
          </a:bodyPr>
          <a:lstStyle/>
          <a:p>
            <a:r>
              <a:rPr lang="en-US" dirty="0"/>
              <a:t>This is a variation of Descartes’s </a:t>
            </a:r>
            <a:r>
              <a:rPr lang="en-US" b="1" dirty="0"/>
              <a:t>conceivability argument</a:t>
            </a:r>
          </a:p>
          <a:p>
            <a:pPr lvl="1"/>
            <a:r>
              <a:rPr lang="en-US" dirty="0" err="1"/>
              <a:t>Kripke</a:t>
            </a:r>
            <a:r>
              <a:rPr lang="en-US" dirty="0"/>
              <a:t> develops his own variation (Imagines pain without C-fibers) </a:t>
            </a:r>
          </a:p>
          <a:p>
            <a:r>
              <a:rPr lang="en-US" dirty="0"/>
              <a:t>P1 is true (Universal agreement)</a:t>
            </a:r>
          </a:p>
          <a:p>
            <a:pPr lvl="1"/>
            <a:r>
              <a:rPr lang="en-US" dirty="0"/>
              <a:t>If you have two beings that are physical duplicates, then they would be psychological duplicates (physicalism)</a:t>
            </a:r>
          </a:p>
          <a:p>
            <a:pPr lvl="1"/>
            <a:r>
              <a:rPr lang="en-US" dirty="0"/>
              <a:t>Why would one have full blown consciousness, and the other nothing at all?</a:t>
            </a:r>
          </a:p>
          <a:p>
            <a:pPr lvl="1"/>
            <a:r>
              <a:rPr lang="en-US" dirty="0"/>
              <a:t>The explanation would have to involve some nonphysical property (consciousness) </a:t>
            </a:r>
          </a:p>
        </p:txBody>
      </p:sp>
      <p:pic>
        <p:nvPicPr>
          <p:cNvPr id="7174" name="Picture 6" descr="There are more atoms in the human body than their are nanoseconds in the  history">
            <a:extLst>
              <a:ext uri="{FF2B5EF4-FFF2-40B4-BE49-F238E27FC236}">
                <a16:creationId xmlns:a16="http://schemas.microsoft.com/office/drawing/2014/main" id="{D3DA050E-54EF-4C77-95A5-AAC8ADAE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00" y="5019592"/>
            <a:ext cx="1838407" cy="183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here are more atoms in the human body than their are nanoseconds in the  history">
            <a:extLst>
              <a:ext uri="{FF2B5EF4-FFF2-40B4-BE49-F238E27FC236}">
                <a16:creationId xmlns:a16="http://schemas.microsoft.com/office/drawing/2014/main" id="{9F02FE85-1B49-4AB5-99AB-8B5AA977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33" y="5019595"/>
            <a:ext cx="1838406" cy="183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4D20681A-F293-46E2-A0F5-ADC793AF0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81" y="4853583"/>
            <a:ext cx="699758" cy="59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36D0C-9287-46F8-B123-3A34D838CA1B}"/>
              </a:ext>
            </a:extLst>
          </p:cNvPr>
          <p:cNvSpPr txBox="1"/>
          <p:nvPr/>
        </p:nvSpPr>
        <p:spPr>
          <a:xfrm>
            <a:off x="7372001" y="5019592"/>
            <a:ext cx="699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PAIN</a:t>
            </a:r>
          </a:p>
        </p:txBody>
      </p:sp>
    </p:spTree>
    <p:extLst>
      <p:ext uri="{BB962C8B-B14F-4D97-AF65-F5344CB8AC3E}">
        <p14:creationId xmlns:p14="http://schemas.microsoft.com/office/powerpoint/2010/main" val="32761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26BA-7EDB-4B14-B05E-41644AF1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to the Zombie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0762-1BBD-4008-A325-0BB7E88E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2328551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/>
              <a:t>Premise 2: Most philosophers think zombies are conceivable (~60%) </a:t>
            </a:r>
          </a:p>
          <a:p>
            <a:r>
              <a:rPr lang="en-US" dirty="0"/>
              <a:t>Objection: Upon close inspection, zombies are incoherent</a:t>
            </a:r>
          </a:p>
          <a:p>
            <a:pPr lvl="1"/>
            <a:r>
              <a:rPr lang="en-US" dirty="0"/>
              <a:t>You can’t just </a:t>
            </a:r>
            <a:r>
              <a:rPr lang="en-US" i="1" dirty="0"/>
              <a:t>take off </a:t>
            </a:r>
            <a:r>
              <a:rPr lang="en-US" dirty="0"/>
              <a:t>consciousness, leaving everything else intact </a:t>
            </a:r>
          </a:p>
          <a:p>
            <a:pPr lvl="2"/>
            <a:r>
              <a:rPr lang="en-US" dirty="0"/>
              <a:t>Jacket Fallacy (Kirk) </a:t>
            </a:r>
          </a:p>
          <a:p>
            <a:pPr lvl="1"/>
            <a:r>
              <a:rPr lang="en-US" dirty="0"/>
              <a:t>Analogy: Try to imagine two beings that are physically and behaviorally identical but one is healthy, the other is not (Dennett) </a:t>
            </a:r>
            <a:endParaRPr lang="en-US" i="0" dirty="0"/>
          </a:p>
          <a:p>
            <a:pPr lvl="2"/>
            <a:r>
              <a:rPr lang="en-US" dirty="0"/>
              <a:t>This is impossible </a:t>
            </a:r>
          </a:p>
          <a:p>
            <a:pPr lvl="1"/>
            <a:r>
              <a:rPr lang="en-US" dirty="0"/>
              <a:t>You’re not really conceiving of a zombie, it only </a:t>
            </a:r>
            <a:r>
              <a:rPr lang="en-US" i="1" dirty="0"/>
              <a:t>seems</a:t>
            </a:r>
            <a:r>
              <a:rPr lang="en-US" dirty="0"/>
              <a:t> like you are</a:t>
            </a:r>
          </a:p>
          <a:p>
            <a:pPr lvl="2"/>
            <a:r>
              <a:rPr lang="en-US" dirty="0"/>
              <a:t>We can be mistaken about what we’re thinking about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565C-DCDE-415C-8422-A5EB900A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71604"/>
            <a:ext cx="10772775" cy="1658198"/>
          </a:xfrm>
        </p:spPr>
        <p:txBody>
          <a:bodyPr/>
          <a:lstStyle/>
          <a:p>
            <a:r>
              <a:rPr lang="en-US" dirty="0"/>
              <a:t>Other responses to Zombies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AFE8-83F4-4ADB-A258-8B75175D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138428"/>
            <a:ext cx="10753725" cy="5810514"/>
          </a:xfrm>
        </p:spPr>
        <p:txBody>
          <a:bodyPr>
            <a:normAutofit/>
          </a:bodyPr>
          <a:lstStyle/>
          <a:p>
            <a:r>
              <a:rPr lang="en-US" dirty="0"/>
              <a:t>P3 is false</a:t>
            </a:r>
          </a:p>
          <a:p>
            <a:pPr lvl="1"/>
            <a:r>
              <a:rPr lang="en-US" dirty="0"/>
              <a:t>Inference from P2 to P3 is invalid</a:t>
            </a:r>
          </a:p>
          <a:p>
            <a:r>
              <a:rPr lang="en-US" dirty="0"/>
              <a:t>Conceivability principle originates from David Hume</a:t>
            </a:r>
          </a:p>
          <a:p>
            <a:pPr lvl="1"/>
            <a:r>
              <a:rPr lang="en-US" dirty="0"/>
              <a:t>Accepted by many philosophers throughout history (e.g. Descartes, Berkeley, Chalmers)</a:t>
            </a:r>
          </a:p>
          <a:p>
            <a:r>
              <a:rPr lang="en-US" dirty="0"/>
              <a:t>Objection: Conceivability is not a foolproof guide to possibility </a:t>
            </a:r>
          </a:p>
          <a:p>
            <a:pPr lvl="1"/>
            <a:r>
              <a:rPr lang="en-US" dirty="0"/>
              <a:t>There are </a:t>
            </a:r>
            <a:r>
              <a:rPr lang="en-US" b="1" dirty="0"/>
              <a:t>conceivable impossibilities </a:t>
            </a:r>
          </a:p>
        </p:txBody>
      </p:sp>
    </p:spTree>
    <p:extLst>
      <p:ext uri="{BB962C8B-B14F-4D97-AF65-F5344CB8AC3E}">
        <p14:creationId xmlns:p14="http://schemas.microsoft.com/office/powerpoint/2010/main" val="10372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2BEF-E4FC-4345-9F8E-F7341455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200768"/>
            <a:ext cx="10772775" cy="1658198"/>
          </a:xfrm>
        </p:spPr>
        <p:txBody>
          <a:bodyPr/>
          <a:lstStyle/>
          <a:p>
            <a:r>
              <a:rPr lang="en-US" dirty="0"/>
              <a:t>Counterexamples to the C.P.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E441-14C7-41EA-8FCF-5AE557F0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832" y="1637156"/>
            <a:ext cx="12515186" cy="5302325"/>
          </a:xfrm>
        </p:spPr>
        <p:txBody>
          <a:bodyPr>
            <a:normAutofit/>
          </a:bodyPr>
          <a:lstStyle/>
          <a:p>
            <a:r>
              <a:rPr lang="en-US" dirty="0"/>
              <a:t>Example #1: History of science</a:t>
            </a:r>
          </a:p>
          <a:p>
            <a:pPr lvl="1"/>
            <a:r>
              <a:rPr lang="en-US" dirty="0"/>
              <a:t>It was once conceivable that X is not Y</a:t>
            </a:r>
          </a:p>
          <a:p>
            <a:pPr lvl="1"/>
            <a:r>
              <a:rPr lang="en-US" dirty="0" err="1"/>
              <a:t>Hesperus≠Phosphorus</a:t>
            </a:r>
            <a:r>
              <a:rPr lang="en-US" dirty="0"/>
              <a:t>, Water≠H20, </a:t>
            </a:r>
            <a:r>
              <a:rPr lang="en-US" dirty="0" err="1"/>
              <a:t>Heat≠Electromagnetic</a:t>
            </a:r>
            <a:r>
              <a:rPr lang="en-US" dirty="0"/>
              <a:t> radiation </a:t>
            </a:r>
          </a:p>
          <a:p>
            <a:r>
              <a:rPr lang="en-US" dirty="0"/>
              <a:t>Example #2: Philosophy of religion</a:t>
            </a:r>
          </a:p>
          <a:p>
            <a:pPr lvl="1"/>
            <a:r>
              <a:rPr lang="en-US" dirty="0"/>
              <a:t>The existence of a necessary being is either necessarily true or necessarily false </a:t>
            </a:r>
          </a:p>
          <a:p>
            <a:pPr lvl="2"/>
            <a:r>
              <a:rPr lang="en-US" dirty="0"/>
              <a:t>God exists out of necessity or God is impossible (something incoherent about the nature of a necessary God)</a:t>
            </a:r>
          </a:p>
          <a:p>
            <a:pPr lvl="1"/>
            <a:r>
              <a:rPr lang="en-US" dirty="0"/>
              <a:t>Conceivable that theism* is true, and conceivable that atheism is true </a:t>
            </a:r>
          </a:p>
          <a:p>
            <a:pPr lvl="2"/>
            <a:r>
              <a:rPr lang="en-US" dirty="0"/>
              <a:t>Agnosticism can be rational </a:t>
            </a:r>
          </a:p>
          <a:p>
            <a:pPr lvl="1"/>
            <a:r>
              <a:rPr lang="en-US" dirty="0"/>
              <a:t>But one of these views is necessarily false (logically impossible) </a:t>
            </a:r>
          </a:p>
          <a:p>
            <a:r>
              <a:rPr lang="en-US" dirty="0"/>
              <a:t>Takeaway: We can sometimes conceive of things that are logically impossible</a:t>
            </a:r>
          </a:p>
          <a:p>
            <a:pPr lvl="1"/>
            <a:r>
              <a:rPr lang="en-US" dirty="0"/>
              <a:t>Theists conceiving of an impossible God</a:t>
            </a:r>
          </a:p>
          <a:p>
            <a:pPr lvl="1"/>
            <a:r>
              <a:rPr lang="en-US" dirty="0"/>
              <a:t>Atheists conceiving a godless universe </a:t>
            </a:r>
          </a:p>
        </p:txBody>
      </p:sp>
    </p:spTree>
    <p:extLst>
      <p:ext uri="{BB962C8B-B14F-4D97-AF65-F5344CB8AC3E}">
        <p14:creationId xmlns:p14="http://schemas.microsoft.com/office/powerpoint/2010/main" val="34873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23FA-0D58-469D-82F5-46AA1037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D50F-1617-487E-854F-D2CB0C13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Knowledge Argument (Jackson) </a:t>
            </a:r>
          </a:p>
          <a:p>
            <a:pPr lvl="1"/>
            <a:r>
              <a:rPr lang="en-US" dirty="0"/>
              <a:t>Objections</a:t>
            </a:r>
          </a:p>
          <a:p>
            <a:pPr lvl="1"/>
            <a:r>
              <a:rPr lang="en-US" dirty="0"/>
              <a:t>Replies (The </a:t>
            </a:r>
            <a:r>
              <a:rPr lang="en-US" dirty="0" err="1"/>
              <a:t>Churchlands</a:t>
            </a:r>
            <a:r>
              <a:rPr lang="en-US" dirty="0"/>
              <a:t>, Dennett, Lewis, and Crane) </a:t>
            </a:r>
          </a:p>
        </p:txBody>
      </p:sp>
    </p:spTree>
    <p:extLst>
      <p:ext uri="{BB962C8B-B14F-4D97-AF65-F5344CB8AC3E}">
        <p14:creationId xmlns:p14="http://schemas.microsoft.com/office/powerpoint/2010/main" val="129122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751B-B6D8-3DC4-FE52-2DB125DA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taste of chocolate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D129-ADF4-888D-F5DA-03399A8F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2030220"/>
            <a:ext cx="10753725" cy="4846320"/>
          </a:xfrm>
        </p:spPr>
        <p:txBody>
          <a:bodyPr>
            <a:normAutofit/>
          </a:bodyPr>
          <a:lstStyle/>
          <a:p>
            <a:r>
              <a:rPr lang="en-US" dirty="0"/>
              <a:t>“What happens, for instance, when you bite into a chocolate bar? The chocolate melts on your tongue and causes chemical changes in your taste buds; the taste buds send some electrical impulses along the nerves leading from your tongue to your brain, and when those impulses reach the brain they produce further physical changes there; finally, you taste </a:t>
            </a:r>
            <a:r>
              <a:rPr lang="en-US" b="1" dirty="0"/>
              <a:t>the taste of chocolate</a:t>
            </a:r>
            <a:r>
              <a:rPr lang="en-US" dirty="0"/>
              <a:t>. What is that? </a:t>
            </a:r>
          </a:p>
          <a:p>
            <a:r>
              <a:rPr lang="en-US" dirty="0"/>
              <a:t>Could it just be </a:t>
            </a:r>
            <a:r>
              <a:rPr lang="en-US" b="1" dirty="0"/>
              <a:t>a physical event </a:t>
            </a:r>
            <a:r>
              <a:rPr lang="en-US" dirty="0"/>
              <a:t>in some of your brain cells, or does it have to be something of a completely different kind? </a:t>
            </a:r>
          </a:p>
          <a:p>
            <a:r>
              <a:rPr lang="en-US" dirty="0"/>
              <a:t>If a scientist took off the top of your skull and looked into your brain while you were eating the chocolate bar, all he would see is a grey mass of neurons. If he used instruments to measure what was happening inside, he would detect complicated physical processes of many different kinds. </a:t>
            </a:r>
            <a:r>
              <a:rPr lang="en-US" b="1" dirty="0"/>
              <a:t>But would </a:t>
            </a:r>
            <a:r>
              <a:rPr lang="en-US" dirty="0"/>
              <a:t>he find </a:t>
            </a:r>
            <a:r>
              <a:rPr lang="en-US" b="1" dirty="0"/>
              <a:t>the taste of chocolate?” </a:t>
            </a:r>
            <a:r>
              <a:rPr lang="en-US" dirty="0"/>
              <a:t>–Thomas Nagel </a:t>
            </a:r>
          </a:p>
        </p:txBody>
      </p:sp>
      <p:pic>
        <p:nvPicPr>
          <p:cNvPr id="2050" name="Picture 2" descr="Baconluxious Chocolate – Chuao Chocolatier">
            <a:extLst>
              <a:ext uri="{FF2B5EF4-FFF2-40B4-BE49-F238E27FC236}">
                <a16:creationId xmlns:a16="http://schemas.microsoft.com/office/drawing/2014/main" id="{F23746E8-5033-D476-F8ED-3C3C0EFCD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33758" y="-528022"/>
            <a:ext cx="2187354" cy="292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9932-488A-46DA-B1EB-52EC6222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1962" y="82476"/>
            <a:ext cx="13366882" cy="1658198"/>
          </a:xfrm>
        </p:spPr>
        <p:txBody>
          <a:bodyPr/>
          <a:lstStyle/>
          <a:p>
            <a:pPr algn="ctr"/>
            <a:r>
              <a:rPr lang="en-US" dirty="0"/>
              <a:t>The mind-body problem</a:t>
            </a:r>
            <a:br>
              <a:rPr lang="en-US" dirty="0"/>
            </a:br>
            <a:r>
              <a:rPr lang="en-US" i="1" dirty="0"/>
              <a:t>for physicalism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74E4-751D-4EEC-B896-EB2EBB45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95" y="1740674"/>
            <a:ext cx="10753725" cy="3766185"/>
          </a:xfrm>
        </p:spPr>
        <p:txBody>
          <a:bodyPr/>
          <a:lstStyle/>
          <a:p>
            <a:r>
              <a:rPr lang="en-US" dirty="0"/>
              <a:t>Physicalism: everything that exists is </a:t>
            </a:r>
            <a:r>
              <a:rPr lang="en-US" i="1" dirty="0"/>
              <a:t>physical </a:t>
            </a:r>
          </a:p>
          <a:p>
            <a:pPr lvl="1"/>
            <a:r>
              <a:rPr lang="en-US" dirty="0"/>
              <a:t>Ultimately made up on quarks, gluons, etc. </a:t>
            </a:r>
          </a:p>
          <a:p>
            <a:pPr lvl="2"/>
            <a:r>
              <a:rPr lang="en-US" dirty="0"/>
              <a:t>Collections of quarks give rise to atoms, then to molecules, cells, neurons, neural networks, and then consciousness</a:t>
            </a:r>
          </a:p>
          <a:p>
            <a:pPr lvl="1"/>
            <a:r>
              <a:rPr lang="en-US" dirty="0"/>
              <a:t>Consistent with the mechanical world thesis: Everything in the world can be explained in terms of mechanisms and laws of nature</a:t>
            </a:r>
          </a:p>
          <a:p>
            <a:r>
              <a:rPr lang="en-US" dirty="0"/>
              <a:t>Problem for Physicalism: How does </a:t>
            </a:r>
            <a:r>
              <a:rPr lang="en-US" i="1" dirty="0"/>
              <a:t>consciousness</a:t>
            </a:r>
            <a:r>
              <a:rPr lang="en-US" dirty="0"/>
              <a:t> arise from unconscious matter? How does a physical brain give rise to </a:t>
            </a:r>
            <a:r>
              <a:rPr lang="en-US" i="1" dirty="0"/>
              <a:t>subjective</a:t>
            </a:r>
            <a:r>
              <a:rPr lang="en-US" dirty="0"/>
              <a:t> experiences? </a:t>
            </a:r>
          </a:p>
          <a:p>
            <a:r>
              <a:rPr lang="en-US" dirty="0"/>
              <a:t>Tim Crane: “We can say our mental capacities are a product of the brain, but we have no idea how it even could happen, it’s completely baffling.”</a:t>
            </a:r>
          </a:p>
        </p:txBody>
      </p:sp>
      <p:pic>
        <p:nvPicPr>
          <p:cNvPr id="2050" name="Picture 2" descr="Image result for mind body problem">
            <a:extLst>
              <a:ext uri="{FF2B5EF4-FFF2-40B4-BE49-F238E27FC236}">
                <a16:creationId xmlns:a16="http://schemas.microsoft.com/office/drawing/2014/main" id="{FCAD977C-9D43-493A-95C0-EDEE0B06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21" y="5430156"/>
            <a:ext cx="2221091" cy="14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8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1A50-DEB1-96FC-680A-B481C264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Chalmers on Consciousness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CF33-5609-C6D5-4A24-DF7319B4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450" y="2117095"/>
            <a:ext cx="7357357" cy="3766185"/>
          </a:xfrm>
        </p:spPr>
        <p:txBody>
          <a:bodyPr/>
          <a:lstStyle/>
          <a:p>
            <a:r>
              <a:rPr lang="en-US" dirty="0"/>
              <a:t>“Conscious experience is at once the most familiar thing in the world and the most mysterious…Why does it exist? What does it do? </a:t>
            </a:r>
            <a:r>
              <a:rPr lang="en-US" b="1" dirty="0"/>
              <a:t>How could it possibly </a:t>
            </a:r>
            <a:r>
              <a:rPr lang="en-US" b="1" i="1" dirty="0"/>
              <a:t>arise</a:t>
            </a:r>
            <a:r>
              <a:rPr lang="en-US" b="1" dirty="0"/>
              <a:t> from neural processes in the brain?</a:t>
            </a:r>
            <a:r>
              <a:rPr lang="en-US" dirty="0"/>
              <a:t>”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DAAED0-9925-1A38-BF70-5BD6FBE37199}"/>
              </a:ext>
            </a:extLst>
          </p:cNvPr>
          <p:cNvSpPr txBox="1">
            <a:spLocks/>
          </p:cNvSpPr>
          <p:nvPr/>
        </p:nvSpPr>
        <p:spPr>
          <a:xfrm>
            <a:off x="343281" y="4946905"/>
            <a:ext cx="9028166" cy="459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181818"/>
                </a:solidFill>
                <a:latin typeface="+mj-lt"/>
              </a:rPr>
              <a:t>“How it is that anything so remarkable as a state of </a:t>
            </a:r>
            <a:r>
              <a:rPr lang="en-US" sz="1800" b="1" dirty="0">
                <a:solidFill>
                  <a:srgbClr val="181818"/>
                </a:solidFill>
                <a:latin typeface="+mj-lt"/>
              </a:rPr>
              <a:t>consciousness</a:t>
            </a:r>
            <a:r>
              <a:rPr lang="en-US" sz="1800" dirty="0">
                <a:solidFill>
                  <a:srgbClr val="181818"/>
                </a:solidFill>
                <a:latin typeface="+mj-lt"/>
              </a:rPr>
              <a:t> comes about as a result of </a:t>
            </a:r>
            <a:r>
              <a:rPr lang="en-US" sz="1800" b="1" dirty="0">
                <a:solidFill>
                  <a:srgbClr val="181818"/>
                </a:solidFill>
                <a:latin typeface="+mj-lt"/>
              </a:rPr>
              <a:t>irritating nervous tissue</a:t>
            </a:r>
            <a:r>
              <a:rPr lang="en-US" sz="1800" dirty="0">
                <a:solidFill>
                  <a:srgbClr val="181818"/>
                </a:solidFill>
                <a:latin typeface="+mj-lt"/>
              </a:rPr>
              <a:t>?</a:t>
            </a:r>
          </a:p>
          <a:p>
            <a:r>
              <a:rPr lang="en-US" sz="1800" dirty="0">
                <a:solidFill>
                  <a:srgbClr val="181818"/>
                </a:solidFill>
                <a:latin typeface="+mj-lt"/>
              </a:rPr>
              <a:t>It is just as unaccountable as the appearance of the genie when Aladdin rubbed his lamp..”</a:t>
            </a:r>
          </a:p>
          <a:p>
            <a:pPr lvl="8"/>
            <a:r>
              <a:rPr lang="en-US" sz="1600" dirty="0">
                <a:solidFill>
                  <a:srgbClr val="181818"/>
                </a:solidFill>
                <a:latin typeface="+mj-lt"/>
              </a:rPr>
              <a:t>-Thomas Huxley</a:t>
            </a:r>
          </a:p>
          <a:p>
            <a:endParaRPr lang="en-US" sz="3200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1,860 Genie Lamp Stock Photos, Pictures &amp; Royalty-Free Images - iStock">
            <a:extLst>
              <a:ext uri="{FF2B5EF4-FFF2-40B4-BE49-F238E27FC236}">
                <a16:creationId xmlns:a16="http://schemas.microsoft.com/office/drawing/2014/main" id="{0567C41D-9B32-00BC-B13E-831A7E46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447" y="4777814"/>
            <a:ext cx="2680156" cy="208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New Statesman">
            <a:extLst>
              <a:ext uri="{FF2B5EF4-FFF2-40B4-BE49-F238E27FC236}">
                <a16:creationId xmlns:a16="http://schemas.microsoft.com/office/drawing/2014/main" id="{2E03B5C3-ED1F-BC23-A9CE-FAB2BEBF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26" y="1993392"/>
            <a:ext cx="3120279" cy="208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1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2496-1D55-46E5-ED16-3D6D689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vs. Hard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4423-81DD-553B-67D0-843FB3562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875492"/>
            <a:ext cx="10753725" cy="4914414"/>
          </a:xfrm>
        </p:spPr>
        <p:txBody>
          <a:bodyPr>
            <a:normAutofit/>
          </a:bodyPr>
          <a:lstStyle/>
          <a:p>
            <a:r>
              <a:rPr lang="en-US" dirty="0"/>
              <a:t>Easy Problems: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How is it that subjects can verbalize their thoughts?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What are the mechanisms underlying long-term memory?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Why is it that some individuals are unable to experience fear? </a:t>
            </a:r>
          </a:p>
          <a:p>
            <a:r>
              <a:rPr lang="en-US" dirty="0"/>
              <a:t>Questions about </a:t>
            </a:r>
            <a:r>
              <a:rPr lang="en-US" b="1" dirty="0"/>
              <a:t>objective</a:t>
            </a:r>
            <a:r>
              <a:rPr lang="en-US" dirty="0"/>
              <a:t> mechanisms to be studied by neuroscientists </a:t>
            </a:r>
          </a:p>
          <a:p>
            <a:pPr lvl="2"/>
            <a:r>
              <a:rPr lang="en-US" dirty="0"/>
              <a:t>Physical structures and functions of brain regions, neurons, glial cells, etc. </a:t>
            </a:r>
          </a:p>
          <a:p>
            <a:pPr lvl="1"/>
            <a:r>
              <a:rPr lang="en-US" dirty="0"/>
              <a:t>Similar to the reductionist explanations in biochemistry</a:t>
            </a:r>
          </a:p>
          <a:p>
            <a:pPr lvl="2"/>
            <a:r>
              <a:rPr lang="en-US" dirty="0"/>
              <a:t>Reduction of one set of objective mechanisms to another set </a:t>
            </a:r>
          </a:p>
          <a:p>
            <a:r>
              <a:rPr lang="en-US" b="1" dirty="0"/>
              <a:t>Hard Problem</a:t>
            </a:r>
            <a:r>
              <a:rPr lang="en-US" dirty="0"/>
              <a:t>: Why do processes in the brain </a:t>
            </a:r>
            <a:r>
              <a:rPr lang="en-US" i="1" dirty="0"/>
              <a:t>give rise </a:t>
            </a:r>
            <a:r>
              <a:rPr lang="en-US" dirty="0"/>
              <a:t>to </a:t>
            </a:r>
            <a:r>
              <a:rPr lang="en-US" b="1" dirty="0"/>
              <a:t>subjective </a:t>
            </a:r>
            <a:r>
              <a:rPr lang="en-US" dirty="0"/>
              <a:t>experiences?</a:t>
            </a:r>
          </a:p>
          <a:p>
            <a:pPr lvl="1"/>
            <a:r>
              <a:rPr lang="en-US" dirty="0"/>
              <a:t>“Could not an unconscious automaton have performed the same tasks just as well?” (Chalmers, pg. 2) </a:t>
            </a:r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3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C869-2CE7-225D-7490-B14A6CDC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consciousness be explained?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7150-4E91-8784-2452-43E1461B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62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Views: </a:t>
            </a:r>
          </a:p>
          <a:p>
            <a:r>
              <a:rPr lang="en-US" b="1" dirty="0"/>
              <a:t>Reductionism</a:t>
            </a:r>
            <a:r>
              <a:rPr lang="en-US" dirty="0"/>
              <a:t>: Consciousness can be explained in terms of material entities like neurons or neural networks (Dennett, Churchland) </a:t>
            </a:r>
          </a:p>
          <a:p>
            <a:pPr lvl="1"/>
            <a:r>
              <a:rPr lang="en-US" dirty="0"/>
              <a:t>The Mind-Brain Identity Theory is an example of a reductionist theory </a:t>
            </a:r>
          </a:p>
          <a:p>
            <a:r>
              <a:rPr lang="en-US" b="1" dirty="0" err="1"/>
              <a:t>Nonreductionism</a:t>
            </a:r>
            <a:r>
              <a:rPr lang="en-US" dirty="0"/>
              <a:t>: Consciousness can be explained, but not in terms of some simpler material entities </a:t>
            </a:r>
          </a:p>
          <a:p>
            <a:pPr lvl="1"/>
            <a:r>
              <a:rPr lang="en-US" dirty="0"/>
              <a:t>Consciousness cannot be reduced down to anything more basic</a:t>
            </a:r>
          </a:p>
          <a:p>
            <a:pPr lvl="1"/>
            <a:r>
              <a:rPr lang="en-US" dirty="0"/>
              <a:t>It’s an element of the universe </a:t>
            </a:r>
          </a:p>
          <a:p>
            <a:pPr lvl="2"/>
            <a:r>
              <a:rPr lang="en-US" dirty="0"/>
              <a:t>Substance Dualism is a </a:t>
            </a:r>
            <a:r>
              <a:rPr lang="en-US" dirty="0" err="1"/>
              <a:t>nonreductionist</a:t>
            </a:r>
            <a:r>
              <a:rPr lang="en-US" dirty="0"/>
              <a:t> theory (Mind and Matter as the two basic elements) </a:t>
            </a:r>
          </a:p>
          <a:p>
            <a:r>
              <a:rPr lang="en-US" b="1" dirty="0"/>
              <a:t>Mysterianism</a:t>
            </a:r>
            <a:r>
              <a:rPr lang="en-US" dirty="0"/>
              <a:t>: Consciousness cannot be explained at all (Locke, Chomsky, McGinn)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2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D6418083-81B9-412C-881B-9463E8127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4" r="10194"/>
          <a:stretch/>
        </p:blipFill>
        <p:spPr bwMode="auto">
          <a:xfrm>
            <a:off x="8229598" y="10"/>
            <a:ext cx="39624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12A0D-99DD-4B52-A15E-23E82E6F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274" y="677973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Thomas Nagel (1937-present)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64D6-9E3A-4B39-AA44-934BEFB3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81" y="2058452"/>
            <a:ext cx="7145867" cy="45465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American philosopher at NYU</a:t>
            </a:r>
          </a:p>
          <a:p>
            <a:r>
              <a:rPr lang="en-US" dirty="0"/>
              <a:t>Known for work in:</a:t>
            </a:r>
          </a:p>
          <a:p>
            <a:pPr lvl="1"/>
            <a:r>
              <a:rPr lang="en-US" dirty="0"/>
              <a:t>Philosophy of mind</a:t>
            </a:r>
          </a:p>
          <a:p>
            <a:pPr lvl="1"/>
            <a:r>
              <a:rPr lang="en-US" dirty="0"/>
              <a:t>Ethics</a:t>
            </a:r>
          </a:p>
          <a:p>
            <a:pPr lvl="1"/>
            <a:r>
              <a:rPr lang="en-US" dirty="0"/>
              <a:t>Political philosophy</a:t>
            </a:r>
          </a:p>
          <a:p>
            <a:r>
              <a:rPr lang="en-US" dirty="0"/>
              <a:t>Famous books: “The view from nowhere”, “Mortal questions”</a:t>
            </a:r>
          </a:p>
          <a:p>
            <a:r>
              <a:rPr lang="en-US" dirty="0"/>
              <a:t>“What is it like to be a bat? (1974)</a:t>
            </a:r>
          </a:p>
          <a:p>
            <a:r>
              <a:rPr lang="en-US" dirty="0"/>
              <a:t>Challenges both physicalist and reductionist accounts of the mind</a:t>
            </a:r>
          </a:p>
          <a:p>
            <a:pPr lvl="1"/>
            <a:r>
              <a:rPr lang="en-US" dirty="0"/>
              <a:t>Understands physicalism and reductionism as a package</a:t>
            </a:r>
          </a:p>
        </p:txBody>
      </p:sp>
    </p:spTree>
    <p:extLst>
      <p:ext uri="{BB962C8B-B14F-4D97-AF65-F5344CB8AC3E}">
        <p14:creationId xmlns:p14="http://schemas.microsoft.com/office/powerpoint/2010/main" val="368887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530</TotalTime>
  <Words>3226</Words>
  <Application>Microsoft Office PowerPoint</Application>
  <PresentationFormat>Widescreen</PresentationFormat>
  <Paragraphs>333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Georgia</vt:lpstr>
      <vt:lpstr>Wingdings</vt:lpstr>
      <vt:lpstr>Metropolitan</vt:lpstr>
      <vt:lpstr>Minds, Machines, Persons</vt:lpstr>
      <vt:lpstr>What is consciousness?</vt:lpstr>
      <vt:lpstr>Denotative Definition (Schwitzgebel)</vt:lpstr>
      <vt:lpstr>The taste of chocolate </vt:lpstr>
      <vt:lpstr>The mind-body problem for physicalism</vt:lpstr>
      <vt:lpstr>Chalmers on Consciousness</vt:lpstr>
      <vt:lpstr>Easy vs. Hard Problems</vt:lpstr>
      <vt:lpstr>Can consciousness be explained? </vt:lpstr>
      <vt:lpstr>Thomas Nagel (1937-present)</vt:lpstr>
      <vt:lpstr>Reductionism in Science</vt:lpstr>
      <vt:lpstr>Why consciousness is different</vt:lpstr>
      <vt:lpstr>Recent attempts at explaining consciousness</vt:lpstr>
      <vt:lpstr>The what it’s like expression</vt:lpstr>
      <vt:lpstr>TPS Exercise: What it’s like </vt:lpstr>
      <vt:lpstr>What are Qualia?</vt:lpstr>
      <vt:lpstr>What it’s like to be a bat</vt:lpstr>
      <vt:lpstr>Subjective experiences</vt:lpstr>
      <vt:lpstr>PowerPoint Presentation</vt:lpstr>
      <vt:lpstr>Optimistic possibility </vt:lpstr>
      <vt:lpstr>Pessimistic possibility</vt:lpstr>
      <vt:lpstr>Nagel’s main points</vt:lpstr>
      <vt:lpstr>Nagel’s critique of physicalism </vt:lpstr>
      <vt:lpstr>The anti-physicalist argument</vt:lpstr>
      <vt:lpstr>Objection 1: We can do it!</vt:lpstr>
      <vt:lpstr>Objection 2: What’s the problem?</vt:lpstr>
      <vt:lpstr>The return to dualism</vt:lpstr>
      <vt:lpstr>The return to dualism*</vt:lpstr>
      <vt:lpstr>Arguments for (property) dualism</vt:lpstr>
      <vt:lpstr>The Zombie World </vt:lpstr>
      <vt:lpstr>The Zombie Argument (Chalmers)</vt:lpstr>
      <vt:lpstr>The Zombie Argument</vt:lpstr>
      <vt:lpstr>Responses to the Zombie Argument</vt:lpstr>
      <vt:lpstr>Other responses to Zombies</vt:lpstr>
      <vt:lpstr>Counterexamples to the C.P.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Minds, Machines, Persons</dc:title>
  <dc:creator>David Sorensen</dc:creator>
  <cp:lastModifiedBy>David Sorensen</cp:lastModifiedBy>
  <cp:revision>88</cp:revision>
  <dcterms:created xsi:type="dcterms:W3CDTF">2021-03-29T23:04:34Z</dcterms:created>
  <dcterms:modified xsi:type="dcterms:W3CDTF">2024-02-12T19:00:57Z</dcterms:modified>
</cp:coreProperties>
</file>