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342" r:id="rId3"/>
    <p:sldId id="331" r:id="rId4"/>
    <p:sldId id="272" r:id="rId5"/>
    <p:sldId id="277" r:id="rId6"/>
    <p:sldId id="276" r:id="rId7"/>
    <p:sldId id="280" r:id="rId8"/>
    <p:sldId id="281" r:id="rId9"/>
    <p:sldId id="367" r:id="rId10"/>
    <p:sldId id="275" r:id="rId11"/>
    <p:sldId id="278" r:id="rId12"/>
    <p:sldId id="368" r:id="rId13"/>
    <p:sldId id="369" r:id="rId14"/>
    <p:sldId id="377" r:id="rId15"/>
    <p:sldId id="291" r:id="rId16"/>
    <p:sldId id="374" r:id="rId17"/>
    <p:sldId id="376" r:id="rId18"/>
    <p:sldId id="375" r:id="rId19"/>
    <p:sldId id="337" r:id="rId20"/>
    <p:sldId id="370" r:id="rId21"/>
    <p:sldId id="379" r:id="rId22"/>
    <p:sldId id="372" r:id="rId23"/>
    <p:sldId id="371" r:id="rId24"/>
    <p:sldId id="380" r:id="rId25"/>
    <p:sldId id="3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4694"/>
  </p:normalViewPr>
  <p:slideViewPr>
    <p:cSldViewPr snapToGrid="0">
      <p:cViewPr varScale="1">
        <p:scale>
          <a:sx n="121" d="100"/>
          <a:sy n="121" d="100"/>
        </p:scale>
        <p:origin x="5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A0053-4EBA-4EBE-8D81-5FDAD0F5E45D}" type="datetimeFigureOut">
              <a:rPr lang="en-US" smtClean="0"/>
              <a:t>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C64DE-A709-4165-ACBB-2475A5D25C73}" type="slidenum">
              <a:rPr lang="en-US" smtClean="0"/>
              <a:t>‹#›</a:t>
            </a:fld>
            <a:endParaRPr lang="en-US"/>
          </a:p>
        </p:txBody>
      </p:sp>
    </p:spTree>
    <p:extLst>
      <p:ext uri="{BB962C8B-B14F-4D97-AF65-F5344CB8AC3E}">
        <p14:creationId xmlns:p14="http://schemas.microsoft.com/office/powerpoint/2010/main" val="273395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Routledge</a:t>
            </a:r>
          </a:p>
        </p:txBody>
      </p:sp>
      <p:sp>
        <p:nvSpPr>
          <p:cNvPr id="4" name="Slide Number Placeholder 3"/>
          <p:cNvSpPr>
            <a:spLocks noGrp="1"/>
          </p:cNvSpPr>
          <p:nvPr>
            <p:ph type="sldNum" sz="quarter" idx="5"/>
          </p:nvPr>
        </p:nvSpPr>
        <p:spPr/>
        <p:txBody>
          <a:bodyPr/>
          <a:lstStyle/>
          <a:p>
            <a:fld id="{B3464E81-361F-468A-81CB-E1D1DEA0FB07}" type="slidenum">
              <a:rPr lang="en-US" smtClean="0"/>
              <a:t>6</a:t>
            </a:fld>
            <a:endParaRPr lang="en-US"/>
          </a:p>
        </p:txBody>
      </p:sp>
    </p:spTree>
    <p:extLst>
      <p:ext uri="{BB962C8B-B14F-4D97-AF65-F5344CB8AC3E}">
        <p14:creationId xmlns:p14="http://schemas.microsoft.com/office/powerpoint/2010/main" val="386456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split the brain in two, you split the mind in two as well! Two hemispheres of the brain no longer communicate to each other, but the information is still being processed </a:t>
            </a:r>
            <a:r>
              <a:rPr lang="en-US" dirty="0" err="1"/>
              <a:t>nonconsciously</a:t>
            </a:r>
            <a:r>
              <a:rPr lang="en-US" dirty="0"/>
              <a:t>. Results in interesting behaviors. </a:t>
            </a:r>
          </a:p>
          <a:p>
            <a:endParaRPr lang="en-US" dirty="0"/>
          </a:p>
          <a:p>
            <a:r>
              <a:rPr lang="en-US" dirty="0"/>
              <a:t>Prosopagnosia as second example (missing the facial recognition part of the mind). Humans can quickly recognize familiar faces (Mental capacity). But some lack it. Part of the mind dedicated to processing familiar faces (correlated with fusiform gyrus activation)</a:t>
            </a:r>
          </a:p>
        </p:txBody>
      </p:sp>
      <p:sp>
        <p:nvSpPr>
          <p:cNvPr id="4" name="Slide Number Placeholder 3"/>
          <p:cNvSpPr>
            <a:spLocks noGrp="1"/>
          </p:cNvSpPr>
          <p:nvPr>
            <p:ph type="sldNum" sz="quarter" idx="5"/>
          </p:nvPr>
        </p:nvSpPr>
        <p:spPr/>
        <p:txBody>
          <a:bodyPr/>
          <a:lstStyle/>
          <a:p>
            <a:fld id="{EC8C64DE-A709-4165-ACBB-2475A5D25C73}" type="slidenum">
              <a:rPr lang="en-US" smtClean="0"/>
              <a:t>8</a:t>
            </a:fld>
            <a:endParaRPr lang="en-US"/>
          </a:p>
        </p:txBody>
      </p:sp>
    </p:spTree>
    <p:extLst>
      <p:ext uri="{BB962C8B-B14F-4D97-AF65-F5344CB8AC3E}">
        <p14:creationId xmlns:p14="http://schemas.microsoft.com/office/powerpoint/2010/main" val="187647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Substance is a bearer of properties. A thing or an object. </a:t>
            </a:r>
          </a:p>
        </p:txBody>
      </p:sp>
      <p:sp>
        <p:nvSpPr>
          <p:cNvPr id="4" name="Slide Number Placeholder 3"/>
          <p:cNvSpPr>
            <a:spLocks noGrp="1"/>
          </p:cNvSpPr>
          <p:nvPr>
            <p:ph type="sldNum" sz="quarter" idx="10"/>
          </p:nvPr>
        </p:nvSpPr>
        <p:spPr/>
        <p:txBody>
          <a:bodyPr/>
          <a:lstStyle/>
          <a:p>
            <a:fld id="{EE6DB32A-2BC7-41CA-97A9-FE17B8D4FC51}" type="slidenum">
              <a:rPr lang="en-US" smtClean="0"/>
              <a:t>11</a:t>
            </a:fld>
            <a:endParaRPr lang="en-US"/>
          </a:p>
        </p:txBody>
      </p:sp>
    </p:spTree>
    <p:extLst>
      <p:ext uri="{BB962C8B-B14F-4D97-AF65-F5344CB8AC3E}">
        <p14:creationId xmlns:p14="http://schemas.microsoft.com/office/powerpoint/2010/main" val="156149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Descartes’s own theory of physics required that all forces interact via contact. The Descartes correspondence letters are all we have from her in terms of writing about the mind. Also has exchanges with famous scientists of the </a:t>
            </a:r>
            <a:r>
              <a:rPr lang="en-US" dirty="0" err="1"/>
              <a:t>timew</a:t>
            </a:r>
            <a:r>
              <a:rPr lang="en-US" dirty="0"/>
              <a:t> (e.g. Christian Huygens) We can infer she was very knowledgeable about philosophy and science. </a:t>
            </a:r>
          </a:p>
        </p:txBody>
      </p:sp>
      <p:sp>
        <p:nvSpPr>
          <p:cNvPr id="4" name="Slide Number Placeholder 3"/>
          <p:cNvSpPr>
            <a:spLocks noGrp="1"/>
          </p:cNvSpPr>
          <p:nvPr>
            <p:ph type="sldNum" sz="quarter" idx="5"/>
          </p:nvPr>
        </p:nvSpPr>
        <p:spPr/>
        <p:txBody>
          <a:bodyPr/>
          <a:lstStyle/>
          <a:p>
            <a:fld id="{B3464E81-361F-468A-81CB-E1D1DEA0FB07}" type="slidenum">
              <a:rPr lang="en-US" smtClean="0"/>
              <a:t>15</a:t>
            </a:fld>
            <a:endParaRPr lang="en-US"/>
          </a:p>
        </p:txBody>
      </p:sp>
    </p:spTree>
    <p:extLst>
      <p:ext uri="{BB962C8B-B14F-4D97-AF65-F5344CB8AC3E}">
        <p14:creationId xmlns:p14="http://schemas.microsoft.com/office/powerpoint/2010/main" val="61085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A1A"/>
                </a:solidFill>
                <a:effectLst/>
                <a:latin typeface="Times New Roman" panose="02020603050405020304" pitchFamily="18" charset="0"/>
              </a:rPr>
              <a:t>Huxley and his contemporaries seem to have been impressed by preparations in which frogs had had various portions of their brains removed. Reasoning by analogy with humans lesioned by disease or battle, Huxley finds it plausible that the frogs are not conscious, or not exercising volition; yet when thrown into water, for example, they swim just as well as undamaged frogs. Huxley also discusses at some length the case of a </a:t>
            </a:r>
            <a:r>
              <a:rPr lang="en-US" b="0" i="0" dirty="0" err="1">
                <a:solidFill>
                  <a:srgbClr val="1A1A1A"/>
                </a:solidFill>
                <a:effectLst/>
                <a:latin typeface="Times New Roman" panose="02020603050405020304" pitchFamily="18" charset="0"/>
              </a:rPr>
              <a:t>Seargent</a:t>
            </a:r>
            <a:r>
              <a:rPr lang="en-US" b="0" i="0" dirty="0">
                <a:solidFill>
                  <a:srgbClr val="1A1A1A"/>
                </a:solidFill>
                <a:effectLst/>
                <a:latin typeface="Times New Roman" panose="02020603050405020304" pitchFamily="18" charset="0"/>
              </a:rPr>
              <a:t> F., who had sustained a shot that fractured his left parietal bone. Once or twice a month, this soldier would have a day-long bout in which he exhibited complex behavior (e.g., singing, writing a letter, “reloading”, “aiming”, and “firing” his cane with motions exactly appropriate to a rifle in a skirmish) while being plausibly unconscious, as evidenced by insensitivity to pins and shocks, sound, smell and taste, and to a great extent, vision. Huxley allows that there can be no direct evidence showing that the soldier is conscious or not conscious; but he concludes that he may be devoid of consciousness, while performing his complex and apparently purposeful movements.</a:t>
            </a:r>
            <a:endParaRPr lang="en-US" dirty="0"/>
          </a:p>
        </p:txBody>
      </p:sp>
      <p:sp>
        <p:nvSpPr>
          <p:cNvPr id="4" name="Slide Number Placeholder 3"/>
          <p:cNvSpPr>
            <a:spLocks noGrp="1"/>
          </p:cNvSpPr>
          <p:nvPr>
            <p:ph type="sldNum" sz="quarter" idx="5"/>
          </p:nvPr>
        </p:nvSpPr>
        <p:spPr/>
        <p:txBody>
          <a:bodyPr/>
          <a:lstStyle/>
          <a:p>
            <a:fld id="{EC8C64DE-A709-4165-ACBB-2475A5D25C73}" type="slidenum">
              <a:rPr lang="en-US" smtClean="0"/>
              <a:t>22</a:t>
            </a:fld>
            <a:endParaRPr lang="en-US"/>
          </a:p>
        </p:txBody>
      </p:sp>
    </p:spTree>
    <p:extLst>
      <p:ext uri="{BB962C8B-B14F-4D97-AF65-F5344CB8AC3E}">
        <p14:creationId xmlns:p14="http://schemas.microsoft.com/office/powerpoint/2010/main" val="178631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D19ED93-BC7E-417D-AE8C-8CE8F3E7DE73}" type="datetimeFigureOut">
              <a:rPr lang="en-US" smtClean="0"/>
              <a:t>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294163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ED93-BC7E-417D-AE8C-8CE8F3E7DE73}"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17106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ED93-BC7E-417D-AE8C-8CE8F3E7DE73}"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331555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19ED93-BC7E-417D-AE8C-8CE8F3E7DE73}"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28000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9ED93-BC7E-417D-AE8C-8CE8F3E7DE73}"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24393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9ED93-BC7E-417D-AE8C-8CE8F3E7DE73}"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3438102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9ED93-BC7E-417D-AE8C-8CE8F3E7DE73}" type="datetimeFigureOut">
              <a:rPr lang="en-US" smtClean="0"/>
              <a:t>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56083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9ED93-BC7E-417D-AE8C-8CE8F3E7DE73}" type="datetimeFigureOut">
              <a:rPr lang="en-US" smtClean="0"/>
              <a:t>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35316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9ED93-BC7E-417D-AE8C-8CE8F3E7DE73}" type="datetimeFigureOut">
              <a:rPr lang="en-US" smtClean="0"/>
              <a:t>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174201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D19ED93-BC7E-417D-AE8C-8CE8F3E7DE73}"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F5BD0BE-D1A3-451D-A559-5D2A90617C49}" type="slidenum">
              <a:rPr lang="en-US" smtClean="0"/>
              <a:t>‹#›</a:t>
            </a:fld>
            <a:endParaRPr lang="en-US"/>
          </a:p>
        </p:txBody>
      </p:sp>
    </p:spTree>
    <p:extLst>
      <p:ext uri="{BB962C8B-B14F-4D97-AF65-F5344CB8AC3E}">
        <p14:creationId xmlns:p14="http://schemas.microsoft.com/office/powerpoint/2010/main" val="352092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AD19ED93-BC7E-417D-AE8C-8CE8F3E7DE73}" type="datetimeFigureOut">
              <a:rPr lang="en-US" smtClean="0"/>
              <a:t>2/5/24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379347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D19ED93-BC7E-417D-AE8C-8CE8F3E7DE73}" type="datetimeFigureOut">
              <a:rPr lang="en-US" smtClean="0"/>
              <a:t>2/5/24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0F5BD0BE-D1A3-451D-A559-5D2A90617C49}" type="slidenum">
              <a:rPr lang="en-US" smtClean="0"/>
              <a:t>‹#›</a:t>
            </a:fld>
            <a:endParaRPr lang="en-US"/>
          </a:p>
        </p:txBody>
      </p:sp>
    </p:spTree>
    <p:extLst>
      <p:ext uri="{BB962C8B-B14F-4D97-AF65-F5344CB8AC3E}">
        <p14:creationId xmlns:p14="http://schemas.microsoft.com/office/powerpoint/2010/main" val="307680065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E93B-AF47-43F3-8548-65A9E0FC93D7}"/>
              </a:ext>
            </a:extLst>
          </p:cNvPr>
          <p:cNvSpPr>
            <a:spLocks noGrp="1"/>
          </p:cNvSpPr>
          <p:nvPr>
            <p:ph type="ctrTitle"/>
          </p:nvPr>
        </p:nvSpPr>
        <p:spPr/>
        <p:txBody>
          <a:bodyPr/>
          <a:lstStyle/>
          <a:p>
            <a:r>
              <a:rPr lang="en-US" dirty="0"/>
              <a:t>Minds, Machines, Persons</a:t>
            </a:r>
          </a:p>
        </p:txBody>
      </p:sp>
      <p:sp>
        <p:nvSpPr>
          <p:cNvPr id="3" name="Subtitle 2">
            <a:extLst>
              <a:ext uri="{FF2B5EF4-FFF2-40B4-BE49-F238E27FC236}">
                <a16:creationId xmlns:a16="http://schemas.microsoft.com/office/drawing/2014/main" id="{9A0C54C6-F231-459A-864F-3DA0E1863543}"/>
              </a:ext>
            </a:extLst>
          </p:cNvPr>
          <p:cNvSpPr>
            <a:spLocks noGrp="1"/>
          </p:cNvSpPr>
          <p:nvPr>
            <p:ph type="subTitle" idx="1"/>
          </p:nvPr>
        </p:nvSpPr>
        <p:spPr/>
        <p:txBody>
          <a:bodyPr/>
          <a:lstStyle/>
          <a:p>
            <a:r>
              <a:rPr lang="en-US" dirty="0"/>
              <a:t>The Mind and Body: Part 1</a:t>
            </a:r>
          </a:p>
        </p:txBody>
      </p:sp>
    </p:spTree>
    <p:extLst>
      <p:ext uri="{BB962C8B-B14F-4D97-AF65-F5344CB8AC3E}">
        <p14:creationId xmlns:p14="http://schemas.microsoft.com/office/powerpoint/2010/main" val="361780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35B2-6399-4E9A-A970-8A242C097AD0}"/>
              </a:ext>
            </a:extLst>
          </p:cNvPr>
          <p:cNvSpPr>
            <a:spLocks noGrp="1"/>
          </p:cNvSpPr>
          <p:nvPr>
            <p:ph type="title"/>
          </p:nvPr>
        </p:nvSpPr>
        <p:spPr/>
        <p:txBody>
          <a:bodyPr/>
          <a:lstStyle/>
          <a:p>
            <a:r>
              <a:rPr lang="en-US" dirty="0"/>
              <a:t>The nature of mind</a:t>
            </a:r>
          </a:p>
        </p:txBody>
      </p:sp>
      <p:sp>
        <p:nvSpPr>
          <p:cNvPr id="3" name="Content Placeholder 2">
            <a:extLst>
              <a:ext uri="{FF2B5EF4-FFF2-40B4-BE49-F238E27FC236}">
                <a16:creationId xmlns:a16="http://schemas.microsoft.com/office/drawing/2014/main" id="{A0B0E56C-7CD0-40B5-9A5F-4CE0F4ECC4B9}"/>
              </a:ext>
            </a:extLst>
          </p:cNvPr>
          <p:cNvSpPr>
            <a:spLocks noGrp="1"/>
          </p:cNvSpPr>
          <p:nvPr>
            <p:ph idx="1"/>
          </p:nvPr>
        </p:nvSpPr>
        <p:spPr>
          <a:xfrm>
            <a:off x="676656" y="2011680"/>
            <a:ext cx="10753725" cy="4254896"/>
          </a:xfrm>
        </p:spPr>
        <p:txBody>
          <a:bodyPr>
            <a:normAutofit/>
          </a:bodyPr>
          <a:lstStyle/>
          <a:p>
            <a:r>
              <a:rPr lang="en-US" dirty="0"/>
              <a:t>What is a mind? </a:t>
            </a:r>
          </a:p>
          <a:p>
            <a:r>
              <a:rPr lang="en-US" dirty="0"/>
              <a:t>Descartes: Mind- a thinking thing (p. 7)</a:t>
            </a:r>
          </a:p>
          <a:p>
            <a:r>
              <a:rPr lang="en-US" dirty="0"/>
              <a:t>What is a thinking thing?</a:t>
            </a:r>
          </a:p>
          <a:p>
            <a:pPr lvl="1"/>
            <a:r>
              <a:rPr lang="en-US" dirty="0"/>
              <a:t>Denotative def: a thing that believes, doubts, desires, perceives, imagines, wills, etc. (8)</a:t>
            </a:r>
          </a:p>
          <a:p>
            <a:r>
              <a:rPr lang="en-US" dirty="0"/>
              <a:t>Thinking is the essential attribute of the mind</a:t>
            </a:r>
          </a:p>
          <a:p>
            <a:pPr lvl="1"/>
            <a:r>
              <a:rPr lang="en-US" dirty="0"/>
              <a:t>Mark of the mental </a:t>
            </a:r>
          </a:p>
          <a:p>
            <a:pPr lvl="1"/>
            <a:r>
              <a:rPr lang="en-US" dirty="0"/>
              <a:t>Descartes believed that thought </a:t>
            </a:r>
            <a:r>
              <a:rPr lang="en-US" i="1" dirty="0"/>
              <a:t>necessarily involves </a:t>
            </a:r>
            <a:r>
              <a:rPr lang="en-US" dirty="0"/>
              <a:t>consciousness</a:t>
            </a:r>
          </a:p>
          <a:p>
            <a:pPr lvl="1"/>
            <a:r>
              <a:rPr lang="en-US" dirty="0"/>
              <a:t>Some dispute over his views on intentionality </a:t>
            </a:r>
          </a:p>
          <a:p>
            <a:pPr lvl="2"/>
            <a:r>
              <a:rPr lang="en-US" dirty="0"/>
              <a:t>Might have held the view that some conscious thoughts were not intentional </a:t>
            </a:r>
          </a:p>
          <a:p>
            <a:pPr marL="457200" lvl="1" indent="0">
              <a:buNone/>
            </a:pP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7562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43B9-0E20-4C46-A6BA-232E1181B32D}"/>
              </a:ext>
            </a:extLst>
          </p:cNvPr>
          <p:cNvSpPr>
            <a:spLocks noGrp="1"/>
          </p:cNvSpPr>
          <p:nvPr>
            <p:ph type="title"/>
          </p:nvPr>
        </p:nvSpPr>
        <p:spPr/>
        <p:txBody>
          <a:bodyPr/>
          <a:lstStyle/>
          <a:p>
            <a:r>
              <a:rPr lang="en-US" dirty="0">
                <a:solidFill>
                  <a:schemeClr val="accent6"/>
                </a:solidFill>
              </a:rPr>
              <a:t>Substance dualism</a:t>
            </a:r>
          </a:p>
        </p:txBody>
      </p:sp>
      <p:sp>
        <p:nvSpPr>
          <p:cNvPr id="3" name="Content Placeholder 2">
            <a:extLst>
              <a:ext uri="{FF2B5EF4-FFF2-40B4-BE49-F238E27FC236}">
                <a16:creationId xmlns:a16="http://schemas.microsoft.com/office/drawing/2014/main" id="{92A16C7E-0352-4343-AEB0-0A94D5DF2B09}"/>
              </a:ext>
            </a:extLst>
          </p:cNvPr>
          <p:cNvSpPr>
            <a:spLocks noGrp="1"/>
          </p:cNvSpPr>
          <p:nvPr>
            <p:ph idx="1"/>
          </p:nvPr>
        </p:nvSpPr>
        <p:spPr>
          <a:xfrm>
            <a:off x="676656" y="2011680"/>
            <a:ext cx="11281565" cy="4846320"/>
          </a:xfrm>
        </p:spPr>
        <p:txBody>
          <a:bodyPr>
            <a:normAutofit/>
          </a:bodyPr>
          <a:lstStyle/>
          <a:p>
            <a:r>
              <a:rPr lang="en-US" dirty="0"/>
              <a:t>Cartesian version*</a:t>
            </a:r>
          </a:p>
          <a:p>
            <a:r>
              <a:rPr lang="en-US" dirty="0"/>
              <a:t>Two fundamentally different kinds of </a:t>
            </a:r>
            <a:r>
              <a:rPr lang="en-US" i="1" dirty="0"/>
              <a:t>substances </a:t>
            </a:r>
            <a:r>
              <a:rPr lang="en-US" dirty="0"/>
              <a:t>in the universe</a:t>
            </a:r>
            <a:endParaRPr lang="en-US" i="1" dirty="0"/>
          </a:p>
          <a:p>
            <a:pPr lvl="1"/>
            <a:r>
              <a:rPr lang="en-US" dirty="0"/>
              <a:t>Mind and Matter</a:t>
            </a:r>
          </a:p>
          <a:p>
            <a:r>
              <a:rPr lang="en-US" dirty="0"/>
              <a:t>Each of the substances have their own </a:t>
            </a:r>
            <a:r>
              <a:rPr lang="en-US" i="1" dirty="0"/>
              <a:t>unique</a:t>
            </a:r>
            <a:r>
              <a:rPr lang="en-US" dirty="0"/>
              <a:t> properties</a:t>
            </a:r>
          </a:p>
          <a:p>
            <a:r>
              <a:rPr lang="en-US" dirty="0"/>
              <a:t>Material substances</a:t>
            </a:r>
          </a:p>
          <a:p>
            <a:pPr lvl="1"/>
            <a:r>
              <a:rPr lang="en-US" dirty="0"/>
              <a:t>Exist in time </a:t>
            </a:r>
            <a:r>
              <a:rPr lang="en-US" b="1" dirty="0"/>
              <a:t>and</a:t>
            </a:r>
            <a:r>
              <a:rPr lang="en-US" dirty="0"/>
              <a:t> space</a:t>
            </a:r>
          </a:p>
          <a:p>
            <a:pPr lvl="1"/>
            <a:r>
              <a:rPr lang="en-US" i="1" dirty="0">
                <a:solidFill>
                  <a:schemeClr val="accent6"/>
                </a:solidFill>
              </a:rPr>
              <a:t>Extension</a:t>
            </a:r>
          </a:p>
          <a:p>
            <a:r>
              <a:rPr lang="en-US" dirty="0"/>
              <a:t>Mental substances (</a:t>
            </a:r>
            <a:r>
              <a:rPr lang="en-US" i="1" dirty="0"/>
              <a:t>souls</a:t>
            </a:r>
            <a:r>
              <a:rPr lang="en-US" dirty="0"/>
              <a:t>)</a:t>
            </a:r>
          </a:p>
          <a:p>
            <a:pPr lvl="1"/>
            <a:r>
              <a:rPr lang="en-US" dirty="0"/>
              <a:t>Exist only in time (Nonspatial)</a:t>
            </a:r>
          </a:p>
          <a:p>
            <a:pPr lvl="1"/>
            <a:r>
              <a:rPr lang="en-US" i="1" dirty="0">
                <a:solidFill>
                  <a:schemeClr val="accent6"/>
                </a:solidFill>
              </a:rPr>
              <a:t>Thought</a:t>
            </a:r>
          </a:p>
          <a:p>
            <a:pPr marL="4572" lvl="1" indent="0">
              <a:buNone/>
            </a:pPr>
            <a:r>
              <a:rPr lang="en-US" dirty="0"/>
              <a:t>Humans are a union of matter and mind </a:t>
            </a:r>
          </a:p>
        </p:txBody>
      </p:sp>
    </p:spTree>
    <p:extLst>
      <p:ext uri="{BB962C8B-B14F-4D97-AF65-F5344CB8AC3E}">
        <p14:creationId xmlns:p14="http://schemas.microsoft.com/office/powerpoint/2010/main" val="385493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CD8F-ED40-4FDA-88AA-9CDE741F48FA}"/>
              </a:ext>
            </a:extLst>
          </p:cNvPr>
          <p:cNvSpPr>
            <a:spLocks noGrp="1"/>
          </p:cNvSpPr>
          <p:nvPr>
            <p:ph type="title"/>
          </p:nvPr>
        </p:nvSpPr>
        <p:spPr/>
        <p:txBody>
          <a:bodyPr/>
          <a:lstStyle/>
          <a:p>
            <a:r>
              <a:rPr lang="en-US" dirty="0"/>
              <a:t>Understanding Substance Dualism</a:t>
            </a:r>
          </a:p>
        </p:txBody>
      </p:sp>
      <p:sp>
        <p:nvSpPr>
          <p:cNvPr id="3" name="Content Placeholder 2">
            <a:extLst>
              <a:ext uri="{FF2B5EF4-FFF2-40B4-BE49-F238E27FC236}">
                <a16:creationId xmlns:a16="http://schemas.microsoft.com/office/drawing/2014/main" id="{49BFAE12-4E14-4D24-A13A-EB039D12260C}"/>
              </a:ext>
            </a:extLst>
          </p:cNvPr>
          <p:cNvSpPr>
            <a:spLocks noGrp="1"/>
          </p:cNvSpPr>
          <p:nvPr>
            <p:ph idx="1"/>
          </p:nvPr>
        </p:nvSpPr>
        <p:spPr/>
        <p:txBody>
          <a:bodyPr>
            <a:normAutofit/>
          </a:bodyPr>
          <a:lstStyle/>
          <a:p>
            <a:r>
              <a:rPr lang="en-US" dirty="0"/>
              <a:t>What are the fundamental substances that make up all of the things in the universe? </a:t>
            </a:r>
          </a:p>
          <a:p>
            <a:r>
              <a:rPr lang="en-US" dirty="0"/>
              <a:t>Matter is one of the substances </a:t>
            </a:r>
          </a:p>
          <a:p>
            <a:pPr lvl="1"/>
            <a:r>
              <a:rPr lang="en-US" dirty="0"/>
              <a:t>Tables, chairs, rocks, stars, water, plants, and the bodies of animals</a:t>
            </a:r>
          </a:p>
          <a:p>
            <a:r>
              <a:rPr lang="en-US" dirty="0"/>
              <a:t>Are there any other substances? </a:t>
            </a:r>
          </a:p>
          <a:p>
            <a:r>
              <a:rPr lang="en-US" dirty="0"/>
              <a:t>When God created the universe, did he just have to create matter, or did he need to include any extra ingredients? </a:t>
            </a:r>
          </a:p>
          <a:p>
            <a:r>
              <a:rPr lang="en-US" dirty="0"/>
              <a:t>Substance Dualists say that God needed to add a second mental substance</a:t>
            </a:r>
          </a:p>
        </p:txBody>
      </p:sp>
    </p:spTree>
    <p:extLst>
      <p:ext uri="{BB962C8B-B14F-4D97-AF65-F5344CB8AC3E}">
        <p14:creationId xmlns:p14="http://schemas.microsoft.com/office/powerpoint/2010/main" val="306120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E140-5A9B-415F-B8A9-6C02E589AC11}"/>
              </a:ext>
            </a:extLst>
          </p:cNvPr>
          <p:cNvSpPr>
            <a:spLocks noGrp="1"/>
          </p:cNvSpPr>
          <p:nvPr>
            <p:ph type="title"/>
          </p:nvPr>
        </p:nvSpPr>
        <p:spPr/>
        <p:txBody>
          <a:bodyPr/>
          <a:lstStyle/>
          <a:p>
            <a:r>
              <a:rPr lang="en-US" dirty="0"/>
              <a:t>Understanding Substance Dualism*</a:t>
            </a:r>
          </a:p>
        </p:txBody>
      </p:sp>
      <p:sp>
        <p:nvSpPr>
          <p:cNvPr id="3" name="Content Placeholder 2">
            <a:extLst>
              <a:ext uri="{FF2B5EF4-FFF2-40B4-BE49-F238E27FC236}">
                <a16:creationId xmlns:a16="http://schemas.microsoft.com/office/drawing/2014/main" id="{D5E2DEC3-A513-4181-A377-EE501F28BE7E}"/>
              </a:ext>
            </a:extLst>
          </p:cNvPr>
          <p:cNvSpPr>
            <a:spLocks noGrp="1"/>
          </p:cNvSpPr>
          <p:nvPr>
            <p:ph idx="1"/>
          </p:nvPr>
        </p:nvSpPr>
        <p:spPr>
          <a:xfrm>
            <a:off x="1317587" y="1955744"/>
            <a:ext cx="9930419" cy="4489444"/>
          </a:xfrm>
        </p:spPr>
        <p:txBody>
          <a:bodyPr>
            <a:normAutofit/>
          </a:bodyPr>
          <a:lstStyle/>
          <a:p>
            <a:r>
              <a:rPr lang="en-US" dirty="0"/>
              <a:t>Humans have minds and bodies (made up of two different substances)</a:t>
            </a:r>
          </a:p>
          <a:p>
            <a:r>
              <a:rPr lang="en-US" dirty="0"/>
              <a:t>The mind is what makes you </a:t>
            </a:r>
            <a:r>
              <a:rPr lang="en-US" i="1" dirty="0" err="1"/>
              <a:t>you</a:t>
            </a:r>
            <a:endParaRPr lang="en-US" i="1" dirty="0"/>
          </a:p>
          <a:p>
            <a:r>
              <a:rPr lang="en-US" dirty="0"/>
              <a:t>The body is just a vessel for the mind</a:t>
            </a:r>
          </a:p>
          <a:p>
            <a:pPr lvl="1"/>
            <a:r>
              <a:rPr lang="en-US" dirty="0"/>
              <a:t>Body swapping thought experiments</a:t>
            </a:r>
          </a:p>
          <a:p>
            <a:r>
              <a:rPr lang="en-US" dirty="0"/>
              <a:t>The mind (typically) </a:t>
            </a:r>
            <a:r>
              <a:rPr lang="en-US" i="1" dirty="0"/>
              <a:t>controls </a:t>
            </a:r>
            <a:r>
              <a:rPr lang="en-US" dirty="0"/>
              <a:t>what some of the body does</a:t>
            </a:r>
          </a:p>
          <a:p>
            <a:pPr lvl="1"/>
            <a:r>
              <a:rPr lang="en-US" dirty="0"/>
              <a:t>There is interaction between our mental states and brain states (causal</a:t>
            </a:r>
            <a:r>
              <a:rPr lang="en-US" b="1" dirty="0"/>
              <a:t> interactionism</a:t>
            </a:r>
            <a:r>
              <a:rPr lang="en-US" dirty="0"/>
              <a:t>) </a:t>
            </a:r>
          </a:p>
          <a:p>
            <a:r>
              <a:rPr lang="en-US" dirty="0"/>
              <a:t>When I voluntarily lift my left hand, a mental substance (my mind) causally interacted with a material substance (my brain) </a:t>
            </a:r>
          </a:p>
          <a:p>
            <a:r>
              <a:rPr lang="en-US" dirty="0"/>
              <a:t>When I stub my toe, a material substance (a table) causally interacts with a mental substance (my mind) </a:t>
            </a:r>
          </a:p>
          <a:p>
            <a:endParaRPr lang="en-US" dirty="0"/>
          </a:p>
        </p:txBody>
      </p:sp>
    </p:spTree>
    <p:extLst>
      <p:ext uri="{BB962C8B-B14F-4D97-AF65-F5344CB8AC3E}">
        <p14:creationId xmlns:p14="http://schemas.microsoft.com/office/powerpoint/2010/main" val="128553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02ED-A9EA-4442-8A60-65EE2A4D4567}"/>
              </a:ext>
            </a:extLst>
          </p:cNvPr>
          <p:cNvSpPr>
            <a:spLocks noGrp="1"/>
          </p:cNvSpPr>
          <p:nvPr>
            <p:ph type="title"/>
          </p:nvPr>
        </p:nvSpPr>
        <p:spPr/>
        <p:txBody>
          <a:bodyPr/>
          <a:lstStyle/>
          <a:p>
            <a:r>
              <a:rPr lang="en-US" dirty="0"/>
              <a:t>Dualism</a:t>
            </a:r>
          </a:p>
        </p:txBody>
      </p:sp>
      <p:sp>
        <p:nvSpPr>
          <p:cNvPr id="3" name="Content Placeholder 2">
            <a:extLst>
              <a:ext uri="{FF2B5EF4-FFF2-40B4-BE49-F238E27FC236}">
                <a16:creationId xmlns:a16="http://schemas.microsoft.com/office/drawing/2014/main" id="{777A1F82-5058-4052-ABDF-3327640EF4DC}"/>
              </a:ext>
            </a:extLst>
          </p:cNvPr>
          <p:cNvSpPr>
            <a:spLocks noGrp="1"/>
          </p:cNvSpPr>
          <p:nvPr>
            <p:ph idx="1"/>
          </p:nvPr>
        </p:nvSpPr>
        <p:spPr>
          <a:xfrm>
            <a:off x="275369" y="2145181"/>
            <a:ext cx="10753725" cy="3766185"/>
          </a:xfrm>
        </p:spPr>
        <p:txBody>
          <a:bodyPr>
            <a:normAutofit fontScale="92500" lnSpcReduction="10000"/>
          </a:bodyPr>
          <a:lstStyle/>
          <a:p>
            <a:r>
              <a:rPr lang="en-US" dirty="0"/>
              <a:t>(Substance) Dualism might be construed as the </a:t>
            </a:r>
            <a:r>
              <a:rPr lang="en-US" i="1" dirty="0"/>
              <a:t>commonsense</a:t>
            </a:r>
            <a:r>
              <a:rPr lang="en-US" dirty="0"/>
              <a:t> view of the mind</a:t>
            </a:r>
          </a:p>
          <a:p>
            <a:r>
              <a:rPr lang="en-US" dirty="0"/>
              <a:t>Ingrained in folklore, popular culture, and major world religions (Eastern and Western) </a:t>
            </a:r>
          </a:p>
          <a:p>
            <a:pPr lvl="1"/>
            <a:r>
              <a:rPr lang="en-US" dirty="0"/>
              <a:t>Christianity, Islam, Hinduism, Buddhism </a:t>
            </a:r>
          </a:p>
          <a:p>
            <a:r>
              <a:rPr lang="en-US" dirty="0"/>
              <a:t>Belief in dualism might be innate</a:t>
            </a:r>
          </a:p>
          <a:p>
            <a:pPr lvl="1"/>
            <a:r>
              <a:rPr lang="en-US" dirty="0"/>
              <a:t>Paul Bloom’s work in developmental psychology</a:t>
            </a:r>
          </a:p>
          <a:p>
            <a:pPr lvl="1"/>
            <a:r>
              <a:rPr lang="en-US" dirty="0"/>
              <a:t>Babies naturally divide the world into two</a:t>
            </a:r>
          </a:p>
          <a:p>
            <a:pPr lvl="2"/>
            <a:r>
              <a:rPr lang="en-US" dirty="0"/>
              <a:t>Folk physics vs. Folk psychology  </a:t>
            </a:r>
          </a:p>
          <a:p>
            <a:r>
              <a:rPr lang="en-US" dirty="0"/>
              <a:t>Commonsense views are sometimes mistaken</a:t>
            </a:r>
          </a:p>
          <a:p>
            <a:pPr lvl="1"/>
            <a:r>
              <a:rPr lang="en-US" dirty="0"/>
              <a:t>Still, one could argue that the prevalence of dualism provides some support for the theory</a:t>
            </a:r>
          </a:p>
        </p:txBody>
      </p:sp>
      <p:pic>
        <p:nvPicPr>
          <p:cNvPr id="13314" name="Picture 2">
            <a:extLst>
              <a:ext uri="{FF2B5EF4-FFF2-40B4-BE49-F238E27FC236}">
                <a16:creationId xmlns:a16="http://schemas.microsoft.com/office/drawing/2014/main" id="{768E34B0-61FE-4F68-9672-8C4CBDF1C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0452" y="202131"/>
            <a:ext cx="2774324" cy="442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2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25D7-B6C6-419E-A2A5-8252B3080C1B}"/>
              </a:ext>
            </a:extLst>
          </p:cNvPr>
          <p:cNvSpPr>
            <a:spLocks noGrp="1"/>
          </p:cNvSpPr>
          <p:nvPr>
            <p:ph type="title"/>
          </p:nvPr>
        </p:nvSpPr>
        <p:spPr/>
        <p:txBody>
          <a:bodyPr/>
          <a:lstStyle/>
          <a:p>
            <a:r>
              <a:rPr lang="en-US" dirty="0"/>
              <a:t>Obj 1: Causal interaction problem</a:t>
            </a:r>
          </a:p>
        </p:txBody>
      </p:sp>
      <p:sp>
        <p:nvSpPr>
          <p:cNvPr id="3" name="Content Placeholder 2">
            <a:extLst>
              <a:ext uri="{FF2B5EF4-FFF2-40B4-BE49-F238E27FC236}">
                <a16:creationId xmlns:a16="http://schemas.microsoft.com/office/drawing/2014/main" id="{4D520F61-A21E-4252-98F1-E59280B0C8F6}"/>
              </a:ext>
            </a:extLst>
          </p:cNvPr>
          <p:cNvSpPr>
            <a:spLocks noGrp="1"/>
          </p:cNvSpPr>
          <p:nvPr>
            <p:ph idx="1"/>
          </p:nvPr>
        </p:nvSpPr>
        <p:spPr>
          <a:xfrm>
            <a:off x="676656" y="2011680"/>
            <a:ext cx="10753725" cy="4779737"/>
          </a:xfrm>
        </p:spPr>
        <p:txBody>
          <a:bodyPr>
            <a:normAutofit fontScale="92500" lnSpcReduction="10000"/>
          </a:bodyPr>
          <a:lstStyle/>
          <a:p>
            <a:r>
              <a:rPr lang="en-US" dirty="0"/>
              <a:t>Mind and body made of completely different kinds of stuff</a:t>
            </a:r>
          </a:p>
          <a:p>
            <a:r>
              <a:rPr lang="en-US" dirty="0"/>
              <a:t>Princess Elisabeth: How is it possible for them to causally interact?</a:t>
            </a:r>
          </a:p>
          <a:p>
            <a:r>
              <a:rPr lang="en-US" dirty="0"/>
              <a:t>In space?</a:t>
            </a:r>
          </a:p>
          <a:p>
            <a:pPr lvl="1"/>
            <a:r>
              <a:rPr lang="en-US" dirty="0"/>
              <a:t>Descartes: No. Minds don’t exist in space</a:t>
            </a:r>
          </a:p>
          <a:p>
            <a:r>
              <a:rPr lang="en-US" dirty="0"/>
              <a:t>How can two things causally interact if one is in space and the other is not?</a:t>
            </a:r>
          </a:p>
          <a:p>
            <a:r>
              <a:rPr lang="en-US" dirty="0"/>
              <a:t>Seems like two things need to </a:t>
            </a:r>
            <a:r>
              <a:rPr lang="en-US" b="1" dirty="0"/>
              <a:t>contact </a:t>
            </a:r>
            <a:r>
              <a:rPr lang="en-US" dirty="0"/>
              <a:t>each other in order to causally interact</a:t>
            </a:r>
          </a:p>
          <a:p>
            <a:pPr lvl="1"/>
            <a:r>
              <a:rPr lang="en-US" dirty="0"/>
              <a:t>Descartes accepts this assumption (</a:t>
            </a:r>
            <a:r>
              <a:rPr lang="en-US" i="1" dirty="0"/>
              <a:t>contact</a:t>
            </a:r>
            <a:r>
              <a:rPr lang="en-US" dirty="0"/>
              <a:t> mechanics) </a:t>
            </a:r>
          </a:p>
          <a:p>
            <a:r>
              <a:rPr lang="en-US" dirty="0"/>
              <a:t>Descartes: Intermediate step between mind and body</a:t>
            </a:r>
          </a:p>
          <a:p>
            <a:pPr lvl="1"/>
            <a:r>
              <a:rPr lang="en-US" b="1" dirty="0"/>
              <a:t>Pineal gland </a:t>
            </a:r>
            <a:r>
              <a:rPr lang="en-US" dirty="0"/>
              <a:t>is the seat of the soul</a:t>
            </a:r>
          </a:p>
          <a:p>
            <a:r>
              <a:rPr lang="en-US" dirty="0"/>
              <a:t>Further problem: How does the mind causally interact with the pineal gland? How does the pineal gland send signals to an object outside of space? </a:t>
            </a:r>
          </a:p>
          <a:p>
            <a:pPr lvl="1"/>
            <a:r>
              <a:rPr lang="en-US" dirty="0"/>
              <a:t>Descartes: It’s a mystery (no rational explanation) </a:t>
            </a:r>
          </a:p>
        </p:txBody>
      </p:sp>
      <p:pic>
        <p:nvPicPr>
          <p:cNvPr id="2050" name="Picture 2">
            <a:extLst>
              <a:ext uri="{FF2B5EF4-FFF2-40B4-BE49-F238E27FC236}">
                <a16:creationId xmlns:a16="http://schemas.microsoft.com/office/drawing/2014/main" id="{E16088DB-D9C5-41F8-9FE2-061A62E42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8000" y="1626669"/>
            <a:ext cx="1744000" cy="236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07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ure 1">
            <a:extLst>
              <a:ext uri="{FF2B5EF4-FFF2-40B4-BE49-F238E27FC236}">
                <a16:creationId xmlns:a16="http://schemas.microsoft.com/office/drawing/2014/main" id="{DE885225-0DDB-4DBC-BC4F-0B1EC33BC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37" y="82723"/>
            <a:ext cx="8601125" cy="669255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F2342423-5379-4694-9651-8476D325F0ED}"/>
              </a:ext>
            </a:extLst>
          </p:cNvPr>
          <p:cNvSpPr/>
          <p:nvPr/>
        </p:nvSpPr>
        <p:spPr>
          <a:xfrm>
            <a:off x="6586771" y="3617775"/>
            <a:ext cx="606392" cy="60639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4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9D4B-D41C-4710-B7C5-6EC2EB415085}"/>
              </a:ext>
            </a:extLst>
          </p:cNvPr>
          <p:cNvSpPr>
            <a:spLocks noGrp="1"/>
          </p:cNvSpPr>
          <p:nvPr>
            <p:ph type="title"/>
          </p:nvPr>
        </p:nvSpPr>
        <p:spPr/>
        <p:txBody>
          <a:bodyPr/>
          <a:lstStyle/>
          <a:p>
            <a:r>
              <a:rPr lang="en-US" dirty="0"/>
              <a:t>Why the pineal gland? </a:t>
            </a:r>
          </a:p>
        </p:txBody>
      </p:sp>
      <p:sp>
        <p:nvSpPr>
          <p:cNvPr id="3" name="Content Placeholder 2">
            <a:extLst>
              <a:ext uri="{FF2B5EF4-FFF2-40B4-BE49-F238E27FC236}">
                <a16:creationId xmlns:a16="http://schemas.microsoft.com/office/drawing/2014/main" id="{FC5E781E-89A0-4D0A-BEF8-CC7A635FDB68}"/>
              </a:ext>
            </a:extLst>
          </p:cNvPr>
          <p:cNvSpPr>
            <a:spLocks noGrp="1"/>
          </p:cNvSpPr>
          <p:nvPr>
            <p:ph idx="1"/>
          </p:nvPr>
        </p:nvSpPr>
        <p:spPr/>
        <p:txBody>
          <a:bodyPr>
            <a:normAutofit lnSpcReduction="10000"/>
          </a:bodyPr>
          <a:lstStyle/>
          <a:p>
            <a:r>
              <a:rPr lang="en-US" dirty="0">
                <a:latin typeface="+mj-lt"/>
              </a:rPr>
              <a:t>1) “</a:t>
            </a:r>
            <a:r>
              <a:rPr lang="en-US" b="0" i="0" dirty="0">
                <a:solidFill>
                  <a:srgbClr val="1A1A1A"/>
                </a:solidFill>
                <a:effectLst/>
                <a:latin typeface="+mj-lt"/>
              </a:rPr>
              <a:t>I cannot find any part of the brain, except this, which is not double”</a:t>
            </a:r>
          </a:p>
          <a:p>
            <a:r>
              <a:rPr lang="en-US" dirty="0">
                <a:solidFill>
                  <a:srgbClr val="1A1A1A"/>
                </a:solidFill>
                <a:latin typeface="+mj-lt"/>
              </a:rPr>
              <a:t>2) It is small, light, and easily movable </a:t>
            </a:r>
          </a:p>
          <a:p>
            <a:r>
              <a:rPr lang="en-US" dirty="0">
                <a:solidFill>
                  <a:srgbClr val="1A1A1A"/>
                </a:solidFill>
                <a:latin typeface="+mj-lt"/>
              </a:rPr>
              <a:t>3) Located in the center of the brain </a:t>
            </a:r>
          </a:p>
          <a:p>
            <a:r>
              <a:rPr lang="en-US" dirty="0">
                <a:solidFill>
                  <a:srgbClr val="1A1A1A"/>
                </a:solidFill>
                <a:latin typeface="+mj-lt"/>
              </a:rPr>
              <a:t>4) Well protected area </a:t>
            </a:r>
          </a:p>
          <a:p>
            <a:endParaRPr lang="en-US" dirty="0">
              <a:solidFill>
                <a:srgbClr val="1A1A1A"/>
              </a:solidFill>
              <a:latin typeface="+mj-lt"/>
            </a:endParaRPr>
          </a:p>
          <a:p>
            <a:r>
              <a:rPr lang="en-US" dirty="0">
                <a:solidFill>
                  <a:srgbClr val="1A1A1A"/>
                </a:solidFill>
                <a:latin typeface="+mj-lt"/>
              </a:rPr>
              <a:t>Contrary to popular belief, Descartes did NOT believe that nonhuman animals lacked a pineal gland</a:t>
            </a:r>
          </a:p>
          <a:p>
            <a:pPr lvl="1"/>
            <a:r>
              <a:rPr lang="en-US" dirty="0">
                <a:solidFill>
                  <a:srgbClr val="1A1A1A"/>
                </a:solidFill>
                <a:latin typeface="+mj-lt"/>
              </a:rPr>
              <a:t>God has not given animals a soul to rationally control the machine </a:t>
            </a:r>
          </a:p>
          <a:p>
            <a:pPr lvl="1"/>
            <a:r>
              <a:rPr lang="en-US" dirty="0">
                <a:solidFill>
                  <a:srgbClr val="1A1A1A"/>
                </a:solidFill>
                <a:latin typeface="+mj-lt"/>
              </a:rPr>
              <a:t>Animals act only on instincts and triggers to physical stimuli </a:t>
            </a:r>
            <a:endParaRPr lang="en-US" dirty="0">
              <a:latin typeface="+mj-lt"/>
            </a:endParaRPr>
          </a:p>
        </p:txBody>
      </p:sp>
      <p:pic>
        <p:nvPicPr>
          <p:cNvPr id="14338" name="Picture 2" descr="Descartes: Pineal Gland Greeting Card for Sale by Granger">
            <a:extLst>
              <a:ext uri="{FF2B5EF4-FFF2-40B4-BE49-F238E27FC236}">
                <a16:creationId xmlns:a16="http://schemas.microsoft.com/office/drawing/2014/main" id="{B0B73B7B-514B-4B32-B958-256977818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5861" y="0"/>
            <a:ext cx="1736139" cy="2430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45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1835-0FB8-45D1-95E8-858C090CE997}"/>
              </a:ext>
            </a:extLst>
          </p:cNvPr>
          <p:cNvSpPr>
            <a:spLocks noGrp="1"/>
          </p:cNvSpPr>
          <p:nvPr>
            <p:ph type="title"/>
          </p:nvPr>
        </p:nvSpPr>
        <p:spPr/>
        <p:txBody>
          <a:bodyPr/>
          <a:lstStyle/>
          <a:p>
            <a:r>
              <a:rPr lang="en-US" dirty="0"/>
              <a:t>Obj 2: Mechanical mind is </a:t>
            </a:r>
            <a:r>
              <a:rPr lang="en-US" i="1" dirty="0"/>
              <a:t>simpler </a:t>
            </a:r>
          </a:p>
        </p:txBody>
      </p:sp>
      <p:sp>
        <p:nvSpPr>
          <p:cNvPr id="3" name="Content Placeholder 2">
            <a:extLst>
              <a:ext uri="{FF2B5EF4-FFF2-40B4-BE49-F238E27FC236}">
                <a16:creationId xmlns:a16="http://schemas.microsoft.com/office/drawing/2014/main" id="{77E1AB90-B666-4280-B13B-30612585BD6F}"/>
              </a:ext>
            </a:extLst>
          </p:cNvPr>
          <p:cNvSpPr>
            <a:spLocks noGrp="1"/>
          </p:cNvSpPr>
          <p:nvPr>
            <p:ph idx="1"/>
          </p:nvPr>
        </p:nvSpPr>
        <p:spPr>
          <a:xfrm>
            <a:off x="676274" y="2176203"/>
            <a:ext cx="10753725" cy="3766185"/>
          </a:xfrm>
        </p:spPr>
        <p:txBody>
          <a:bodyPr>
            <a:normAutofit lnSpcReduction="10000"/>
          </a:bodyPr>
          <a:lstStyle/>
          <a:p>
            <a:r>
              <a:rPr lang="en-US" dirty="0"/>
              <a:t>Princess Elizabeth: “it would be easier for me to concede matter and extension to the soul than to concede the capacity to move a body and to be moved by it to an immaterial thing”</a:t>
            </a:r>
          </a:p>
          <a:p>
            <a:r>
              <a:rPr lang="en-US" dirty="0">
                <a:solidFill>
                  <a:srgbClr val="1A1A1A"/>
                </a:solidFill>
                <a:latin typeface="+mj-lt"/>
              </a:rPr>
              <a:t>Hobbes: </a:t>
            </a:r>
            <a:r>
              <a:rPr lang="en-US" b="0" i="0" dirty="0">
                <a:solidFill>
                  <a:srgbClr val="1A1A1A"/>
                </a:solidFill>
                <a:effectLst/>
                <a:latin typeface="+mj-lt"/>
              </a:rPr>
              <a:t>‘I can explain all the workings of the mind using only material resources. What need is there to postulate an immaterial mind when this perfectly good, and more minimal, explanation is available?</a:t>
            </a:r>
          </a:p>
          <a:p>
            <a:r>
              <a:rPr lang="en-US" dirty="0">
                <a:solidFill>
                  <a:srgbClr val="1A1A1A"/>
                </a:solidFill>
                <a:latin typeface="+mj-lt"/>
              </a:rPr>
              <a:t>Immaterial substances aren’t necessary to explain mentality </a:t>
            </a:r>
          </a:p>
          <a:p>
            <a:r>
              <a:rPr lang="en-US" dirty="0">
                <a:latin typeface="+mj-lt"/>
              </a:rPr>
              <a:t>The mind can be understood as material in nature </a:t>
            </a:r>
          </a:p>
          <a:p>
            <a:pPr lvl="1"/>
            <a:r>
              <a:rPr lang="en-US" dirty="0">
                <a:latin typeface="+mj-lt"/>
              </a:rPr>
              <a:t>Complex machine with parts</a:t>
            </a:r>
          </a:p>
          <a:p>
            <a:pPr lvl="1"/>
            <a:r>
              <a:rPr lang="en-US" i="1" dirty="0"/>
              <a:t>Materialism</a:t>
            </a:r>
            <a:endParaRPr lang="en-US" dirty="0"/>
          </a:p>
        </p:txBody>
      </p:sp>
      <p:pic>
        <p:nvPicPr>
          <p:cNvPr id="7170" name="Picture 2" descr="The Mechanical Mind: A Philosophical Introduction to Minds, Machines a">
            <a:extLst>
              <a:ext uri="{FF2B5EF4-FFF2-40B4-BE49-F238E27FC236}">
                <a16:creationId xmlns:a16="http://schemas.microsoft.com/office/drawing/2014/main" id="{E4B48F68-1E17-4086-B4AD-190ACEB3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550" r="21071" b="12233"/>
          <a:stretch/>
        </p:blipFill>
        <p:spPr bwMode="auto">
          <a:xfrm flipH="1">
            <a:off x="9519390" y="4059296"/>
            <a:ext cx="2261278" cy="2299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1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72CD-0DC9-4B80-AB7E-FC05860C19D4}"/>
              </a:ext>
            </a:extLst>
          </p:cNvPr>
          <p:cNvSpPr>
            <a:spLocks noGrp="1"/>
          </p:cNvSpPr>
          <p:nvPr>
            <p:ph type="title"/>
          </p:nvPr>
        </p:nvSpPr>
        <p:spPr/>
        <p:txBody>
          <a:bodyPr/>
          <a:lstStyle/>
          <a:p>
            <a:r>
              <a:rPr lang="en-US" dirty="0"/>
              <a:t>Implications of substance dualism</a:t>
            </a:r>
          </a:p>
        </p:txBody>
      </p:sp>
      <p:sp>
        <p:nvSpPr>
          <p:cNvPr id="3" name="Content Placeholder 2">
            <a:extLst>
              <a:ext uri="{FF2B5EF4-FFF2-40B4-BE49-F238E27FC236}">
                <a16:creationId xmlns:a16="http://schemas.microsoft.com/office/drawing/2014/main" id="{0EED807C-B0D7-4A6B-BD05-388D1DBF7274}"/>
              </a:ext>
            </a:extLst>
          </p:cNvPr>
          <p:cNvSpPr>
            <a:spLocks noGrp="1"/>
          </p:cNvSpPr>
          <p:nvPr>
            <p:ph idx="1"/>
          </p:nvPr>
        </p:nvSpPr>
        <p:spPr>
          <a:xfrm>
            <a:off x="676274" y="2254961"/>
            <a:ext cx="10753725" cy="3766185"/>
          </a:xfrm>
        </p:spPr>
        <p:txBody>
          <a:bodyPr>
            <a:normAutofit lnSpcReduction="10000"/>
          </a:bodyPr>
          <a:lstStyle/>
          <a:p>
            <a:r>
              <a:rPr lang="en-US" dirty="0"/>
              <a:t>The possibility of minds without brains (or bodies)</a:t>
            </a:r>
          </a:p>
          <a:p>
            <a:pPr lvl="1"/>
            <a:r>
              <a:rPr lang="en-US" dirty="0"/>
              <a:t>Ghosts</a:t>
            </a:r>
          </a:p>
          <a:p>
            <a:pPr lvl="1"/>
            <a:r>
              <a:rPr lang="en-US" dirty="0"/>
              <a:t>Angels</a:t>
            </a:r>
          </a:p>
          <a:p>
            <a:pPr lvl="1"/>
            <a:r>
              <a:rPr lang="en-US" dirty="0"/>
              <a:t>Gods</a:t>
            </a:r>
          </a:p>
          <a:p>
            <a:pPr lvl="1"/>
            <a:r>
              <a:rPr lang="en-US" dirty="0"/>
              <a:t>Afterlife</a:t>
            </a:r>
          </a:p>
          <a:p>
            <a:r>
              <a:rPr lang="en-US" dirty="0"/>
              <a:t>The possibility of mental states interacting with physical matter that is not connected to the body (action at a distance) </a:t>
            </a:r>
          </a:p>
          <a:p>
            <a:pPr lvl="1"/>
            <a:r>
              <a:rPr lang="en-US" dirty="0"/>
              <a:t>Minds can interact with bodies at a distance, why not other objects?</a:t>
            </a:r>
          </a:p>
          <a:p>
            <a:pPr lvl="1"/>
            <a:r>
              <a:rPr lang="en-US" dirty="0"/>
              <a:t>Telekinesis (minds interacting with objects) </a:t>
            </a:r>
          </a:p>
          <a:p>
            <a:pPr lvl="1"/>
            <a:r>
              <a:rPr lang="en-US" dirty="0"/>
              <a:t>Telepathy (communication between minds)</a:t>
            </a:r>
          </a:p>
        </p:txBody>
      </p:sp>
    </p:spTree>
    <p:extLst>
      <p:ext uri="{BB962C8B-B14F-4D97-AF65-F5344CB8AC3E}">
        <p14:creationId xmlns:p14="http://schemas.microsoft.com/office/powerpoint/2010/main" val="290396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28E9-E3F2-4701-AD4B-09E88FE4BF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B943F2D-F72A-4341-86CE-AD31F6F6DAC9}"/>
              </a:ext>
            </a:extLst>
          </p:cNvPr>
          <p:cNvSpPr>
            <a:spLocks noGrp="1"/>
          </p:cNvSpPr>
          <p:nvPr>
            <p:ph idx="1"/>
          </p:nvPr>
        </p:nvSpPr>
        <p:spPr>
          <a:xfrm>
            <a:off x="657224" y="2011680"/>
            <a:ext cx="10753725" cy="3766185"/>
          </a:xfrm>
        </p:spPr>
        <p:txBody>
          <a:bodyPr/>
          <a:lstStyle/>
          <a:p>
            <a:r>
              <a:rPr lang="en-US" dirty="0"/>
              <a:t>What is a mind? </a:t>
            </a:r>
          </a:p>
          <a:p>
            <a:r>
              <a:rPr lang="en-US" dirty="0"/>
              <a:t>Cartesian Substance Dualism </a:t>
            </a:r>
          </a:p>
          <a:p>
            <a:pPr lvl="1"/>
            <a:r>
              <a:rPr lang="en-US" dirty="0"/>
              <a:t>Interactionism</a:t>
            </a:r>
          </a:p>
          <a:p>
            <a:pPr marL="4572" lvl="1" indent="0">
              <a:buNone/>
            </a:pPr>
            <a:r>
              <a:rPr lang="en-US" dirty="0"/>
              <a:t> Problems with the theory </a:t>
            </a:r>
          </a:p>
          <a:p>
            <a:r>
              <a:rPr lang="en-US" dirty="0"/>
              <a:t>Alternative form of Dualism:</a:t>
            </a:r>
          </a:p>
          <a:p>
            <a:pPr lvl="1"/>
            <a:r>
              <a:rPr lang="en-US" dirty="0"/>
              <a:t>Epiphenomenalism </a:t>
            </a:r>
          </a:p>
        </p:txBody>
      </p:sp>
    </p:spTree>
    <p:extLst>
      <p:ext uri="{BB962C8B-B14F-4D97-AF65-F5344CB8AC3E}">
        <p14:creationId xmlns:p14="http://schemas.microsoft.com/office/powerpoint/2010/main" val="51508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298F-000C-402A-9105-159D77BAD743}"/>
              </a:ext>
            </a:extLst>
          </p:cNvPr>
          <p:cNvSpPr>
            <a:spLocks noGrp="1"/>
          </p:cNvSpPr>
          <p:nvPr>
            <p:ph type="title"/>
          </p:nvPr>
        </p:nvSpPr>
        <p:spPr/>
        <p:txBody>
          <a:bodyPr/>
          <a:lstStyle/>
          <a:p>
            <a:r>
              <a:rPr lang="en-US" dirty="0"/>
              <a:t>Other forms of dualism </a:t>
            </a:r>
          </a:p>
        </p:txBody>
      </p:sp>
      <p:sp>
        <p:nvSpPr>
          <p:cNvPr id="3" name="Content Placeholder 2">
            <a:extLst>
              <a:ext uri="{FF2B5EF4-FFF2-40B4-BE49-F238E27FC236}">
                <a16:creationId xmlns:a16="http://schemas.microsoft.com/office/drawing/2014/main" id="{84AE9471-261D-4416-A67C-892B7DC248C6}"/>
              </a:ext>
            </a:extLst>
          </p:cNvPr>
          <p:cNvSpPr>
            <a:spLocks noGrp="1"/>
          </p:cNvSpPr>
          <p:nvPr>
            <p:ph idx="1"/>
          </p:nvPr>
        </p:nvSpPr>
        <p:spPr>
          <a:xfrm>
            <a:off x="657224" y="1909587"/>
            <a:ext cx="10753725" cy="4948413"/>
          </a:xfrm>
        </p:spPr>
        <p:txBody>
          <a:bodyPr>
            <a:normAutofit/>
          </a:bodyPr>
          <a:lstStyle/>
          <a:p>
            <a:r>
              <a:rPr lang="en-US" dirty="0"/>
              <a:t>While Descartes favored a version of dualism that is committed to causal interactionism (the view that the mind and body interact with one another), there are other versions that avoid the problem of causal interaction </a:t>
            </a:r>
          </a:p>
          <a:p>
            <a:r>
              <a:rPr lang="en-US" b="1" dirty="0"/>
              <a:t>Epiphenomenalism</a:t>
            </a:r>
            <a:r>
              <a:rPr lang="en-US" dirty="0"/>
              <a:t>- the view which states minds (souls) exist but have no causal powers</a:t>
            </a:r>
          </a:p>
          <a:p>
            <a:pPr lvl="1"/>
            <a:r>
              <a:rPr lang="en-US" dirty="0"/>
              <a:t>Mental states are caused by changes in the brain </a:t>
            </a:r>
          </a:p>
          <a:p>
            <a:pPr lvl="1"/>
            <a:r>
              <a:rPr lang="en-US" dirty="0"/>
              <a:t>Like the sound of a steam whistle is caused by the engine of a train (Huxley’s example)</a:t>
            </a:r>
          </a:p>
          <a:p>
            <a:pPr lvl="2"/>
            <a:r>
              <a:rPr lang="en-US" dirty="0"/>
              <a:t>Steam whistle doesn’t causally interact with the train (just a byproduct) </a:t>
            </a:r>
          </a:p>
          <a:p>
            <a:pPr lvl="2"/>
            <a:r>
              <a:rPr lang="en-US" dirty="0"/>
              <a:t>Causality flows from the train to the whistle, not the other way</a:t>
            </a:r>
          </a:p>
          <a:p>
            <a:r>
              <a:rPr lang="en-US" dirty="0"/>
              <a:t>Commonsense picture: mental states cause brain states</a:t>
            </a:r>
          </a:p>
          <a:p>
            <a:pPr lvl="1"/>
            <a:r>
              <a:rPr lang="en-US" dirty="0"/>
              <a:t>Disappointed hopes cause sadness; Fear causes flight</a:t>
            </a:r>
          </a:p>
          <a:p>
            <a:pPr lvl="1"/>
            <a:r>
              <a:rPr lang="en-US" dirty="0"/>
              <a:t>Epiphenomenalism rejects the commonsense picture</a:t>
            </a:r>
          </a:p>
        </p:txBody>
      </p:sp>
      <p:pic>
        <p:nvPicPr>
          <p:cNvPr id="4" name="Picture 4" descr="Thomas Henry Huxley - Wikipedia">
            <a:extLst>
              <a:ext uri="{FF2B5EF4-FFF2-40B4-BE49-F238E27FC236}">
                <a16:creationId xmlns:a16="http://schemas.microsoft.com/office/drawing/2014/main" id="{13461C42-C203-4FEA-8107-5C0BD151F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3846273"/>
            <a:ext cx="20955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3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Dualism The reading for today is Ch 1">
            <a:extLst>
              <a:ext uri="{FF2B5EF4-FFF2-40B4-BE49-F238E27FC236}">
                <a16:creationId xmlns:a16="http://schemas.microsoft.com/office/drawing/2014/main" id="{55E43354-576F-4A68-AAA4-7EB7DE24B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151" y="-745658"/>
            <a:ext cx="8113697" cy="608527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No photo description available.">
            <a:extLst>
              <a:ext uri="{FF2B5EF4-FFF2-40B4-BE49-F238E27FC236}">
                <a16:creationId xmlns:a16="http://schemas.microsoft.com/office/drawing/2014/main" id="{614FF6B6-C6D6-4A74-8FC2-E6DBB0844F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5438"/>
          <a:stretch/>
        </p:blipFill>
        <p:spPr bwMode="auto">
          <a:xfrm>
            <a:off x="2039151" y="4213459"/>
            <a:ext cx="8135112" cy="264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0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E57D-22A4-4E38-8602-A5912D7A8A9E}"/>
              </a:ext>
            </a:extLst>
          </p:cNvPr>
          <p:cNvSpPr>
            <a:spLocks noGrp="1"/>
          </p:cNvSpPr>
          <p:nvPr>
            <p:ph type="title"/>
          </p:nvPr>
        </p:nvSpPr>
        <p:spPr/>
        <p:txBody>
          <a:bodyPr/>
          <a:lstStyle/>
          <a:p>
            <a:r>
              <a:rPr lang="en-US" dirty="0"/>
              <a:t>Huxley’s argument for epiphenomenalism </a:t>
            </a:r>
          </a:p>
        </p:txBody>
      </p:sp>
      <p:sp>
        <p:nvSpPr>
          <p:cNvPr id="3" name="Content Placeholder 2">
            <a:extLst>
              <a:ext uri="{FF2B5EF4-FFF2-40B4-BE49-F238E27FC236}">
                <a16:creationId xmlns:a16="http://schemas.microsoft.com/office/drawing/2014/main" id="{2CB0706E-8694-47AA-9461-1641E0C1A499}"/>
              </a:ext>
            </a:extLst>
          </p:cNvPr>
          <p:cNvSpPr>
            <a:spLocks noGrp="1"/>
          </p:cNvSpPr>
          <p:nvPr>
            <p:ph idx="1"/>
          </p:nvPr>
        </p:nvSpPr>
        <p:spPr>
          <a:xfrm>
            <a:off x="657224" y="2355628"/>
            <a:ext cx="10753725" cy="4002839"/>
          </a:xfrm>
        </p:spPr>
        <p:txBody>
          <a:bodyPr>
            <a:normAutofit lnSpcReduction="10000"/>
          </a:bodyPr>
          <a:lstStyle/>
          <a:p>
            <a:r>
              <a:rPr lang="en-US" dirty="0"/>
              <a:t>First makes the case that epiphenomenalism is true of the “brutes” (nonhuman animals)</a:t>
            </a:r>
          </a:p>
          <a:p>
            <a:r>
              <a:rPr lang="en-US" dirty="0"/>
              <a:t>Supporting evidence: Dissection studies with frogs reveal that they behave the same even if you remove tissues associated with consciousness</a:t>
            </a:r>
          </a:p>
          <a:p>
            <a:pPr lvl="1"/>
            <a:r>
              <a:rPr lang="en-US" dirty="0"/>
              <a:t>Complex behavior remains without consciousness</a:t>
            </a:r>
          </a:p>
          <a:p>
            <a:r>
              <a:rPr lang="en-US" dirty="0"/>
              <a:t>He then implies that these arguments work equally well for humans </a:t>
            </a:r>
          </a:p>
          <a:p>
            <a:r>
              <a:rPr lang="en-US" dirty="0"/>
              <a:t>Supporting evidence 2: Case studies involving human subjects (Sergeant F)</a:t>
            </a:r>
          </a:p>
          <a:p>
            <a:pPr lvl="1"/>
            <a:r>
              <a:rPr lang="en-US" dirty="0"/>
              <a:t>Upshot: Consciousness is caused by the brain, but consciousness doesn’t do anything (we could get rid of it and still behave the same) </a:t>
            </a:r>
          </a:p>
          <a:p>
            <a:r>
              <a:rPr lang="en-US" dirty="0"/>
              <a:t>Conclusion: Epiphenomenalism is true of all animals (humans too) </a:t>
            </a:r>
          </a:p>
        </p:txBody>
      </p:sp>
      <p:pic>
        <p:nvPicPr>
          <p:cNvPr id="4" name="Picture 3">
            <a:extLst>
              <a:ext uri="{FF2B5EF4-FFF2-40B4-BE49-F238E27FC236}">
                <a16:creationId xmlns:a16="http://schemas.microsoft.com/office/drawing/2014/main" id="{7CF182E8-EBCE-4927-B5EA-B28D4B742B93}"/>
              </a:ext>
            </a:extLst>
          </p:cNvPr>
          <p:cNvPicPr>
            <a:picLocks noChangeAspect="1"/>
          </p:cNvPicPr>
          <p:nvPr/>
        </p:nvPicPr>
        <p:blipFill>
          <a:blip r:embed="rId3"/>
          <a:stretch>
            <a:fillRect/>
          </a:stretch>
        </p:blipFill>
        <p:spPr>
          <a:xfrm flipH="1">
            <a:off x="8403584" y="310257"/>
            <a:ext cx="3349391" cy="1728372"/>
          </a:xfrm>
          <a:prstGeom prst="rect">
            <a:avLst/>
          </a:prstGeom>
        </p:spPr>
      </p:pic>
    </p:spTree>
    <p:extLst>
      <p:ext uri="{BB962C8B-B14F-4D97-AF65-F5344CB8AC3E}">
        <p14:creationId xmlns:p14="http://schemas.microsoft.com/office/powerpoint/2010/main" val="360059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3086-9C87-4E20-98C7-EF5622AEE5EB}"/>
              </a:ext>
            </a:extLst>
          </p:cNvPr>
          <p:cNvSpPr>
            <a:spLocks noGrp="1"/>
          </p:cNvSpPr>
          <p:nvPr>
            <p:ph type="title"/>
          </p:nvPr>
        </p:nvSpPr>
        <p:spPr/>
        <p:txBody>
          <a:bodyPr/>
          <a:lstStyle/>
          <a:p>
            <a:r>
              <a:rPr lang="en-US" dirty="0"/>
              <a:t>James’s response to Huxley </a:t>
            </a:r>
          </a:p>
        </p:txBody>
      </p:sp>
      <p:sp>
        <p:nvSpPr>
          <p:cNvPr id="3" name="Content Placeholder 2">
            <a:extLst>
              <a:ext uri="{FF2B5EF4-FFF2-40B4-BE49-F238E27FC236}">
                <a16:creationId xmlns:a16="http://schemas.microsoft.com/office/drawing/2014/main" id="{57EC59A1-D013-40F4-A5A2-59A2C95F46C3}"/>
              </a:ext>
            </a:extLst>
          </p:cNvPr>
          <p:cNvSpPr>
            <a:spLocks noGrp="1"/>
          </p:cNvSpPr>
          <p:nvPr>
            <p:ph idx="1"/>
          </p:nvPr>
        </p:nvSpPr>
        <p:spPr>
          <a:xfrm>
            <a:off x="676656" y="2011680"/>
            <a:ext cx="10753725" cy="4746472"/>
          </a:xfrm>
        </p:spPr>
        <p:txBody>
          <a:bodyPr>
            <a:normAutofit/>
          </a:bodyPr>
          <a:lstStyle/>
          <a:p>
            <a:r>
              <a:rPr lang="en-US" dirty="0"/>
              <a:t>William James finds epiphenomenalism very hard to take seriously </a:t>
            </a:r>
          </a:p>
          <a:p>
            <a:r>
              <a:rPr lang="en-US" dirty="0"/>
              <a:t>Offers two arguments against the view</a:t>
            </a:r>
          </a:p>
          <a:p>
            <a:r>
              <a:rPr lang="en-US" dirty="0"/>
              <a:t>Evolutionary argument: Consciousness increases a creature’s fitness (survivability) </a:t>
            </a:r>
          </a:p>
          <a:p>
            <a:pPr lvl="1"/>
            <a:r>
              <a:rPr lang="en-US" dirty="0"/>
              <a:t>Plausible that consciousness plays an important </a:t>
            </a:r>
            <a:r>
              <a:rPr lang="en-US" b="1" dirty="0"/>
              <a:t>function</a:t>
            </a:r>
          </a:p>
          <a:p>
            <a:pPr lvl="1"/>
            <a:r>
              <a:rPr lang="en-US" dirty="0"/>
              <a:t>It allows us to choose what to pay attention to</a:t>
            </a:r>
          </a:p>
          <a:p>
            <a:pPr lvl="2"/>
            <a:r>
              <a:rPr lang="en-US" dirty="0"/>
              <a:t>Consciousness as an experience selector </a:t>
            </a:r>
          </a:p>
          <a:p>
            <a:pPr lvl="1"/>
            <a:r>
              <a:rPr lang="en-US" i="1" dirty="0"/>
              <a:t>Further point</a:t>
            </a:r>
            <a:r>
              <a:rPr lang="en-US" dirty="0"/>
              <a:t>: Would be a mystery why humans have consciousness if it serves no evolutionary purpose</a:t>
            </a:r>
          </a:p>
          <a:p>
            <a:r>
              <a:rPr lang="en-US" dirty="0"/>
              <a:t>Appeal to commonsense: Epiphenomenalism is contrary to commonsense</a:t>
            </a:r>
          </a:p>
          <a:p>
            <a:pPr lvl="1"/>
            <a:r>
              <a:rPr lang="en-US" dirty="0"/>
              <a:t>Therefore, it is (probably) false </a:t>
            </a:r>
          </a:p>
        </p:txBody>
      </p:sp>
    </p:spTree>
    <p:extLst>
      <p:ext uri="{BB962C8B-B14F-4D97-AF65-F5344CB8AC3E}">
        <p14:creationId xmlns:p14="http://schemas.microsoft.com/office/powerpoint/2010/main" val="384627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3637-4286-4F41-9814-F34C7E8C33F8}"/>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C7516494-3FBE-4F0D-80F7-67434355FC97}"/>
              </a:ext>
            </a:extLst>
          </p:cNvPr>
          <p:cNvSpPr>
            <a:spLocks noGrp="1"/>
          </p:cNvSpPr>
          <p:nvPr>
            <p:ph idx="1"/>
          </p:nvPr>
        </p:nvSpPr>
        <p:spPr>
          <a:xfrm>
            <a:off x="657224" y="2011680"/>
            <a:ext cx="10753725" cy="3766185"/>
          </a:xfrm>
        </p:spPr>
        <p:txBody>
          <a:bodyPr/>
          <a:lstStyle/>
          <a:p>
            <a:r>
              <a:rPr lang="en-US" dirty="0"/>
              <a:t>Responses to the mind-body problem in the 20</a:t>
            </a:r>
            <a:r>
              <a:rPr lang="en-US" baseline="30000" dirty="0"/>
              <a:t>th</a:t>
            </a:r>
            <a:r>
              <a:rPr lang="en-US" dirty="0"/>
              <a:t> century:</a:t>
            </a:r>
          </a:p>
          <a:p>
            <a:r>
              <a:rPr lang="en-US" dirty="0"/>
              <a:t>Behaviorism</a:t>
            </a:r>
          </a:p>
          <a:p>
            <a:r>
              <a:rPr lang="en-US" dirty="0"/>
              <a:t>Identity Theory</a:t>
            </a:r>
          </a:p>
          <a:p>
            <a:r>
              <a:rPr lang="en-US" dirty="0"/>
              <a:t>Functionalism </a:t>
            </a:r>
          </a:p>
        </p:txBody>
      </p:sp>
    </p:spTree>
    <p:extLst>
      <p:ext uri="{BB962C8B-B14F-4D97-AF65-F5344CB8AC3E}">
        <p14:creationId xmlns:p14="http://schemas.microsoft.com/office/powerpoint/2010/main" val="6763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May be a cartoon of 1 person, standing and text that says 'BERNSTEIN &quot;I may not know how many of these photos contain motorcycles, but damn it, Meg I know how Ifeel!&quot;'">
            <a:extLst>
              <a:ext uri="{FF2B5EF4-FFF2-40B4-BE49-F238E27FC236}">
                <a16:creationId xmlns:a16="http://schemas.microsoft.com/office/drawing/2014/main" id="{762C1AB8-3916-4838-A4B7-64C6B87409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11901" y="138802"/>
            <a:ext cx="4968197" cy="658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3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A57E-8CCA-444D-A34C-C8558AE540B9}"/>
              </a:ext>
            </a:extLst>
          </p:cNvPr>
          <p:cNvSpPr>
            <a:spLocks noGrp="1"/>
          </p:cNvSpPr>
          <p:nvPr>
            <p:ph type="title"/>
          </p:nvPr>
        </p:nvSpPr>
        <p:spPr/>
        <p:txBody>
          <a:bodyPr/>
          <a:lstStyle/>
          <a:p>
            <a:r>
              <a:rPr lang="en-US" dirty="0"/>
              <a:t>What are minds made up of?</a:t>
            </a:r>
          </a:p>
        </p:txBody>
      </p:sp>
      <p:sp>
        <p:nvSpPr>
          <p:cNvPr id="3" name="Content Placeholder 2">
            <a:extLst>
              <a:ext uri="{FF2B5EF4-FFF2-40B4-BE49-F238E27FC236}">
                <a16:creationId xmlns:a16="http://schemas.microsoft.com/office/drawing/2014/main" id="{7E4DFBD0-92B7-4F90-802F-090E2A5AAF9F}"/>
              </a:ext>
            </a:extLst>
          </p:cNvPr>
          <p:cNvSpPr>
            <a:spLocks noGrp="1"/>
          </p:cNvSpPr>
          <p:nvPr>
            <p:ph idx="1"/>
          </p:nvPr>
        </p:nvSpPr>
        <p:spPr>
          <a:xfrm>
            <a:off x="1216581" y="2009697"/>
            <a:ext cx="9379011" cy="4568142"/>
          </a:xfrm>
        </p:spPr>
        <p:txBody>
          <a:bodyPr>
            <a:normAutofit/>
          </a:bodyPr>
          <a:lstStyle/>
          <a:p>
            <a:r>
              <a:rPr lang="en-US" dirty="0"/>
              <a:t>Some terminology in metaphysics: </a:t>
            </a:r>
          </a:p>
          <a:p>
            <a:r>
              <a:rPr lang="en-US" dirty="0"/>
              <a:t>Substance- something in which properties inhere (Kim)</a:t>
            </a:r>
          </a:p>
          <a:p>
            <a:pPr lvl="1"/>
            <a:r>
              <a:rPr lang="en-US" dirty="0"/>
              <a:t>Object that instantiates (or has) properties</a:t>
            </a:r>
          </a:p>
          <a:p>
            <a:r>
              <a:rPr lang="en-US" dirty="0"/>
              <a:t>Substances also have the capacity for independent existence</a:t>
            </a:r>
          </a:p>
          <a:p>
            <a:pPr lvl="1"/>
            <a:r>
              <a:rPr lang="en-US" i="1" dirty="0"/>
              <a:t>Logically</a:t>
            </a:r>
            <a:r>
              <a:rPr lang="en-US" dirty="0"/>
              <a:t> possible for it to exist on its own</a:t>
            </a:r>
          </a:p>
          <a:p>
            <a:pPr lvl="1"/>
            <a:r>
              <a:rPr lang="en-US" dirty="0"/>
              <a:t>Thought experiment: The baseball universe </a:t>
            </a:r>
          </a:p>
          <a:p>
            <a:pPr lvl="1"/>
            <a:endParaRPr lang="en-US" dirty="0"/>
          </a:p>
          <a:p>
            <a:r>
              <a:rPr lang="en-US" dirty="0"/>
              <a:t>Properties can be predicated of things: weight, shape, color, volume</a:t>
            </a:r>
          </a:p>
          <a:p>
            <a:pPr lvl="1"/>
            <a:r>
              <a:rPr lang="en-US" dirty="0"/>
              <a:t>Weight is dependent upon some object or thing that has it </a:t>
            </a:r>
          </a:p>
          <a:p>
            <a:pPr lvl="1"/>
            <a:r>
              <a:rPr lang="en-US" dirty="0"/>
              <a:t>Unlike substances, you cannot just have properties free-floating (color red in the other room, but no object is red) </a:t>
            </a:r>
          </a:p>
        </p:txBody>
      </p:sp>
    </p:spTree>
    <p:extLst>
      <p:ext uri="{BB962C8B-B14F-4D97-AF65-F5344CB8AC3E}">
        <p14:creationId xmlns:p14="http://schemas.microsoft.com/office/powerpoint/2010/main" val="119380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6C79-C3EE-4737-BEC7-07CF7E66BE47}"/>
              </a:ext>
            </a:extLst>
          </p:cNvPr>
          <p:cNvSpPr>
            <a:spLocks noGrp="1"/>
          </p:cNvSpPr>
          <p:nvPr>
            <p:ph type="title"/>
          </p:nvPr>
        </p:nvSpPr>
        <p:spPr/>
        <p:txBody>
          <a:bodyPr/>
          <a:lstStyle/>
          <a:p>
            <a:r>
              <a:rPr lang="en-US" dirty="0"/>
              <a:t>The nature of body</a:t>
            </a:r>
          </a:p>
        </p:txBody>
      </p:sp>
      <p:sp>
        <p:nvSpPr>
          <p:cNvPr id="3" name="Content Placeholder 2">
            <a:extLst>
              <a:ext uri="{FF2B5EF4-FFF2-40B4-BE49-F238E27FC236}">
                <a16:creationId xmlns:a16="http://schemas.microsoft.com/office/drawing/2014/main" id="{A1106562-DF8A-4EDE-A5D0-63EB09429629}"/>
              </a:ext>
            </a:extLst>
          </p:cNvPr>
          <p:cNvSpPr>
            <a:spLocks noGrp="1"/>
          </p:cNvSpPr>
          <p:nvPr>
            <p:ph idx="1"/>
          </p:nvPr>
        </p:nvSpPr>
        <p:spPr>
          <a:xfrm>
            <a:off x="676274" y="2095570"/>
            <a:ext cx="10753725" cy="3766185"/>
          </a:xfrm>
        </p:spPr>
        <p:txBody>
          <a:bodyPr>
            <a:normAutofit lnSpcReduction="10000"/>
          </a:bodyPr>
          <a:lstStyle/>
          <a:p>
            <a:r>
              <a:rPr lang="en-US" dirty="0"/>
              <a:t>Descartes at first thought he was essentially a human </a:t>
            </a:r>
            <a:r>
              <a:rPr lang="en-US" i="1" dirty="0"/>
              <a:t>organism </a:t>
            </a:r>
          </a:p>
          <a:p>
            <a:r>
              <a:rPr lang="en-US" dirty="0"/>
              <a:t>In light of developments in 17</a:t>
            </a:r>
            <a:r>
              <a:rPr lang="en-US" baseline="30000" dirty="0"/>
              <a:t>th</a:t>
            </a:r>
            <a:r>
              <a:rPr lang="en-US" dirty="0"/>
              <a:t> century science, organisms, including human bodies, were understood as </a:t>
            </a:r>
            <a:r>
              <a:rPr lang="en-US" i="1" dirty="0"/>
              <a:t>machines</a:t>
            </a:r>
            <a:r>
              <a:rPr lang="en-US" dirty="0"/>
              <a:t> with intricate parts </a:t>
            </a:r>
          </a:p>
          <a:p>
            <a:r>
              <a:rPr lang="en-US" dirty="0"/>
              <a:t>Descartes: “I suppose the body to be nothing but a statue or machine made of earth”</a:t>
            </a:r>
          </a:p>
          <a:p>
            <a:pPr lvl="1"/>
            <a:r>
              <a:rPr lang="en-US" dirty="0"/>
              <a:t>Machines exist at a location in time and space (Makes sense to ask where is the machine? When did it come into existence?)</a:t>
            </a:r>
          </a:p>
          <a:p>
            <a:pPr lvl="1"/>
            <a:r>
              <a:rPr lang="en-US" dirty="0"/>
              <a:t>Machines are made up of </a:t>
            </a:r>
            <a:r>
              <a:rPr lang="en-US" i="1" dirty="0"/>
              <a:t>matter</a:t>
            </a:r>
            <a:r>
              <a:rPr lang="en-US" dirty="0"/>
              <a:t> (tiny particles that have size, mass, etc.)</a:t>
            </a:r>
          </a:p>
          <a:p>
            <a:r>
              <a:rPr lang="en-US" dirty="0"/>
              <a:t>Descartes: Am </a:t>
            </a:r>
            <a:r>
              <a:rPr lang="en-US" i="1" dirty="0"/>
              <a:t>I</a:t>
            </a:r>
            <a:r>
              <a:rPr lang="en-US" dirty="0"/>
              <a:t> essentially a machine? </a:t>
            </a:r>
          </a:p>
          <a:p>
            <a:pPr lvl="1"/>
            <a:r>
              <a:rPr lang="en-US" dirty="0"/>
              <a:t>Would I no longer exist if you were to destroy my body? </a:t>
            </a:r>
          </a:p>
        </p:txBody>
      </p:sp>
    </p:spTree>
    <p:extLst>
      <p:ext uri="{BB962C8B-B14F-4D97-AF65-F5344CB8AC3E}">
        <p14:creationId xmlns:p14="http://schemas.microsoft.com/office/powerpoint/2010/main" val="399189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rror">
            <a:extLst>
              <a:ext uri="{FF2B5EF4-FFF2-40B4-BE49-F238E27FC236}">
                <a16:creationId xmlns:a16="http://schemas.microsoft.com/office/drawing/2014/main" id="{9C91BF43-980A-46F3-BDAD-03A780ABB4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199749" y="640081"/>
            <a:ext cx="2714637" cy="52711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EF5DE5-EF9B-4DBF-8A10-623E22E014BA}"/>
              </a:ext>
            </a:extLst>
          </p:cNvPr>
          <p:cNvSpPr>
            <a:spLocks noGrp="1"/>
          </p:cNvSpPr>
          <p:nvPr>
            <p:ph type="title"/>
          </p:nvPr>
        </p:nvSpPr>
        <p:spPr>
          <a:xfrm>
            <a:off x="613124" y="799472"/>
            <a:ext cx="7499030" cy="1280890"/>
          </a:xfrm>
        </p:spPr>
        <p:txBody>
          <a:bodyPr>
            <a:normAutofit fontScale="90000"/>
          </a:bodyPr>
          <a:lstStyle/>
          <a:p>
            <a:r>
              <a:rPr lang="en-US" dirty="0"/>
              <a:t>Mirror thought experiment</a:t>
            </a:r>
          </a:p>
        </p:txBody>
      </p:sp>
      <p:sp>
        <p:nvSpPr>
          <p:cNvPr id="3" name="Content Placeholder 2">
            <a:extLst>
              <a:ext uri="{FF2B5EF4-FFF2-40B4-BE49-F238E27FC236}">
                <a16:creationId xmlns:a16="http://schemas.microsoft.com/office/drawing/2014/main" id="{A8BCD929-79A5-4821-A567-F3CC77C1470F}"/>
              </a:ext>
            </a:extLst>
          </p:cNvPr>
          <p:cNvSpPr>
            <a:spLocks noGrp="1"/>
          </p:cNvSpPr>
          <p:nvPr>
            <p:ph idx="1"/>
          </p:nvPr>
        </p:nvSpPr>
        <p:spPr>
          <a:xfrm>
            <a:off x="969264" y="2367637"/>
            <a:ext cx="6045975" cy="3870755"/>
          </a:xfrm>
        </p:spPr>
        <p:txBody>
          <a:bodyPr>
            <a:normAutofit/>
          </a:bodyPr>
          <a:lstStyle/>
          <a:p>
            <a:r>
              <a:rPr lang="en-US" dirty="0"/>
              <a:t>One test: Is it coherent to conceive of my mind existing without a body?</a:t>
            </a:r>
          </a:p>
          <a:p>
            <a:pPr lvl="1"/>
            <a:r>
              <a:rPr lang="en-US" dirty="0"/>
              <a:t>Conceivability test</a:t>
            </a:r>
          </a:p>
          <a:p>
            <a:r>
              <a:rPr lang="en-US" dirty="0"/>
              <a:t>Descartes: Yes!</a:t>
            </a:r>
          </a:p>
          <a:p>
            <a:r>
              <a:rPr lang="en-US" dirty="0"/>
              <a:t>Takeaway: It’s (</a:t>
            </a:r>
            <a:r>
              <a:rPr lang="en-US" i="1" dirty="0"/>
              <a:t>logically</a:t>
            </a:r>
            <a:r>
              <a:rPr lang="en-US" dirty="0"/>
              <a:t>) possible for the mind to exist without the body</a:t>
            </a:r>
          </a:p>
          <a:p>
            <a:pPr lvl="1"/>
            <a:r>
              <a:rPr lang="en-US" dirty="0"/>
              <a:t>Still might be physically impossible </a:t>
            </a:r>
          </a:p>
          <a:p>
            <a:endParaRPr lang="en-US" dirty="0"/>
          </a:p>
          <a:p>
            <a:endParaRPr lang="en-US" dirty="0"/>
          </a:p>
        </p:txBody>
      </p:sp>
    </p:spTree>
    <p:extLst>
      <p:ext uri="{BB962C8B-B14F-4D97-AF65-F5344CB8AC3E}">
        <p14:creationId xmlns:p14="http://schemas.microsoft.com/office/powerpoint/2010/main" val="63153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58B9-9CF3-49A0-AEE2-495645CAB974}"/>
              </a:ext>
            </a:extLst>
          </p:cNvPr>
          <p:cNvSpPr>
            <a:spLocks noGrp="1"/>
          </p:cNvSpPr>
          <p:nvPr>
            <p:ph type="title"/>
          </p:nvPr>
        </p:nvSpPr>
        <p:spPr/>
        <p:txBody>
          <a:bodyPr/>
          <a:lstStyle/>
          <a:p>
            <a:r>
              <a:rPr lang="en-US" dirty="0"/>
              <a:t>Mind and body</a:t>
            </a:r>
          </a:p>
        </p:txBody>
      </p:sp>
      <p:sp>
        <p:nvSpPr>
          <p:cNvPr id="3" name="Content Placeholder 2">
            <a:extLst>
              <a:ext uri="{FF2B5EF4-FFF2-40B4-BE49-F238E27FC236}">
                <a16:creationId xmlns:a16="http://schemas.microsoft.com/office/drawing/2014/main" id="{F4A7D467-5D98-49C7-8649-A9D718FDE517}"/>
              </a:ext>
            </a:extLst>
          </p:cNvPr>
          <p:cNvSpPr>
            <a:spLocks noGrp="1"/>
          </p:cNvSpPr>
          <p:nvPr>
            <p:ph idx="1"/>
          </p:nvPr>
        </p:nvSpPr>
        <p:spPr>
          <a:xfrm>
            <a:off x="676656" y="2011680"/>
            <a:ext cx="11056540" cy="4273617"/>
          </a:xfrm>
        </p:spPr>
        <p:txBody>
          <a:bodyPr>
            <a:normAutofit/>
          </a:bodyPr>
          <a:lstStyle/>
          <a:p>
            <a:r>
              <a:rPr lang="en-US" dirty="0"/>
              <a:t>Descartes: There are good reasons to think the mind and body are distinct substances </a:t>
            </a:r>
          </a:p>
          <a:p>
            <a:r>
              <a:rPr lang="en-US" dirty="0"/>
              <a:t>Conceivability argument:</a:t>
            </a:r>
          </a:p>
          <a:p>
            <a:r>
              <a:rPr lang="en-US" dirty="0"/>
              <a:t>P1. It is conceivable that the mind (A) can exist without body (B)</a:t>
            </a:r>
          </a:p>
          <a:p>
            <a:pPr lvl="1"/>
            <a:r>
              <a:rPr lang="en-US" dirty="0"/>
              <a:t>C. Therefore, it is (logically) possible that the mind can exist without body. </a:t>
            </a:r>
          </a:p>
          <a:p>
            <a:r>
              <a:rPr lang="en-US" dirty="0"/>
              <a:t>P3. </a:t>
            </a:r>
            <a:r>
              <a:rPr lang="en-US" i="1" dirty="0"/>
              <a:t>If it’s (logically) possible for A to exist without B, then A &amp; B cannot be one in the same object </a:t>
            </a:r>
            <a:r>
              <a:rPr lang="en-US" dirty="0"/>
              <a:t>(Leibniz’s law) </a:t>
            </a:r>
            <a:endParaRPr lang="en-US" i="1" dirty="0"/>
          </a:p>
          <a:p>
            <a:r>
              <a:rPr lang="en-US" dirty="0"/>
              <a:t>C. Therefore, the mind and body are distinct objects/substances</a:t>
            </a:r>
          </a:p>
          <a:p>
            <a:r>
              <a:rPr lang="en-US" dirty="0"/>
              <a:t>Upshot: Humans are made up of two separate objects (i.e. a mind and a body)</a:t>
            </a:r>
          </a:p>
          <a:p>
            <a:r>
              <a:rPr lang="en-US" dirty="0"/>
              <a:t>Remaining question: What are these objects made up of? </a:t>
            </a:r>
          </a:p>
          <a:p>
            <a:pPr marL="57150" indent="0">
              <a:buNone/>
            </a:pPr>
            <a:endParaRPr lang="en-US" dirty="0"/>
          </a:p>
        </p:txBody>
      </p:sp>
    </p:spTree>
    <p:extLst>
      <p:ext uri="{BB962C8B-B14F-4D97-AF65-F5344CB8AC3E}">
        <p14:creationId xmlns:p14="http://schemas.microsoft.com/office/powerpoint/2010/main" val="70406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F76B-B279-4EAD-9C69-64DDDD602375}"/>
              </a:ext>
            </a:extLst>
          </p:cNvPr>
          <p:cNvSpPr>
            <a:spLocks noGrp="1"/>
          </p:cNvSpPr>
          <p:nvPr>
            <p:ph type="title"/>
          </p:nvPr>
        </p:nvSpPr>
        <p:spPr/>
        <p:txBody>
          <a:bodyPr/>
          <a:lstStyle/>
          <a:p>
            <a:r>
              <a:rPr lang="en-US" dirty="0"/>
              <a:t>Mind and Body</a:t>
            </a:r>
          </a:p>
        </p:txBody>
      </p:sp>
      <p:sp>
        <p:nvSpPr>
          <p:cNvPr id="3" name="Content Placeholder 2">
            <a:extLst>
              <a:ext uri="{FF2B5EF4-FFF2-40B4-BE49-F238E27FC236}">
                <a16:creationId xmlns:a16="http://schemas.microsoft.com/office/drawing/2014/main" id="{629E4FD7-D84D-4D00-856A-00CFAD33E0AE}"/>
              </a:ext>
            </a:extLst>
          </p:cNvPr>
          <p:cNvSpPr>
            <a:spLocks noGrp="1"/>
          </p:cNvSpPr>
          <p:nvPr>
            <p:ph idx="1"/>
          </p:nvPr>
        </p:nvSpPr>
        <p:spPr>
          <a:xfrm>
            <a:off x="134077" y="2229824"/>
            <a:ext cx="10753725" cy="3766185"/>
          </a:xfrm>
        </p:spPr>
        <p:txBody>
          <a:bodyPr>
            <a:normAutofit lnSpcReduction="10000"/>
          </a:bodyPr>
          <a:lstStyle/>
          <a:p>
            <a:r>
              <a:rPr lang="en-US" dirty="0"/>
              <a:t>Second argument for the division of the mind and body </a:t>
            </a:r>
          </a:p>
          <a:p>
            <a:pPr lvl="1"/>
            <a:r>
              <a:rPr lang="en-US" dirty="0"/>
              <a:t>“we cannot </a:t>
            </a:r>
            <a:r>
              <a:rPr lang="en-US" i="1" dirty="0"/>
              <a:t>conceive</a:t>
            </a:r>
            <a:r>
              <a:rPr lang="en-US" dirty="0"/>
              <a:t> of half a soul, as we can in the case of any body, however small.”</a:t>
            </a:r>
          </a:p>
          <a:p>
            <a:r>
              <a:rPr lang="en-US" dirty="0"/>
              <a:t>The divisibility argument</a:t>
            </a:r>
          </a:p>
          <a:p>
            <a:pPr marL="457200" lvl="1" indent="0">
              <a:buNone/>
            </a:pPr>
            <a:r>
              <a:rPr lang="en-US" dirty="0"/>
              <a:t>P1. I can divide my body into parts</a:t>
            </a:r>
          </a:p>
          <a:p>
            <a:pPr marL="457200" lvl="1" indent="0">
              <a:buNone/>
            </a:pPr>
            <a:r>
              <a:rPr lang="en-US" dirty="0"/>
              <a:t>P2. I cannot divide my mind into parts (Indivisibility thesis)</a:t>
            </a:r>
          </a:p>
          <a:p>
            <a:pPr marL="457200" lvl="1" indent="0">
              <a:buNone/>
            </a:pPr>
            <a:r>
              <a:rPr lang="en-US" dirty="0"/>
              <a:t>P3. If A and B are identical, then they must share all of the same properties 	(An object cannot be both divisible and indivisible at the same time)</a:t>
            </a:r>
          </a:p>
          <a:p>
            <a:pPr marL="457200" lvl="1" indent="0">
              <a:buNone/>
            </a:pPr>
            <a:r>
              <a:rPr lang="en-US" dirty="0"/>
              <a:t>C. Therefore, the mind and body are distinct</a:t>
            </a:r>
          </a:p>
          <a:p>
            <a:pPr marL="457200" lvl="1" indent="0">
              <a:buNone/>
            </a:pPr>
            <a:r>
              <a:rPr lang="en-US" dirty="0"/>
              <a:t>	One object that is divisible, the other indivisible</a:t>
            </a:r>
          </a:p>
          <a:p>
            <a:pPr marL="457200" lvl="1" indent="0">
              <a:buNone/>
            </a:pPr>
            <a:endParaRPr lang="en-US" dirty="0"/>
          </a:p>
        </p:txBody>
      </p:sp>
      <p:pic>
        <p:nvPicPr>
          <p:cNvPr id="4098" name="Picture 2" descr="Under your skin — Exhibit gives the inside view of real human &amp;#39;Bodies&amp;#39; -  The San Diego Union-Tribune">
            <a:extLst>
              <a:ext uri="{FF2B5EF4-FFF2-40B4-BE49-F238E27FC236}">
                <a16:creationId xmlns:a16="http://schemas.microsoft.com/office/drawing/2014/main" id="{00F145F7-F0FC-442C-93F3-0E8DBB310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266" y="92670"/>
            <a:ext cx="2391072" cy="413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68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F26D-BD23-46D2-AEAF-BAC5D847A444}"/>
              </a:ext>
            </a:extLst>
          </p:cNvPr>
          <p:cNvSpPr>
            <a:spLocks noGrp="1"/>
          </p:cNvSpPr>
          <p:nvPr>
            <p:ph type="title"/>
          </p:nvPr>
        </p:nvSpPr>
        <p:spPr/>
        <p:txBody>
          <a:bodyPr/>
          <a:lstStyle/>
          <a:p>
            <a:r>
              <a:rPr lang="en-US" dirty="0"/>
              <a:t>Indivisibility thesis</a:t>
            </a:r>
          </a:p>
        </p:txBody>
      </p:sp>
      <p:sp>
        <p:nvSpPr>
          <p:cNvPr id="3" name="Content Placeholder 2">
            <a:extLst>
              <a:ext uri="{FF2B5EF4-FFF2-40B4-BE49-F238E27FC236}">
                <a16:creationId xmlns:a16="http://schemas.microsoft.com/office/drawing/2014/main" id="{E6E5C1EF-EEB5-44BE-906C-2E97B394A179}"/>
              </a:ext>
            </a:extLst>
          </p:cNvPr>
          <p:cNvSpPr>
            <a:spLocks noGrp="1"/>
          </p:cNvSpPr>
          <p:nvPr>
            <p:ph idx="1"/>
          </p:nvPr>
        </p:nvSpPr>
        <p:spPr>
          <a:xfrm>
            <a:off x="657224" y="1782345"/>
            <a:ext cx="11534776" cy="4887962"/>
          </a:xfrm>
        </p:spPr>
        <p:txBody>
          <a:bodyPr>
            <a:normAutofit/>
          </a:bodyPr>
          <a:lstStyle/>
          <a:p>
            <a:r>
              <a:rPr lang="en-US" dirty="0"/>
              <a:t>Why does Descartes believe the mind is indivisible? </a:t>
            </a:r>
          </a:p>
          <a:p>
            <a:r>
              <a:rPr lang="en-US" dirty="0"/>
              <a:t>Argument for indivisibility of the mind:</a:t>
            </a:r>
          </a:p>
          <a:p>
            <a:pPr marL="457200" lvl="1" indent="0">
              <a:buNone/>
            </a:pPr>
            <a:r>
              <a:rPr lang="en-US" dirty="0"/>
              <a:t>P1. I cannot detect parts of my mind (via introspection)</a:t>
            </a:r>
          </a:p>
          <a:p>
            <a:pPr marL="457200" lvl="1" indent="0">
              <a:buNone/>
            </a:pPr>
            <a:r>
              <a:rPr lang="en-US" dirty="0"/>
              <a:t>P2. I perceive a unity of the mind (via introspection) </a:t>
            </a:r>
          </a:p>
          <a:p>
            <a:pPr marL="457200" lvl="1" indent="0">
              <a:buNone/>
            </a:pPr>
            <a:r>
              <a:rPr lang="en-US" dirty="0"/>
              <a:t>C. The mind has no parts</a:t>
            </a:r>
          </a:p>
          <a:p>
            <a:r>
              <a:rPr lang="en-US" dirty="0"/>
              <a:t>Assumption:</a:t>
            </a:r>
          </a:p>
          <a:p>
            <a:pPr lvl="1"/>
            <a:r>
              <a:rPr lang="en-US" dirty="0"/>
              <a:t>We have access to </a:t>
            </a:r>
            <a:r>
              <a:rPr lang="en-US" b="1" dirty="0"/>
              <a:t>everything </a:t>
            </a:r>
            <a:r>
              <a:rPr lang="en-US" dirty="0"/>
              <a:t>that goes on in our minds</a:t>
            </a:r>
          </a:p>
          <a:p>
            <a:r>
              <a:rPr lang="en-US" dirty="0"/>
              <a:t>Modern psychology/cognitive science: Descartes is wrong </a:t>
            </a:r>
          </a:p>
          <a:p>
            <a:pPr lvl="1"/>
            <a:r>
              <a:rPr lang="en-US" dirty="0"/>
              <a:t>Unconscious mental states</a:t>
            </a:r>
          </a:p>
          <a:p>
            <a:pPr lvl="1"/>
            <a:r>
              <a:rPr lang="en-US" dirty="0"/>
              <a:t>Case studies of brain injury and genetic abnormalities </a:t>
            </a:r>
          </a:p>
          <a:p>
            <a:pPr lvl="2"/>
            <a:r>
              <a:rPr lang="en-US" dirty="0"/>
              <a:t>Split brain cases</a:t>
            </a:r>
          </a:p>
          <a:p>
            <a:pPr lvl="2"/>
            <a:r>
              <a:rPr lang="en-US" dirty="0"/>
              <a:t>There are parts of the mind!</a:t>
            </a:r>
          </a:p>
          <a:p>
            <a:pPr lvl="2"/>
            <a:endParaRPr lang="en-US" dirty="0"/>
          </a:p>
          <a:p>
            <a:pPr lvl="2"/>
            <a:endParaRPr lang="en-US" dirty="0"/>
          </a:p>
          <a:p>
            <a:pPr marL="57150" indent="0">
              <a:buNone/>
            </a:pPr>
            <a:endParaRPr lang="en-US" dirty="0"/>
          </a:p>
        </p:txBody>
      </p:sp>
      <p:pic>
        <p:nvPicPr>
          <p:cNvPr id="5124" name="Picture 4" descr="The split brain: A tale of two halves | Nature">
            <a:extLst>
              <a:ext uri="{FF2B5EF4-FFF2-40B4-BE49-F238E27FC236}">
                <a16:creationId xmlns:a16="http://schemas.microsoft.com/office/drawing/2014/main" id="{F7BD33C7-483F-434B-ACF9-C554DC2C8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800" y="1013611"/>
            <a:ext cx="10448400" cy="444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84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8CB5-221B-4052-A6FD-35B1AE89DAB8}"/>
              </a:ext>
            </a:extLst>
          </p:cNvPr>
          <p:cNvSpPr>
            <a:spLocks noGrp="1"/>
          </p:cNvSpPr>
          <p:nvPr>
            <p:ph type="title"/>
          </p:nvPr>
        </p:nvSpPr>
        <p:spPr>
          <a:xfrm>
            <a:off x="630591" y="430437"/>
            <a:ext cx="10772775" cy="1658198"/>
          </a:xfrm>
        </p:spPr>
        <p:txBody>
          <a:bodyPr/>
          <a:lstStyle/>
          <a:p>
            <a:r>
              <a:rPr lang="en-US" dirty="0"/>
              <a:t>Reasons for thinking the mind is not a </a:t>
            </a:r>
            <a:r>
              <a:rPr lang="en-US" i="1" dirty="0"/>
              <a:t>material</a:t>
            </a:r>
            <a:r>
              <a:rPr lang="en-US" dirty="0"/>
              <a:t> object</a:t>
            </a:r>
          </a:p>
        </p:txBody>
      </p:sp>
      <p:sp>
        <p:nvSpPr>
          <p:cNvPr id="3" name="Content Placeholder 2">
            <a:extLst>
              <a:ext uri="{FF2B5EF4-FFF2-40B4-BE49-F238E27FC236}">
                <a16:creationId xmlns:a16="http://schemas.microsoft.com/office/drawing/2014/main" id="{133813E7-35BA-430E-B923-974741F641D2}"/>
              </a:ext>
            </a:extLst>
          </p:cNvPr>
          <p:cNvSpPr>
            <a:spLocks noGrp="1"/>
          </p:cNvSpPr>
          <p:nvPr>
            <p:ph idx="1"/>
          </p:nvPr>
        </p:nvSpPr>
        <p:spPr>
          <a:xfrm>
            <a:off x="719137" y="2088635"/>
            <a:ext cx="10753725" cy="4569484"/>
          </a:xfrm>
        </p:spPr>
        <p:txBody>
          <a:bodyPr>
            <a:normAutofit fontScale="92500" lnSpcReduction="10000"/>
          </a:bodyPr>
          <a:lstStyle/>
          <a:p>
            <a:r>
              <a:rPr lang="en-US" dirty="0"/>
              <a:t>So far, Descartes has argued that minds and bodies are different objects</a:t>
            </a:r>
          </a:p>
          <a:p>
            <a:pPr lvl="1"/>
            <a:r>
              <a:rPr lang="en-US" dirty="0"/>
              <a:t>Why not think there are just two material objects, a material mind and a material body? </a:t>
            </a:r>
          </a:p>
          <a:p>
            <a:r>
              <a:rPr lang="en-US" dirty="0"/>
              <a:t>Material objects have properties like mass, shape, and size</a:t>
            </a:r>
          </a:p>
          <a:p>
            <a:r>
              <a:rPr lang="en-US" dirty="0"/>
              <a:t>Minds do not have these properties</a:t>
            </a:r>
          </a:p>
          <a:p>
            <a:pPr lvl="1"/>
            <a:r>
              <a:rPr lang="en-US" dirty="0"/>
              <a:t>Minds have (mental) properties like: thinking, feeling, wishing</a:t>
            </a:r>
          </a:p>
          <a:p>
            <a:r>
              <a:rPr lang="en-US" dirty="0"/>
              <a:t>Material objects do not have mental properties</a:t>
            </a:r>
          </a:p>
          <a:p>
            <a:pPr lvl="1"/>
            <a:r>
              <a:rPr lang="en-US" dirty="0"/>
              <a:t>Rocks cannot think</a:t>
            </a:r>
          </a:p>
          <a:p>
            <a:pPr lvl="1"/>
            <a:r>
              <a:rPr lang="en-US" dirty="0"/>
              <a:t>Chairs cannot feel</a:t>
            </a:r>
          </a:p>
          <a:p>
            <a:pPr lvl="1"/>
            <a:r>
              <a:rPr lang="en-US" dirty="0"/>
              <a:t>Stars cannot wish</a:t>
            </a:r>
          </a:p>
          <a:p>
            <a:r>
              <a:rPr lang="en-US" dirty="0"/>
              <a:t>Descartes: Minds fall under a completely different category than material objects</a:t>
            </a:r>
          </a:p>
          <a:p>
            <a:pPr lvl="1"/>
            <a:r>
              <a:rPr lang="en-US" dirty="0"/>
              <a:t>Minds are made up of an immaterial substance </a:t>
            </a:r>
          </a:p>
        </p:txBody>
      </p:sp>
      <p:pic>
        <p:nvPicPr>
          <p:cNvPr id="15362" name="Picture 2" descr="Minerals and Rocks | Let's Talk Science">
            <a:extLst>
              <a:ext uri="{FF2B5EF4-FFF2-40B4-BE49-F238E27FC236}">
                <a16:creationId xmlns:a16="http://schemas.microsoft.com/office/drawing/2014/main" id="{17A0507D-DAEE-4CEE-B272-CA9D7D6FD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9737" y="313867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53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2576</TotalTime>
  <Words>2281</Words>
  <Application>Microsoft Macintosh PowerPoint</Application>
  <PresentationFormat>Widescreen</PresentationFormat>
  <Paragraphs>212</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Georgia</vt:lpstr>
      <vt:lpstr>Times New Roman</vt:lpstr>
      <vt:lpstr>Metropolitan</vt:lpstr>
      <vt:lpstr>Minds, Machines, Persons</vt:lpstr>
      <vt:lpstr>Overview</vt:lpstr>
      <vt:lpstr>What are minds made up of?</vt:lpstr>
      <vt:lpstr>The nature of body</vt:lpstr>
      <vt:lpstr>Mirror thought experiment</vt:lpstr>
      <vt:lpstr>Mind and body</vt:lpstr>
      <vt:lpstr>Mind and Body</vt:lpstr>
      <vt:lpstr>Indivisibility thesis</vt:lpstr>
      <vt:lpstr>Reasons for thinking the mind is not a material object</vt:lpstr>
      <vt:lpstr>The nature of mind</vt:lpstr>
      <vt:lpstr>Substance dualism</vt:lpstr>
      <vt:lpstr>Understanding Substance Dualism</vt:lpstr>
      <vt:lpstr>Understanding Substance Dualism*</vt:lpstr>
      <vt:lpstr>Dualism</vt:lpstr>
      <vt:lpstr>Obj 1: Causal interaction problem</vt:lpstr>
      <vt:lpstr>PowerPoint Presentation</vt:lpstr>
      <vt:lpstr>Why the pineal gland? </vt:lpstr>
      <vt:lpstr>Obj 2: Mechanical mind is simpler </vt:lpstr>
      <vt:lpstr>Implications of substance dualism</vt:lpstr>
      <vt:lpstr>Other forms of dualism </vt:lpstr>
      <vt:lpstr>PowerPoint Presentation</vt:lpstr>
      <vt:lpstr>Huxley’s argument for epiphenomenalism </vt:lpstr>
      <vt:lpstr>James’s response to Huxley </vt:lpstr>
      <vt:lpstr>Next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Minds, Machines, Persons</dc:title>
  <dc:creator>David Sorensen</dc:creator>
  <cp:lastModifiedBy>Microsoft Office User</cp:lastModifiedBy>
  <cp:revision>56</cp:revision>
  <dcterms:created xsi:type="dcterms:W3CDTF">2021-03-29T23:04:34Z</dcterms:created>
  <dcterms:modified xsi:type="dcterms:W3CDTF">2024-02-05T20:27:19Z</dcterms:modified>
</cp:coreProperties>
</file>