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57" r:id="rId3"/>
    <p:sldId id="258" r:id="rId4"/>
    <p:sldId id="259" r:id="rId5"/>
    <p:sldId id="260" r:id="rId6"/>
    <p:sldId id="271" r:id="rId7"/>
    <p:sldId id="270" r:id="rId8"/>
    <p:sldId id="262" r:id="rId9"/>
    <p:sldId id="261" r:id="rId10"/>
    <p:sldId id="266" r:id="rId11"/>
    <p:sldId id="263" r:id="rId12"/>
    <p:sldId id="264" r:id="rId13"/>
    <p:sldId id="267" r:id="rId14"/>
    <p:sldId id="265"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94660"/>
  </p:normalViewPr>
  <p:slideViewPr>
    <p:cSldViewPr snapToGrid="0">
      <p:cViewPr varScale="1">
        <p:scale>
          <a:sx n="78" d="100"/>
          <a:sy n="78" d="100"/>
        </p:scale>
        <p:origin x="69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B28B8-C2A0-4A44-811F-DBF670AC9431}" type="datetimeFigureOut">
              <a:rPr lang="en-US" smtClean="0"/>
              <a:t>9/14/2023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CACC5-046E-4323-B5F5-E26C4F892995}" type="slidenum">
              <a:rPr lang="en-US" smtClean="0"/>
              <a:t>‹#›</a:t>
            </a:fld>
            <a:endParaRPr lang="en-US"/>
          </a:p>
        </p:txBody>
      </p:sp>
    </p:spTree>
    <p:extLst>
      <p:ext uri="{BB962C8B-B14F-4D97-AF65-F5344CB8AC3E}">
        <p14:creationId xmlns:p14="http://schemas.microsoft.com/office/powerpoint/2010/main" val="1988717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sciencedirect.com/science/article/pii/S0010945215001781"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raise all sorts of interesting questions about each form of representation. </a:t>
            </a:r>
          </a:p>
          <a:p>
            <a:r>
              <a:rPr lang="en-US" dirty="0"/>
              <a:t>How does a piece of music represent human emotions or anger? </a:t>
            </a:r>
          </a:p>
          <a:p>
            <a:r>
              <a:rPr lang="en-US" dirty="0"/>
              <a:t>How does a picture represent a historical figure? </a:t>
            </a:r>
          </a:p>
          <a:p>
            <a:r>
              <a:rPr lang="en-US" dirty="0"/>
              <a:t>How does the human mind represent such a wide range of things? </a:t>
            </a:r>
          </a:p>
          <a:p>
            <a:r>
              <a:rPr lang="en-US" dirty="0"/>
              <a:t>We are going to focus mainly on this last question. Crane argues, quite convincingly, that an understanding of mental representation is the key to understanding all of the other forms. He discusses some theories about specific forms of representation (theories about pictorial representation), and why they are inadequate. But we won’t discuss those issues here. </a:t>
            </a:r>
          </a:p>
        </p:txBody>
      </p:sp>
      <p:sp>
        <p:nvSpPr>
          <p:cNvPr id="4" name="Slide Number Placeholder 3"/>
          <p:cNvSpPr>
            <a:spLocks noGrp="1"/>
          </p:cNvSpPr>
          <p:nvPr>
            <p:ph type="sldNum" sz="quarter" idx="5"/>
          </p:nvPr>
        </p:nvSpPr>
        <p:spPr/>
        <p:txBody>
          <a:bodyPr/>
          <a:lstStyle/>
          <a:p>
            <a:fld id="{93ECACC5-046E-4323-B5F5-E26C4F892995}" type="slidenum">
              <a:rPr lang="en-US" smtClean="0"/>
              <a:t>5</a:t>
            </a:fld>
            <a:endParaRPr lang="en-US"/>
          </a:p>
        </p:txBody>
      </p:sp>
    </p:spTree>
    <p:extLst>
      <p:ext uri="{BB962C8B-B14F-4D97-AF65-F5344CB8AC3E}">
        <p14:creationId xmlns:p14="http://schemas.microsoft.com/office/powerpoint/2010/main" val="112170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empirical objections to picture theory: there are individuals (2-5% of the population) who can think but not in pictures or any kind of mental imagery (some don’t even have dreams). They can only think in words. </a:t>
            </a:r>
            <a:r>
              <a:rPr lang="en-US" b="0" i="0" dirty="0">
                <a:solidFill>
                  <a:srgbClr val="292929"/>
                </a:solidFill>
                <a:effectLst/>
                <a:latin typeface="source-serif-pro"/>
              </a:rPr>
              <a:t> </a:t>
            </a:r>
            <a:r>
              <a:rPr lang="en-US" b="0" i="1" u="sng" dirty="0">
                <a:effectLst/>
                <a:latin typeface="source-serif-pro"/>
                <a:hlinkClick r:id="rId3"/>
              </a:rPr>
              <a:t>congenital </a:t>
            </a:r>
            <a:r>
              <a:rPr lang="en-US" b="0" i="1" u="sng" dirty="0" err="1">
                <a:effectLst/>
                <a:latin typeface="source-serif-pro"/>
                <a:hlinkClick r:id="rId3"/>
              </a:rPr>
              <a:t>aphantasia</a:t>
            </a:r>
            <a:endParaRPr lang="en-US" dirty="0"/>
          </a:p>
        </p:txBody>
      </p:sp>
      <p:sp>
        <p:nvSpPr>
          <p:cNvPr id="4" name="Slide Number Placeholder 3"/>
          <p:cNvSpPr>
            <a:spLocks noGrp="1"/>
          </p:cNvSpPr>
          <p:nvPr>
            <p:ph type="sldNum" sz="quarter" idx="5"/>
          </p:nvPr>
        </p:nvSpPr>
        <p:spPr/>
        <p:txBody>
          <a:bodyPr/>
          <a:lstStyle/>
          <a:p>
            <a:fld id="{93ECACC5-046E-4323-B5F5-E26C4F892995}" type="slidenum">
              <a:rPr lang="en-US" smtClean="0"/>
              <a:t>12</a:t>
            </a:fld>
            <a:endParaRPr lang="en-US"/>
          </a:p>
        </p:txBody>
      </p:sp>
    </p:spTree>
    <p:extLst>
      <p:ext uri="{BB962C8B-B14F-4D97-AF65-F5344CB8AC3E}">
        <p14:creationId xmlns:p14="http://schemas.microsoft.com/office/powerpoint/2010/main" val="1215047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D19ED93-BC7E-417D-AE8C-8CE8F3E7DE73}" type="datetimeFigureOut">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5BD0BE-D1A3-451D-A559-5D2A90617C49}" type="slidenum">
              <a:rPr lang="en-US" smtClean="0"/>
              <a:t>‹#›</a:t>
            </a:fld>
            <a:endParaRPr lang="en-US"/>
          </a:p>
        </p:txBody>
      </p:sp>
    </p:spTree>
    <p:extLst>
      <p:ext uri="{BB962C8B-B14F-4D97-AF65-F5344CB8AC3E}">
        <p14:creationId xmlns:p14="http://schemas.microsoft.com/office/powerpoint/2010/main" val="2941632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9ED93-BC7E-417D-AE8C-8CE8F3E7DE73}"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BD0BE-D1A3-451D-A559-5D2A90617C49}" type="slidenum">
              <a:rPr lang="en-US" smtClean="0"/>
              <a:t>‹#›</a:t>
            </a:fld>
            <a:endParaRPr lang="en-US"/>
          </a:p>
        </p:txBody>
      </p:sp>
    </p:spTree>
    <p:extLst>
      <p:ext uri="{BB962C8B-B14F-4D97-AF65-F5344CB8AC3E}">
        <p14:creationId xmlns:p14="http://schemas.microsoft.com/office/powerpoint/2010/main" val="17106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9ED93-BC7E-417D-AE8C-8CE8F3E7DE73}"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BD0BE-D1A3-451D-A559-5D2A90617C49}" type="slidenum">
              <a:rPr lang="en-US" smtClean="0"/>
              <a:t>‹#›</a:t>
            </a:fld>
            <a:endParaRPr lang="en-US"/>
          </a:p>
        </p:txBody>
      </p:sp>
    </p:spTree>
    <p:extLst>
      <p:ext uri="{BB962C8B-B14F-4D97-AF65-F5344CB8AC3E}">
        <p14:creationId xmlns:p14="http://schemas.microsoft.com/office/powerpoint/2010/main" val="3315550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D19ED93-BC7E-417D-AE8C-8CE8F3E7DE73}"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BD0BE-D1A3-451D-A559-5D2A90617C49}" type="slidenum">
              <a:rPr lang="en-US" smtClean="0"/>
              <a:t>‹#›</a:t>
            </a:fld>
            <a:endParaRPr lang="en-US"/>
          </a:p>
        </p:txBody>
      </p:sp>
    </p:spTree>
    <p:extLst>
      <p:ext uri="{BB962C8B-B14F-4D97-AF65-F5344CB8AC3E}">
        <p14:creationId xmlns:p14="http://schemas.microsoft.com/office/powerpoint/2010/main" val="2800038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19ED93-BC7E-417D-AE8C-8CE8F3E7DE73}"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BD0BE-D1A3-451D-A559-5D2A90617C49}" type="slidenum">
              <a:rPr lang="en-US" smtClean="0"/>
              <a:t>‹#›</a:t>
            </a:fld>
            <a:endParaRPr lang="en-US"/>
          </a:p>
        </p:txBody>
      </p:sp>
    </p:spTree>
    <p:extLst>
      <p:ext uri="{BB962C8B-B14F-4D97-AF65-F5344CB8AC3E}">
        <p14:creationId xmlns:p14="http://schemas.microsoft.com/office/powerpoint/2010/main" val="243932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19ED93-BC7E-417D-AE8C-8CE8F3E7DE73}"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BD0BE-D1A3-451D-A559-5D2A90617C49}" type="slidenum">
              <a:rPr lang="en-US" smtClean="0"/>
              <a:t>‹#›</a:t>
            </a:fld>
            <a:endParaRPr lang="en-US"/>
          </a:p>
        </p:txBody>
      </p:sp>
    </p:spTree>
    <p:extLst>
      <p:ext uri="{BB962C8B-B14F-4D97-AF65-F5344CB8AC3E}">
        <p14:creationId xmlns:p14="http://schemas.microsoft.com/office/powerpoint/2010/main" val="3438102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19ED93-BC7E-417D-AE8C-8CE8F3E7DE73}" type="datetimeFigureOut">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5BD0BE-D1A3-451D-A559-5D2A90617C49}" type="slidenum">
              <a:rPr lang="en-US" smtClean="0"/>
              <a:t>‹#›</a:t>
            </a:fld>
            <a:endParaRPr lang="en-US"/>
          </a:p>
        </p:txBody>
      </p:sp>
    </p:spTree>
    <p:extLst>
      <p:ext uri="{BB962C8B-B14F-4D97-AF65-F5344CB8AC3E}">
        <p14:creationId xmlns:p14="http://schemas.microsoft.com/office/powerpoint/2010/main" val="560836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19ED93-BC7E-417D-AE8C-8CE8F3E7DE73}" type="datetimeFigureOut">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5BD0BE-D1A3-451D-A559-5D2A90617C49}" type="slidenum">
              <a:rPr lang="en-US" smtClean="0"/>
              <a:t>‹#›</a:t>
            </a:fld>
            <a:endParaRPr lang="en-US"/>
          </a:p>
        </p:txBody>
      </p:sp>
    </p:spTree>
    <p:extLst>
      <p:ext uri="{BB962C8B-B14F-4D97-AF65-F5344CB8AC3E}">
        <p14:creationId xmlns:p14="http://schemas.microsoft.com/office/powerpoint/2010/main" val="353166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9ED93-BC7E-417D-AE8C-8CE8F3E7DE73}" type="datetimeFigureOut">
              <a:rPr lang="en-US" smtClean="0"/>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5BD0BE-D1A3-451D-A559-5D2A90617C49}" type="slidenum">
              <a:rPr lang="en-US" smtClean="0"/>
              <a:t>‹#›</a:t>
            </a:fld>
            <a:endParaRPr lang="en-US"/>
          </a:p>
        </p:txBody>
      </p:sp>
    </p:spTree>
    <p:extLst>
      <p:ext uri="{BB962C8B-B14F-4D97-AF65-F5344CB8AC3E}">
        <p14:creationId xmlns:p14="http://schemas.microsoft.com/office/powerpoint/2010/main" val="1742012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D19ED93-BC7E-417D-AE8C-8CE8F3E7DE73}"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0F5BD0BE-D1A3-451D-A559-5D2A90617C49}" type="slidenum">
              <a:rPr lang="en-US" smtClean="0"/>
              <a:t>‹#›</a:t>
            </a:fld>
            <a:endParaRPr lang="en-US"/>
          </a:p>
        </p:txBody>
      </p:sp>
    </p:spTree>
    <p:extLst>
      <p:ext uri="{BB962C8B-B14F-4D97-AF65-F5344CB8AC3E}">
        <p14:creationId xmlns:p14="http://schemas.microsoft.com/office/powerpoint/2010/main" val="3520922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AD19ED93-BC7E-417D-AE8C-8CE8F3E7DE73}" type="datetimeFigureOut">
              <a:rPr lang="en-US" smtClean="0"/>
              <a:t>9/14/2023</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0F5BD0BE-D1A3-451D-A559-5D2A90617C49}" type="slidenum">
              <a:rPr lang="en-US" smtClean="0"/>
              <a:t>‹#›</a:t>
            </a:fld>
            <a:endParaRPr lang="en-US"/>
          </a:p>
        </p:txBody>
      </p:sp>
    </p:spTree>
    <p:extLst>
      <p:ext uri="{BB962C8B-B14F-4D97-AF65-F5344CB8AC3E}">
        <p14:creationId xmlns:p14="http://schemas.microsoft.com/office/powerpoint/2010/main" val="3793472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D19ED93-BC7E-417D-AE8C-8CE8F3E7DE73}" type="datetimeFigureOut">
              <a:rPr lang="en-US" smtClean="0"/>
              <a:t>9/14/2023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0F5BD0BE-D1A3-451D-A559-5D2A90617C49}" type="slidenum">
              <a:rPr lang="en-US" smtClean="0"/>
              <a:t>‹#›</a:t>
            </a:fld>
            <a:endParaRPr lang="en-US"/>
          </a:p>
        </p:txBody>
      </p:sp>
    </p:spTree>
    <p:extLst>
      <p:ext uri="{BB962C8B-B14F-4D97-AF65-F5344CB8AC3E}">
        <p14:creationId xmlns:p14="http://schemas.microsoft.com/office/powerpoint/2010/main" val="307680065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CE93B-AF47-43F3-8548-65A9E0FC93D7}"/>
              </a:ext>
            </a:extLst>
          </p:cNvPr>
          <p:cNvSpPr>
            <a:spLocks noGrp="1"/>
          </p:cNvSpPr>
          <p:nvPr>
            <p:ph type="ctrTitle"/>
          </p:nvPr>
        </p:nvSpPr>
        <p:spPr/>
        <p:txBody>
          <a:bodyPr/>
          <a:lstStyle/>
          <a:p>
            <a:r>
              <a:rPr lang="en-US" dirty="0"/>
              <a:t>Minds, Machines, Persons</a:t>
            </a:r>
          </a:p>
        </p:txBody>
      </p:sp>
      <p:sp>
        <p:nvSpPr>
          <p:cNvPr id="3" name="Subtitle 2">
            <a:extLst>
              <a:ext uri="{FF2B5EF4-FFF2-40B4-BE49-F238E27FC236}">
                <a16:creationId xmlns:a16="http://schemas.microsoft.com/office/drawing/2014/main" id="{9A0C54C6-F231-459A-864F-3DA0E1863543}"/>
              </a:ext>
            </a:extLst>
          </p:cNvPr>
          <p:cNvSpPr>
            <a:spLocks noGrp="1"/>
          </p:cNvSpPr>
          <p:nvPr>
            <p:ph type="subTitle" idx="1"/>
          </p:nvPr>
        </p:nvSpPr>
        <p:spPr/>
        <p:txBody>
          <a:bodyPr/>
          <a:lstStyle/>
          <a:p>
            <a:r>
              <a:rPr lang="en-US" dirty="0"/>
              <a:t>The nature of representation</a:t>
            </a:r>
          </a:p>
        </p:txBody>
      </p:sp>
    </p:spTree>
    <p:extLst>
      <p:ext uri="{BB962C8B-B14F-4D97-AF65-F5344CB8AC3E}">
        <p14:creationId xmlns:p14="http://schemas.microsoft.com/office/powerpoint/2010/main" val="361780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105F7-A7D1-4427-8B05-10C25004FC55}"/>
              </a:ext>
            </a:extLst>
          </p:cNvPr>
          <p:cNvSpPr>
            <a:spLocks noGrp="1"/>
          </p:cNvSpPr>
          <p:nvPr>
            <p:ph type="title"/>
          </p:nvPr>
        </p:nvSpPr>
        <p:spPr/>
        <p:txBody>
          <a:bodyPr/>
          <a:lstStyle/>
          <a:p>
            <a:r>
              <a:rPr lang="en-US" dirty="0"/>
              <a:t>Additional problems</a:t>
            </a:r>
          </a:p>
        </p:txBody>
      </p:sp>
      <p:sp>
        <p:nvSpPr>
          <p:cNvPr id="3" name="Content Placeholder 2">
            <a:extLst>
              <a:ext uri="{FF2B5EF4-FFF2-40B4-BE49-F238E27FC236}">
                <a16:creationId xmlns:a16="http://schemas.microsoft.com/office/drawing/2014/main" id="{C075AAAF-56B2-44D4-8819-B0936156E3A6}"/>
              </a:ext>
            </a:extLst>
          </p:cNvPr>
          <p:cNvSpPr>
            <a:spLocks noGrp="1"/>
          </p:cNvSpPr>
          <p:nvPr>
            <p:ph idx="1"/>
          </p:nvPr>
        </p:nvSpPr>
        <p:spPr/>
        <p:txBody>
          <a:bodyPr/>
          <a:lstStyle/>
          <a:p>
            <a:r>
              <a:rPr lang="en-US" dirty="0"/>
              <a:t>What is it a picture of? What does the picture represent? </a:t>
            </a:r>
          </a:p>
          <a:p>
            <a:r>
              <a:rPr lang="en-US" dirty="0"/>
              <a:t>Pictures do not interpret themselves</a:t>
            </a:r>
          </a:p>
          <a:p>
            <a:r>
              <a:rPr lang="en-US" dirty="0"/>
              <a:t>In order to know what a picture represents, an agent needs to do some interpreting</a:t>
            </a:r>
          </a:p>
          <a:p>
            <a:r>
              <a:rPr lang="en-US" dirty="0"/>
              <a:t>So, pictorial representations </a:t>
            </a:r>
            <a:r>
              <a:rPr lang="en-US" b="1" dirty="0"/>
              <a:t>require</a:t>
            </a:r>
            <a:r>
              <a:rPr lang="en-US" dirty="0"/>
              <a:t> an interpreter or agent</a:t>
            </a:r>
          </a:p>
        </p:txBody>
      </p:sp>
      <p:pic>
        <p:nvPicPr>
          <p:cNvPr id="5" name="Picture 4" descr="A picture containing linedrawing&#10;&#10;Description automatically generated">
            <a:extLst>
              <a:ext uri="{FF2B5EF4-FFF2-40B4-BE49-F238E27FC236}">
                <a16:creationId xmlns:a16="http://schemas.microsoft.com/office/drawing/2014/main" id="{4A7BA2D6-8835-4162-8E81-759FF9E9A18D}"/>
              </a:ext>
            </a:extLst>
          </p:cNvPr>
          <p:cNvPicPr>
            <a:picLocks noChangeAspect="1"/>
          </p:cNvPicPr>
          <p:nvPr/>
        </p:nvPicPr>
        <p:blipFill>
          <a:blip r:embed="rId2"/>
          <a:stretch>
            <a:fillRect/>
          </a:stretch>
        </p:blipFill>
        <p:spPr>
          <a:xfrm>
            <a:off x="3778239" y="4248150"/>
            <a:ext cx="4343400" cy="2609850"/>
          </a:xfrm>
          <a:prstGeom prst="rect">
            <a:avLst/>
          </a:prstGeom>
        </p:spPr>
      </p:pic>
    </p:spTree>
    <p:extLst>
      <p:ext uri="{BB962C8B-B14F-4D97-AF65-F5344CB8AC3E}">
        <p14:creationId xmlns:p14="http://schemas.microsoft.com/office/powerpoint/2010/main" val="30477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EDC5-0856-403C-ADED-C131AD16FDB5}"/>
              </a:ext>
            </a:extLst>
          </p:cNvPr>
          <p:cNvSpPr>
            <a:spLocks noGrp="1"/>
          </p:cNvSpPr>
          <p:nvPr>
            <p:ph type="title"/>
          </p:nvPr>
        </p:nvSpPr>
        <p:spPr/>
        <p:txBody>
          <a:bodyPr/>
          <a:lstStyle/>
          <a:p>
            <a:r>
              <a:rPr lang="en-US" dirty="0"/>
              <a:t>Why linguistic representations aren’t basic</a:t>
            </a:r>
          </a:p>
        </p:txBody>
      </p:sp>
      <p:sp>
        <p:nvSpPr>
          <p:cNvPr id="3" name="Content Placeholder 2">
            <a:extLst>
              <a:ext uri="{FF2B5EF4-FFF2-40B4-BE49-F238E27FC236}">
                <a16:creationId xmlns:a16="http://schemas.microsoft.com/office/drawing/2014/main" id="{5C6D3A8A-1A49-4E8B-B6C9-36156C2B88C4}"/>
              </a:ext>
            </a:extLst>
          </p:cNvPr>
          <p:cNvSpPr>
            <a:spLocks noGrp="1"/>
          </p:cNvSpPr>
          <p:nvPr>
            <p:ph idx="1"/>
          </p:nvPr>
        </p:nvSpPr>
        <p:spPr>
          <a:xfrm>
            <a:off x="676656" y="2011680"/>
            <a:ext cx="10753725" cy="4543124"/>
          </a:xfrm>
        </p:spPr>
        <p:txBody>
          <a:bodyPr>
            <a:normAutofit/>
          </a:bodyPr>
          <a:lstStyle/>
          <a:p>
            <a:r>
              <a:rPr lang="en-US" dirty="0"/>
              <a:t>Where do words and sentences get their meanings? </a:t>
            </a:r>
          </a:p>
          <a:p>
            <a:pPr lvl="1"/>
            <a:r>
              <a:rPr lang="en-US" dirty="0"/>
              <a:t>How do they represent? </a:t>
            </a:r>
          </a:p>
          <a:p>
            <a:pPr marL="4572" lvl="1" indent="0">
              <a:buNone/>
            </a:pPr>
            <a:r>
              <a:rPr lang="en-US" dirty="0"/>
              <a:t>Social conventions: we’ve collectively decided that ‘dog’ stands for dog </a:t>
            </a:r>
          </a:p>
          <a:p>
            <a:pPr marL="4572" lvl="1" indent="0">
              <a:buNone/>
            </a:pPr>
            <a:r>
              <a:rPr lang="en-US" dirty="0"/>
              <a:t>	Problem: This doesn’t explain representation </a:t>
            </a:r>
          </a:p>
          <a:p>
            <a:pPr marL="4572" lvl="1" indent="0">
              <a:buNone/>
            </a:pPr>
            <a:r>
              <a:rPr lang="en-US" dirty="0"/>
              <a:t>	Takes for granted that humans have the ability to represent, and that 	we’ve collectively decided that a string of symbols stands for dog</a:t>
            </a:r>
          </a:p>
          <a:p>
            <a:pPr marL="4572" lvl="1" indent="0">
              <a:buNone/>
            </a:pPr>
            <a:r>
              <a:rPr lang="en-US" dirty="0"/>
              <a:t>Mental representations: Words represent our thoughts</a:t>
            </a:r>
          </a:p>
          <a:p>
            <a:pPr marL="4572" lvl="1" indent="0">
              <a:buNone/>
            </a:pPr>
            <a:r>
              <a:rPr lang="en-US" dirty="0"/>
              <a:t>	Philosophers like Locke and Hume argued that ALL of our thoughts 	take the form of pictures</a:t>
            </a:r>
          </a:p>
          <a:p>
            <a:pPr marL="4572" lvl="1" indent="0">
              <a:buNone/>
            </a:pPr>
            <a:r>
              <a:rPr lang="en-US" dirty="0"/>
              <a:t>	Hume: All of our thoughts are faint copies of perceptions, combinations 	of those copies </a:t>
            </a:r>
          </a:p>
          <a:p>
            <a:pPr marL="4572" lvl="1" indent="0">
              <a:buNone/>
            </a:pPr>
            <a:r>
              <a:rPr lang="en-US" dirty="0"/>
              <a:t>		Father of psychology/cognitive science </a:t>
            </a:r>
          </a:p>
        </p:txBody>
      </p:sp>
    </p:spTree>
    <p:extLst>
      <p:ext uri="{BB962C8B-B14F-4D97-AF65-F5344CB8AC3E}">
        <p14:creationId xmlns:p14="http://schemas.microsoft.com/office/powerpoint/2010/main" val="316930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021E6-125C-4738-A572-283BB96679EC}"/>
              </a:ext>
            </a:extLst>
          </p:cNvPr>
          <p:cNvSpPr>
            <a:spLocks noGrp="1"/>
          </p:cNvSpPr>
          <p:nvPr>
            <p:ph type="title"/>
          </p:nvPr>
        </p:nvSpPr>
        <p:spPr/>
        <p:txBody>
          <a:bodyPr/>
          <a:lstStyle/>
          <a:p>
            <a:r>
              <a:rPr lang="en-US" dirty="0"/>
              <a:t>Mental representation: philosophical issues</a:t>
            </a:r>
          </a:p>
        </p:txBody>
      </p:sp>
      <p:sp>
        <p:nvSpPr>
          <p:cNvPr id="3" name="Content Placeholder 2">
            <a:extLst>
              <a:ext uri="{FF2B5EF4-FFF2-40B4-BE49-F238E27FC236}">
                <a16:creationId xmlns:a16="http://schemas.microsoft.com/office/drawing/2014/main" id="{70B8AE69-B829-4740-9E8D-2F16B8FA2D74}"/>
              </a:ext>
            </a:extLst>
          </p:cNvPr>
          <p:cNvSpPr>
            <a:spLocks noGrp="1"/>
          </p:cNvSpPr>
          <p:nvPr>
            <p:ph idx="1"/>
          </p:nvPr>
        </p:nvSpPr>
        <p:spPr>
          <a:xfrm>
            <a:off x="657224" y="2409825"/>
            <a:ext cx="10753725" cy="4552290"/>
          </a:xfrm>
        </p:spPr>
        <p:txBody>
          <a:bodyPr>
            <a:normAutofit lnSpcReduction="10000"/>
          </a:bodyPr>
          <a:lstStyle/>
          <a:p>
            <a:pPr marL="4572" lvl="1" indent="0">
              <a:buNone/>
            </a:pPr>
            <a:r>
              <a:rPr lang="en-US" dirty="0"/>
              <a:t>Early accounts of mental representation are unsatisfactory </a:t>
            </a:r>
          </a:p>
          <a:p>
            <a:pPr marL="4572" lvl="1" indent="0">
              <a:buNone/>
            </a:pPr>
            <a:r>
              <a:rPr lang="en-US" dirty="0"/>
              <a:t>Philosophers like Locke and Hume argued that ALL of our thoughts take the form of pictures</a:t>
            </a:r>
          </a:p>
          <a:p>
            <a:pPr marL="4572" lvl="1" indent="0">
              <a:buNone/>
            </a:pPr>
            <a:r>
              <a:rPr lang="en-US" dirty="0"/>
              <a:t>	Hume: All of our thoughts are faint copies of perceptions, combinations 	of those copies</a:t>
            </a:r>
          </a:p>
          <a:p>
            <a:pPr marL="4572" lvl="1" indent="0">
              <a:buNone/>
            </a:pPr>
            <a:r>
              <a:rPr lang="en-US" dirty="0"/>
              <a:t>Problem 1: Is our thought of a dog a mental image of a particular dog (Fido)? </a:t>
            </a:r>
          </a:p>
          <a:p>
            <a:pPr marL="4572" lvl="1" indent="0">
              <a:buNone/>
            </a:pPr>
            <a:r>
              <a:rPr lang="en-US" dirty="0"/>
              <a:t>	If yes, then wouldn’t that just be a representation of Fido? </a:t>
            </a:r>
          </a:p>
          <a:p>
            <a:pPr marL="4572" lvl="1" indent="0">
              <a:buNone/>
            </a:pPr>
            <a:r>
              <a:rPr lang="en-US" dirty="0"/>
              <a:t>	If not, what is it an image of? (an image of </a:t>
            </a:r>
            <a:r>
              <a:rPr lang="en-US" dirty="0" err="1"/>
              <a:t>dogness</a:t>
            </a:r>
            <a:r>
              <a:rPr lang="en-US" dirty="0"/>
              <a:t>?) </a:t>
            </a:r>
          </a:p>
          <a:p>
            <a:pPr marL="4572" lvl="1" indent="0">
              <a:buNone/>
            </a:pPr>
            <a:r>
              <a:rPr lang="en-US" dirty="0"/>
              <a:t>Problem 2: We’ve already established that pictures aren’t capable of representing everything that can be thought about </a:t>
            </a:r>
          </a:p>
          <a:p>
            <a:pPr marL="4572" lvl="1" indent="0">
              <a:buNone/>
            </a:pPr>
            <a:r>
              <a:rPr lang="en-US" dirty="0"/>
              <a:t>Problem 3: How can there be pictures without an agent interpreting them?</a:t>
            </a:r>
          </a:p>
          <a:p>
            <a:pPr marL="4572" lvl="1" indent="0">
              <a:buNone/>
            </a:pPr>
            <a:r>
              <a:rPr lang="en-US" dirty="0"/>
              <a:t>	A tiny picture viewer (in the head) </a:t>
            </a:r>
          </a:p>
          <a:p>
            <a:pPr marL="4572" lvl="1" indent="0">
              <a:buNone/>
            </a:pPr>
            <a:r>
              <a:rPr lang="en-US" dirty="0"/>
              <a:t>	</a:t>
            </a:r>
            <a:r>
              <a:rPr lang="en-US" b="1" dirty="0"/>
              <a:t>Homunculus problem</a:t>
            </a:r>
          </a:p>
          <a:p>
            <a:endParaRPr lang="en-US" dirty="0"/>
          </a:p>
        </p:txBody>
      </p:sp>
      <p:pic>
        <p:nvPicPr>
          <p:cNvPr id="4098" name="Picture 2" descr="Come Back, Homunculus—All Is Forgiven! | Psychology Today">
            <a:extLst>
              <a:ext uri="{FF2B5EF4-FFF2-40B4-BE49-F238E27FC236}">
                <a16:creationId xmlns:a16="http://schemas.microsoft.com/office/drawing/2014/main" id="{249470F6-2FD2-4518-8667-70C5D9FEEB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0" y="0"/>
            <a:ext cx="3048000"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39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0E8B4-E4FB-4BBB-885F-495A1A8B7DAB}"/>
              </a:ext>
            </a:extLst>
          </p:cNvPr>
          <p:cNvSpPr>
            <a:spLocks noGrp="1"/>
          </p:cNvSpPr>
          <p:nvPr>
            <p:ph type="title"/>
          </p:nvPr>
        </p:nvSpPr>
        <p:spPr/>
        <p:txBody>
          <a:bodyPr/>
          <a:lstStyle/>
          <a:p>
            <a:r>
              <a:rPr lang="en-US" dirty="0"/>
              <a:t>How the mind represents</a:t>
            </a:r>
          </a:p>
        </p:txBody>
      </p:sp>
      <p:sp>
        <p:nvSpPr>
          <p:cNvPr id="3" name="Content Placeholder 2">
            <a:extLst>
              <a:ext uri="{FF2B5EF4-FFF2-40B4-BE49-F238E27FC236}">
                <a16:creationId xmlns:a16="http://schemas.microsoft.com/office/drawing/2014/main" id="{800F6C98-8EC3-40D4-8F3A-87F93CF4CF28}"/>
              </a:ext>
            </a:extLst>
          </p:cNvPr>
          <p:cNvSpPr>
            <a:spLocks noGrp="1"/>
          </p:cNvSpPr>
          <p:nvPr>
            <p:ph idx="1"/>
          </p:nvPr>
        </p:nvSpPr>
        <p:spPr>
          <a:xfrm>
            <a:off x="666748" y="1836182"/>
            <a:ext cx="10753725" cy="4522285"/>
          </a:xfrm>
        </p:spPr>
        <p:txBody>
          <a:bodyPr>
            <a:normAutofit/>
          </a:bodyPr>
          <a:lstStyle/>
          <a:p>
            <a:r>
              <a:rPr lang="en-US" dirty="0"/>
              <a:t>The picture theory of thoughts (Locke, Hume) is an unsatisfactory account of what mental representations are like</a:t>
            </a:r>
          </a:p>
          <a:p>
            <a:pPr lvl="1"/>
            <a:r>
              <a:rPr lang="en-US" dirty="0"/>
              <a:t>Theory about the </a:t>
            </a:r>
            <a:r>
              <a:rPr lang="en-US" i="1" dirty="0"/>
              <a:t>format</a:t>
            </a:r>
            <a:r>
              <a:rPr lang="en-US" dirty="0"/>
              <a:t> of mental representations </a:t>
            </a:r>
          </a:p>
          <a:p>
            <a:r>
              <a:rPr lang="en-US" dirty="0"/>
              <a:t>Alternative views: mental representations are more like language </a:t>
            </a:r>
          </a:p>
          <a:p>
            <a:pPr lvl="1"/>
            <a:r>
              <a:rPr lang="en-US" dirty="0"/>
              <a:t>Language of thought hypothesis (historically old) </a:t>
            </a:r>
          </a:p>
          <a:p>
            <a:pPr marL="4572" lvl="1" indent="0">
              <a:buNone/>
            </a:pPr>
            <a:r>
              <a:rPr lang="en-US" dirty="0"/>
              <a:t> Mental representations are more like maps </a:t>
            </a:r>
          </a:p>
          <a:p>
            <a:pPr marL="4572" lvl="1" indent="0">
              <a:buNone/>
            </a:pPr>
            <a:r>
              <a:rPr lang="en-US" dirty="0"/>
              <a:t>	Influential view for explaining navigation</a:t>
            </a:r>
          </a:p>
          <a:p>
            <a:pPr marL="4572" lvl="1" indent="0">
              <a:buNone/>
            </a:pPr>
            <a:r>
              <a:rPr lang="en-US" dirty="0"/>
              <a:t>Which is the correct view? Could they all be right (pluralism)? </a:t>
            </a:r>
          </a:p>
          <a:p>
            <a:pPr marL="4572" lvl="1" indent="0">
              <a:buNone/>
            </a:pPr>
            <a:r>
              <a:rPr lang="en-US" dirty="0"/>
              <a:t>Unlikely that ALL mental states have the same format</a:t>
            </a:r>
          </a:p>
          <a:p>
            <a:pPr marL="4572" lvl="1" indent="0">
              <a:buNone/>
            </a:pPr>
            <a:r>
              <a:rPr lang="en-US" dirty="0"/>
              <a:t>	Pluralism is a plausible view and accepted by many cognitive scientists</a:t>
            </a:r>
          </a:p>
          <a:p>
            <a:pPr marL="4572" lvl="1" indent="0">
              <a:buNone/>
            </a:pPr>
            <a:r>
              <a:rPr lang="en-US" dirty="0"/>
              <a:t>	Depends on the kind of mental representation you’re talking about</a:t>
            </a:r>
          </a:p>
          <a:p>
            <a:pPr marL="4572" lvl="1" indent="0">
              <a:buNone/>
            </a:pPr>
            <a:endParaRPr lang="en-US" dirty="0"/>
          </a:p>
        </p:txBody>
      </p:sp>
    </p:spTree>
    <p:extLst>
      <p:ext uri="{BB962C8B-B14F-4D97-AF65-F5344CB8AC3E}">
        <p14:creationId xmlns:p14="http://schemas.microsoft.com/office/powerpoint/2010/main" val="289688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56C4-BB95-4D1A-B8A6-8535E2F33BB0}"/>
              </a:ext>
            </a:extLst>
          </p:cNvPr>
          <p:cNvSpPr>
            <a:spLocks noGrp="1"/>
          </p:cNvSpPr>
          <p:nvPr>
            <p:ph type="title"/>
          </p:nvPr>
        </p:nvSpPr>
        <p:spPr/>
        <p:txBody>
          <a:bodyPr/>
          <a:lstStyle/>
          <a:p>
            <a:r>
              <a:rPr lang="en-US" dirty="0"/>
              <a:t>‘Mental representation’ in psychology</a:t>
            </a:r>
          </a:p>
        </p:txBody>
      </p:sp>
      <p:sp>
        <p:nvSpPr>
          <p:cNvPr id="3" name="Content Placeholder 2">
            <a:extLst>
              <a:ext uri="{FF2B5EF4-FFF2-40B4-BE49-F238E27FC236}">
                <a16:creationId xmlns:a16="http://schemas.microsoft.com/office/drawing/2014/main" id="{D7C201FB-E0F2-41F6-BEA0-E3B69DC4D105}"/>
              </a:ext>
            </a:extLst>
          </p:cNvPr>
          <p:cNvSpPr>
            <a:spLocks noGrp="1"/>
          </p:cNvSpPr>
          <p:nvPr>
            <p:ph idx="1"/>
          </p:nvPr>
        </p:nvSpPr>
        <p:spPr>
          <a:xfrm>
            <a:off x="719137" y="2331277"/>
            <a:ext cx="10753725" cy="4211566"/>
          </a:xfrm>
        </p:spPr>
        <p:txBody>
          <a:bodyPr>
            <a:normAutofit lnSpcReduction="10000"/>
          </a:bodyPr>
          <a:lstStyle/>
          <a:p>
            <a:r>
              <a:rPr lang="en-US" dirty="0"/>
              <a:t>Many early psychologists and philosophers were deeply bothered by the philosophical issues surrounding mental representation</a:t>
            </a:r>
          </a:p>
          <a:p>
            <a:r>
              <a:rPr lang="en-US" dirty="0"/>
              <a:t>Mental representations thought of as spooky or unscientific </a:t>
            </a:r>
          </a:p>
          <a:p>
            <a:pPr lvl="1"/>
            <a:r>
              <a:rPr lang="en-US" dirty="0"/>
              <a:t>Much like Newton’s proposal that gravity involves “action at a distance” </a:t>
            </a:r>
          </a:p>
          <a:p>
            <a:pPr lvl="1"/>
            <a:r>
              <a:rPr lang="en-US" dirty="0"/>
              <a:t>Some neuroscientists still have this reaction today </a:t>
            </a:r>
          </a:p>
          <a:p>
            <a:r>
              <a:rPr lang="en-US" dirty="0"/>
              <a:t>The behaviorist turn in psychology (Early-mid 20</a:t>
            </a:r>
            <a:r>
              <a:rPr lang="en-US" baseline="30000" dirty="0"/>
              <a:t>th</a:t>
            </a:r>
            <a:r>
              <a:rPr lang="en-US" dirty="0"/>
              <a:t> century)</a:t>
            </a:r>
          </a:p>
          <a:p>
            <a:pPr lvl="1"/>
            <a:r>
              <a:rPr lang="en-US" dirty="0"/>
              <a:t>We should eliminate talk of </a:t>
            </a:r>
            <a:r>
              <a:rPr lang="en-US" i="1" dirty="0"/>
              <a:t>internal</a:t>
            </a:r>
            <a:r>
              <a:rPr lang="en-US" dirty="0"/>
              <a:t> representations </a:t>
            </a:r>
          </a:p>
          <a:p>
            <a:pPr lvl="1"/>
            <a:r>
              <a:rPr lang="en-US" dirty="0"/>
              <a:t>No place for such entities in science </a:t>
            </a:r>
          </a:p>
          <a:p>
            <a:pPr lvl="1"/>
            <a:r>
              <a:rPr lang="en-US" dirty="0"/>
              <a:t>Focus on what we can study: external acts of behavior </a:t>
            </a:r>
          </a:p>
          <a:p>
            <a:r>
              <a:rPr lang="en-US" dirty="0"/>
              <a:t>Mid-20</a:t>
            </a:r>
            <a:r>
              <a:rPr lang="en-US" baseline="30000" dirty="0"/>
              <a:t>th</a:t>
            </a:r>
            <a:r>
              <a:rPr lang="en-US" dirty="0"/>
              <a:t> century: Mental representation starts to make a comeback</a:t>
            </a:r>
          </a:p>
          <a:p>
            <a:pPr lvl="1"/>
            <a:r>
              <a:rPr lang="en-US" dirty="0"/>
              <a:t>Representations become acceptable in science after new empirical findings</a:t>
            </a:r>
          </a:p>
          <a:p>
            <a:pPr lvl="1"/>
            <a:endParaRPr lang="en-US" dirty="0"/>
          </a:p>
        </p:txBody>
      </p:sp>
    </p:spTree>
    <p:extLst>
      <p:ext uri="{BB962C8B-B14F-4D97-AF65-F5344CB8AC3E}">
        <p14:creationId xmlns:p14="http://schemas.microsoft.com/office/powerpoint/2010/main" val="79397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DD9C-95D3-46BF-8C37-B091D064991B}"/>
              </a:ext>
            </a:extLst>
          </p:cNvPr>
          <p:cNvSpPr>
            <a:spLocks noGrp="1"/>
          </p:cNvSpPr>
          <p:nvPr>
            <p:ph type="title"/>
          </p:nvPr>
        </p:nvSpPr>
        <p:spPr/>
        <p:txBody>
          <a:bodyPr/>
          <a:lstStyle/>
          <a:p>
            <a:r>
              <a:rPr lang="en-US" dirty="0"/>
              <a:t>Next time</a:t>
            </a:r>
          </a:p>
        </p:txBody>
      </p:sp>
      <p:sp>
        <p:nvSpPr>
          <p:cNvPr id="3" name="Content Placeholder 2">
            <a:extLst>
              <a:ext uri="{FF2B5EF4-FFF2-40B4-BE49-F238E27FC236}">
                <a16:creationId xmlns:a16="http://schemas.microsoft.com/office/drawing/2014/main" id="{DD461FD2-27C4-4A25-BAE9-2DB935336E22}"/>
              </a:ext>
            </a:extLst>
          </p:cNvPr>
          <p:cNvSpPr>
            <a:spLocks noGrp="1"/>
          </p:cNvSpPr>
          <p:nvPr>
            <p:ph idx="1"/>
          </p:nvPr>
        </p:nvSpPr>
        <p:spPr/>
        <p:txBody>
          <a:bodyPr/>
          <a:lstStyle/>
          <a:p>
            <a:r>
              <a:rPr lang="en-US" dirty="0"/>
              <a:t>Brentano and </a:t>
            </a:r>
            <a:r>
              <a:rPr lang="en-US" i="1" dirty="0"/>
              <a:t>intentionality </a:t>
            </a:r>
          </a:p>
          <a:p>
            <a:pPr lvl="1"/>
            <a:r>
              <a:rPr lang="en-US" dirty="0"/>
              <a:t>A special kind of representational </a:t>
            </a:r>
            <a:r>
              <a:rPr lang="en-US" i="1" dirty="0"/>
              <a:t>power</a:t>
            </a:r>
            <a:r>
              <a:rPr lang="en-US" dirty="0"/>
              <a:t> that only occur in minds</a:t>
            </a:r>
          </a:p>
          <a:p>
            <a:pPr lvl="1"/>
            <a:r>
              <a:rPr lang="en-US" dirty="0"/>
              <a:t>A proposal for the mark of the mental</a:t>
            </a:r>
          </a:p>
          <a:p>
            <a:pPr lvl="1"/>
            <a:r>
              <a:rPr lang="en-US" dirty="0"/>
              <a:t> </a:t>
            </a:r>
          </a:p>
        </p:txBody>
      </p:sp>
      <p:pic>
        <p:nvPicPr>
          <p:cNvPr id="5122" name="Picture 2" descr="Credit: ullstein bild via Getty Images/ullstein bild">
            <a:extLst>
              <a:ext uri="{FF2B5EF4-FFF2-40B4-BE49-F238E27FC236}">
                <a16:creationId xmlns:a16="http://schemas.microsoft.com/office/drawing/2014/main" id="{928035C4-9B42-4088-8EF3-A87D40D2C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4361" y="3429000"/>
            <a:ext cx="2407586" cy="3148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85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48AC-5D89-439B-81BC-0F393424133C}"/>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3A422E3C-50D9-405D-8392-3842312C33E7}"/>
              </a:ext>
            </a:extLst>
          </p:cNvPr>
          <p:cNvSpPr>
            <a:spLocks noGrp="1"/>
          </p:cNvSpPr>
          <p:nvPr>
            <p:ph idx="1"/>
          </p:nvPr>
        </p:nvSpPr>
        <p:spPr/>
        <p:txBody>
          <a:bodyPr/>
          <a:lstStyle/>
          <a:p>
            <a:r>
              <a:rPr lang="en-US" dirty="0"/>
              <a:t>Crane Ch. 3</a:t>
            </a:r>
          </a:p>
        </p:txBody>
      </p:sp>
    </p:spTree>
    <p:extLst>
      <p:ext uri="{BB962C8B-B14F-4D97-AF65-F5344CB8AC3E}">
        <p14:creationId xmlns:p14="http://schemas.microsoft.com/office/powerpoint/2010/main" val="4281874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64444-B671-40BD-B546-E84288B334B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8B2557C-70E2-400F-AE54-BB82E667A3A8}"/>
              </a:ext>
            </a:extLst>
          </p:cNvPr>
          <p:cNvSpPr>
            <a:spLocks noGrp="1"/>
          </p:cNvSpPr>
          <p:nvPr>
            <p:ph idx="1"/>
          </p:nvPr>
        </p:nvSpPr>
        <p:spPr/>
        <p:txBody>
          <a:bodyPr/>
          <a:lstStyle/>
          <a:p>
            <a:r>
              <a:rPr lang="en-US" dirty="0"/>
              <a:t>What is a representation? </a:t>
            </a:r>
          </a:p>
          <a:p>
            <a:r>
              <a:rPr lang="en-US" dirty="0"/>
              <a:t>How is representation possible? </a:t>
            </a:r>
          </a:p>
          <a:p>
            <a:endParaRPr lang="en-US" dirty="0"/>
          </a:p>
        </p:txBody>
      </p:sp>
    </p:spTree>
    <p:extLst>
      <p:ext uri="{BB962C8B-B14F-4D97-AF65-F5344CB8AC3E}">
        <p14:creationId xmlns:p14="http://schemas.microsoft.com/office/powerpoint/2010/main" val="154615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he Pioneer Missions | NASA">
            <a:extLst>
              <a:ext uri="{FF2B5EF4-FFF2-40B4-BE49-F238E27FC236}">
                <a16:creationId xmlns:a16="http://schemas.microsoft.com/office/drawing/2014/main" id="{3FDC7562-1A0E-4647-BD6A-7CD950CE0E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43" t="5045" b="819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5A7325FC-D876-4B89-A43B-F354CF874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14537" cy="6858000"/>
          </a:xfrm>
          <a:prstGeom prst="rect">
            <a:avLst/>
          </a:prstGeom>
          <a:solidFill>
            <a:schemeClr val="accent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6B11E37D-18C5-489A-8A8A-42089CECE9F1}"/>
              </a:ext>
            </a:extLst>
          </p:cNvPr>
          <p:cNvSpPr>
            <a:spLocks noGrp="1"/>
          </p:cNvSpPr>
          <p:nvPr>
            <p:ph type="title"/>
          </p:nvPr>
        </p:nvSpPr>
        <p:spPr>
          <a:xfrm>
            <a:off x="657225" y="499533"/>
            <a:ext cx="7214566" cy="1658198"/>
          </a:xfrm>
        </p:spPr>
        <p:txBody>
          <a:bodyPr>
            <a:normAutofit/>
          </a:bodyPr>
          <a:lstStyle/>
          <a:p>
            <a:r>
              <a:rPr lang="en-US">
                <a:solidFill>
                  <a:srgbClr val="FFFFFF"/>
                </a:solidFill>
              </a:rPr>
              <a:t>The puzzle of representation</a:t>
            </a:r>
          </a:p>
        </p:txBody>
      </p:sp>
      <p:sp>
        <p:nvSpPr>
          <p:cNvPr id="3" name="Content Placeholder 2">
            <a:extLst>
              <a:ext uri="{FF2B5EF4-FFF2-40B4-BE49-F238E27FC236}">
                <a16:creationId xmlns:a16="http://schemas.microsoft.com/office/drawing/2014/main" id="{E2B6899B-1E46-4C9C-9B6B-4CDFF6DFA525}"/>
              </a:ext>
            </a:extLst>
          </p:cNvPr>
          <p:cNvSpPr>
            <a:spLocks noGrp="1"/>
          </p:cNvSpPr>
          <p:nvPr>
            <p:ph idx="1"/>
          </p:nvPr>
        </p:nvSpPr>
        <p:spPr>
          <a:xfrm>
            <a:off x="676657" y="2157730"/>
            <a:ext cx="6638543" cy="4368905"/>
          </a:xfrm>
        </p:spPr>
        <p:txBody>
          <a:bodyPr>
            <a:normAutofit fontScale="92500" lnSpcReduction="10000"/>
          </a:bodyPr>
          <a:lstStyle/>
          <a:p>
            <a:r>
              <a:rPr lang="en-US" dirty="0">
                <a:solidFill>
                  <a:srgbClr val="FFFFFF"/>
                </a:solidFill>
              </a:rPr>
              <a:t>In 1972, NASA sent a space probe containing a metal plate engraved with pictures and signs</a:t>
            </a:r>
          </a:p>
          <a:p>
            <a:r>
              <a:rPr lang="en-US" dirty="0">
                <a:solidFill>
                  <a:srgbClr val="FFFFFF"/>
                </a:solidFill>
              </a:rPr>
              <a:t>Each set of markings represents something about us</a:t>
            </a:r>
          </a:p>
          <a:p>
            <a:r>
              <a:rPr lang="en-US" dirty="0">
                <a:solidFill>
                  <a:srgbClr val="FFFFFF"/>
                </a:solidFill>
              </a:rPr>
              <a:t>Diagram: represents a hydrogen atom</a:t>
            </a:r>
          </a:p>
          <a:p>
            <a:r>
              <a:rPr lang="en-US" dirty="0">
                <a:solidFill>
                  <a:srgbClr val="FFFFFF"/>
                </a:solidFill>
              </a:rPr>
              <a:t>Picture: Naked man and woman with raised hands</a:t>
            </a:r>
          </a:p>
          <a:p>
            <a:pPr lvl="1"/>
            <a:r>
              <a:rPr lang="en-US" dirty="0">
                <a:solidFill>
                  <a:srgbClr val="FFFFFF"/>
                </a:solidFill>
              </a:rPr>
              <a:t>The raised hands represent the message “we come in peace”</a:t>
            </a:r>
          </a:p>
          <a:p>
            <a:r>
              <a:rPr lang="en-US" dirty="0">
                <a:solidFill>
                  <a:srgbClr val="FFFFFF"/>
                </a:solidFill>
              </a:rPr>
              <a:t>They mean something to us, but there is nothing in the marks themselves that tell an extraterrestrial how to understand them</a:t>
            </a:r>
          </a:p>
          <a:p>
            <a:r>
              <a:rPr lang="en-US" dirty="0">
                <a:solidFill>
                  <a:srgbClr val="FFFFFF"/>
                </a:solidFill>
              </a:rPr>
              <a:t>“Each sign by itself seems dead; what gives it life?”-Wittgenstein</a:t>
            </a:r>
          </a:p>
        </p:txBody>
      </p:sp>
      <p:pic>
        <p:nvPicPr>
          <p:cNvPr id="5" name="Picture 4">
            <a:extLst>
              <a:ext uri="{FF2B5EF4-FFF2-40B4-BE49-F238E27FC236}">
                <a16:creationId xmlns:a16="http://schemas.microsoft.com/office/drawing/2014/main" id="{0DA5564E-EFF5-4A6F-948D-C52195A846EB}"/>
              </a:ext>
            </a:extLst>
          </p:cNvPr>
          <p:cNvPicPr>
            <a:picLocks noChangeAspect="1"/>
          </p:cNvPicPr>
          <p:nvPr/>
        </p:nvPicPr>
        <p:blipFill>
          <a:blip r:embed="rId3"/>
          <a:stretch>
            <a:fillRect/>
          </a:stretch>
        </p:blipFill>
        <p:spPr>
          <a:xfrm>
            <a:off x="7334632" y="1328632"/>
            <a:ext cx="4693170" cy="3718682"/>
          </a:xfrm>
          <a:prstGeom prst="rect">
            <a:avLst/>
          </a:prstGeom>
        </p:spPr>
      </p:pic>
    </p:spTree>
    <p:extLst>
      <p:ext uri="{BB962C8B-B14F-4D97-AF65-F5344CB8AC3E}">
        <p14:creationId xmlns:p14="http://schemas.microsoft.com/office/powerpoint/2010/main" val="363553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B101E-9D42-40FC-B914-58F90B0CBC2A}"/>
              </a:ext>
            </a:extLst>
          </p:cNvPr>
          <p:cNvSpPr>
            <a:spLocks noGrp="1"/>
          </p:cNvSpPr>
          <p:nvPr>
            <p:ph type="title"/>
          </p:nvPr>
        </p:nvSpPr>
        <p:spPr/>
        <p:txBody>
          <a:bodyPr/>
          <a:lstStyle/>
          <a:p>
            <a:r>
              <a:rPr lang="en-US" dirty="0"/>
              <a:t>Representation: philosophical issues</a:t>
            </a:r>
          </a:p>
        </p:txBody>
      </p:sp>
      <p:sp>
        <p:nvSpPr>
          <p:cNvPr id="3" name="Content Placeholder 2">
            <a:extLst>
              <a:ext uri="{FF2B5EF4-FFF2-40B4-BE49-F238E27FC236}">
                <a16:creationId xmlns:a16="http://schemas.microsoft.com/office/drawing/2014/main" id="{C4E60318-70C0-4DA7-9081-85924B736193}"/>
              </a:ext>
            </a:extLst>
          </p:cNvPr>
          <p:cNvSpPr>
            <a:spLocks noGrp="1"/>
          </p:cNvSpPr>
          <p:nvPr>
            <p:ph idx="1"/>
          </p:nvPr>
        </p:nvSpPr>
        <p:spPr/>
        <p:txBody>
          <a:bodyPr/>
          <a:lstStyle/>
          <a:p>
            <a:r>
              <a:rPr lang="en-US" dirty="0"/>
              <a:t>What is the nature of a representation? </a:t>
            </a:r>
          </a:p>
          <a:p>
            <a:pPr lvl="1"/>
            <a:r>
              <a:rPr lang="en-US" dirty="0"/>
              <a:t>Can a satisfactory definition be provided? </a:t>
            </a:r>
          </a:p>
          <a:p>
            <a:pPr lvl="1"/>
            <a:r>
              <a:rPr lang="en-US" dirty="0"/>
              <a:t>What sorts of things can be representations? </a:t>
            </a:r>
          </a:p>
          <a:p>
            <a:pPr lvl="1"/>
            <a:r>
              <a:rPr lang="en-US" dirty="0"/>
              <a:t>How do representations represent?</a:t>
            </a:r>
          </a:p>
          <a:p>
            <a:pPr lvl="1"/>
            <a:r>
              <a:rPr lang="en-US" dirty="0"/>
              <a:t>Are some forms of representation more</a:t>
            </a:r>
            <a:r>
              <a:rPr lang="en-US" i="1" dirty="0"/>
              <a:t> fundamental </a:t>
            </a:r>
            <a:r>
              <a:rPr lang="en-US" dirty="0"/>
              <a:t>than others? </a:t>
            </a:r>
          </a:p>
          <a:p>
            <a:pPr lvl="2"/>
            <a:r>
              <a:rPr lang="en-US" i="0" dirty="0"/>
              <a:t>Is there a </a:t>
            </a:r>
            <a:r>
              <a:rPr lang="en-US" b="1" i="0" dirty="0"/>
              <a:t>basic</a:t>
            </a:r>
            <a:r>
              <a:rPr lang="en-US" i="0" dirty="0"/>
              <a:t> form of representation? </a:t>
            </a:r>
          </a:p>
          <a:p>
            <a:endParaRPr lang="en-US" dirty="0"/>
          </a:p>
        </p:txBody>
      </p:sp>
    </p:spTree>
    <p:extLst>
      <p:ext uri="{BB962C8B-B14F-4D97-AF65-F5344CB8AC3E}">
        <p14:creationId xmlns:p14="http://schemas.microsoft.com/office/powerpoint/2010/main" val="31816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1663-3471-40F2-A39D-C3B3A0F13693}"/>
              </a:ext>
            </a:extLst>
          </p:cNvPr>
          <p:cNvSpPr>
            <a:spLocks noGrp="1"/>
          </p:cNvSpPr>
          <p:nvPr>
            <p:ph type="title"/>
          </p:nvPr>
        </p:nvSpPr>
        <p:spPr/>
        <p:txBody>
          <a:bodyPr/>
          <a:lstStyle/>
          <a:p>
            <a:r>
              <a:rPr lang="en-US" dirty="0"/>
              <a:t>Defining ‘representation’</a:t>
            </a:r>
          </a:p>
        </p:txBody>
      </p:sp>
      <p:sp>
        <p:nvSpPr>
          <p:cNvPr id="3" name="Content Placeholder 2">
            <a:extLst>
              <a:ext uri="{FF2B5EF4-FFF2-40B4-BE49-F238E27FC236}">
                <a16:creationId xmlns:a16="http://schemas.microsoft.com/office/drawing/2014/main" id="{972CCEFB-B458-4894-98C0-EFEAADD337A2}"/>
              </a:ext>
            </a:extLst>
          </p:cNvPr>
          <p:cNvSpPr>
            <a:spLocks noGrp="1"/>
          </p:cNvSpPr>
          <p:nvPr>
            <p:ph idx="1"/>
          </p:nvPr>
        </p:nvSpPr>
        <p:spPr>
          <a:xfrm>
            <a:off x="657224" y="1966909"/>
            <a:ext cx="10753725" cy="4471734"/>
          </a:xfrm>
        </p:spPr>
        <p:txBody>
          <a:bodyPr>
            <a:normAutofit lnSpcReduction="10000"/>
          </a:bodyPr>
          <a:lstStyle/>
          <a:p>
            <a:r>
              <a:rPr lang="en-US" dirty="0"/>
              <a:t>Crane: something that </a:t>
            </a:r>
            <a:r>
              <a:rPr lang="en-US" b="1" dirty="0"/>
              <a:t>represents</a:t>
            </a:r>
            <a:r>
              <a:rPr lang="en-US" dirty="0"/>
              <a:t> something</a:t>
            </a:r>
          </a:p>
          <a:p>
            <a:pPr lvl="1"/>
            <a:r>
              <a:rPr lang="en-US" i="1" dirty="0"/>
              <a:t>Relation</a:t>
            </a:r>
            <a:r>
              <a:rPr lang="en-US" dirty="0"/>
              <a:t> between two things</a:t>
            </a:r>
          </a:p>
          <a:p>
            <a:r>
              <a:rPr lang="en-US" dirty="0"/>
              <a:t>Godfrey-Smith: something that (typically) </a:t>
            </a:r>
            <a:r>
              <a:rPr lang="en-US" b="1" dirty="0"/>
              <a:t>stands for </a:t>
            </a:r>
            <a:r>
              <a:rPr lang="en-US" dirty="0"/>
              <a:t>something else</a:t>
            </a:r>
          </a:p>
          <a:p>
            <a:pPr lvl="1"/>
            <a:r>
              <a:rPr lang="en-US" dirty="0"/>
              <a:t>Function: used as a </a:t>
            </a:r>
            <a:r>
              <a:rPr lang="en-US" i="1" dirty="0"/>
              <a:t>guide</a:t>
            </a:r>
            <a:r>
              <a:rPr lang="en-US" dirty="0"/>
              <a:t> for dealing with something else (e.g. a map) </a:t>
            </a:r>
          </a:p>
          <a:p>
            <a:pPr marL="4572" lvl="1" indent="0">
              <a:buNone/>
            </a:pPr>
            <a:r>
              <a:rPr lang="en-US" dirty="0"/>
              <a:t>What are some things that represent? </a:t>
            </a:r>
          </a:p>
          <a:p>
            <a:pPr marL="4572" lvl="1" indent="0">
              <a:buNone/>
            </a:pPr>
            <a:r>
              <a:rPr lang="en-US" dirty="0"/>
              <a:t>	Paintings</a:t>
            </a:r>
          </a:p>
          <a:p>
            <a:pPr marL="4572" lvl="1" indent="0">
              <a:buNone/>
            </a:pPr>
            <a:r>
              <a:rPr lang="en-US" dirty="0"/>
              <a:t>	Numerals</a:t>
            </a:r>
          </a:p>
          <a:p>
            <a:pPr marL="4572" lvl="1" indent="0">
              <a:buNone/>
            </a:pPr>
            <a:r>
              <a:rPr lang="en-US" dirty="0"/>
              <a:t>	Tree rings</a:t>
            </a:r>
          </a:p>
          <a:p>
            <a:pPr marL="4572" lvl="1" indent="0">
              <a:buNone/>
            </a:pPr>
            <a:r>
              <a:rPr lang="en-US" dirty="0"/>
              <a:t>	A piece of music</a:t>
            </a:r>
          </a:p>
          <a:p>
            <a:pPr marL="4572" lvl="1" indent="0">
              <a:buNone/>
            </a:pPr>
            <a:r>
              <a:rPr lang="en-US" dirty="0"/>
              <a:t>	Data structures</a:t>
            </a:r>
          </a:p>
          <a:p>
            <a:pPr marL="4572" lvl="1" indent="0">
              <a:buNone/>
            </a:pPr>
            <a:r>
              <a:rPr lang="en-US" dirty="0"/>
              <a:t>	Vervet Monkey call	</a:t>
            </a:r>
          </a:p>
          <a:p>
            <a:pPr marL="4572" lvl="1" indent="0">
              <a:buNone/>
            </a:pPr>
            <a:r>
              <a:rPr lang="en-US" dirty="0"/>
              <a:t>	The human mind			</a:t>
            </a:r>
          </a:p>
        </p:txBody>
      </p:sp>
      <p:sp>
        <p:nvSpPr>
          <p:cNvPr id="4" name="TextBox 3">
            <a:extLst>
              <a:ext uri="{FF2B5EF4-FFF2-40B4-BE49-F238E27FC236}">
                <a16:creationId xmlns:a16="http://schemas.microsoft.com/office/drawing/2014/main" id="{1D28C699-1AD1-4C8F-8B06-EF9875B737BA}"/>
              </a:ext>
            </a:extLst>
          </p:cNvPr>
          <p:cNvSpPr txBox="1"/>
          <p:nvPr/>
        </p:nvSpPr>
        <p:spPr>
          <a:xfrm>
            <a:off x="6574171" y="3669878"/>
            <a:ext cx="5617829" cy="3046988"/>
          </a:xfrm>
          <a:prstGeom prst="rect">
            <a:avLst/>
          </a:prstGeom>
          <a:noFill/>
        </p:spPr>
        <p:txBody>
          <a:bodyPr wrap="square" rtlCol="0">
            <a:spAutoFit/>
          </a:bodyPr>
          <a:lstStyle/>
          <a:p>
            <a:r>
              <a:rPr lang="en-US" sz="2400" dirty="0">
                <a:solidFill>
                  <a:schemeClr val="bg1"/>
                </a:solidFill>
              </a:rPr>
              <a:t>Historical figures</a:t>
            </a:r>
          </a:p>
          <a:p>
            <a:r>
              <a:rPr lang="en-US" sz="2400" dirty="0">
                <a:solidFill>
                  <a:schemeClr val="bg1"/>
                </a:solidFill>
              </a:rPr>
              <a:t>Abstract objects</a:t>
            </a:r>
          </a:p>
          <a:p>
            <a:r>
              <a:rPr lang="en-US" sz="2400" dirty="0">
                <a:solidFill>
                  <a:schemeClr val="bg1"/>
                </a:solidFill>
              </a:rPr>
              <a:t>Age </a:t>
            </a:r>
          </a:p>
          <a:p>
            <a:r>
              <a:rPr lang="en-US" sz="2400" dirty="0">
                <a:solidFill>
                  <a:schemeClr val="bg1"/>
                </a:solidFill>
              </a:rPr>
              <a:t>Anger</a:t>
            </a:r>
          </a:p>
          <a:p>
            <a:r>
              <a:rPr lang="en-US" sz="2400" dirty="0">
                <a:solidFill>
                  <a:schemeClr val="bg1"/>
                </a:solidFill>
              </a:rPr>
              <a:t>Text or images</a:t>
            </a:r>
          </a:p>
          <a:p>
            <a:r>
              <a:rPr lang="en-US" sz="2400" dirty="0">
                <a:solidFill>
                  <a:schemeClr val="bg1"/>
                </a:solidFill>
              </a:rPr>
              <a:t>Eagle (or large predatory bird)</a:t>
            </a:r>
          </a:p>
          <a:p>
            <a:r>
              <a:rPr lang="en-US" sz="2400" dirty="0">
                <a:solidFill>
                  <a:schemeClr val="bg1"/>
                </a:solidFill>
              </a:rPr>
              <a:t>Nonexistent entities</a:t>
            </a:r>
          </a:p>
          <a:p>
            <a:r>
              <a:rPr lang="en-US" sz="2400" dirty="0">
                <a:solidFill>
                  <a:schemeClr val="bg1"/>
                </a:solidFill>
              </a:rPr>
              <a:t> </a:t>
            </a:r>
          </a:p>
        </p:txBody>
      </p:sp>
      <p:cxnSp>
        <p:nvCxnSpPr>
          <p:cNvPr id="6" name="Straight Arrow Connector 5">
            <a:extLst>
              <a:ext uri="{FF2B5EF4-FFF2-40B4-BE49-F238E27FC236}">
                <a16:creationId xmlns:a16="http://schemas.microsoft.com/office/drawing/2014/main" id="{5109BFF0-FA35-4F42-950A-1FEF86C8DEF0}"/>
              </a:ext>
            </a:extLst>
          </p:cNvPr>
          <p:cNvCxnSpPr/>
          <p:nvPr/>
        </p:nvCxnSpPr>
        <p:spPr>
          <a:xfrm>
            <a:off x="4265436" y="4689282"/>
            <a:ext cx="2000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B5A6B2F-A982-4722-BDE5-98B237519DDF}"/>
              </a:ext>
            </a:extLst>
          </p:cNvPr>
          <p:cNvSpPr txBox="1"/>
          <p:nvPr/>
        </p:nvSpPr>
        <p:spPr>
          <a:xfrm>
            <a:off x="4524736" y="4202776"/>
            <a:ext cx="1571264" cy="369332"/>
          </a:xfrm>
          <a:prstGeom prst="rect">
            <a:avLst/>
          </a:prstGeom>
          <a:noFill/>
        </p:spPr>
        <p:txBody>
          <a:bodyPr wrap="none" rtlCol="0">
            <a:spAutoFit/>
          </a:bodyPr>
          <a:lstStyle/>
          <a:p>
            <a:r>
              <a:rPr lang="en-US" dirty="0">
                <a:solidFill>
                  <a:schemeClr val="bg1"/>
                </a:solidFill>
              </a:rPr>
              <a:t>can represent</a:t>
            </a:r>
          </a:p>
        </p:txBody>
      </p:sp>
    </p:spTree>
    <p:extLst>
      <p:ext uri="{BB962C8B-B14F-4D97-AF65-F5344CB8AC3E}">
        <p14:creationId xmlns:p14="http://schemas.microsoft.com/office/powerpoint/2010/main" val="139196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27892-AB21-5C78-5509-F7DF86A23939}"/>
              </a:ext>
            </a:extLst>
          </p:cNvPr>
          <p:cNvSpPr>
            <a:spLocks noGrp="1"/>
          </p:cNvSpPr>
          <p:nvPr>
            <p:ph type="title"/>
          </p:nvPr>
        </p:nvSpPr>
        <p:spPr/>
        <p:txBody>
          <a:bodyPr/>
          <a:lstStyle/>
          <a:p>
            <a:r>
              <a:rPr lang="en-US" dirty="0"/>
              <a:t>Things that don’t represent</a:t>
            </a:r>
          </a:p>
        </p:txBody>
      </p:sp>
      <p:sp>
        <p:nvSpPr>
          <p:cNvPr id="3" name="Content Placeholder 2">
            <a:extLst>
              <a:ext uri="{FF2B5EF4-FFF2-40B4-BE49-F238E27FC236}">
                <a16:creationId xmlns:a16="http://schemas.microsoft.com/office/drawing/2014/main" id="{534D4545-FCFD-B323-38DA-D8A0ECF18937}"/>
              </a:ext>
            </a:extLst>
          </p:cNvPr>
          <p:cNvSpPr>
            <a:spLocks noGrp="1"/>
          </p:cNvSpPr>
          <p:nvPr>
            <p:ph idx="1"/>
          </p:nvPr>
        </p:nvSpPr>
        <p:spPr>
          <a:xfrm>
            <a:off x="676656" y="2011680"/>
            <a:ext cx="10753725" cy="4346787"/>
          </a:xfrm>
        </p:spPr>
        <p:txBody>
          <a:bodyPr>
            <a:normAutofit/>
          </a:bodyPr>
          <a:lstStyle/>
          <a:p>
            <a:r>
              <a:rPr lang="en-US" dirty="0"/>
              <a:t>Grains of sand</a:t>
            </a:r>
          </a:p>
          <a:p>
            <a:r>
              <a:rPr lang="en-US" dirty="0"/>
              <a:t>Volcanos</a:t>
            </a:r>
          </a:p>
          <a:p>
            <a:r>
              <a:rPr lang="en-US" dirty="0"/>
              <a:t>Stomach acid</a:t>
            </a:r>
          </a:p>
          <a:p>
            <a:r>
              <a:rPr lang="en-US" dirty="0"/>
              <a:t>Random collections of objects</a:t>
            </a:r>
          </a:p>
          <a:p>
            <a:endParaRPr lang="en-US" dirty="0"/>
          </a:p>
          <a:p>
            <a:r>
              <a:rPr lang="en-US" dirty="0"/>
              <a:t>Complication: Humans and nonhumans might use some of these things to represent something</a:t>
            </a:r>
          </a:p>
          <a:p>
            <a:pPr lvl="1"/>
            <a:r>
              <a:rPr lang="en-US" dirty="0"/>
              <a:t>Form of communication or </a:t>
            </a:r>
            <a:r>
              <a:rPr lang="en-US" b="1" dirty="0"/>
              <a:t>art </a:t>
            </a:r>
          </a:p>
          <a:p>
            <a:pPr lvl="1"/>
            <a:r>
              <a:rPr lang="en-US" dirty="0"/>
              <a:t>Interesting case: Abstract art </a:t>
            </a:r>
          </a:p>
          <a:p>
            <a:r>
              <a:rPr lang="en-US" dirty="0"/>
              <a:t>The objects don’t represent anything, by themselves</a:t>
            </a:r>
          </a:p>
        </p:txBody>
      </p:sp>
      <p:pic>
        <p:nvPicPr>
          <p:cNvPr id="1026" name="Picture 2" descr="What is Abstract Art ? Meaning and Definition of Art Informel | Widewalls">
            <a:extLst>
              <a:ext uri="{FF2B5EF4-FFF2-40B4-BE49-F238E27FC236}">
                <a16:creationId xmlns:a16="http://schemas.microsoft.com/office/drawing/2014/main" id="{CE6155EA-8507-E2A2-9E1C-76F3C08D4B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7228" y="4934819"/>
            <a:ext cx="2884772" cy="1923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87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10A54-9F4D-BE6C-1CD8-80C32821A79B}"/>
              </a:ext>
            </a:extLst>
          </p:cNvPr>
          <p:cNvSpPr>
            <a:spLocks noGrp="1"/>
          </p:cNvSpPr>
          <p:nvPr>
            <p:ph type="title"/>
          </p:nvPr>
        </p:nvSpPr>
        <p:spPr/>
        <p:txBody>
          <a:bodyPr/>
          <a:lstStyle/>
          <a:p>
            <a:r>
              <a:rPr lang="en-US" dirty="0"/>
              <a:t>Types of representations</a:t>
            </a:r>
          </a:p>
        </p:txBody>
      </p:sp>
      <p:sp>
        <p:nvSpPr>
          <p:cNvPr id="3" name="Content Placeholder 2">
            <a:extLst>
              <a:ext uri="{FF2B5EF4-FFF2-40B4-BE49-F238E27FC236}">
                <a16:creationId xmlns:a16="http://schemas.microsoft.com/office/drawing/2014/main" id="{5241D558-50F5-A228-AF78-EFF673BE0013}"/>
              </a:ext>
            </a:extLst>
          </p:cNvPr>
          <p:cNvSpPr>
            <a:spLocks noGrp="1"/>
          </p:cNvSpPr>
          <p:nvPr>
            <p:ph idx="1"/>
          </p:nvPr>
        </p:nvSpPr>
        <p:spPr/>
        <p:txBody>
          <a:bodyPr/>
          <a:lstStyle/>
          <a:p>
            <a:r>
              <a:rPr lang="en-US" dirty="0"/>
              <a:t>Pictorial representation: something that is represented in a picture</a:t>
            </a:r>
          </a:p>
          <a:p>
            <a:r>
              <a:rPr lang="en-US" dirty="0"/>
              <a:t>Linguistic representation: something that is represented by words or symbols</a:t>
            </a:r>
          </a:p>
          <a:p>
            <a:r>
              <a:rPr lang="en-US" dirty="0"/>
              <a:t>Mental representation: something that is represented by thoughts</a:t>
            </a:r>
          </a:p>
          <a:p>
            <a:endParaRPr lang="en-US" dirty="0"/>
          </a:p>
          <a:p>
            <a:r>
              <a:rPr lang="en-US" dirty="0"/>
              <a:t>Illustration: Cookie recipe</a:t>
            </a:r>
          </a:p>
          <a:p>
            <a:pPr lvl="1"/>
            <a:r>
              <a:rPr lang="en-US" dirty="0"/>
              <a:t>A series of photos</a:t>
            </a:r>
          </a:p>
          <a:p>
            <a:pPr lvl="1"/>
            <a:r>
              <a:rPr lang="en-US" dirty="0"/>
              <a:t>Recipe book (no pictures) </a:t>
            </a:r>
          </a:p>
          <a:p>
            <a:pPr lvl="1"/>
            <a:r>
              <a:rPr lang="en-US" dirty="0"/>
              <a:t>Grandma’s head</a:t>
            </a:r>
          </a:p>
        </p:txBody>
      </p:sp>
    </p:spTree>
    <p:extLst>
      <p:ext uri="{BB962C8B-B14F-4D97-AF65-F5344CB8AC3E}">
        <p14:creationId xmlns:p14="http://schemas.microsoft.com/office/powerpoint/2010/main" val="24841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13797-81C6-4FF5-843E-A67FFC9AFF4D}"/>
              </a:ext>
            </a:extLst>
          </p:cNvPr>
          <p:cNvSpPr>
            <a:spLocks noGrp="1"/>
          </p:cNvSpPr>
          <p:nvPr>
            <p:ph type="title"/>
          </p:nvPr>
        </p:nvSpPr>
        <p:spPr/>
        <p:txBody>
          <a:bodyPr/>
          <a:lstStyle/>
          <a:p>
            <a:r>
              <a:rPr lang="en-US" dirty="0"/>
              <a:t>The fundamentality of mental reps.</a:t>
            </a:r>
            <a:endParaRPr lang="en-US" i="1" dirty="0"/>
          </a:p>
        </p:txBody>
      </p:sp>
      <p:sp>
        <p:nvSpPr>
          <p:cNvPr id="3" name="Content Placeholder 2">
            <a:extLst>
              <a:ext uri="{FF2B5EF4-FFF2-40B4-BE49-F238E27FC236}">
                <a16:creationId xmlns:a16="http://schemas.microsoft.com/office/drawing/2014/main" id="{AFA2B89D-4672-455D-9CEF-998DF6022B26}"/>
              </a:ext>
            </a:extLst>
          </p:cNvPr>
          <p:cNvSpPr>
            <a:spLocks noGrp="1"/>
          </p:cNvSpPr>
          <p:nvPr>
            <p:ph idx="1"/>
          </p:nvPr>
        </p:nvSpPr>
        <p:spPr>
          <a:xfrm>
            <a:off x="540854" y="2011680"/>
            <a:ext cx="10753725" cy="4446872"/>
          </a:xfrm>
        </p:spPr>
        <p:txBody>
          <a:bodyPr>
            <a:normAutofit/>
          </a:bodyPr>
          <a:lstStyle/>
          <a:p>
            <a:r>
              <a:rPr lang="en-US" dirty="0"/>
              <a:t>Crane believes that mental representations are fundamental </a:t>
            </a:r>
          </a:p>
          <a:p>
            <a:r>
              <a:rPr lang="en-US" dirty="0"/>
              <a:t>What do we mean when we say mental representations are fundamental? </a:t>
            </a:r>
          </a:p>
          <a:p>
            <a:pPr lvl="1"/>
            <a:r>
              <a:rPr lang="en-US" dirty="0"/>
              <a:t>An analogy: Physics</a:t>
            </a:r>
          </a:p>
          <a:p>
            <a:pPr marL="4572" lvl="1" indent="0">
              <a:buNone/>
            </a:pPr>
            <a:r>
              <a:rPr lang="en-US" dirty="0"/>
              <a:t>So, the claim is that representation bottoms out in the mind</a:t>
            </a:r>
          </a:p>
          <a:p>
            <a:pPr marL="4572" lvl="1" indent="0">
              <a:buNone/>
            </a:pPr>
            <a:r>
              <a:rPr lang="en-US" dirty="0"/>
              <a:t>	Dependency: If you were to eliminate all minds, there would be</a:t>
            </a:r>
            <a:br>
              <a:rPr lang="en-US" dirty="0"/>
            </a:br>
            <a:r>
              <a:rPr lang="en-US" dirty="0"/>
              <a:t>	no representations</a:t>
            </a:r>
          </a:p>
          <a:p>
            <a:pPr marL="4572" lvl="1" indent="0">
              <a:buNone/>
            </a:pPr>
            <a:r>
              <a:rPr lang="en-US" dirty="0"/>
              <a:t>	Explanation: All representations can be explained in terms </a:t>
            </a:r>
          </a:p>
          <a:p>
            <a:pPr marL="4572" lvl="1" indent="0">
              <a:buNone/>
            </a:pPr>
            <a:r>
              <a:rPr lang="en-US" dirty="0"/>
              <a:t>	of mental representations </a:t>
            </a:r>
          </a:p>
          <a:p>
            <a:pPr marL="4572" lvl="1" indent="0">
              <a:buNone/>
            </a:pPr>
            <a:r>
              <a:rPr lang="en-US" dirty="0"/>
              <a:t>		The mind is what ultimately has the </a:t>
            </a:r>
            <a:r>
              <a:rPr lang="en-US" i="1" dirty="0"/>
              <a:t>power</a:t>
            </a:r>
            <a:r>
              <a:rPr lang="en-US" dirty="0"/>
              <a:t> to represent</a:t>
            </a:r>
          </a:p>
          <a:p>
            <a:pPr marL="4572" lvl="1" indent="0">
              <a:buNone/>
            </a:pPr>
            <a:r>
              <a:rPr lang="en-US" dirty="0"/>
              <a:t>Why does Crane believe this? </a:t>
            </a:r>
          </a:p>
          <a:p>
            <a:pPr marL="4572" lvl="1" indent="0">
              <a:buNone/>
            </a:pPr>
            <a:r>
              <a:rPr lang="en-US" dirty="0"/>
              <a:t>	Process of elimination (pictures and words cannot do the job)</a:t>
            </a:r>
          </a:p>
          <a:p>
            <a:pPr lvl="4"/>
            <a:endParaRPr lang="en-US" dirty="0"/>
          </a:p>
        </p:txBody>
      </p:sp>
      <p:pic>
        <p:nvPicPr>
          <p:cNvPr id="2052" name="Picture 4" descr="The Standard Model of Particle Physics">
            <a:extLst>
              <a:ext uri="{FF2B5EF4-FFF2-40B4-BE49-F238E27FC236}">
                <a16:creationId xmlns:a16="http://schemas.microsoft.com/office/drawing/2014/main" id="{4D9D9186-3E45-4775-9776-4A44D79D5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6583" y="2011680"/>
            <a:ext cx="1687214" cy="4319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8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CDAF-2E34-4AB1-A69E-885CF053B77F}"/>
              </a:ext>
            </a:extLst>
          </p:cNvPr>
          <p:cNvSpPr>
            <a:spLocks noGrp="1"/>
          </p:cNvSpPr>
          <p:nvPr>
            <p:ph type="title"/>
          </p:nvPr>
        </p:nvSpPr>
        <p:spPr/>
        <p:txBody>
          <a:bodyPr/>
          <a:lstStyle/>
          <a:p>
            <a:r>
              <a:rPr lang="en-US" dirty="0"/>
              <a:t>Why pictorial representations aren’t basic</a:t>
            </a:r>
          </a:p>
        </p:txBody>
      </p:sp>
      <p:sp>
        <p:nvSpPr>
          <p:cNvPr id="3" name="Content Placeholder 2">
            <a:extLst>
              <a:ext uri="{FF2B5EF4-FFF2-40B4-BE49-F238E27FC236}">
                <a16:creationId xmlns:a16="http://schemas.microsoft.com/office/drawing/2014/main" id="{46B7E27A-D3C7-4ED6-A47B-B6F0855C170D}"/>
              </a:ext>
            </a:extLst>
          </p:cNvPr>
          <p:cNvSpPr>
            <a:spLocks noGrp="1"/>
          </p:cNvSpPr>
          <p:nvPr>
            <p:ph idx="1"/>
          </p:nvPr>
        </p:nvSpPr>
        <p:spPr>
          <a:xfrm>
            <a:off x="859253" y="2157731"/>
            <a:ext cx="11697903" cy="5003560"/>
          </a:xfrm>
        </p:spPr>
        <p:txBody>
          <a:bodyPr>
            <a:normAutofit/>
          </a:bodyPr>
          <a:lstStyle/>
          <a:p>
            <a:pPr marL="0" indent="0">
              <a:buNone/>
            </a:pPr>
            <a:r>
              <a:rPr lang="en-US" dirty="0"/>
              <a:t>The central problem: Pictures are lacking in representational power</a:t>
            </a:r>
          </a:p>
          <a:p>
            <a:pPr marL="0" indent="0">
              <a:buNone/>
            </a:pPr>
            <a:r>
              <a:rPr lang="en-US" dirty="0"/>
              <a:t>	They cannot represent certain things that words and sentences can</a:t>
            </a:r>
          </a:p>
          <a:p>
            <a:pPr marL="0" indent="0">
              <a:buNone/>
            </a:pPr>
            <a:r>
              <a:rPr lang="en-US" dirty="0"/>
              <a:t>Words and symbols can represent the following state of affairs; pictures cannot</a:t>
            </a:r>
          </a:p>
          <a:p>
            <a:pPr marL="0" indent="0">
              <a:buNone/>
            </a:pPr>
            <a:r>
              <a:rPr lang="en-US" dirty="0"/>
              <a:t>	“</a:t>
            </a:r>
            <a:r>
              <a:rPr lang="en-US" b="1" dirty="0"/>
              <a:t>If </a:t>
            </a:r>
            <a:r>
              <a:rPr lang="en-US" dirty="0"/>
              <a:t>it does</a:t>
            </a:r>
            <a:r>
              <a:rPr lang="en-US" b="1" dirty="0"/>
              <a:t>n’t</a:t>
            </a:r>
            <a:r>
              <a:rPr lang="en-US" dirty="0"/>
              <a:t> rain this afternoon, we will go for a walk” </a:t>
            </a:r>
          </a:p>
          <a:p>
            <a:pPr marL="0" indent="0">
              <a:buNone/>
            </a:pPr>
            <a:r>
              <a:rPr lang="en-US" dirty="0"/>
              <a:t>	How can we draw pictures of logical connectives (·, ∨, ~, ⊃)?</a:t>
            </a:r>
          </a:p>
          <a:p>
            <a:pPr marL="0" indent="0">
              <a:buNone/>
            </a:pPr>
            <a:r>
              <a:rPr lang="en-US" dirty="0"/>
              <a:t>What might be some other examples of things we can represent in language but not in pictures? </a:t>
            </a:r>
          </a:p>
          <a:p>
            <a:pPr marL="0" indent="0">
              <a:buNone/>
            </a:pPr>
            <a:r>
              <a:rPr lang="en-US" dirty="0"/>
              <a:t>Support: Games that involve drawing can be very difficult</a:t>
            </a:r>
          </a:p>
          <a:p>
            <a:pPr marL="0" indent="0">
              <a:buNone/>
            </a:pPr>
            <a:r>
              <a:rPr lang="en-US" dirty="0"/>
              <a:t>	Much easier if we could include words or symbols</a:t>
            </a:r>
          </a:p>
          <a:p>
            <a:pPr marL="0" indent="0">
              <a:buNone/>
            </a:pPr>
            <a:r>
              <a:rPr lang="en-US" dirty="0"/>
              <a:t> </a:t>
            </a:r>
          </a:p>
          <a:p>
            <a:pPr marL="0" indent="0">
              <a:buNone/>
            </a:pPr>
            <a:r>
              <a:rPr lang="en-US" dirty="0"/>
              <a:t>	</a:t>
            </a:r>
          </a:p>
        </p:txBody>
      </p:sp>
      <p:pic>
        <p:nvPicPr>
          <p:cNvPr id="3074" name="Picture 2" descr="Amazon.com: The Jackbox Party Pack : Apps &amp;amp; Games">
            <a:extLst>
              <a:ext uri="{FF2B5EF4-FFF2-40B4-BE49-F238E27FC236}">
                <a16:creationId xmlns:a16="http://schemas.microsoft.com/office/drawing/2014/main" id="{47F87CF8-7186-4AE4-A782-94B779EE1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8299" y="5051855"/>
            <a:ext cx="2053701" cy="205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80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44E3BB9A-3BF5-4BE4-90CF-48BFABC78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1030</TotalTime>
  <Words>1271</Words>
  <Application>Microsoft Office PowerPoint</Application>
  <PresentationFormat>Widescreen</PresentationFormat>
  <Paragraphs>146</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Georgia</vt:lpstr>
      <vt:lpstr>source-serif-pro</vt:lpstr>
      <vt:lpstr>Metropolitan</vt:lpstr>
      <vt:lpstr>Minds, Machines, Persons</vt:lpstr>
      <vt:lpstr>Overview</vt:lpstr>
      <vt:lpstr>The puzzle of representation</vt:lpstr>
      <vt:lpstr>Representation: philosophical issues</vt:lpstr>
      <vt:lpstr>Defining ‘representation’</vt:lpstr>
      <vt:lpstr>Things that don’t represent</vt:lpstr>
      <vt:lpstr>Types of representations</vt:lpstr>
      <vt:lpstr>The fundamentality of mental reps.</vt:lpstr>
      <vt:lpstr>Why pictorial representations aren’t basic</vt:lpstr>
      <vt:lpstr>Additional problems</vt:lpstr>
      <vt:lpstr>Why linguistic representations aren’t basic</vt:lpstr>
      <vt:lpstr>Mental representation: philosophical issues</vt:lpstr>
      <vt:lpstr>How the mind represents</vt:lpstr>
      <vt:lpstr>‘Mental representation’ in psychology</vt:lpstr>
      <vt:lpstr>Next time</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Minds, Machines, Persons</dc:title>
  <dc:creator>David Sorensen</dc:creator>
  <cp:lastModifiedBy>David Sorensen</cp:lastModifiedBy>
  <cp:revision>49</cp:revision>
  <dcterms:created xsi:type="dcterms:W3CDTF">2021-03-29T23:04:34Z</dcterms:created>
  <dcterms:modified xsi:type="dcterms:W3CDTF">2023-09-14T16:16:10Z</dcterms:modified>
</cp:coreProperties>
</file>