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95" r:id="rId3"/>
    <p:sldId id="288" r:id="rId5"/>
    <p:sldId id="303" r:id="rId6"/>
    <p:sldId id="353" r:id="rId7"/>
    <p:sldId id="359" r:id="rId8"/>
    <p:sldId id="304" r:id="rId9"/>
    <p:sldId id="327" r:id="rId10"/>
    <p:sldId id="354" r:id="rId11"/>
    <p:sldId id="328" r:id="rId12"/>
    <p:sldId id="305" r:id="rId13"/>
    <p:sldId id="352" r:id="rId14"/>
    <p:sldId id="355" r:id="rId15"/>
    <p:sldId id="29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6A72"/>
    <a:srgbClr val="2B8B95"/>
    <a:srgbClr val="277C85"/>
    <a:srgbClr val="1D6269"/>
    <a:srgbClr val="42BAC8"/>
    <a:srgbClr val="2E939E"/>
    <a:srgbClr val="33A3AF"/>
    <a:srgbClr val="2C8E98"/>
    <a:srgbClr val="2F98A3"/>
    <a:srgbClr val="227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3" autoAdjust="0"/>
    <p:restoredTop sz="94660" autoAdjust="0"/>
  </p:normalViewPr>
  <p:slideViewPr>
    <p:cSldViewPr snapToGrid="0" showGuides="1">
      <p:cViewPr>
        <p:scale>
          <a:sx n="52" d="100"/>
          <a:sy n="52" d="100"/>
        </p:scale>
        <p:origin x="-1224" y="-378"/>
      </p:cViewPr>
      <p:guideLst>
        <p:guide orient="horz" pos="2140"/>
        <p:guide orient="horz" pos="4088"/>
        <p:guide orient="horz" pos="402"/>
        <p:guide orient="horz" pos="2393"/>
        <p:guide orient="horz" pos="804"/>
        <p:guide orient="horz" pos="3311"/>
        <p:guide orient="horz" pos="3665"/>
        <p:guide orient="horz" pos="1113"/>
        <p:guide orient="horz" pos="1843"/>
        <p:guide pos="3840"/>
        <p:guide pos="150"/>
        <p:guide pos="7469"/>
        <p:guide pos="917"/>
        <p:guide pos="6808"/>
        <p:guide pos="3716"/>
        <p:guide pos="3885"/>
        <p:guide pos="2328"/>
        <p:guide pos="5294"/>
        <p:guide pos="3055"/>
        <p:guide pos="46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2868" y="-120"/>
      </p:cViewPr>
      <p:guideLst>
        <p:guide orient="horz" pos="285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FB9DB-23B5-49D5-A60F-79C781E9F7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7725-54BD-47FC-8062-EC17FFA2D8A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6AEB5-17ED-49C6-B915-2E2D9EF8D2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A477EA-48B9-4728-97CB-8A980F9D5CF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0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436392" y="2614036"/>
            <a:ext cx="4555458" cy="619017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1" strike="noStrike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  <p:sp>
        <p:nvSpPr>
          <p:cNvPr id="22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6436392" y="3624944"/>
            <a:ext cx="4555458" cy="619017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1" strike="noStrike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  <p:sp>
        <p:nvSpPr>
          <p:cNvPr id="23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6436392" y="4635852"/>
            <a:ext cx="4555458" cy="619017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1" strike="noStrike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  <p:sp>
        <p:nvSpPr>
          <p:cNvPr id="24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6436392" y="1605530"/>
            <a:ext cx="4555458" cy="619017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1" strike="noStrike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46E8FC-32C2-412C-BB5B-1B61C7E3245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728739"/>
            <a:ext cx="10515600" cy="618385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46E8FC-32C2-412C-BB5B-1B61C7E3245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728739"/>
            <a:ext cx="10515600" cy="618385"/>
          </a:xfrm>
        </p:spPr>
        <p:txBody>
          <a:bodyPr>
            <a:noAutofit/>
          </a:bodyPr>
          <a:lstStyle>
            <a:lvl1pPr algn="ctr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46E8FC-32C2-412C-BB5B-1B61C7E3245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728739"/>
            <a:ext cx="10515600" cy="618385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46E8FC-32C2-412C-BB5B-1B61C7E3245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728739"/>
            <a:ext cx="10515600" cy="618385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62AF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2B8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660206" y="3238009"/>
            <a:ext cx="7959026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8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Project 2: Water Electric Heater</a:t>
            </a:r>
            <a:endParaRPr lang="en-US"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019550" y="1638300"/>
            <a:ext cx="4152900" cy="4152900"/>
          </a:xfrm>
          <a:prstGeom prst="rect">
            <a:avLst/>
          </a:prstGeom>
          <a:solidFill>
            <a:srgbClr val="42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19550" y="1514147"/>
            <a:ext cx="4152900" cy="4401205"/>
          </a:xfrm>
          <a:prstGeom prst="rect">
            <a:avLst/>
          </a:prstGeom>
          <a:solidFill>
            <a:srgbClr val="206A7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0" dirty="0" smtClean="0">
                <a:solidFill>
                  <a:schemeClr val="bg1"/>
                </a:solidFill>
                <a:effectLst>
                  <a:outerShdw blurRad="508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03</a:t>
            </a:r>
            <a:endParaRPr lang="zh-CN" altLang="en-US" sz="28000" dirty="0">
              <a:solidFill>
                <a:schemeClr val="bg1"/>
              </a:solidFill>
              <a:effectLst>
                <a:outerShdw blurRad="50800" algn="ctr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9864" y="259156"/>
            <a:ext cx="7054786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4800" b="1" dirty="0">
                <a:solidFill>
                  <a:srgbClr val="0818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Software</a:t>
            </a:r>
            <a:endParaRPr lang="en-US" altLang="zh-CN" sz="4800" b="1" dirty="0">
              <a:solidFill>
                <a:srgbClr val="08181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238368" y="160916"/>
            <a:ext cx="6914907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rgbClr val="0818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rPr>
              <a:t>Software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pic>
        <p:nvPicPr>
          <p:cNvPr id="2" name="Picture 1" descr="Amit_electric_heater_state_machine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830" y="1230630"/>
            <a:ext cx="9324340" cy="4396740"/>
          </a:xfrm>
          <a:prstGeom prst="rect">
            <a:avLst/>
          </a:prstGeom>
        </p:spPr>
      </p:pic>
      <p:sp>
        <p:nvSpPr>
          <p:cNvPr id="45" name="Text Box 44"/>
          <p:cNvSpPr txBox="1"/>
          <p:nvPr/>
        </p:nvSpPr>
        <p:spPr>
          <a:xfrm>
            <a:off x="4295140" y="5876290"/>
            <a:ext cx="3601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System Flowchart/state machine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238368" y="160916"/>
            <a:ext cx="6914907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rgbClr val="0818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rPr>
              <a:t>Software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4295140" y="5876290"/>
            <a:ext cx="3601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System state machine</a:t>
            </a:r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4019550" y="1124892"/>
            <a:ext cx="4152900" cy="1198880"/>
          </a:xfrm>
          <a:prstGeom prst="rect">
            <a:avLst/>
          </a:prstGeom>
          <a:solidFill>
            <a:srgbClr val="206A72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3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Temprature Configuration mode</a:t>
            </a:r>
            <a:endParaRPr lang="en-US" altLang="zh-CN" sz="3600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algn="ctr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4" name="文本框 8"/>
          <p:cNvSpPr txBox="1"/>
          <p:nvPr/>
        </p:nvSpPr>
        <p:spPr>
          <a:xfrm>
            <a:off x="4018915" y="4087802"/>
            <a:ext cx="4152900" cy="1198880"/>
          </a:xfrm>
          <a:prstGeom prst="rect">
            <a:avLst/>
          </a:prstGeom>
          <a:solidFill>
            <a:srgbClr val="206A72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3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Heater/Cooler Operation mode</a:t>
            </a:r>
            <a:endParaRPr lang="en-US" altLang="zh-CN" sz="3600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algn="ctr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5" name="Curved Left Arrow 4"/>
          <p:cNvSpPr/>
          <p:nvPr/>
        </p:nvSpPr>
        <p:spPr>
          <a:xfrm>
            <a:off x="8172450" y="1574800"/>
            <a:ext cx="1668145" cy="3472815"/>
          </a:xfrm>
          <a:prstGeom prst="curvedLeftArrow">
            <a:avLst/>
          </a:prstGeom>
          <a:solidFill>
            <a:srgbClr val="206A7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 flipH="1" flipV="1">
            <a:off x="2351405" y="1426210"/>
            <a:ext cx="1668145" cy="3472815"/>
          </a:xfrm>
          <a:prstGeom prst="curvedLeftArrow">
            <a:avLst/>
          </a:prstGeom>
          <a:solidFill>
            <a:srgbClr val="206A7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4029075" y="1124585"/>
            <a:ext cx="4143375" cy="119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4024630" y="4086860"/>
            <a:ext cx="4143375" cy="119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2508885" y="3135630"/>
            <a:ext cx="1520190" cy="361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State = 0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8172450" y="3130550"/>
            <a:ext cx="1520190" cy="361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State = 1</a:t>
            </a:r>
            <a:endParaRPr lang="en-US"/>
          </a:p>
        </p:txBody>
      </p:sp>
      <p:sp>
        <p:nvSpPr>
          <p:cNvPr id="12" name="文本框 8"/>
          <p:cNvSpPr txBox="1"/>
          <p:nvPr/>
        </p:nvSpPr>
        <p:spPr>
          <a:xfrm>
            <a:off x="4963160" y="2957830"/>
            <a:ext cx="2510155" cy="706755"/>
          </a:xfrm>
          <a:prstGeom prst="rect">
            <a:avLst/>
          </a:prstGeom>
          <a:solidFill>
            <a:srgbClr val="206A72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System Status Interrupt</a:t>
            </a:r>
            <a:endParaRPr lang="en-US" altLang="zh-CN" sz="2000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algn="ctr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029075" y="3202305"/>
            <a:ext cx="934085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024630" y="3426460"/>
            <a:ext cx="934085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05065" y="3202305"/>
            <a:ext cx="667385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491730" y="3413125"/>
            <a:ext cx="662940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" grpId="0" bldLvl="0" animBg="1"/>
      <p:bldP spid="1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2" y="1992428"/>
            <a:ext cx="12192000" cy="2470707"/>
          </a:xfrm>
          <a:prstGeom prst="rect">
            <a:avLst/>
          </a:prstGeom>
          <a:solidFill>
            <a:srgbClr val="2B8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354230" y="2631162"/>
            <a:ext cx="7959026" cy="13093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8800" b="1" dirty="0" smtClean="0">
                <a:solidFill>
                  <a:srgbClr val="E5F5F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THANK YOU</a:t>
            </a:r>
            <a:r>
              <a:rPr lang="zh-CN" altLang="en-US" sz="8800" b="1" dirty="0" smtClean="0">
                <a:solidFill>
                  <a:srgbClr val="E5F5F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！</a:t>
            </a:r>
            <a:endParaRPr lang="zh-CN" altLang="en-US" sz="8800" b="1" dirty="0">
              <a:solidFill>
                <a:srgbClr val="E5F5F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63115" y="1846580"/>
            <a:ext cx="8065770" cy="3164840"/>
            <a:chOff x="1105" y="3343"/>
            <a:chExt cx="12702" cy="4984"/>
          </a:xfrm>
        </p:grpSpPr>
        <p:grpSp>
          <p:nvGrpSpPr>
            <p:cNvPr id="17" name="组合 16"/>
            <p:cNvGrpSpPr/>
            <p:nvPr/>
          </p:nvGrpSpPr>
          <p:grpSpPr>
            <a:xfrm>
              <a:off x="1105" y="3343"/>
              <a:ext cx="4126" cy="4985"/>
              <a:chOff x="774699" y="2075472"/>
              <a:chExt cx="2619726" cy="3165445"/>
            </a:xfrm>
            <a:solidFill>
              <a:srgbClr val="206A72"/>
            </a:solidFill>
          </p:grpSpPr>
          <p:sp>
            <p:nvSpPr>
              <p:cNvPr id="66" name="矩形 65"/>
              <p:cNvSpPr/>
              <p:nvPr/>
            </p:nvSpPr>
            <p:spPr>
              <a:xfrm>
                <a:off x="774699" y="2075472"/>
                <a:ext cx="2619726" cy="31654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774699" y="4086224"/>
                <a:ext cx="2619726" cy="8746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316562" y="2094522"/>
                <a:ext cx="1535998" cy="1862048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1500" dirty="0">
                    <a:solidFill>
                      <a:schemeClr val="bg1"/>
                    </a:solidFill>
                    <a:latin typeface="Impact" panose="020B0806030902050204" pitchFamily="34" charset="0"/>
                    <a:ea typeface="Gulim" panose="020B0600000101010101" pitchFamily="34" charset="-127"/>
                  </a:rPr>
                  <a:t>01</a:t>
                </a:r>
                <a:endParaRPr lang="zh-CN" altLang="en-US" sz="11500" dirty="0">
                  <a:solidFill>
                    <a:schemeClr val="bg1"/>
                  </a:solidFill>
                  <a:latin typeface="Impact" panose="020B080603090205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808387" y="4283475"/>
                <a:ext cx="2552349" cy="47815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altLang="zh-CN" sz="2800" b="1" dirty="0" smtClean="0">
                    <a:solidFill>
                      <a:srgbClr val="DEF4F6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j-cs"/>
                  </a:rPr>
                  <a:t>Introduction</a:t>
                </a:r>
                <a:endParaRPr lang="en-US" altLang="zh-CN" sz="2800" b="1" dirty="0" smtClean="0">
                  <a:solidFill>
                    <a:srgbClr val="DEF4F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j-cs"/>
                </a:endParaRPr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5393" y="3343"/>
              <a:ext cx="4126" cy="4985"/>
              <a:chOff x="774699" y="2075472"/>
              <a:chExt cx="2619726" cy="3165445"/>
            </a:xfrm>
            <a:solidFill>
              <a:srgbClr val="206A72"/>
            </a:solidFill>
          </p:grpSpPr>
          <p:sp>
            <p:nvSpPr>
              <p:cNvPr id="90" name="矩形 89"/>
              <p:cNvSpPr/>
              <p:nvPr/>
            </p:nvSpPr>
            <p:spPr>
              <a:xfrm>
                <a:off x="774699" y="2075472"/>
                <a:ext cx="2619726" cy="31654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774699" y="4086224"/>
                <a:ext cx="2619726" cy="8746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226794" y="2094522"/>
                <a:ext cx="1715534" cy="1862048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1500" dirty="0" smtClean="0">
                    <a:solidFill>
                      <a:schemeClr val="bg1"/>
                    </a:solidFill>
                    <a:latin typeface="Impact" panose="020B0806030902050204" pitchFamily="34" charset="0"/>
                    <a:ea typeface="Gulim" panose="020B0600000101010101" pitchFamily="34" charset="-127"/>
                  </a:rPr>
                  <a:t>02</a:t>
                </a:r>
                <a:endParaRPr lang="zh-CN" altLang="en-US" sz="11500" dirty="0">
                  <a:solidFill>
                    <a:schemeClr val="bg1"/>
                  </a:solidFill>
                  <a:latin typeface="Impact" panose="020B080603090205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808387" y="4283475"/>
                <a:ext cx="2552349" cy="47815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altLang="zh-CN" sz="2800" b="1" dirty="0" smtClean="0">
                    <a:solidFill>
                      <a:srgbClr val="DEF4F6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j-cs"/>
                  </a:rPr>
                  <a:t>Hardware</a:t>
                </a:r>
                <a:endParaRPr lang="en-US" altLang="zh-CN" sz="2800" b="1" dirty="0" smtClean="0">
                  <a:solidFill>
                    <a:srgbClr val="DEF4F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j-cs"/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9681" y="3343"/>
              <a:ext cx="4126" cy="4985"/>
              <a:chOff x="774699" y="2075472"/>
              <a:chExt cx="2619726" cy="3165445"/>
            </a:xfrm>
            <a:solidFill>
              <a:srgbClr val="206A72"/>
            </a:solidFill>
          </p:grpSpPr>
          <p:sp>
            <p:nvSpPr>
              <p:cNvPr id="95" name="矩形 94"/>
              <p:cNvSpPr/>
              <p:nvPr/>
            </p:nvSpPr>
            <p:spPr>
              <a:xfrm>
                <a:off x="774699" y="2075472"/>
                <a:ext cx="2619726" cy="31654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774699" y="4086224"/>
                <a:ext cx="2619726" cy="8746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1205955" y="2094522"/>
                <a:ext cx="1757212" cy="1862048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1500" dirty="0" smtClean="0">
                    <a:solidFill>
                      <a:schemeClr val="bg1"/>
                    </a:solidFill>
                    <a:latin typeface="Impact" panose="020B0806030902050204" pitchFamily="34" charset="0"/>
                    <a:ea typeface="Gulim" panose="020B0600000101010101" pitchFamily="34" charset="-127"/>
                  </a:rPr>
                  <a:t>03</a:t>
                </a:r>
                <a:endParaRPr lang="zh-CN" altLang="en-US" sz="11500" dirty="0">
                  <a:solidFill>
                    <a:schemeClr val="bg1"/>
                  </a:solidFill>
                  <a:latin typeface="Impact" panose="020B080603090205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808387" y="4283475"/>
                <a:ext cx="2552349" cy="47815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altLang="zh-CN" sz="2800" b="1" dirty="0" smtClean="0">
                    <a:solidFill>
                      <a:srgbClr val="DEF4F6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j-cs"/>
                  </a:rPr>
                  <a:t>Software</a:t>
                </a:r>
                <a:endParaRPr lang="en-US" altLang="zh-CN" sz="2800" b="1" dirty="0" smtClean="0">
                  <a:solidFill>
                    <a:srgbClr val="DEF4F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j-cs"/>
                </a:endParaRPr>
              </a:p>
            </p:txBody>
          </p:sp>
        </p:grpSp>
      </p:grpSp>
      <p:sp>
        <p:nvSpPr>
          <p:cNvPr id="28" name="文本框 27"/>
          <p:cNvSpPr txBox="1"/>
          <p:nvPr/>
        </p:nvSpPr>
        <p:spPr>
          <a:xfrm>
            <a:off x="507365" y="366395"/>
            <a:ext cx="2916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CONTENTS</a:t>
            </a:r>
            <a:endParaRPr lang="zh-CN" altLang="en-US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019550" y="1638300"/>
            <a:ext cx="4152900" cy="4152900"/>
          </a:xfrm>
          <a:prstGeom prst="rect">
            <a:avLst/>
          </a:prstGeom>
          <a:solidFill>
            <a:srgbClr val="42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19550" y="1514147"/>
            <a:ext cx="4152900" cy="4401205"/>
          </a:xfrm>
          <a:prstGeom prst="rect">
            <a:avLst/>
          </a:prstGeom>
          <a:solidFill>
            <a:srgbClr val="206A7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0" dirty="0" smtClean="0">
                <a:solidFill>
                  <a:schemeClr val="bg1"/>
                </a:solidFill>
                <a:effectLst>
                  <a:outerShdw blurRad="508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01</a:t>
            </a:r>
            <a:endParaRPr lang="zh-CN" altLang="en-US" sz="28000" dirty="0">
              <a:solidFill>
                <a:schemeClr val="bg1"/>
              </a:solidFill>
              <a:effectLst>
                <a:outerShdw blurRad="50800" algn="ctr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458695"/>
            <a:ext cx="7054786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4800" b="1" dirty="0">
                <a:solidFill>
                  <a:srgbClr val="0818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Introduction</a:t>
            </a:r>
            <a:endParaRPr lang="en-US" altLang="zh-CN" sz="4800" b="1" dirty="0">
              <a:solidFill>
                <a:srgbClr val="08181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238368" y="160916"/>
            <a:ext cx="6914907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rgbClr val="0818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rPr>
              <a:t>Introduction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pic>
        <p:nvPicPr>
          <p:cNvPr id="2" name="Picture 1" descr="210456_ma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055" y="1308100"/>
            <a:ext cx="4404360" cy="4404360"/>
          </a:xfrm>
          <a:prstGeom prst="rect">
            <a:avLst/>
          </a:prstGeom>
        </p:spPr>
      </p:pic>
      <p:pic>
        <p:nvPicPr>
          <p:cNvPr id="3" name="Picture 2" descr="electric water heater diagram"/>
          <p:cNvPicPr>
            <a:picLocks noChangeAspect="1"/>
          </p:cNvPicPr>
          <p:nvPr/>
        </p:nvPicPr>
        <p:blipFill>
          <a:blip r:embed="rId2"/>
          <a:srcRect b="20336"/>
          <a:stretch>
            <a:fillRect/>
          </a:stretch>
        </p:blipFill>
        <p:spPr>
          <a:xfrm>
            <a:off x="6660515" y="1308100"/>
            <a:ext cx="3685540" cy="4404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8368" y="160916"/>
            <a:ext cx="6914907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rgbClr val="0818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rPr>
              <a:t>Introduction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208306" y="1226702"/>
            <a:ext cx="2960370" cy="2119630"/>
            <a:chOff x="2898173" y="1777489"/>
            <a:chExt cx="2960370" cy="211963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2898173" y="2119122"/>
              <a:ext cx="262791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898173" y="1777489"/>
              <a:ext cx="2755265" cy="339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>
                  <a:solidFill>
                    <a:srgbClr val="277C8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Temperature Setting</a:t>
              </a:r>
              <a:endParaRPr lang="zh-CN" altLang="en-US" b="1" dirty="0">
                <a:solidFill>
                  <a:srgbClr val="277C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898173" y="2128644"/>
              <a:ext cx="2960370" cy="1768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Temperature range (35 to 75 </a:t>
              </a:r>
              <a:r>
                <a:rPr lang="en-US" sz="1400">
                  <a:latin typeface="SimSun" panose="02010600030101010101" pitchFamily="2" charset="-122"/>
                  <a:ea typeface="SimSun" panose="02010600030101010101" pitchFamily="2" charset="-122"/>
                  <a:sym typeface="+mn-ea"/>
                </a:rPr>
                <a:t>℃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85750" indent="-28575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Set Temperature using up and down buttons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  <a:p>
              <a:pPr marL="285750" indent="-28575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Store tempratures in memory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809368" y="1276743"/>
            <a:ext cx="1316037" cy="2019300"/>
            <a:chOff x="1450975" y="1409700"/>
            <a:chExt cx="1316037" cy="2019300"/>
          </a:xfrm>
          <a:solidFill>
            <a:srgbClr val="1D6269"/>
          </a:solidFill>
        </p:grpSpPr>
        <p:sp>
          <p:nvSpPr>
            <p:cNvPr id="4" name="圆角矩形 3"/>
            <p:cNvSpPr/>
            <p:nvPr/>
          </p:nvSpPr>
          <p:spPr>
            <a:xfrm>
              <a:off x="1450975" y="1409700"/>
              <a:ext cx="1316037" cy="2019300"/>
            </a:xfrm>
            <a:prstGeom prst="roundRect">
              <a:avLst>
                <a:gd name="adj" fmla="val 0"/>
              </a:avLst>
            </a:prstGeom>
            <a:grpFill/>
            <a:ln w="28575"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50975" y="2217218"/>
              <a:ext cx="133350" cy="404265"/>
            </a:xfrm>
            <a:prstGeom prst="rect">
              <a:avLst/>
            </a:prstGeom>
            <a:grpFill/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633662" y="2217218"/>
              <a:ext cx="133350" cy="404265"/>
            </a:xfrm>
            <a:prstGeom prst="rect">
              <a:avLst/>
            </a:prstGeom>
            <a:grpFill/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>
              <a:stCxn id="14" idx="3"/>
              <a:endCxn id="15" idx="1"/>
            </p:cNvCxnSpPr>
            <p:nvPr/>
          </p:nvCxnSpPr>
          <p:spPr>
            <a:xfrm>
              <a:off x="1584325" y="2419351"/>
              <a:ext cx="1049337" cy="0"/>
            </a:xfrm>
            <a:prstGeom prst="line">
              <a:avLst/>
            </a:prstGeom>
            <a:grpFill/>
            <a:ln>
              <a:solidFill>
                <a:srgbClr val="A1D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736135" y="1488326"/>
              <a:ext cx="745717" cy="18620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rgbClr val="C8ECF0"/>
                  </a:solidFill>
                  <a:latin typeface="Impact" panose="020B0806030902050204" pitchFamily="34" charset="0"/>
                </a:rPr>
                <a:t>1</a:t>
              </a:r>
              <a:endParaRPr lang="zh-CN" altLang="en-US" sz="11500" dirty="0">
                <a:solidFill>
                  <a:srgbClr val="C8ECF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827931" y="1276867"/>
            <a:ext cx="2664460" cy="2119633"/>
            <a:chOff x="2898173" y="1777489"/>
            <a:chExt cx="2664460" cy="211963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2898173" y="2119122"/>
              <a:ext cx="262791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2898173" y="1777489"/>
              <a:ext cx="2664460" cy="339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>
                  <a:solidFill>
                    <a:srgbClr val="277C8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Temperature Sensing</a:t>
              </a:r>
              <a:endParaRPr lang="zh-CN" altLang="en-US" b="1" dirty="0">
                <a:solidFill>
                  <a:srgbClr val="277C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898173" y="2128647"/>
              <a:ext cx="2627915" cy="1768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Sense tempratue of the container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85750" indent="-28575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Get average value of every 10 readings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85750" indent="-28575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control heater and cooler using set temprature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340093" y="1276743"/>
            <a:ext cx="1316037" cy="2019300"/>
            <a:chOff x="1450975" y="1409700"/>
            <a:chExt cx="1316037" cy="2019300"/>
          </a:xfrm>
          <a:solidFill>
            <a:srgbClr val="1D6269"/>
          </a:solidFill>
        </p:grpSpPr>
        <p:sp>
          <p:nvSpPr>
            <p:cNvPr id="27" name="圆角矩形 26"/>
            <p:cNvSpPr/>
            <p:nvPr/>
          </p:nvSpPr>
          <p:spPr>
            <a:xfrm>
              <a:off x="1450975" y="1409700"/>
              <a:ext cx="1316037" cy="2019300"/>
            </a:xfrm>
            <a:prstGeom prst="roundRect">
              <a:avLst>
                <a:gd name="adj" fmla="val 0"/>
              </a:avLst>
            </a:prstGeom>
            <a:grpFill/>
            <a:ln w="28575"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450975" y="2217218"/>
              <a:ext cx="133350" cy="404265"/>
            </a:xfrm>
            <a:prstGeom prst="rect">
              <a:avLst/>
            </a:prstGeom>
            <a:grpFill/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633662" y="2217218"/>
              <a:ext cx="133350" cy="404265"/>
            </a:xfrm>
            <a:prstGeom prst="rect">
              <a:avLst/>
            </a:prstGeom>
            <a:grpFill/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>
              <a:stCxn id="28" idx="3"/>
              <a:endCxn id="29" idx="1"/>
            </p:cNvCxnSpPr>
            <p:nvPr/>
          </p:nvCxnSpPr>
          <p:spPr>
            <a:xfrm>
              <a:off x="1584325" y="2419351"/>
              <a:ext cx="1049337" cy="0"/>
            </a:xfrm>
            <a:prstGeom prst="line">
              <a:avLst/>
            </a:prstGeom>
            <a:grpFill/>
            <a:ln>
              <a:solidFill>
                <a:srgbClr val="A1D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1646367" y="1488326"/>
              <a:ext cx="925253" cy="18620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rgbClr val="C8ECF0"/>
                  </a:solidFill>
                  <a:latin typeface="Impact" panose="020B0806030902050204" pitchFamily="34" charset="0"/>
                </a:rPr>
                <a:t>2</a:t>
              </a:r>
              <a:endParaRPr lang="zh-CN" altLang="en-US" sz="11500" dirty="0">
                <a:solidFill>
                  <a:srgbClr val="C8ECF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71805" y="3798888"/>
            <a:ext cx="2627915" cy="1840233"/>
            <a:chOff x="2898173" y="1777489"/>
            <a:chExt cx="2627915" cy="1840233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2898173" y="2119122"/>
              <a:ext cx="262791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2898173" y="1777489"/>
              <a:ext cx="2565400" cy="339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>
                  <a:solidFill>
                    <a:srgbClr val="277C8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ON/OFF Behavior</a:t>
              </a:r>
              <a:endParaRPr lang="zh-CN" altLang="en-US" b="1" dirty="0">
                <a:solidFill>
                  <a:srgbClr val="277C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898173" y="2128647"/>
              <a:ext cx="2627915" cy="1489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ower is connected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system is off by default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85750" indent="-28575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System switches between two states when on /off button is pressed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809367" y="3799399"/>
            <a:ext cx="1316037" cy="2019300"/>
            <a:chOff x="1450975" y="1409700"/>
            <a:chExt cx="1316037" cy="2019300"/>
          </a:xfrm>
          <a:solidFill>
            <a:srgbClr val="1D6269"/>
          </a:solidFill>
        </p:grpSpPr>
        <p:sp>
          <p:nvSpPr>
            <p:cNvPr id="37" name="圆角矩形 36"/>
            <p:cNvSpPr/>
            <p:nvPr/>
          </p:nvSpPr>
          <p:spPr>
            <a:xfrm>
              <a:off x="1450975" y="1409700"/>
              <a:ext cx="1316037" cy="2019300"/>
            </a:xfrm>
            <a:prstGeom prst="roundRect">
              <a:avLst>
                <a:gd name="adj" fmla="val 0"/>
              </a:avLst>
            </a:prstGeom>
            <a:grpFill/>
            <a:ln w="28575"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50975" y="2217218"/>
              <a:ext cx="133350" cy="404265"/>
            </a:xfrm>
            <a:prstGeom prst="rect">
              <a:avLst/>
            </a:prstGeom>
            <a:grpFill/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633662" y="2217218"/>
              <a:ext cx="133350" cy="404265"/>
            </a:xfrm>
            <a:prstGeom prst="rect">
              <a:avLst/>
            </a:prstGeom>
            <a:grpFill/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>
              <a:stCxn id="38" idx="3"/>
              <a:endCxn id="39" idx="1"/>
            </p:cNvCxnSpPr>
            <p:nvPr/>
          </p:nvCxnSpPr>
          <p:spPr>
            <a:xfrm>
              <a:off x="1584325" y="2419351"/>
              <a:ext cx="1049337" cy="0"/>
            </a:xfrm>
            <a:prstGeom prst="line">
              <a:avLst/>
            </a:prstGeom>
            <a:grpFill/>
            <a:ln>
              <a:solidFill>
                <a:srgbClr val="A1D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1625528" y="1488326"/>
              <a:ext cx="966932" cy="18620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rgbClr val="C8ECF0"/>
                  </a:solidFill>
                  <a:latin typeface="Impact" panose="020B0806030902050204" pitchFamily="34" charset="0"/>
                </a:rPr>
                <a:t>3</a:t>
              </a:r>
              <a:endParaRPr lang="zh-CN" altLang="en-US" sz="11500" dirty="0">
                <a:solidFill>
                  <a:srgbClr val="C8ECF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719981" y="3798888"/>
            <a:ext cx="3506470" cy="2119630"/>
            <a:chOff x="2898173" y="1777489"/>
            <a:chExt cx="3506470" cy="2119630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2898173" y="2119122"/>
              <a:ext cx="262791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2898173" y="1777489"/>
              <a:ext cx="3506470" cy="339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>
                  <a:solidFill>
                    <a:srgbClr val="277C8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Heating/Cooling Elements</a:t>
              </a:r>
              <a:endParaRPr lang="zh-CN" altLang="en-US" b="1" dirty="0">
                <a:solidFill>
                  <a:srgbClr val="277C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898173" y="2128644"/>
              <a:ext cx="3194685" cy="1768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Heat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er is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ON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and Cooler is OFF if readings is less than the set temperature by 5</a:t>
              </a:r>
              <a:r>
                <a:rPr lang="en-US" sz="1400">
                  <a:latin typeface="SimSun" panose="02010600030101010101" pitchFamily="2" charset="-122"/>
                  <a:ea typeface="SimSun" panose="02010600030101010101" pitchFamily="2" charset="-122"/>
                  <a:sym typeface="+mn-ea"/>
                </a:rPr>
                <a:t>℃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85750" indent="-28575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Cooler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 is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ON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 and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Heat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er is OFF if readings is more than the set temperature by 5</a:t>
              </a:r>
              <a:r>
                <a:rPr lang="en-US" sz="1400">
                  <a:latin typeface="SimSun" panose="02010600030101010101" pitchFamily="2" charset="-122"/>
                  <a:ea typeface="SimSun" panose="02010600030101010101" pitchFamily="2" charset="-122"/>
                  <a:sym typeface="+mn-ea"/>
                </a:rPr>
                <a:t>℃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340093" y="3799399"/>
            <a:ext cx="1316037" cy="2019300"/>
            <a:chOff x="1450975" y="1409700"/>
            <a:chExt cx="1316037" cy="2019300"/>
          </a:xfrm>
          <a:solidFill>
            <a:srgbClr val="1D6269"/>
          </a:solidFill>
        </p:grpSpPr>
        <p:sp>
          <p:nvSpPr>
            <p:cNvPr id="47" name="圆角矩形 46"/>
            <p:cNvSpPr/>
            <p:nvPr/>
          </p:nvSpPr>
          <p:spPr>
            <a:xfrm>
              <a:off x="1450975" y="1409700"/>
              <a:ext cx="1316037" cy="2019300"/>
            </a:xfrm>
            <a:prstGeom prst="roundRect">
              <a:avLst>
                <a:gd name="adj" fmla="val 0"/>
              </a:avLst>
            </a:prstGeom>
            <a:grpFill/>
            <a:ln w="28575"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450975" y="2217218"/>
              <a:ext cx="133350" cy="404265"/>
            </a:xfrm>
            <a:prstGeom prst="rect">
              <a:avLst/>
            </a:prstGeom>
            <a:grpFill/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633662" y="2217218"/>
              <a:ext cx="133350" cy="404265"/>
            </a:xfrm>
            <a:prstGeom prst="rect">
              <a:avLst/>
            </a:prstGeom>
            <a:grpFill/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/>
            <p:cNvCxnSpPr>
              <a:stCxn id="48" idx="3"/>
              <a:endCxn id="49" idx="1"/>
            </p:cNvCxnSpPr>
            <p:nvPr/>
          </p:nvCxnSpPr>
          <p:spPr>
            <a:xfrm>
              <a:off x="1584325" y="2419351"/>
              <a:ext cx="1049337" cy="0"/>
            </a:xfrm>
            <a:prstGeom prst="line">
              <a:avLst/>
            </a:prstGeom>
            <a:grpFill/>
            <a:ln>
              <a:solidFill>
                <a:srgbClr val="A1D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647970" y="1488326"/>
              <a:ext cx="922048" cy="18620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rgbClr val="C8ECF0"/>
                  </a:solidFill>
                  <a:latin typeface="Impact" panose="020B0806030902050204" pitchFamily="34" charset="0"/>
                </a:rPr>
                <a:t>4</a:t>
              </a:r>
              <a:endParaRPr lang="zh-CN" altLang="en-US" sz="11500" dirty="0">
                <a:solidFill>
                  <a:srgbClr val="C8ECF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文本框 2"/>
          <p:cNvSpPr txBox="1"/>
          <p:nvPr/>
        </p:nvSpPr>
        <p:spPr>
          <a:xfrm>
            <a:off x="238368" y="639071"/>
            <a:ext cx="69149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818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rPr>
              <a:t>System Requirements</a:t>
            </a:r>
            <a:endParaRPr lang="en-US" altLang="zh-CN" sz="2000" b="1" dirty="0">
              <a:solidFill>
                <a:srgbClr val="08181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842000" y="323850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SimSun" panose="02010600030101010101" pitchFamily="2" charset="-122"/>
                <a:ea typeface="SimSun" panose="02010600030101010101" pitchFamily="2" charset="-122"/>
              </a:rPr>
              <a:t>℃</a:t>
            </a:r>
            <a:endParaRPr lang="en-US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019550" y="1638300"/>
            <a:ext cx="4152900" cy="4152900"/>
          </a:xfrm>
          <a:prstGeom prst="rect">
            <a:avLst/>
          </a:prstGeom>
          <a:solidFill>
            <a:srgbClr val="42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19550" y="1514147"/>
            <a:ext cx="4152900" cy="4401205"/>
          </a:xfrm>
          <a:prstGeom prst="rect">
            <a:avLst/>
          </a:prstGeom>
          <a:solidFill>
            <a:srgbClr val="1D626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0" dirty="0" smtClean="0">
                <a:solidFill>
                  <a:schemeClr val="bg1"/>
                </a:solidFill>
                <a:effectLst>
                  <a:outerShdw blurRad="508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02</a:t>
            </a:r>
            <a:endParaRPr lang="zh-CN" altLang="en-US" sz="28000" dirty="0">
              <a:solidFill>
                <a:schemeClr val="bg1"/>
              </a:solidFill>
              <a:effectLst>
                <a:outerShdw blurRad="50800" algn="ctr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346243"/>
            <a:ext cx="7054786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4800" b="1" dirty="0">
                <a:solidFill>
                  <a:srgbClr val="0818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Hardware</a:t>
            </a:r>
            <a:endParaRPr lang="en-US" altLang="zh-CN" sz="4800" b="1" dirty="0">
              <a:solidFill>
                <a:srgbClr val="08181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238368" y="160916"/>
            <a:ext cx="6914907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Hardware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4375150" y="5588635"/>
            <a:ext cx="3601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System components Diagram</a:t>
            </a:r>
            <a:endParaRPr lang="en-US"/>
          </a:p>
        </p:txBody>
      </p:sp>
      <p:pic>
        <p:nvPicPr>
          <p:cNvPr id="2" name="Picture 1" descr="Untitl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5795" y="1223010"/>
            <a:ext cx="8214360" cy="4023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238368" y="160916"/>
            <a:ext cx="6914907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Hardware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61390" y="1120775"/>
            <a:ext cx="4003675" cy="421703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1851025" y="1767205"/>
            <a:ext cx="2224405" cy="2032000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646555" y="1938020"/>
            <a:ext cx="204470" cy="19278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4020185" y="1938020"/>
            <a:ext cx="204470" cy="19278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611620" y="1120775"/>
            <a:ext cx="4003675" cy="421703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8" name="Picture 17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4660" y="2307590"/>
            <a:ext cx="901065" cy="1502410"/>
          </a:xfrm>
          <a:prstGeom prst="rect">
            <a:avLst/>
          </a:prstGeom>
        </p:spPr>
      </p:pic>
      <p:pic>
        <p:nvPicPr>
          <p:cNvPr id="19" name="Picture 18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5725" y="2307590"/>
            <a:ext cx="901065" cy="1502410"/>
          </a:xfrm>
          <a:prstGeom prst="rect">
            <a:avLst/>
          </a:prstGeom>
        </p:spPr>
      </p:pic>
      <p:sp>
        <p:nvSpPr>
          <p:cNvPr id="23" name="Isosceles Triangle 22"/>
          <p:cNvSpPr/>
          <p:nvPr/>
        </p:nvSpPr>
        <p:spPr>
          <a:xfrm>
            <a:off x="7192010" y="2307590"/>
            <a:ext cx="657860" cy="55562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flipV="1">
            <a:off x="7192010" y="3254375"/>
            <a:ext cx="657860" cy="55562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8404225" y="4011930"/>
            <a:ext cx="1472565" cy="6489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ON/OFF</a:t>
            </a:r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323455" y="4145915"/>
            <a:ext cx="394970" cy="3803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ectangles 37"/>
          <p:cNvSpPr/>
          <p:nvPr/>
        </p:nvSpPr>
        <p:spPr>
          <a:xfrm>
            <a:off x="2365375" y="3521075"/>
            <a:ext cx="1139825" cy="4908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Sensor</a:t>
            </a:r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1165860" y="4145915"/>
            <a:ext cx="1000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Cooler</a:t>
            </a:r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3888740" y="4145915"/>
            <a:ext cx="1000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Heater</a:t>
            </a:r>
            <a:endParaRPr lang="en-US"/>
          </a:p>
        </p:txBody>
      </p:sp>
      <p:cxnSp>
        <p:nvCxnSpPr>
          <p:cNvPr id="42" name="Elbow Connector 41"/>
          <p:cNvCxnSpPr>
            <a:stCxn id="40" idx="0"/>
            <a:endCxn id="15" idx="1"/>
          </p:cNvCxnSpPr>
          <p:nvPr/>
        </p:nvCxnSpPr>
        <p:spPr>
          <a:xfrm rot="16200000" flipV="1">
            <a:off x="1033780" y="3514090"/>
            <a:ext cx="1243965" cy="19685"/>
          </a:xfrm>
          <a:prstGeom prst="bentConnector4">
            <a:avLst>
              <a:gd name="adj1" fmla="val 11230"/>
              <a:gd name="adj2" fmla="val 2151612"/>
            </a:avLst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41" idx="0"/>
            <a:endCxn id="16" idx="3"/>
          </p:cNvCxnSpPr>
          <p:nvPr/>
        </p:nvCxnSpPr>
        <p:spPr>
          <a:xfrm rot="16200000" flipV="1">
            <a:off x="3684270" y="3441700"/>
            <a:ext cx="1243965" cy="164465"/>
          </a:xfrm>
          <a:prstGeom prst="bentConnector2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 Box 43"/>
          <p:cNvSpPr txBox="1"/>
          <p:nvPr/>
        </p:nvSpPr>
        <p:spPr>
          <a:xfrm>
            <a:off x="1851025" y="5607685"/>
            <a:ext cx="2277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Inside The Heater</a:t>
            </a:r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7599680" y="5607685"/>
            <a:ext cx="2277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Outside the Heater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238368" y="160916"/>
            <a:ext cx="6914907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Hardware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pic>
        <p:nvPicPr>
          <p:cNvPr id="2" name="Picture 1" descr="2023-04-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6485" y="1811655"/>
            <a:ext cx="10018395" cy="3235325"/>
          </a:xfrm>
          <a:prstGeom prst="rect">
            <a:avLst/>
          </a:prstGeom>
        </p:spPr>
      </p:pic>
      <p:sp>
        <p:nvSpPr>
          <p:cNvPr id="45" name="Text Box 44"/>
          <p:cNvSpPr txBox="1"/>
          <p:nvPr/>
        </p:nvSpPr>
        <p:spPr>
          <a:xfrm>
            <a:off x="4375150" y="5588635"/>
            <a:ext cx="3601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System Circuit on Proteus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复合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1025</Words>
  <Application>WPS Presentation</Application>
  <PresentationFormat>自定义</PresentationFormat>
  <Paragraphs>108</Paragraphs>
  <Slides>13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6" baseType="lpstr">
      <vt:lpstr>Arial</vt:lpstr>
      <vt:lpstr>SimSun</vt:lpstr>
      <vt:lpstr>Wingdings</vt:lpstr>
      <vt:lpstr>Courier New</vt:lpstr>
      <vt:lpstr>Microsoft YaHei</vt:lpstr>
      <vt:lpstr>Impact</vt:lpstr>
      <vt:lpstr>Gulim</vt:lpstr>
      <vt:lpstr>Malgun Gothic</vt:lpstr>
      <vt:lpstr>Palatino Linotype</vt:lpstr>
      <vt:lpstr>Arial Unicode MS</vt:lpstr>
      <vt:lpstr>Century Gothic</vt:lpstr>
      <vt:lpstr>Calibri</vt:lpstr>
      <vt:lpstr>DFPYanKaiW5-B5</vt:lpstr>
      <vt:lpstr>Adobe Ming Std L</vt:lpstr>
      <vt:lpstr>DFLiSong-Lt</vt:lpstr>
      <vt:lpstr>Batang</vt:lpstr>
      <vt:lpstr>Constantia</vt:lpstr>
      <vt:lpstr>BankGothic Md BT</vt:lpstr>
      <vt:lpstr>Yu Gothic UI Semibold</vt:lpstr>
      <vt:lpstr>Algerian</vt:lpstr>
      <vt:lpstr>楷体</vt:lpstr>
      <vt:lpstr>Adobe Myungjo Std M</vt:lpstr>
      <vt:lpstr>主管人员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ss210</cp:lastModifiedBy>
  <cp:revision>327</cp:revision>
  <dcterms:created xsi:type="dcterms:W3CDTF">2014-12-01T05:17:00Z</dcterms:created>
  <dcterms:modified xsi:type="dcterms:W3CDTF">2023-04-19T09:23:33Z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1033-11.2.0.11219</vt:lpwstr>
  </property>
  <property fmtid="{D5CDD505-2E9C-101B-9397-08002B2CF9AE}" pid="3" name="ICV">
    <vt:lpwstr>BEB13959A8E44F5DA08C6DD8A6CC8A9D</vt:lpwstr>
  </property>
</Properties>
</file>