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75" r:id="rId4"/>
    <p:sldId id="257" r:id="rId5"/>
    <p:sldId id="258" r:id="rId6"/>
    <p:sldId id="259" r:id="rId7"/>
    <p:sldId id="260" r:id="rId8"/>
    <p:sldId id="261" r:id="rId9"/>
    <p:sldId id="262" r:id="rId10"/>
    <p:sldId id="263" r:id="rId11"/>
    <p:sldId id="264" r:id="rId12"/>
    <p:sldId id="265" r:id="rId13"/>
    <p:sldId id="266" r:id="rId14"/>
    <p:sldId id="267" r:id="rId15"/>
    <p:sldId id="271" r:id="rId16"/>
    <p:sldId id="273"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2" r:id="rId31"/>
    <p:sldId id="293" r:id="rId32"/>
    <p:sldId id="288" r:id="rId33"/>
    <p:sldId id="289" r:id="rId34"/>
    <p:sldId id="290" r:id="rId35"/>
    <p:sldId id="291"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napToObjects="1">
      <p:cViewPr varScale="1">
        <p:scale>
          <a:sx n="81" d="100"/>
          <a:sy n="81" d="100"/>
        </p:scale>
        <p:origin x="145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4676"/>
            <a:ext cx="7772400" cy="1470025"/>
          </a:xfrm>
        </p:spPr>
        <p:txBody>
          <a:bodyPr>
            <a:noAutofit/>
          </a:bodyPr>
          <a:lstStyle/>
          <a:p>
            <a:r>
              <a:rPr sz="6000" b="1" dirty="0"/>
              <a:t>Software Requirements Specification</a:t>
            </a:r>
            <a:r>
              <a:rPr lang="en-GB" sz="6000" b="1" dirty="0"/>
              <a:t> For : </a:t>
            </a:r>
            <a:endParaRPr sz="6000" b="1" dirty="0"/>
          </a:p>
          <a:p>
            <a:r>
              <a:rPr sz="6000" b="1" dirty="0">
                <a:solidFill>
                  <a:schemeClr val="tx2"/>
                </a:solidFill>
              </a:rPr>
              <a:t>Personalized Travel</a:t>
            </a:r>
            <a:r>
              <a:rPr lang="en-GB" sz="6000" b="1" dirty="0">
                <a:solidFill>
                  <a:schemeClr val="tx2"/>
                </a:solidFill>
              </a:rPr>
              <a:t> </a:t>
            </a:r>
            <a:r>
              <a:rPr sz="6000" b="1" dirty="0">
                <a:solidFill>
                  <a:schemeClr val="tx2"/>
                </a:solidFill>
              </a:rPr>
              <a:t>Booking Platform</a:t>
            </a:r>
          </a:p>
        </p:txBody>
      </p:sp>
      <p:sp>
        <p:nvSpPr>
          <p:cNvPr id="4" name="TextBox 3">
            <a:extLst>
              <a:ext uri="{FF2B5EF4-FFF2-40B4-BE49-F238E27FC236}">
                <a16:creationId xmlns:a16="http://schemas.microsoft.com/office/drawing/2014/main" id="{ABF608BC-9A80-959D-8478-968926EB4A08}"/>
              </a:ext>
            </a:extLst>
          </p:cNvPr>
          <p:cNvSpPr txBox="1"/>
          <p:nvPr/>
        </p:nvSpPr>
        <p:spPr>
          <a:xfrm>
            <a:off x="3516198" y="5027343"/>
            <a:ext cx="4194928" cy="477054"/>
          </a:xfrm>
          <a:prstGeom prst="rect">
            <a:avLst/>
          </a:prstGeom>
          <a:noFill/>
        </p:spPr>
        <p:txBody>
          <a:bodyPr wrap="square" rtlCol="0">
            <a:spAutoFit/>
          </a:bodyPr>
          <a:lstStyle/>
          <a:p>
            <a:r>
              <a:rPr lang="en-GB" sz="2500" b="1" dirty="0"/>
              <a:t>31 – 10 - 2024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8DD9D7-4BCB-BF61-D9D5-68FFBDBBA9B2}"/>
              </a:ext>
            </a:extLst>
          </p:cNvPr>
          <p:cNvSpPr txBox="1"/>
          <p:nvPr/>
        </p:nvSpPr>
        <p:spPr>
          <a:xfrm>
            <a:off x="0" y="0"/>
            <a:ext cx="9144000" cy="2277547"/>
          </a:xfrm>
          <a:prstGeom prst="rect">
            <a:avLst/>
          </a:prstGeom>
          <a:noFill/>
        </p:spPr>
        <p:txBody>
          <a:bodyPr wrap="square">
            <a:spAutoFit/>
          </a:bodyPr>
          <a:lstStyle/>
          <a:p>
            <a:r>
              <a:rPr lang="en-GB" sz="3200" b="1" dirty="0">
                <a:solidFill>
                  <a:schemeClr val="tx1">
                    <a:lumMod val="65000"/>
                    <a:lumOff val="35000"/>
                  </a:schemeClr>
                </a:solidFill>
              </a:rPr>
              <a:t>3.3 User Profile Management</a:t>
            </a:r>
          </a:p>
          <a:p>
            <a:pPr lvl="1">
              <a:buFont typeface="Arial" panose="020B0604020202020204" pitchFamily="34" charset="0"/>
              <a:buChar char="•"/>
            </a:pPr>
            <a:r>
              <a:rPr lang="en-GB" sz="2200" b="1" dirty="0"/>
              <a:t>Description</a:t>
            </a:r>
            <a:r>
              <a:rPr lang="en-GB" sz="2200" dirty="0"/>
              <a:t>: Users can create, update, and manage personal profiles.</a:t>
            </a:r>
          </a:p>
          <a:p>
            <a:pPr lvl="1">
              <a:buFont typeface="Arial" panose="020B0604020202020204" pitchFamily="34" charset="0"/>
              <a:buChar char="•"/>
            </a:pPr>
            <a:r>
              <a:rPr lang="en-GB" sz="2200" b="1" dirty="0"/>
              <a:t>Inputs</a:t>
            </a:r>
            <a:r>
              <a:rPr lang="en-GB" sz="2200" dirty="0"/>
              <a:t>: Profile information such as name, contact details, and travel preferences.</a:t>
            </a:r>
          </a:p>
          <a:p>
            <a:pPr lvl="1">
              <a:buFont typeface="Arial" panose="020B0604020202020204" pitchFamily="34" charset="0"/>
              <a:buChar char="•"/>
            </a:pPr>
            <a:r>
              <a:rPr lang="en-GB" sz="2200" b="1" dirty="0"/>
              <a:t>Outputs</a:t>
            </a:r>
            <a:r>
              <a:rPr lang="en-GB" sz="2200" dirty="0"/>
              <a:t>: Updated user profile and personalized booking recommendations</a:t>
            </a:r>
            <a:r>
              <a:rPr lang="en-GB" dirty="0"/>
              <a:t>.</a:t>
            </a:r>
          </a:p>
        </p:txBody>
      </p:sp>
      <p:sp>
        <p:nvSpPr>
          <p:cNvPr id="7" name="TextBox 6">
            <a:extLst>
              <a:ext uri="{FF2B5EF4-FFF2-40B4-BE49-F238E27FC236}">
                <a16:creationId xmlns:a16="http://schemas.microsoft.com/office/drawing/2014/main" id="{F56412AD-8A5D-2AB8-2A44-512A0B3BEBC6}"/>
              </a:ext>
            </a:extLst>
          </p:cNvPr>
          <p:cNvSpPr txBox="1"/>
          <p:nvPr/>
        </p:nvSpPr>
        <p:spPr>
          <a:xfrm>
            <a:off x="0" y="2277547"/>
            <a:ext cx="9144000" cy="3447098"/>
          </a:xfrm>
          <a:prstGeom prst="rect">
            <a:avLst/>
          </a:prstGeom>
          <a:noFill/>
        </p:spPr>
        <p:txBody>
          <a:bodyPr wrap="square">
            <a:spAutoFit/>
          </a:bodyPr>
          <a:lstStyle/>
          <a:p>
            <a:r>
              <a:rPr lang="en-GB" sz="3200" b="1" dirty="0">
                <a:solidFill>
                  <a:schemeClr val="tx1">
                    <a:lumMod val="65000"/>
                    <a:lumOff val="35000"/>
                  </a:schemeClr>
                </a:solidFill>
              </a:rPr>
              <a:t>3.4 Payment Processing</a:t>
            </a:r>
          </a:p>
          <a:p>
            <a:pPr lvl="1">
              <a:buFont typeface="Arial" panose="020B0604020202020204" pitchFamily="34" charset="0"/>
              <a:buChar char="•"/>
            </a:pPr>
            <a:r>
              <a:rPr lang="en-GB" sz="2200" b="1" dirty="0"/>
              <a:t>Description</a:t>
            </a:r>
            <a:r>
              <a:rPr lang="en-GB" sz="2200" dirty="0"/>
              <a:t>: Secure payment gateway for completing bookings.</a:t>
            </a:r>
          </a:p>
          <a:p>
            <a:pPr lvl="1">
              <a:buFont typeface="Arial" panose="020B0604020202020204" pitchFamily="34" charset="0"/>
              <a:buChar char="•"/>
            </a:pPr>
            <a:r>
              <a:rPr lang="en-GB" sz="2200" b="1" dirty="0"/>
              <a:t>Inputs</a:t>
            </a:r>
            <a:r>
              <a:rPr lang="en-GB" sz="2200" dirty="0"/>
              <a:t>: Payment details from the user.</a:t>
            </a:r>
          </a:p>
          <a:p>
            <a:pPr lvl="1">
              <a:buFont typeface="Arial" panose="020B0604020202020204" pitchFamily="34" charset="0"/>
              <a:buChar char="•"/>
            </a:pPr>
            <a:r>
              <a:rPr lang="en-GB" sz="2200" b="1" dirty="0"/>
              <a:t>Outputs</a:t>
            </a:r>
            <a:r>
              <a:rPr lang="en-GB" sz="2200" dirty="0"/>
              <a:t>: Payment confirmation and booking finalization.</a:t>
            </a:r>
          </a:p>
          <a:p>
            <a:r>
              <a:rPr lang="en-GB" sz="3200" b="1" dirty="0">
                <a:solidFill>
                  <a:schemeClr val="tx1">
                    <a:lumMod val="65000"/>
                    <a:lumOff val="35000"/>
                  </a:schemeClr>
                </a:solidFill>
              </a:rPr>
              <a:t>3.5 Notifications and Alerts</a:t>
            </a:r>
          </a:p>
          <a:p>
            <a:pPr lvl="1">
              <a:buFont typeface="Arial" panose="020B0604020202020204" pitchFamily="34" charset="0"/>
              <a:buChar char="•"/>
            </a:pPr>
            <a:r>
              <a:rPr lang="en-GB" sz="2200" b="1" dirty="0"/>
              <a:t>Description</a:t>
            </a:r>
            <a:r>
              <a:rPr lang="en-GB" sz="2200" dirty="0"/>
              <a:t>: Sends users notifications for booking confirmations,   cancellations, and reminders.</a:t>
            </a:r>
          </a:p>
          <a:p>
            <a:pPr lvl="1">
              <a:buFont typeface="Arial" panose="020B0604020202020204" pitchFamily="34" charset="0"/>
              <a:buChar char="•"/>
            </a:pPr>
            <a:r>
              <a:rPr lang="en-GB" sz="2200" b="1" dirty="0"/>
              <a:t>Inputs</a:t>
            </a:r>
            <a:r>
              <a:rPr lang="en-GB" sz="2200" dirty="0"/>
              <a:t>: Booking details and user contact information.</a:t>
            </a:r>
          </a:p>
          <a:p>
            <a:pPr lvl="1">
              <a:buFont typeface="Arial" panose="020B0604020202020204" pitchFamily="34" charset="0"/>
              <a:buChar char="•"/>
            </a:pPr>
            <a:r>
              <a:rPr lang="en-GB" sz="2200" b="1" dirty="0"/>
              <a:t>Outputs</a:t>
            </a:r>
            <a:r>
              <a:rPr lang="en-GB" sz="2200" dirty="0"/>
              <a:t>: Notifications via email or SMS</a:t>
            </a:r>
            <a:r>
              <a:rPr lang="en-GB"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GB" sz="4600" b="1" dirty="0">
                <a:solidFill>
                  <a:schemeClr val="tx1">
                    <a:lumMod val="65000"/>
                    <a:lumOff val="35000"/>
                  </a:schemeClr>
                </a:solidFill>
              </a:rPr>
              <a:t>4.1 User Interfaces</a:t>
            </a:r>
          </a:p>
          <a:p>
            <a:pPr lvl="1">
              <a:buFont typeface="Arial" panose="020B0604020202020204" pitchFamily="34" charset="0"/>
              <a:buChar char="•"/>
            </a:pPr>
            <a:r>
              <a:rPr lang="en-GB" sz="3100" b="1" dirty="0"/>
              <a:t>Desktop and Mobile UI</a:t>
            </a:r>
            <a:r>
              <a:rPr lang="en-GB" sz="3100" dirty="0"/>
              <a:t>: Intuitive design for ease of navigation and booking.</a:t>
            </a:r>
          </a:p>
          <a:p>
            <a:pPr lvl="1">
              <a:buFont typeface="Arial" panose="020B0604020202020204" pitchFamily="34" charset="0"/>
              <a:buChar char="•"/>
            </a:pPr>
            <a:r>
              <a:rPr lang="en-GB" sz="3100" b="1" dirty="0"/>
              <a:t>Admin UI</a:t>
            </a:r>
            <a:r>
              <a:rPr lang="en-GB" sz="3100" dirty="0"/>
              <a:t>: Interface for managing bookings, customer support, and content</a:t>
            </a:r>
            <a:r>
              <a:rPr lang="en-GB" dirty="0"/>
              <a:t>.</a:t>
            </a:r>
          </a:p>
          <a:p>
            <a:r>
              <a:rPr lang="en-GB" sz="4600" b="1" dirty="0">
                <a:solidFill>
                  <a:schemeClr val="tx1">
                    <a:lumMod val="65000"/>
                    <a:lumOff val="35000"/>
                  </a:schemeClr>
                </a:solidFill>
              </a:rPr>
              <a:t>4.2 Hardware Interfaces</a:t>
            </a:r>
          </a:p>
          <a:p>
            <a:pPr lvl="1">
              <a:buFont typeface="Arial" panose="020B0604020202020204" pitchFamily="34" charset="0"/>
              <a:buChar char="•"/>
            </a:pPr>
            <a:r>
              <a:rPr lang="en-GB" sz="3100" b="1" dirty="0"/>
              <a:t>User Device</a:t>
            </a:r>
            <a:r>
              <a:rPr lang="en-GB" sz="3100" dirty="0"/>
              <a:t>: Supports desktops, tablets, and mobile devices.</a:t>
            </a:r>
          </a:p>
          <a:p>
            <a:r>
              <a:rPr lang="en-GB" sz="4600" b="1" dirty="0">
                <a:solidFill>
                  <a:schemeClr val="tx1">
                    <a:lumMod val="65000"/>
                    <a:lumOff val="35000"/>
                  </a:schemeClr>
                </a:solidFill>
              </a:rPr>
              <a:t>4.3 Software Interfaces</a:t>
            </a:r>
          </a:p>
          <a:p>
            <a:pPr lvl="1">
              <a:buFont typeface="Arial" panose="020B0604020202020204" pitchFamily="34" charset="0"/>
              <a:buChar char="•"/>
            </a:pPr>
            <a:r>
              <a:rPr lang="en-GB" sz="3100" b="1" dirty="0"/>
              <a:t>APIs</a:t>
            </a:r>
            <a:r>
              <a:rPr lang="en-GB" sz="3100" dirty="0"/>
              <a:t>: Integration with external APIs for accessing travel data (e.g., flights, hotels).</a:t>
            </a:r>
          </a:p>
          <a:p>
            <a:r>
              <a:rPr lang="en-GB" sz="4600" b="1" dirty="0">
                <a:solidFill>
                  <a:schemeClr val="tx1">
                    <a:lumMod val="65000"/>
                    <a:lumOff val="35000"/>
                  </a:schemeClr>
                </a:solidFill>
              </a:rPr>
              <a:t>4.4 Communication Interfaces</a:t>
            </a:r>
          </a:p>
          <a:p>
            <a:pPr lvl="1">
              <a:buFont typeface="Arial" panose="020B0604020202020204" pitchFamily="34" charset="0"/>
              <a:buChar char="•"/>
            </a:pPr>
            <a:r>
              <a:rPr lang="en-GB" sz="3100" b="1" dirty="0"/>
              <a:t>Email and SMS</a:t>
            </a:r>
            <a:r>
              <a:rPr lang="en-GB" sz="3100" dirty="0"/>
              <a:t>: For sending booking confirmations and updates.</a:t>
            </a:r>
          </a:p>
          <a:p>
            <a:endParaRPr lang="en-GB" b="1" dirty="0"/>
          </a:p>
        </p:txBody>
      </p:sp>
      <p:sp>
        <p:nvSpPr>
          <p:cNvPr id="5" name="Title 4">
            <a:extLst>
              <a:ext uri="{FF2B5EF4-FFF2-40B4-BE49-F238E27FC236}">
                <a16:creationId xmlns:a16="http://schemas.microsoft.com/office/drawing/2014/main" id="{B93DAABF-6D39-F33E-9E03-494252D39BE2}"/>
              </a:ext>
            </a:extLst>
          </p:cNvPr>
          <p:cNvSpPr>
            <a:spLocks noGrp="1"/>
          </p:cNvSpPr>
          <p:nvPr>
            <p:ph type="title"/>
          </p:nvPr>
        </p:nvSpPr>
        <p:spPr/>
        <p:txBody>
          <a:bodyPr/>
          <a:lstStyle/>
          <a:p>
            <a:r>
              <a:rPr lang="en-GB" b="1" dirty="0"/>
              <a:t>4. External Interface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5. Non-Functional Requirements</a:t>
            </a:r>
          </a:p>
        </p:txBody>
      </p:sp>
      <p:sp>
        <p:nvSpPr>
          <p:cNvPr id="3" name="Content Placeholder 2"/>
          <p:cNvSpPr>
            <a:spLocks noGrp="1"/>
          </p:cNvSpPr>
          <p:nvPr>
            <p:ph idx="1"/>
          </p:nvPr>
        </p:nvSpPr>
        <p:spPr/>
        <p:txBody>
          <a:bodyPr>
            <a:normAutofit fontScale="47500" lnSpcReduction="20000"/>
          </a:bodyPr>
          <a:lstStyle/>
          <a:p>
            <a:r>
              <a:rPr lang="en-GB" sz="5800" b="1" dirty="0">
                <a:solidFill>
                  <a:schemeClr val="tx1">
                    <a:lumMod val="65000"/>
                    <a:lumOff val="35000"/>
                  </a:schemeClr>
                </a:solidFill>
              </a:rPr>
              <a:t>5.1 Performance Requirements</a:t>
            </a:r>
          </a:p>
          <a:p>
            <a:pPr lvl="1">
              <a:buFont typeface="Arial" panose="020B0604020202020204" pitchFamily="34" charset="0"/>
              <a:buChar char="•"/>
            </a:pPr>
            <a:r>
              <a:rPr lang="en-GB" b="1" dirty="0"/>
              <a:t>Description</a:t>
            </a:r>
            <a:r>
              <a:rPr lang="en-GB" dirty="0"/>
              <a:t>: The system must handle up to 1000 concurrent users without delay, with page load times of less than 3 seconds.</a:t>
            </a:r>
          </a:p>
          <a:p>
            <a:r>
              <a:rPr lang="en-GB" sz="5800" b="1" dirty="0">
                <a:solidFill>
                  <a:schemeClr val="tx1">
                    <a:lumMod val="65000"/>
                    <a:lumOff val="35000"/>
                  </a:schemeClr>
                </a:solidFill>
              </a:rPr>
              <a:t>5.2 Security Requirements</a:t>
            </a:r>
          </a:p>
          <a:p>
            <a:pPr lvl="1">
              <a:buFont typeface="Arial" panose="020B0604020202020204" pitchFamily="34" charset="0"/>
              <a:buChar char="•"/>
            </a:pPr>
            <a:r>
              <a:rPr lang="en-GB" b="1" dirty="0"/>
              <a:t>Description</a:t>
            </a:r>
            <a:r>
              <a:rPr lang="en-GB" dirty="0"/>
              <a:t>: Secure login, encrypted data transmission, and compliance with data protection standards.</a:t>
            </a:r>
          </a:p>
          <a:p>
            <a:r>
              <a:rPr lang="en-GB" sz="5800" b="1" dirty="0">
                <a:solidFill>
                  <a:schemeClr val="tx1">
                    <a:lumMod val="65000"/>
                    <a:lumOff val="35000"/>
                  </a:schemeClr>
                </a:solidFill>
              </a:rPr>
              <a:t>5.3 Usability Requirements</a:t>
            </a:r>
          </a:p>
          <a:p>
            <a:pPr lvl="1">
              <a:buFont typeface="Arial" panose="020B0604020202020204" pitchFamily="34" charset="0"/>
              <a:buChar char="•"/>
            </a:pPr>
            <a:r>
              <a:rPr lang="en-GB" b="1" dirty="0"/>
              <a:t>Description</a:t>
            </a:r>
            <a:r>
              <a:rPr lang="en-GB" dirty="0"/>
              <a:t>: User-friendly and accessible UI that caters to a wide range of user backgrounds.</a:t>
            </a:r>
          </a:p>
          <a:p>
            <a:r>
              <a:rPr lang="en-GB" sz="5800" b="1" dirty="0">
                <a:solidFill>
                  <a:schemeClr val="tx1">
                    <a:lumMod val="65000"/>
                    <a:lumOff val="35000"/>
                  </a:schemeClr>
                </a:solidFill>
              </a:rPr>
              <a:t>5.4 Reliability Requirements</a:t>
            </a:r>
          </a:p>
          <a:p>
            <a:pPr lvl="1">
              <a:buFont typeface="Arial" panose="020B0604020202020204" pitchFamily="34" charset="0"/>
              <a:buChar char="•"/>
            </a:pPr>
            <a:r>
              <a:rPr lang="en-GB" b="1" dirty="0"/>
              <a:t>Description</a:t>
            </a:r>
            <a:r>
              <a:rPr lang="en-GB" dirty="0"/>
              <a:t>: Ensures 99.9% uptime for consistent service availability.</a:t>
            </a:r>
          </a:p>
          <a:p>
            <a:r>
              <a:rPr lang="en-GB" sz="6700" b="1" dirty="0">
                <a:solidFill>
                  <a:schemeClr val="tx1">
                    <a:lumMod val="65000"/>
                    <a:lumOff val="35000"/>
                  </a:schemeClr>
                </a:solidFill>
              </a:rPr>
              <a:t>5.5 Availability Requirements</a:t>
            </a:r>
          </a:p>
          <a:p>
            <a:pPr lvl="1">
              <a:buFont typeface="Arial" panose="020B0604020202020204" pitchFamily="34" charset="0"/>
              <a:buChar char="•"/>
            </a:pPr>
            <a:r>
              <a:rPr lang="en-GB" b="1" dirty="0"/>
              <a:t>Description</a:t>
            </a:r>
            <a:r>
              <a:rPr lang="en-GB" dirty="0"/>
              <a:t>: The platform should be available 24/7.</a:t>
            </a:r>
          </a:p>
          <a:p>
            <a:pPr lvl="1">
              <a:buFont typeface="Arial" panose="020B0604020202020204" pitchFamily="34" charset="0"/>
              <a:buChar char="•"/>
            </a:pPr>
            <a:r>
              <a:rPr lang="en-GB" b="1" dirty="0"/>
              <a:t>Exception : </a:t>
            </a:r>
            <a:r>
              <a:rPr lang="en-GB" sz="3200" dirty="0"/>
              <a:t>Off if there is maintenance . </a:t>
            </a:r>
          </a:p>
          <a:p>
            <a:r>
              <a:rPr lang="en-GB" sz="6700" b="1" dirty="0">
                <a:solidFill>
                  <a:schemeClr val="tx1">
                    <a:lumMod val="65000"/>
                    <a:lumOff val="35000"/>
                  </a:schemeClr>
                </a:solidFill>
              </a:rPr>
              <a:t>5.6 Maintainability Requirements</a:t>
            </a:r>
          </a:p>
          <a:p>
            <a:pPr lvl="1">
              <a:buFont typeface="Arial" panose="020B0604020202020204" pitchFamily="34" charset="0"/>
              <a:buChar char="•"/>
            </a:pPr>
            <a:r>
              <a:rPr lang="en-GB" b="1" dirty="0"/>
              <a:t>Description</a:t>
            </a:r>
            <a:r>
              <a:rPr lang="en-GB" dirty="0"/>
              <a:t>: Code should be modular and easy to update without major overhauls.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6. System Models</a:t>
            </a:r>
          </a:p>
        </p:txBody>
      </p:sp>
      <p:sp>
        <p:nvSpPr>
          <p:cNvPr id="3" name="Content Placeholder 2"/>
          <p:cNvSpPr>
            <a:spLocks noGrp="1"/>
          </p:cNvSpPr>
          <p:nvPr>
            <p:ph idx="1"/>
          </p:nvPr>
        </p:nvSpPr>
        <p:spPr/>
        <p:txBody>
          <a:bodyPr>
            <a:normAutofit fontScale="77500" lnSpcReduction="20000"/>
          </a:bodyPr>
          <a:lstStyle/>
          <a:p>
            <a:r>
              <a:rPr lang="en-GB" sz="4100" b="1" dirty="0">
                <a:solidFill>
                  <a:schemeClr val="tx1">
                    <a:lumMod val="65000"/>
                    <a:lumOff val="35000"/>
                  </a:schemeClr>
                </a:solidFill>
              </a:rPr>
              <a:t>6.1 Context Diagram </a:t>
            </a:r>
          </a:p>
          <a:p>
            <a:r>
              <a:rPr lang="en-GB" dirty="0"/>
              <a:t>Illustrates the system's interactions with external entities, like users and third-party booking APIs.</a:t>
            </a:r>
          </a:p>
          <a:p>
            <a:r>
              <a:rPr lang="en-GB" sz="4100" b="1" u="sng" dirty="0">
                <a:solidFill>
                  <a:schemeClr val="tx1">
                    <a:lumMod val="65000"/>
                    <a:lumOff val="35000"/>
                  </a:schemeClr>
                </a:solidFill>
              </a:rPr>
              <a:t>6.2 Use Case Diagram</a:t>
            </a:r>
          </a:p>
          <a:p>
            <a:pPr lvl="1">
              <a:buFont typeface="Arial" panose="020B0604020202020204" pitchFamily="34" charset="0"/>
              <a:buChar char="•"/>
            </a:pPr>
            <a:r>
              <a:rPr lang="en-GB" u="sng" dirty="0">
                <a:solidFill>
                  <a:schemeClr val="tx1">
                    <a:lumMod val="65000"/>
                    <a:lumOff val="35000"/>
                  </a:schemeClr>
                </a:solidFill>
              </a:rPr>
              <a:t>Outlines primary actions for users, such as searching, booking, and managing profiles.</a:t>
            </a:r>
          </a:p>
          <a:p>
            <a:r>
              <a:rPr lang="en-GB" sz="4100" b="1" dirty="0">
                <a:solidFill>
                  <a:schemeClr val="tx1">
                    <a:lumMod val="65000"/>
                    <a:lumOff val="35000"/>
                  </a:schemeClr>
                </a:solidFill>
              </a:rPr>
              <a:t>6.3 Data Flow Diagram (DFD)</a:t>
            </a:r>
          </a:p>
          <a:p>
            <a:pPr lvl="1">
              <a:buFont typeface="Arial" panose="020B0604020202020204" pitchFamily="34" charset="0"/>
              <a:buChar char="•"/>
            </a:pPr>
            <a:r>
              <a:rPr lang="en-GB" dirty="0">
                <a:solidFill>
                  <a:schemeClr val="tx1">
                    <a:lumMod val="65000"/>
                    <a:lumOff val="35000"/>
                  </a:schemeClr>
                </a:solidFill>
              </a:rPr>
              <a:t>Shows the flow of data within the system, from the user interface to booking databases.</a:t>
            </a:r>
          </a:p>
          <a:p>
            <a:r>
              <a:rPr lang="en-GB" sz="4100" b="1" u="sng" dirty="0">
                <a:solidFill>
                  <a:schemeClr val="tx1">
                    <a:lumMod val="65000"/>
                    <a:lumOff val="35000"/>
                  </a:schemeClr>
                </a:solidFill>
              </a:rPr>
              <a:t>6.4 Sequence Diagram</a:t>
            </a:r>
          </a:p>
          <a:p>
            <a:pPr lvl="1">
              <a:buFont typeface="Arial" panose="020B0604020202020204" pitchFamily="34" charset="0"/>
              <a:buChar char="•"/>
            </a:pPr>
            <a:r>
              <a:rPr lang="en-GB" u="sng" dirty="0">
                <a:solidFill>
                  <a:schemeClr val="tx1">
                    <a:lumMod val="65000"/>
                    <a:lumOff val="35000"/>
                  </a:schemeClr>
                </a:solidFill>
              </a:rPr>
              <a:t>Describes the booking process flow, including interactions between users, the system, and external services.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7. Other Requirements</a:t>
            </a:r>
          </a:p>
        </p:txBody>
      </p:sp>
      <p:sp>
        <p:nvSpPr>
          <p:cNvPr id="3" name="Content Placeholder 2"/>
          <p:cNvSpPr>
            <a:spLocks noGrp="1"/>
          </p:cNvSpPr>
          <p:nvPr>
            <p:ph idx="1"/>
          </p:nvPr>
        </p:nvSpPr>
        <p:spPr/>
        <p:txBody>
          <a:bodyPr>
            <a:normAutofit/>
          </a:bodyPr>
          <a:lstStyle/>
          <a:p>
            <a:r>
              <a:rPr lang="en-GB" b="1" dirty="0">
                <a:solidFill>
                  <a:schemeClr val="tx1">
                    <a:lumMod val="65000"/>
                    <a:lumOff val="35000"/>
                  </a:schemeClr>
                </a:solidFill>
              </a:rPr>
              <a:t>7.1 Legal Requirements</a:t>
            </a:r>
          </a:p>
          <a:p>
            <a:pPr lvl="1">
              <a:buFont typeface="Arial" panose="020B0604020202020204" pitchFamily="34" charset="0"/>
              <a:buChar char="•"/>
            </a:pPr>
            <a:r>
              <a:rPr lang="en-GB" b="1" dirty="0"/>
              <a:t>Description</a:t>
            </a:r>
            <a:r>
              <a:rPr lang="en-GB" dirty="0"/>
              <a:t>: Compliance with GDPR, data protection, and PCI DSS standards for handling personal and payment data.</a:t>
            </a:r>
          </a:p>
          <a:p>
            <a:r>
              <a:rPr lang="en-GB" b="1" dirty="0">
                <a:solidFill>
                  <a:schemeClr val="tx1">
                    <a:lumMod val="65000"/>
                    <a:lumOff val="35000"/>
                  </a:schemeClr>
                </a:solidFill>
              </a:rPr>
              <a:t>7.2 Ethical Considerations</a:t>
            </a:r>
          </a:p>
          <a:p>
            <a:pPr lvl="1">
              <a:buFont typeface="Arial" panose="020B0604020202020204" pitchFamily="34" charset="0"/>
              <a:buChar char="•"/>
            </a:pPr>
            <a:r>
              <a:rPr lang="en-GB" b="1" dirty="0"/>
              <a:t>Description</a:t>
            </a:r>
            <a:r>
              <a:rPr lang="en-GB" dirty="0"/>
              <a:t>: Ensuring user privacy, transparent data handling, </a:t>
            </a:r>
            <a:r>
              <a:rPr lang="en-GB" u="sng" dirty="0"/>
              <a:t>and responsible Client Service (if any recommendations or personalization features are implemented).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8- Change Management Process for </a:t>
            </a:r>
            <a:r>
              <a:rPr lang="en-GB" b="1" dirty="0">
                <a:solidFill>
                  <a:schemeClr val="tx2"/>
                </a:solidFill>
              </a:rPr>
              <a:t>Personalized Travel Booking Platform</a:t>
            </a:r>
            <a:endParaRPr b="1" dirty="0">
              <a:solidFill>
                <a:schemeClr val="tx2"/>
              </a:solidFill>
            </a:endParaRPr>
          </a:p>
        </p:txBody>
      </p:sp>
      <p:sp>
        <p:nvSpPr>
          <p:cNvPr id="3" name="Content Placeholder 2"/>
          <p:cNvSpPr>
            <a:spLocks noGrp="1"/>
          </p:cNvSpPr>
          <p:nvPr>
            <p:ph idx="1"/>
          </p:nvPr>
        </p:nvSpPr>
        <p:spPr>
          <a:xfrm>
            <a:off x="457200" y="1417638"/>
            <a:ext cx="8229600" cy="4525963"/>
          </a:xfrm>
        </p:spPr>
        <p:txBody>
          <a:bodyPr>
            <a:normAutofit fontScale="25000" lnSpcReduction="20000"/>
          </a:bodyPr>
          <a:lstStyle/>
          <a:p>
            <a:r>
              <a:rPr lang="en-GB" sz="6200" b="1" dirty="0"/>
              <a:t>Change Request Process</a:t>
            </a:r>
          </a:p>
          <a:p>
            <a:pPr lvl="1"/>
            <a:r>
              <a:rPr lang="en-GB" sz="5200" b="1" dirty="0"/>
              <a:t>Initiation</a:t>
            </a:r>
          </a:p>
          <a:p>
            <a:pPr lvl="1">
              <a:buFont typeface="+mj-lt"/>
              <a:buAutoNum type="arabicPeriod"/>
            </a:pPr>
            <a:r>
              <a:rPr lang="en-GB" sz="5200" b="1" dirty="0"/>
              <a:t>Change Request Submission</a:t>
            </a:r>
            <a:r>
              <a:rPr lang="en-GB" sz="5200" dirty="0"/>
              <a:t>: Any stakeholder, including team members and clients, can submit a change request using a standardized Change Request Form.</a:t>
            </a:r>
          </a:p>
          <a:p>
            <a:pPr lvl="1">
              <a:buFont typeface="+mj-lt"/>
              <a:buAutoNum type="arabicPeriod"/>
            </a:pPr>
            <a:r>
              <a:rPr lang="en-GB" sz="5200" b="1" dirty="0"/>
              <a:t>Form Details</a:t>
            </a:r>
            <a:r>
              <a:rPr lang="en-GB" sz="5200" dirty="0"/>
              <a:t>:</a:t>
            </a:r>
          </a:p>
          <a:p>
            <a:pPr lvl="2" indent="-285750">
              <a:buFont typeface="+mj-lt"/>
              <a:buAutoNum type="arabicPeriod"/>
            </a:pPr>
            <a:r>
              <a:rPr lang="en-GB" sz="5200" dirty="0"/>
              <a:t>Description of the change</a:t>
            </a:r>
          </a:p>
          <a:p>
            <a:pPr lvl="2" indent="-285750">
              <a:buFont typeface="+mj-lt"/>
              <a:buAutoNum type="arabicPeriod"/>
            </a:pPr>
            <a:r>
              <a:rPr lang="en-GB" sz="5200" dirty="0"/>
              <a:t>Reason for the change</a:t>
            </a:r>
          </a:p>
          <a:p>
            <a:pPr lvl="2" indent="-285750">
              <a:buFont typeface="+mj-lt"/>
              <a:buAutoNum type="arabicPeriod"/>
            </a:pPr>
            <a:r>
              <a:rPr lang="en-GB" sz="5200" dirty="0"/>
              <a:t>Impact assessment (scope, timeline, budget)</a:t>
            </a:r>
          </a:p>
          <a:p>
            <a:pPr lvl="1"/>
            <a:r>
              <a:rPr lang="en-GB" sz="5200" b="1" dirty="0"/>
              <a:t>Review and Assessment</a:t>
            </a:r>
          </a:p>
          <a:p>
            <a:pPr lvl="1">
              <a:buFont typeface="+mj-lt"/>
              <a:buAutoNum type="arabicPeriod"/>
            </a:pPr>
            <a:r>
              <a:rPr lang="en-GB" sz="5200" b="1" dirty="0"/>
              <a:t>Change Control Board (CCB)</a:t>
            </a:r>
            <a:r>
              <a:rPr lang="en-GB" sz="5200" dirty="0"/>
              <a:t>: A designated CCB consisting of project managers, developers, and stakeholder representatives reviews the change request.</a:t>
            </a:r>
          </a:p>
          <a:p>
            <a:pPr lvl="1">
              <a:buFont typeface="+mj-lt"/>
              <a:buAutoNum type="arabicPeriod"/>
            </a:pPr>
            <a:r>
              <a:rPr lang="en-GB" sz="5200" b="1" dirty="0"/>
              <a:t>Assessment Criteria</a:t>
            </a:r>
            <a:r>
              <a:rPr lang="en-GB" sz="5200" dirty="0"/>
              <a:t>:</a:t>
            </a:r>
          </a:p>
          <a:p>
            <a:pPr lvl="2" indent="-285750">
              <a:buFont typeface="+mj-lt"/>
              <a:buAutoNum type="arabicPeriod"/>
            </a:pPr>
            <a:r>
              <a:rPr lang="en-GB" sz="5200" dirty="0"/>
              <a:t>Alignment with project goals and user needs</a:t>
            </a:r>
          </a:p>
          <a:p>
            <a:pPr lvl="2" indent="-285750">
              <a:buFont typeface="+mj-lt"/>
              <a:buAutoNum type="arabicPeriod"/>
            </a:pPr>
            <a:r>
              <a:rPr lang="en-GB" sz="5200" dirty="0"/>
              <a:t>Potential risks and implications</a:t>
            </a:r>
          </a:p>
          <a:p>
            <a:pPr lvl="2" indent="-285750">
              <a:buFont typeface="+mj-lt"/>
              <a:buAutoNum type="arabicPeriod"/>
            </a:pPr>
            <a:r>
              <a:rPr lang="en-GB" sz="5200" dirty="0"/>
              <a:t>Resource availability and budget impact</a:t>
            </a:r>
          </a:p>
          <a:p>
            <a:pPr lvl="1"/>
            <a:r>
              <a:rPr lang="en-GB" sz="5200" b="1" dirty="0"/>
              <a:t>Approval</a:t>
            </a:r>
          </a:p>
          <a:p>
            <a:pPr lvl="1">
              <a:buFont typeface="+mj-lt"/>
              <a:buAutoNum type="arabicPeriod"/>
            </a:pPr>
            <a:r>
              <a:rPr lang="en-GB" sz="5200" b="1" dirty="0"/>
              <a:t>Decision Making</a:t>
            </a:r>
            <a:r>
              <a:rPr lang="en-GB" sz="5200" dirty="0"/>
              <a:t>: The CCB will approve, reject, or request additional information regarding the change.</a:t>
            </a:r>
          </a:p>
          <a:p>
            <a:pPr lvl="1">
              <a:buFont typeface="+mj-lt"/>
              <a:buAutoNum type="arabicPeriod"/>
            </a:pPr>
            <a:r>
              <a:rPr lang="en-GB" sz="5200" b="1" dirty="0"/>
              <a:t>Notification</a:t>
            </a:r>
            <a:r>
              <a:rPr lang="en-GB" sz="5200" dirty="0"/>
              <a:t>: All stakeholders, including team members and clients, will be notified of the decision and its rationale.</a:t>
            </a:r>
          </a:p>
          <a:p>
            <a:pPr lvl="1"/>
            <a:r>
              <a:rPr lang="en-GB" sz="5200" b="1" dirty="0"/>
              <a:t>Implementation</a:t>
            </a:r>
          </a:p>
          <a:p>
            <a:pPr lvl="1">
              <a:buFont typeface="+mj-lt"/>
              <a:buAutoNum type="arabicPeriod"/>
            </a:pPr>
            <a:r>
              <a:rPr lang="en-GB" sz="5200" b="1" dirty="0"/>
              <a:t>Change Implementation Plan</a:t>
            </a:r>
            <a:r>
              <a:rPr lang="en-GB" sz="5200" dirty="0"/>
              <a:t>: Develop a detailed plan for implementing the approved change, including timelines and responsible parties.</a:t>
            </a:r>
          </a:p>
          <a:p>
            <a:pPr lvl="1">
              <a:buFont typeface="+mj-lt"/>
              <a:buAutoNum type="arabicPeriod"/>
            </a:pPr>
            <a:r>
              <a:rPr lang="en-GB" sz="5200" b="1" dirty="0"/>
              <a:t>Communication</a:t>
            </a:r>
            <a:r>
              <a:rPr lang="en-GB" sz="5200" dirty="0"/>
              <a:t>: Inform all relevant team members about the change and its implementation steps.</a:t>
            </a:r>
          </a:p>
          <a:p>
            <a:pPr lvl="1"/>
            <a:r>
              <a:rPr lang="en-GB" sz="5200" b="1" dirty="0"/>
              <a:t>Documentation</a:t>
            </a:r>
          </a:p>
          <a:p>
            <a:pPr lvl="1">
              <a:buFont typeface="+mj-lt"/>
              <a:buAutoNum type="arabicPeriod"/>
            </a:pPr>
            <a:r>
              <a:rPr lang="en-GB" sz="5200" b="1" dirty="0"/>
              <a:t>Update Project Documentation</a:t>
            </a:r>
            <a:r>
              <a:rPr lang="en-GB" sz="5200" dirty="0"/>
              <a:t>: All relevant documentation, including project plans, requirements, and design documents, will be updated to reflect the change.</a:t>
            </a:r>
          </a:p>
          <a:p>
            <a:pPr lvl="1">
              <a:buFont typeface="+mj-lt"/>
              <a:buAutoNum type="arabicPeriod"/>
            </a:pPr>
            <a:r>
              <a:rPr lang="en-GB" sz="5200" b="1" dirty="0"/>
              <a:t>Change Log</a:t>
            </a:r>
            <a:r>
              <a:rPr lang="en-GB" sz="5200" dirty="0"/>
              <a:t>: Maintain a log of all changes, including their status, impact assessments, and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5F67-DC63-F4C9-86A5-38B75013B7E9}"/>
              </a:ext>
            </a:extLst>
          </p:cNvPr>
          <p:cNvSpPr>
            <a:spLocks noGrp="1"/>
          </p:cNvSpPr>
          <p:nvPr>
            <p:ph type="title"/>
          </p:nvPr>
        </p:nvSpPr>
        <p:spPr>
          <a:xfrm>
            <a:off x="457200" y="-158995"/>
            <a:ext cx="8229600" cy="1143000"/>
          </a:xfrm>
        </p:spPr>
        <p:txBody>
          <a:bodyPr/>
          <a:lstStyle/>
          <a:p>
            <a:r>
              <a:rPr lang="en-GB" b="1" dirty="0"/>
              <a:t> Appendices</a:t>
            </a:r>
          </a:p>
        </p:txBody>
      </p:sp>
      <p:sp>
        <p:nvSpPr>
          <p:cNvPr id="3" name="Content Placeholder 2">
            <a:extLst>
              <a:ext uri="{FF2B5EF4-FFF2-40B4-BE49-F238E27FC236}">
                <a16:creationId xmlns:a16="http://schemas.microsoft.com/office/drawing/2014/main" id="{009D3AF1-3319-4CE2-42D2-D59CFF8BDEC6}"/>
              </a:ext>
            </a:extLst>
          </p:cNvPr>
          <p:cNvSpPr>
            <a:spLocks noGrp="1"/>
          </p:cNvSpPr>
          <p:nvPr>
            <p:ph idx="1"/>
          </p:nvPr>
        </p:nvSpPr>
        <p:spPr>
          <a:xfrm>
            <a:off x="278090" y="770093"/>
            <a:ext cx="8229600" cy="4525963"/>
          </a:xfrm>
        </p:spPr>
        <p:txBody>
          <a:bodyPr>
            <a:noAutofit/>
          </a:bodyPr>
          <a:lstStyle/>
          <a:p>
            <a:r>
              <a:rPr lang="en-GB" sz="1500" b="1" dirty="0"/>
              <a:t>A.1 Appendix 1: Conceptual Documents</a:t>
            </a:r>
          </a:p>
          <a:p>
            <a:pPr>
              <a:buFont typeface="Arial" panose="020B0604020202020204" pitchFamily="34" charset="0"/>
              <a:buChar char="•"/>
            </a:pPr>
            <a:r>
              <a:rPr lang="en-GB" sz="1500" b="1" dirty="0"/>
              <a:t>Project Charter:</a:t>
            </a:r>
            <a:r>
              <a:rPr lang="en-GB" sz="1500" dirty="0"/>
              <a:t> An overview of the objectives, scope, and key stakeholders involved in developing the Personalized Travel Booking Platform. It includes goals such as enhancing user experience, increasing revenue, and improving brand visibility.</a:t>
            </a:r>
          </a:p>
          <a:p>
            <a:pPr>
              <a:buFont typeface="Arial" panose="020B0604020202020204" pitchFamily="34" charset="0"/>
              <a:buChar char="•"/>
            </a:pPr>
            <a:r>
              <a:rPr lang="en-GB" sz="1500" b="1" dirty="0"/>
              <a:t>Requirements Document:</a:t>
            </a:r>
            <a:r>
              <a:rPr lang="en-GB" sz="1500" dirty="0"/>
              <a:t> A comprehensive list of specifications detailing the platform's features and functionalities, including user registration, search and booking options, payment processing, and user profile management.</a:t>
            </a:r>
          </a:p>
          <a:p>
            <a:r>
              <a:rPr lang="en-GB" sz="1500" b="1" dirty="0"/>
              <a:t>A.2 Appendix 2: Marketing Materials</a:t>
            </a:r>
          </a:p>
          <a:p>
            <a:pPr>
              <a:buFont typeface="Arial" panose="020B0604020202020204" pitchFamily="34" charset="0"/>
              <a:buChar char="•"/>
            </a:pPr>
            <a:r>
              <a:rPr lang="en-GB" sz="1500" b="1" dirty="0"/>
              <a:t>Promotional Content:</a:t>
            </a:r>
            <a:r>
              <a:rPr lang="en-GB" sz="1500" dirty="0"/>
              <a:t> Drafts of marketing materials for launching the Personalized Travel Booking Platform, including brochures, email campaigns, and social media advertisements aimed at attracting new users.</a:t>
            </a:r>
          </a:p>
          <a:p>
            <a:pPr>
              <a:buFont typeface="Arial" panose="020B0604020202020204" pitchFamily="34" charset="0"/>
              <a:buChar char="•"/>
            </a:pPr>
            <a:r>
              <a:rPr lang="en-GB" sz="1500" b="1" dirty="0"/>
              <a:t>User Guides:</a:t>
            </a:r>
            <a:r>
              <a:rPr lang="en-GB" sz="1500" dirty="0"/>
              <a:t> Initial drafts of user guides and tutorials to help end-users navigate the platform's main features, such as searching for travel options, making bookings, and managing profiles.</a:t>
            </a:r>
          </a:p>
          <a:p>
            <a:r>
              <a:rPr lang="en-GB" sz="1500" b="1" dirty="0"/>
              <a:t>A.3 Appendix 3: Meeting Minutes</a:t>
            </a:r>
          </a:p>
          <a:p>
            <a:pPr>
              <a:buFont typeface="Arial" panose="020B0604020202020204" pitchFamily="34" charset="0"/>
              <a:buChar char="•"/>
            </a:pPr>
            <a:r>
              <a:rPr lang="en-GB" sz="1500" b="1" dirty="0"/>
              <a:t>Kick-off Meeting Minutes:</a:t>
            </a:r>
            <a:r>
              <a:rPr lang="en-GB" sz="1500" dirty="0"/>
              <a:t> A summary of discussions from the initial project kick-off meeting, covering key decisions, objectives, timelines, and assigned responsibilities.</a:t>
            </a:r>
          </a:p>
          <a:p>
            <a:pPr>
              <a:buFont typeface="Arial" panose="020B0604020202020204" pitchFamily="34" charset="0"/>
              <a:buChar char="•"/>
            </a:pPr>
            <a:r>
              <a:rPr lang="en-GB" sz="1500" b="1" dirty="0"/>
              <a:t>Feature Review Meeting Minutes:</a:t>
            </a:r>
            <a:r>
              <a:rPr lang="en-GB" sz="1500" dirty="0"/>
              <a:t> Records of meetings where specific features or functionalities were reviewed, including feedback from stakeholders, decisions made, and next steps for refinement.</a:t>
            </a:r>
          </a:p>
          <a:p>
            <a:r>
              <a:rPr lang="en-GB" sz="1500" b="1" dirty="0"/>
              <a:t>A.4 Appendix 4: Change Request Form Template</a:t>
            </a:r>
          </a:p>
          <a:p>
            <a:pPr>
              <a:buFont typeface="Arial" panose="020B0604020202020204" pitchFamily="34" charset="0"/>
              <a:buChar char="•"/>
            </a:pPr>
            <a:r>
              <a:rPr lang="en-GB" sz="1500" b="1" dirty="0"/>
              <a:t>Change Request Form Template:</a:t>
            </a:r>
            <a:r>
              <a:rPr lang="en-GB" sz="1500" dirty="0"/>
              <a:t> A structured template for stakeholders to submit change requests. It includes fields for the description of the requested change, its potential impact on the platform, reasons for the change, and any additional notes.</a:t>
            </a:r>
          </a:p>
        </p:txBody>
      </p:sp>
    </p:spTree>
    <p:extLst>
      <p:ext uri="{BB962C8B-B14F-4D97-AF65-F5344CB8AC3E}">
        <p14:creationId xmlns:p14="http://schemas.microsoft.com/office/powerpoint/2010/main" val="331779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EE6D-D92C-2B14-5D8D-219D1D79088B}"/>
              </a:ext>
            </a:extLst>
          </p:cNvPr>
          <p:cNvSpPr>
            <a:spLocks noGrp="1"/>
          </p:cNvSpPr>
          <p:nvPr>
            <p:ph type="title"/>
          </p:nvPr>
        </p:nvSpPr>
        <p:spPr/>
        <p:txBody>
          <a:bodyPr/>
          <a:lstStyle/>
          <a:p>
            <a:r>
              <a:rPr lang="en-GB" b="1" dirty="0"/>
              <a:t>Conclusion</a:t>
            </a:r>
          </a:p>
        </p:txBody>
      </p:sp>
      <p:sp>
        <p:nvSpPr>
          <p:cNvPr id="5" name="TextBox 4">
            <a:extLst>
              <a:ext uri="{FF2B5EF4-FFF2-40B4-BE49-F238E27FC236}">
                <a16:creationId xmlns:a16="http://schemas.microsoft.com/office/drawing/2014/main" id="{25FC305A-60EB-5C8C-AD2E-7884FBE3AEA1}"/>
              </a:ext>
            </a:extLst>
          </p:cNvPr>
          <p:cNvSpPr txBox="1"/>
          <p:nvPr/>
        </p:nvSpPr>
        <p:spPr>
          <a:xfrm>
            <a:off x="228600" y="1616226"/>
            <a:ext cx="8686800" cy="2785378"/>
          </a:xfrm>
          <a:prstGeom prst="rect">
            <a:avLst/>
          </a:prstGeom>
          <a:noFill/>
        </p:spPr>
        <p:txBody>
          <a:bodyPr wrap="square">
            <a:spAutoFit/>
          </a:bodyPr>
          <a:lstStyle/>
          <a:p>
            <a:r>
              <a:rPr lang="en-GB" sz="3500" dirty="0"/>
              <a:t>This change management process ensures that all changes in the Personalized Travel Booking Platform project are handled systematically, allowing the project to adapt while maintaining quality and meeting user needs.</a:t>
            </a:r>
          </a:p>
        </p:txBody>
      </p:sp>
    </p:spTree>
    <p:extLst>
      <p:ext uri="{BB962C8B-B14F-4D97-AF65-F5344CB8AC3E}">
        <p14:creationId xmlns:p14="http://schemas.microsoft.com/office/powerpoint/2010/main" val="315637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7FA-64A7-42B7-25FC-B60751E9B314}"/>
              </a:ext>
            </a:extLst>
          </p:cNvPr>
          <p:cNvSpPr>
            <a:spLocks noGrp="1"/>
          </p:cNvSpPr>
          <p:nvPr>
            <p:ph type="title"/>
          </p:nvPr>
        </p:nvSpPr>
        <p:spPr>
          <a:xfrm>
            <a:off x="457200" y="2205038"/>
            <a:ext cx="8229600" cy="1143000"/>
          </a:xfrm>
        </p:spPr>
        <p:txBody>
          <a:bodyPr/>
          <a:lstStyle/>
          <a:p>
            <a:r>
              <a:rPr lang="en-GB" b="1" dirty="0">
                <a:solidFill>
                  <a:schemeClr val="tx2"/>
                </a:solidFill>
              </a:rPr>
              <a:t>Requirements Engineering Process </a:t>
            </a:r>
          </a:p>
        </p:txBody>
      </p:sp>
    </p:spTree>
    <p:extLst>
      <p:ext uri="{BB962C8B-B14F-4D97-AF65-F5344CB8AC3E}">
        <p14:creationId xmlns:p14="http://schemas.microsoft.com/office/powerpoint/2010/main" val="84077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352B-F3B6-56A4-F7DA-0178A009591A}"/>
              </a:ext>
            </a:extLst>
          </p:cNvPr>
          <p:cNvSpPr>
            <a:spLocks noGrp="1"/>
          </p:cNvSpPr>
          <p:nvPr>
            <p:ph type="ctrTitle"/>
          </p:nvPr>
        </p:nvSpPr>
        <p:spPr>
          <a:xfrm>
            <a:off x="618179" y="113646"/>
            <a:ext cx="6858000" cy="705911"/>
          </a:xfrm>
        </p:spPr>
        <p:txBody>
          <a:bodyPr>
            <a:normAutofit/>
          </a:bodyPr>
          <a:lstStyle/>
          <a:p>
            <a:r>
              <a:rPr lang="en-GB" sz="2700" b="1" dirty="0">
                <a:solidFill>
                  <a:schemeClr val="accent1"/>
                </a:solidFill>
                <a:latin typeface="Calibri" panose="020F0502020204030204" pitchFamily="34" charset="0"/>
                <a:ea typeface="+mn-ea"/>
                <a:cs typeface="+mn-cs"/>
              </a:rPr>
              <a:t>Feasibility Study</a:t>
            </a:r>
            <a:endParaRPr lang="en-US" sz="2700" dirty="0">
              <a:solidFill>
                <a:schemeClr val="accent1"/>
              </a:solidFill>
            </a:endParaRPr>
          </a:p>
        </p:txBody>
      </p:sp>
      <p:sp>
        <p:nvSpPr>
          <p:cNvPr id="3" name="Subtitle 2">
            <a:extLst>
              <a:ext uri="{FF2B5EF4-FFF2-40B4-BE49-F238E27FC236}">
                <a16:creationId xmlns:a16="http://schemas.microsoft.com/office/drawing/2014/main" id="{E8194BAE-02F0-43FF-9F08-B9FCD6ACB628}"/>
              </a:ext>
            </a:extLst>
          </p:cNvPr>
          <p:cNvSpPr>
            <a:spLocks noGrp="1"/>
          </p:cNvSpPr>
          <p:nvPr>
            <p:ph type="subTitle" idx="1"/>
          </p:nvPr>
        </p:nvSpPr>
        <p:spPr>
          <a:xfrm>
            <a:off x="-524821" y="701213"/>
            <a:ext cx="9144000" cy="4874741"/>
          </a:xfrm>
        </p:spPr>
        <p:txBody>
          <a:bodyPr>
            <a:noAutofit/>
          </a:bodyPr>
          <a:lstStyle/>
          <a:p>
            <a:r>
              <a:rPr lang="en-GB" sz="2500" b="1" dirty="0">
                <a:solidFill>
                  <a:schemeClr val="tx2"/>
                </a:solidFill>
              </a:rPr>
              <a:t>1. Technical Feasibility</a:t>
            </a:r>
          </a:p>
          <a:p>
            <a:pPr lvl="2">
              <a:buFont typeface="Arial" panose="020B0604020202020204" pitchFamily="34" charset="0"/>
              <a:buChar char="•"/>
            </a:pPr>
            <a:r>
              <a:rPr lang="en-GB" sz="1300" b="1" dirty="0">
                <a:solidFill>
                  <a:schemeClr val="tx1"/>
                </a:solidFill>
              </a:rPr>
              <a:t>Modern Technology:</a:t>
            </a:r>
            <a:r>
              <a:rPr lang="en-GB" sz="1300" dirty="0">
                <a:solidFill>
                  <a:schemeClr val="tx1"/>
                </a:solidFill>
              </a:rPr>
              <a:t> The platform can be developed using current web technologies and tools.</a:t>
            </a:r>
          </a:p>
          <a:p>
            <a:pPr lvl="2">
              <a:buFont typeface="Arial" panose="020B0604020202020204" pitchFamily="34" charset="0"/>
              <a:buChar char="•"/>
            </a:pPr>
            <a:r>
              <a:rPr lang="en-GB" sz="1300" b="1" dirty="0">
                <a:solidFill>
                  <a:schemeClr val="tx1"/>
                </a:solidFill>
              </a:rPr>
              <a:t>API Integration:</a:t>
            </a:r>
            <a:r>
              <a:rPr lang="en-GB" sz="1300" dirty="0">
                <a:solidFill>
                  <a:schemeClr val="tx1"/>
                </a:solidFill>
              </a:rPr>
              <a:t> Potential challenges with integrating APIs (e.g., with airlines, hotels, etc.) can be managed by skilled developers.</a:t>
            </a:r>
          </a:p>
          <a:p>
            <a:pPr lvl="2">
              <a:buFont typeface="Arial" panose="020B0604020202020204" pitchFamily="34" charset="0"/>
              <a:buChar char="•"/>
            </a:pPr>
            <a:r>
              <a:rPr lang="en-GB" sz="1300" b="1" dirty="0">
                <a:solidFill>
                  <a:schemeClr val="tx1"/>
                </a:solidFill>
              </a:rPr>
              <a:t>Training and Skill Development:</a:t>
            </a:r>
            <a:r>
              <a:rPr lang="en-GB" sz="1300" dirty="0">
                <a:solidFill>
                  <a:schemeClr val="tx1"/>
                </a:solidFill>
              </a:rPr>
              <a:t> The development team will need to stay updated on the latest technologies and be trained on the platform's features and functionality.</a:t>
            </a:r>
          </a:p>
          <a:p>
            <a:pPr lvl="2">
              <a:buFont typeface="Arial" panose="020B0604020202020204" pitchFamily="34" charset="0"/>
              <a:buChar char="•"/>
            </a:pPr>
            <a:r>
              <a:rPr lang="en-GB" sz="1300" b="1" dirty="0">
                <a:solidFill>
                  <a:schemeClr val="tx1"/>
                </a:solidFill>
              </a:rPr>
              <a:t>Resources Needed:</a:t>
            </a:r>
            <a:r>
              <a:rPr lang="en-GB" sz="1300" dirty="0">
                <a:solidFill>
                  <a:schemeClr val="tx1"/>
                </a:solidFill>
              </a:rPr>
              <a:t> As there are no current systems in the company, it’s essential to contract with both front-end and back-end web developers to build the platform from scratch.</a:t>
            </a:r>
          </a:p>
          <a:p>
            <a:pPr lvl="2">
              <a:buFont typeface="Arial" panose="020B0604020202020204" pitchFamily="34" charset="0"/>
              <a:buChar char="•"/>
            </a:pPr>
            <a:r>
              <a:rPr lang="en-GB" sz="1300" b="1" dirty="0">
                <a:solidFill>
                  <a:schemeClr val="tx1"/>
                </a:solidFill>
              </a:rPr>
              <a:t>Database Requirements:</a:t>
            </a:r>
            <a:r>
              <a:rPr lang="en-GB" sz="1300" dirty="0">
                <a:solidFill>
                  <a:schemeClr val="tx1"/>
                </a:solidFill>
              </a:rPr>
              <a:t> Proper database systems will need to be designed and implemented to support user data, booking information, and payment details.</a:t>
            </a:r>
          </a:p>
          <a:p>
            <a:r>
              <a:rPr lang="en-GB" sz="2500" b="1" dirty="0">
                <a:solidFill>
                  <a:schemeClr val="tx2"/>
                </a:solidFill>
              </a:rPr>
              <a:t>2. Economic Feasibility</a:t>
            </a:r>
          </a:p>
          <a:p>
            <a:pPr lvl="2">
              <a:buFont typeface="Arial" panose="020B0604020202020204" pitchFamily="34" charset="0"/>
              <a:buChar char="•"/>
            </a:pPr>
            <a:r>
              <a:rPr lang="en-GB" sz="1300" b="1" dirty="0">
                <a:solidFill>
                  <a:schemeClr val="tx1"/>
                </a:solidFill>
              </a:rPr>
              <a:t>Initial Investment:</a:t>
            </a:r>
            <a:r>
              <a:rPr lang="en-GB" sz="1300" dirty="0">
                <a:solidFill>
                  <a:schemeClr val="tx1"/>
                </a:solidFill>
              </a:rPr>
              <a:t> Estimated between $X - $X for the Minimum Viable Product (MVP) and additional $X for marketing efforts.</a:t>
            </a:r>
          </a:p>
          <a:p>
            <a:pPr lvl="2">
              <a:buFont typeface="Arial" panose="020B0604020202020204" pitchFamily="34" charset="0"/>
              <a:buChar char="•"/>
            </a:pPr>
            <a:r>
              <a:rPr lang="en-GB" sz="1300" b="1" dirty="0">
                <a:solidFill>
                  <a:schemeClr val="tx1"/>
                </a:solidFill>
              </a:rPr>
              <a:t>Revenue Model:</a:t>
            </a:r>
            <a:r>
              <a:rPr lang="en-GB" sz="1300" dirty="0">
                <a:solidFill>
                  <a:schemeClr val="tx1"/>
                </a:solidFill>
              </a:rPr>
              <a:t> Income will be generated through booking commissions, premium user subscriptions, and advertisements.</a:t>
            </a:r>
          </a:p>
          <a:p>
            <a:pPr lvl="2">
              <a:buFont typeface="Arial" panose="020B0604020202020204" pitchFamily="34" charset="0"/>
              <a:buChar char="•"/>
            </a:pPr>
            <a:r>
              <a:rPr lang="en-GB" sz="1300" b="1" dirty="0">
                <a:solidFill>
                  <a:schemeClr val="tx1"/>
                </a:solidFill>
              </a:rPr>
              <a:t>Profitability and ROI:</a:t>
            </a:r>
            <a:r>
              <a:rPr lang="en-GB" sz="1300" dirty="0">
                <a:solidFill>
                  <a:schemeClr val="tx1"/>
                </a:solidFill>
              </a:rPr>
              <a:t> Expected break-even within 18-24 months, with an estimated annual profit of approximately $X, indicating strong growth potential.</a:t>
            </a:r>
          </a:p>
          <a:p>
            <a:r>
              <a:rPr lang="en-GB" sz="2500" b="1" dirty="0">
                <a:solidFill>
                  <a:schemeClr val="tx2"/>
                </a:solidFill>
              </a:rPr>
              <a:t>3. Operational Feasibility</a:t>
            </a:r>
          </a:p>
          <a:p>
            <a:pPr lvl="2">
              <a:buFont typeface="Arial" panose="020B0604020202020204" pitchFamily="34" charset="0"/>
              <a:buChar char="•"/>
            </a:pPr>
            <a:r>
              <a:rPr lang="en-GB" sz="1300" b="1" dirty="0">
                <a:solidFill>
                  <a:schemeClr val="tx1"/>
                </a:solidFill>
              </a:rPr>
              <a:t>Team Requirements:</a:t>
            </a:r>
            <a:r>
              <a:rPr lang="en-GB" sz="1300" dirty="0">
                <a:solidFill>
                  <a:schemeClr val="tx1"/>
                </a:solidFill>
              </a:rPr>
              <a:t> Skilled development and marketing teams are essential for the platform's successful launch and growth.</a:t>
            </a:r>
          </a:p>
          <a:p>
            <a:pPr lvl="2">
              <a:buFont typeface="Arial" panose="020B0604020202020204" pitchFamily="34" charset="0"/>
              <a:buChar char="•"/>
            </a:pPr>
            <a:r>
              <a:rPr lang="en-GB" sz="1300" b="1" dirty="0">
                <a:solidFill>
                  <a:schemeClr val="tx1"/>
                </a:solidFill>
              </a:rPr>
              <a:t>Partnerships:</a:t>
            </a:r>
            <a:r>
              <a:rPr lang="en-GB" sz="1300" dirty="0">
                <a:solidFill>
                  <a:schemeClr val="tx1"/>
                </a:solidFill>
              </a:rPr>
              <a:t> Collaboration with travel providers is crucial to offer a wide range of booking options.</a:t>
            </a:r>
          </a:p>
          <a:p>
            <a:pPr lvl="2">
              <a:buFont typeface="Arial" panose="020B0604020202020204" pitchFamily="34" charset="0"/>
              <a:buChar char="•"/>
            </a:pPr>
            <a:r>
              <a:rPr lang="en-GB" sz="1300" b="1" dirty="0">
                <a:solidFill>
                  <a:schemeClr val="tx1"/>
                </a:solidFill>
              </a:rPr>
              <a:t>Infrastructure and Scalability:</a:t>
            </a:r>
            <a:r>
              <a:rPr lang="en-GB" sz="1300" dirty="0">
                <a:solidFill>
                  <a:schemeClr val="tx1"/>
                </a:solidFill>
              </a:rPr>
              <a:t> A scalable infrastructure with robust backup and recovery plans will ensure smooth operation and adaptability to growing user demand.</a:t>
            </a:r>
          </a:p>
        </p:txBody>
      </p:sp>
    </p:spTree>
    <p:extLst>
      <p:ext uri="{BB962C8B-B14F-4D97-AF65-F5344CB8AC3E}">
        <p14:creationId xmlns:p14="http://schemas.microsoft.com/office/powerpoint/2010/main" val="152574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98A4-DCFA-A514-6D13-F6347C25E19A}"/>
              </a:ext>
            </a:extLst>
          </p:cNvPr>
          <p:cNvSpPr>
            <a:spLocks noGrp="1"/>
          </p:cNvSpPr>
          <p:nvPr>
            <p:ph type="title"/>
          </p:nvPr>
        </p:nvSpPr>
        <p:spPr/>
        <p:txBody>
          <a:bodyPr/>
          <a:lstStyle/>
          <a:p>
            <a:r>
              <a:rPr lang="en-GB" b="1" dirty="0"/>
              <a:t>Team Members </a:t>
            </a:r>
          </a:p>
        </p:txBody>
      </p:sp>
      <p:sp>
        <p:nvSpPr>
          <p:cNvPr id="3" name="Content Placeholder 2">
            <a:extLst>
              <a:ext uri="{FF2B5EF4-FFF2-40B4-BE49-F238E27FC236}">
                <a16:creationId xmlns:a16="http://schemas.microsoft.com/office/drawing/2014/main" id="{C41D72CF-FAD3-4BA9-3B06-7C297BA05A37}"/>
              </a:ext>
            </a:extLst>
          </p:cNvPr>
          <p:cNvSpPr>
            <a:spLocks noGrp="1"/>
          </p:cNvSpPr>
          <p:nvPr>
            <p:ph idx="1"/>
          </p:nvPr>
        </p:nvSpPr>
        <p:spPr/>
        <p:txBody>
          <a:bodyPr/>
          <a:lstStyle/>
          <a:p>
            <a:r>
              <a:rPr lang="en-GB" dirty="0"/>
              <a:t>Saif-</a:t>
            </a:r>
            <a:r>
              <a:rPr lang="en-GB" dirty="0" err="1"/>
              <a:t>aleslam</a:t>
            </a:r>
            <a:r>
              <a:rPr lang="en-GB" dirty="0"/>
              <a:t> Mohammed Mohsen</a:t>
            </a:r>
            <a:endParaRPr lang="ar-EG" dirty="0"/>
          </a:p>
          <a:p>
            <a:r>
              <a:rPr lang="en-GB" dirty="0" err="1"/>
              <a:t>Sohip</a:t>
            </a:r>
            <a:r>
              <a:rPr lang="en-GB" dirty="0"/>
              <a:t> Ali Mohammed</a:t>
            </a:r>
            <a:endParaRPr lang="ar-EG" dirty="0"/>
          </a:p>
          <a:p>
            <a:r>
              <a:rPr lang="en-GB" dirty="0"/>
              <a:t>Mohammed Ahmed Abdelaziz</a:t>
            </a:r>
          </a:p>
          <a:p>
            <a:r>
              <a:rPr lang="en-GB" dirty="0"/>
              <a:t>Abdelrahman Yaser Hosny</a:t>
            </a:r>
            <a:endParaRPr lang="ar-EG" dirty="0"/>
          </a:p>
          <a:p>
            <a:r>
              <a:rPr lang="en-GB" dirty="0"/>
              <a:t>Ali Osama Ata</a:t>
            </a:r>
            <a:endParaRPr lang="ar-EG" dirty="0"/>
          </a:p>
          <a:p>
            <a:r>
              <a:rPr lang="en-GB" dirty="0"/>
              <a:t>Momen Osama </a:t>
            </a:r>
            <a:r>
              <a:rPr lang="en-GB" dirty="0" err="1"/>
              <a:t>Baiiomi</a:t>
            </a:r>
            <a:endParaRPr lang="ar-EG" dirty="0"/>
          </a:p>
          <a:p>
            <a:endParaRPr lang="en-GB" dirty="0"/>
          </a:p>
        </p:txBody>
      </p:sp>
    </p:spTree>
    <p:extLst>
      <p:ext uri="{BB962C8B-B14F-4D97-AF65-F5344CB8AC3E}">
        <p14:creationId xmlns:p14="http://schemas.microsoft.com/office/powerpoint/2010/main" val="188479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DED6-BE6A-DDC5-96C6-1BBF35574984}"/>
              </a:ext>
            </a:extLst>
          </p:cNvPr>
          <p:cNvSpPr>
            <a:spLocks noGrp="1"/>
          </p:cNvSpPr>
          <p:nvPr>
            <p:ph type="title"/>
          </p:nvPr>
        </p:nvSpPr>
        <p:spPr>
          <a:xfrm>
            <a:off x="1643401" y="1045981"/>
            <a:ext cx="5729936" cy="644096"/>
          </a:xfrm>
        </p:spPr>
        <p:txBody>
          <a:bodyPr>
            <a:noAutofit/>
          </a:bodyPr>
          <a:lstStyle/>
          <a:p>
            <a:r>
              <a:rPr lang="en-US" sz="2200" b="1" dirty="0">
                <a:solidFill>
                  <a:schemeClr val="accent1"/>
                </a:solidFill>
                <a:latin typeface="Calibri" panose="020F0502020204030204" pitchFamily="34" charset="0"/>
                <a:ea typeface="MS Gothic" panose="020B0609070205080204" pitchFamily="49" charset="-128"/>
                <a:cs typeface="Times New Roman" panose="02020603050405020304" pitchFamily="18" charset="0"/>
              </a:rPr>
              <a:t>2. Requirements Elicitation and Analysis</a:t>
            </a:r>
            <a:br>
              <a:rPr lang="en-US" sz="2200" b="1" dirty="0">
                <a:solidFill>
                  <a:srgbClr val="4F81BD"/>
                </a:solidFill>
                <a:latin typeface="Calibri" panose="020F0502020204030204" pitchFamily="34" charset="0"/>
                <a:ea typeface="MS Gothic" panose="020B0609070205080204" pitchFamily="49" charset="-128"/>
                <a:cs typeface="Times New Roman" panose="02020603050405020304" pitchFamily="18" charset="0"/>
              </a:rPr>
            </a:br>
            <a:endParaRPr lang="en-US" sz="2200" dirty="0"/>
          </a:p>
        </p:txBody>
      </p:sp>
      <p:sp>
        <p:nvSpPr>
          <p:cNvPr id="3" name="Content Placeholder 2">
            <a:extLst>
              <a:ext uri="{FF2B5EF4-FFF2-40B4-BE49-F238E27FC236}">
                <a16:creationId xmlns:a16="http://schemas.microsoft.com/office/drawing/2014/main" id="{4E1A9094-0F2D-A0AE-1BEE-01C4E2AC4E00}"/>
              </a:ext>
            </a:extLst>
          </p:cNvPr>
          <p:cNvSpPr>
            <a:spLocks noGrp="1"/>
          </p:cNvSpPr>
          <p:nvPr>
            <p:ph idx="1"/>
          </p:nvPr>
        </p:nvSpPr>
        <p:spPr>
          <a:xfrm>
            <a:off x="565018" y="1540734"/>
            <a:ext cx="7886700" cy="4271287"/>
          </a:xfrm>
        </p:spPr>
        <p:txBody>
          <a:bodyPr>
            <a:noAutofit/>
          </a:bodyPr>
          <a:lstStyle/>
          <a:p>
            <a:pPr marL="0" indent="0">
              <a:buNone/>
            </a:pPr>
            <a:r>
              <a:rPr lang="en-US" sz="1700" b="1" dirty="0">
                <a:solidFill>
                  <a:schemeClr val="tx2"/>
                </a:solidFill>
              </a:rPr>
              <a:t>1. Functional Requirements</a:t>
            </a:r>
          </a:p>
          <a:p>
            <a:pPr>
              <a:buFont typeface="Arial" panose="020B0604020202020204" pitchFamily="34" charset="0"/>
              <a:buChar char="•"/>
            </a:pPr>
            <a:r>
              <a:rPr lang="en-US" sz="1700" b="1" dirty="0">
                <a:solidFill>
                  <a:schemeClr val="accent2"/>
                </a:solidFill>
              </a:rPr>
              <a:t>User Registration and Authentication</a:t>
            </a:r>
            <a:r>
              <a:rPr lang="en-US" sz="1700" dirty="0">
                <a:solidFill>
                  <a:schemeClr val="accent2"/>
                </a:solidFill>
              </a:rPr>
              <a:t>:</a:t>
            </a:r>
          </a:p>
          <a:p>
            <a:pPr marL="557213" lvl="1" indent="-214313">
              <a:buFont typeface="Arial" panose="020B0604020202020204" pitchFamily="34" charset="0"/>
              <a:buChar char="•"/>
            </a:pPr>
            <a:r>
              <a:rPr lang="en-US" sz="1700" dirty="0"/>
              <a:t>Users should be able to sign up using email or social media accounts.</a:t>
            </a:r>
          </a:p>
          <a:p>
            <a:pPr marL="557213" lvl="1" indent="-214313">
              <a:buFont typeface="Arial" panose="020B0604020202020204" pitchFamily="34" charset="0"/>
              <a:buChar char="•"/>
            </a:pPr>
            <a:r>
              <a:rPr lang="en-US" sz="1700" dirty="0"/>
              <a:t>Secure login with password encryption and two-factor authentication.</a:t>
            </a:r>
          </a:p>
          <a:p>
            <a:pPr>
              <a:buFont typeface="Arial" panose="020B0604020202020204" pitchFamily="34" charset="0"/>
              <a:buChar char="•"/>
            </a:pPr>
            <a:r>
              <a:rPr lang="en-US" sz="1700" b="1" dirty="0">
                <a:solidFill>
                  <a:schemeClr val="accent2"/>
                </a:solidFill>
              </a:rPr>
              <a:t>Personalized User Dashboard</a:t>
            </a:r>
            <a:r>
              <a:rPr lang="en-US" sz="1700" dirty="0">
                <a:solidFill>
                  <a:schemeClr val="accent2"/>
                </a:solidFill>
              </a:rPr>
              <a:t>:</a:t>
            </a:r>
          </a:p>
          <a:p>
            <a:pPr marL="557213" lvl="1" indent="-214313">
              <a:buFont typeface="Arial" panose="020B0604020202020204" pitchFamily="34" charset="0"/>
              <a:buChar char="•"/>
            </a:pPr>
            <a:r>
              <a:rPr lang="en-US" sz="1700" dirty="0"/>
              <a:t>Display travel recommendations based on user preferences and past activities.</a:t>
            </a:r>
          </a:p>
          <a:p>
            <a:pPr marL="557213" lvl="1" indent="-214313">
              <a:buFont typeface="Arial" panose="020B0604020202020204" pitchFamily="34" charset="0"/>
              <a:buChar char="•"/>
            </a:pPr>
            <a:r>
              <a:rPr lang="en-US" sz="1700" dirty="0"/>
              <a:t>Allow users to save and manage their favorite destinations and trips.</a:t>
            </a:r>
          </a:p>
          <a:p>
            <a:pPr>
              <a:buFont typeface="Arial" panose="020B0604020202020204" pitchFamily="34" charset="0"/>
              <a:buChar char="•"/>
            </a:pPr>
            <a:r>
              <a:rPr lang="en-US" sz="1700" b="1" dirty="0">
                <a:solidFill>
                  <a:schemeClr val="accent2"/>
                </a:solidFill>
              </a:rPr>
              <a:t>Search and Booking</a:t>
            </a:r>
            <a:r>
              <a:rPr lang="en-US" sz="1700" dirty="0"/>
              <a:t>:</a:t>
            </a:r>
          </a:p>
          <a:p>
            <a:pPr marL="557213" lvl="1" indent="-214313">
              <a:buFont typeface="Arial" panose="020B0604020202020204" pitchFamily="34" charset="0"/>
              <a:buChar char="•"/>
            </a:pPr>
            <a:r>
              <a:rPr lang="en-US" sz="1700" dirty="0"/>
              <a:t>Provide search functionality for flights, hotels, car rentals, and experiences.</a:t>
            </a:r>
          </a:p>
          <a:p>
            <a:pPr marL="557213" lvl="1" indent="-214313">
              <a:buFont typeface="Arial" panose="020B0604020202020204" pitchFamily="34" charset="0"/>
              <a:buChar char="•"/>
            </a:pPr>
            <a:r>
              <a:rPr lang="en-US" sz="1700" dirty="0"/>
              <a:t>Filter and sort results by various criteria (e.g., price, ratings, availability).</a:t>
            </a:r>
          </a:p>
          <a:p>
            <a:pPr marL="557213" lvl="1" indent="-214313">
              <a:buFont typeface="Arial" panose="020B0604020202020204" pitchFamily="34" charset="0"/>
              <a:buChar char="•"/>
            </a:pPr>
            <a:r>
              <a:rPr lang="en-US" sz="1700" dirty="0"/>
              <a:t>Complete booking process with real-time availability and secure payment options.</a:t>
            </a:r>
          </a:p>
          <a:p>
            <a:pPr>
              <a:buFont typeface="Arial" panose="020B0604020202020204" pitchFamily="34" charset="0"/>
              <a:buChar char="•"/>
            </a:pPr>
            <a:r>
              <a:rPr lang="en-US" sz="1700" b="1" dirty="0">
                <a:solidFill>
                  <a:schemeClr val="accent2"/>
                </a:solidFill>
              </a:rPr>
              <a:t>Notifications and Alerts</a:t>
            </a:r>
            <a:r>
              <a:rPr lang="en-US" sz="1700" dirty="0">
                <a:solidFill>
                  <a:schemeClr val="accent2"/>
                </a:solidFill>
              </a:rPr>
              <a:t>:</a:t>
            </a:r>
          </a:p>
          <a:p>
            <a:pPr marL="557213" lvl="1" indent="-214313">
              <a:buFont typeface="Arial" panose="020B0604020202020204" pitchFamily="34" charset="0"/>
              <a:buChar char="•"/>
            </a:pPr>
            <a:r>
              <a:rPr lang="en-US" sz="1700" dirty="0"/>
              <a:t>Send real-time notifications for price changes, booking confirmations, and reminders.</a:t>
            </a:r>
          </a:p>
          <a:p>
            <a:endParaRPr lang="en-US" sz="1700" dirty="0"/>
          </a:p>
        </p:txBody>
      </p:sp>
    </p:spTree>
    <p:extLst>
      <p:ext uri="{BB962C8B-B14F-4D97-AF65-F5344CB8AC3E}">
        <p14:creationId xmlns:p14="http://schemas.microsoft.com/office/powerpoint/2010/main" val="192332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91CB-7597-55E3-F9B9-47D0D02DDDFC}"/>
              </a:ext>
            </a:extLst>
          </p:cNvPr>
          <p:cNvSpPr>
            <a:spLocks noGrp="1"/>
          </p:cNvSpPr>
          <p:nvPr>
            <p:ph type="title"/>
          </p:nvPr>
        </p:nvSpPr>
        <p:spPr>
          <a:xfrm>
            <a:off x="96253" y="857250"/>
            <a:ext cx="8951495" cy="902368"/>
          </a:xfrm>
        </p:spPr>
        <p:txBody>
          <a:bodyPr>
            <a:normAutofit/>
          </a:bodyPr>
          <a:lstStyle/>
          <a:p>
            <a:r>
              <a:rPr lang="en-US" sz="2200" b="1" dirty="0">
                <a:solidFill>
                  <a:schemeClr val="tx2"/>
                </a:solidFill>
              </a:rPr>
              <a:t>2. Non-Functional Requirements</a:t>
            </a:r>
          </a:p>
        </p:txBody>
      </p:sp>
      <p:sp>
        <p:nvSpPr>
          <p:cNvPr id="4" name="Rectangle 1">
            <a:extLst>
              <a:ext uri="{FF2B5EF4-FFF2-40B4-BE49-F238E27FC236}">
                <a16:creationId xmlns:a16="http://schemas.microsoft.com/office/drawing/2014/main" id="{022C8B97-7B63-1CF6-D96F-D00A95CA3324}"/>
              </a:ext>
            </a:extLst>
          </p:cNvPr>
          <p:cNvSpPr>
            <a:spLocks noGrp="1" noChangeArrowheads="1"/>
          </p:cNvSpPr>
          <p:nvPr>
            <p:ph idx="1"/>
          </p:nvPr>
        </p:nvSpPr>
        <p:spPr bwMode="auto">
          <a:xfrm>
            <a:off x="96252" y="1701663"/>
            <a:ext cx="8951494" cy="430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a:r>
              <a:rPr lang="en-US" sz="1700" b="1" dirty="0">
                <a:solidFill>
                  <a:schemeClr val="accent2"/>
                </a:solidFill>
              </a:rPr>
              <a:t>Performance</a:t>
            </a:r>
            <a:r>
              <a:rPr lang="en-US" sz="1700" dirty="0">
                <a:solidFill>
                  <a:schemeClr val="accent2"/>
                </a:solidFill>
              </a:rPr>
              <a:t>:</a:t>
            </a:r>
            <a:br>
              <a:rPr lang="en-US" sz="1700" dirty="0"/>
            </a:br>
            <a:r>
              <a:rPr lang="en-US" sz="1700" dirty="0"/>
              <a:t>Ensure fast response times, with a maximum page load time of 3 seconds.</a:t>
            </a:r>
          </a:p>
          <a:p>
            <a:pPr lvl="1"/>
            <a:r>
              <a:rPr lang="en-US" sz="1700" b="1" dirty="0">
                <a:solidFill>
                  <a:schemeClr val="accent2"/>
                </a:solidFill>
              </a:rPr>
              <a:t>Scalability</a:t>
            </a:r>
            <a:r>
              <a:rPr lang="en-US" sz="1700" dirty="0">
                <a:solidFill>
                  <a:schemeClr val="accent2"/>
                </a:solidFill>
              </a:rPr>
              <a:t>:</a:t>
            </a:r>
            <a:br>
              <a:rPr lang="en-US" sz="1700" dirty="0"/>
            </a:br>
            <a:r>
              <a:rPr lang="en-US" sz="1700" dirty="0"/>
              <a:t>Support a large number of concurrent users and bookings.</a:t>
            </a:r>
          </a:p>
          <a:p>
            <a:pPr lvl="1"/>
            <a:r>
              <a:rPr lang="en-US" sz="1700" b="1" dirty="0">
                <a:solidFill>
                  <a:schemeClr val="accent2"/>
                </a:solidFill>
              </a:rPr>
              <a:t>Security</a:t>
            </a:r>
            <a:r>
              <a:rPr lang="en-US" sz="1700" dirty="0">
                <a:solidFill>
                  <a:schemeClr val="accent2"/>
                </a:solidFill>
              </a:rPr>
              <a:t>:</a:t>
            </a:r>
            <a:br>
              <a:rPr lang="en-US" sz="1700" dirty="0"/>
            </a:br>
            <a:r>
              <a:rPr lang="en-US" sz="1700" dirty="0"/>
              <a:t>Implement SSL encryption, secure data storage, and GDPR compliance for user data protection.</a:t>
            </a:r>
          </a:p>
          <a:p>
            <a:pPr lvl="1"/>
            <a:r>
              <a:rPr lang="en-US" sz="1700" b="1" dirty="0">
                <a:solidFill>
                  <a:schemeClr val="accent2"/>
                </a:solidFill>
              </a:rPr>
              <a:t>Reliability</a:t>
            </a:r>
            <a:r>
              <a:rPr lang="en-US" sz="1700" dirty="0">
                <a:solidFill>
                  <a:schemeClr val="accent2"/>
                </a:solidFill>
              </a:rPr>
              <a:t>:</a:t>
            </a:r>
            <a:br>
              <a:rPr lang="en-US" sz="1700" dirty="0"/>
            </a:br>
            <a:r>
              <a:rPr lang="en-US" sz="1700" dirty="0"/>
              <a:t>Maintain an uptime of at least 99.9% with reliable backups.</a:t>
            </a:r>
          </a:p>
          <a:p>
            <a:pPr lvl="1"/>
            <a:r>
              <a:rPr lang="en-US" sz="1700" b="1" dirty="0">
                <a:solidFill>
                  <a:schemeClr val="accent2"/>
                </a:solidFill>
              </a:rPr>
              <a:t>Usability</a:t>
            </a:r>
            <a:r>
              <a:rPr lang="en-US" sz="1700" dirty="0">
                <a:solidFill>
                  <a:schemeClr val="accent2"/>
                </a:solidFill>
              </a:rPr>
              <a:t>:</a:t>
            </a:r>
            <a:br>
              <a:rPr lang="en-US" sz="1700" dirty="0"/>
            </a:br>
            <a:r>
              <a:rPr lang="en-US" sz="1700" dirty="0"/>
              <a:t>Design an intuitive user interface that is easy to navigate for users of all tech skill levels.</a:t>
            </a:r>
          </a:p>
          <a:p>
            <a:pPr lvl="1"/>
            <a:r>
              <a:rPr lang="en-US" sz="1700" b="1" dirty="0">
                <a:solidFill>
                  <a:schemeClr val="accent2"/>
                </a:solidFill>
              </a:rPr>
              <a:t>Compatibility</a:t>
            </a:r>
            <a:r>
              <a:rPr lang="en-US" sz="1700" dirty="0">
                <a:solidFill>
                  <a:schemeClr val="accent2"/>
                </a:solidFill>
              </a:rPr>
              <a:t>:</a:t>
            </a:r>
            <a:br>
              <a:rPr lang="en-US" sz="1700" dirty="0"/>
            </a:br>
            <a:r>
              <a:rPr lang="en-US" sz="1700" dirty="0"/>
              <a:t>Ensure the platform works across different web browsers and mobile devices.</a:t>
            </a:r>
          </a:p>
          <a:p>
            <a:pPr lvl="1"/>
            <a:r>
              <a:rPr lang="en-US" sz="1700" b="1" dirty="0">
                <a:solidFill>
                  <a:schemeClr val="accent2"/>
                </a:solidFill>
              </a:rPr>
              <a:t>Maintainability</a:t>
            </a:r>
            <a:r>
              <a:rPr lang="en-US" sz="1700" dirty="0">
                <a:solidFill>
                  <a:schemeClr val="accent2"/>
                </a:solidFill>
              </a:rPr>
              <a:t>:</a:t>
            </a:r>
            <a:br>
              <a:rPr lang="en-US" sz="1700" dirty="0"/>
            </a:br>
            <a:r>
              <a:rPr lang="en-US" sz="1700" dirty="0"/>
              <a:t>Code should be modular and well-documented to facilitate updates and scaling</a:t>
            </a:r>
          </a:p>
        </p:txBody>
      </p:sp>
    </p:spTree>
    <p:extLst>
      <p:ext uri="{BB962C8B-B14F-4D97-AF65-F5344CB8AC3E}">
        <p14:creationId xmlns:p14="http://schemas.microsoft.com/office/powerpoint/2010/main" val="352428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0BB0-04F5-52DC-4D8C-2BC565B713A6}"/>
              </a:ext>
            </a:extLst>
          </p:cNvPr>
          <p:cNvSpPr>
            <a:spLocks noGrp="1"/>
          </p:cNvSpPr>
          <p:nvPr>
            <p:ph type="title"/>
          </p:nvPr>
        </p:nvSpPr>
        <p:spPr>
          <a:xfrm>
            <a:off x="108285" y="857251"/>
            <a:ext cx="8407066" cy="721895"/>
          </a:xfrm>
        </p:spPr>
        <p:txBody>
          <a:bodyPr>
            <a:normAutofit fontScale="90000"/>
          </a:bodyPr>
          <a:lstStyle/>
          <a:p>
            <a:r>
              <a:rPr lang="en-US" b="1" dirty="0">
                <a:solidFill>
                  <a:schemeClr val="tx2"/>
                </a:solidFill>
              </a:rPr>
              <a:t>3. System Requirements</a:t>
            </a:r>
          </a:p>
        </p:txBody>
      </p:sp>
      <p:sp>
        <p:nvSpPr>
          <p:cNvPr id="3" name="Content Placeholder 2">
            <a:extLst>
              <a:ext uri="{FF2B5EF4-FFF2-40B4-BE49-F238E27FC236}">
                <a16:creationId xmlns:a16="http://schemas.microsoft.com/office/drawing/2014/main" id="{D6BE774F-071F-7485-81BA-3C4C7C2D4439}"/>
              </a:ext>
            </a:extLst>
          </p:cNvPr>
          <p:cNvSpPr>
            <a:spLocks noGrp="1"/>
          </p:cNvSpPr>
          <p:nvPr>
            <p:ph idx="1"/>
          </p:nvPr>
        </p:nvSpPr>
        <p:spPr>
          <a:xfrm>
            <a:off x="368467" y="1914427"/>
            <a:ext cx="8407066" cy="4317226"/>
          </a:xfrm>
        </p:spPr>
        <p:txBody>
          <a:bodyPr>
            <a:normAutofit/>
          </a:bodyPr>
          <a:lstStyle/>
          <a:p>
            <a:r>
              <a:rPr lang="en-US" sz="2000" b="1" dirty="0">
                <a:solidFill>
                  <a:schemeClr val="accent2"/>
                </a:solidFill>
              </a:rPr>
              <a:t>Frontend:</a:t>
            </a:r>
          </a:p>
          <a:p>
            <a:r>
              <a:rPr lang="en-US" sz="2000" b="1" dirty="0"/>
              <a:t>Technologies</a:t>
            </a:r>
            <a:r>
              <a:rPr lang="en-US" sz="2000" dirty="0"/>
              <a:t>: </a:t>
            </a:r>
            <a:r>
              <a:rPr lang="en-US" sz="2000" b="1" dirty="0"/>
              <a:t>HTML, CSS</a:t>
            </a:r>
            <a:r>
              <a:rPr lang="en-US" sz="2000" dirty="0"/>
              <a:t>, and JavaScript frameworks (</a:t>
            </a:r>
            <a:r>
              <a:rPr lang="en-US" sz="2000" b="1" dirty="0"/>
              <a:t>React.js or Angular , others </a:t>
            </a:r>
            <a:r>
              <a:rPr lang="en-US" sz="2000" dirty="0"/>
              <a:t>).</a:t>
            </a:r>
            <a:br>
              <a:rPr lang="en-US" sz="2000" dirty="0"/>
            </a:br>
            <a:r>
              <a:rPr lang="en-US" sz="2000" b="1" dirty="0"/>
              <a:t>Design</a:t>
            </a:r>
            <a:r>
              <a:rPr lang="en-US" sz="2000" dirty="0"/>
              <a:t>: </a:t>
            </a:r>
            <a:r>
              <a:rPr lang="en-US" sz="2000" b="1" dirty="0"/>
              <a:t>Responsive design</a:t>
            </a:r>
            <a:r>
              <a:rPr lang="en-US" sz="2000" dirty="0"/>
              <a:t> for optimal performance on both web and mobile interfaces.</a:t>
            </a:r>
          </a:p>
          <a:p>
            <a:r>
              <a:rPr lang="en-US" sz="2000" b="1" dirty="0">
                <a:solidFill>
                  <a:schemeClr val="accent2"/>
                </a:solidFill>
              </a:rPr>
              <a:t>Backend:</a:t>
            </a:r>
          </a:p>
          <a:p>
            <a:r>
              <a:rPr lang="en-US" sz="2000" b="1" dirty="0"/>
              <a:t>Frameworks</a:t>
            </a:r>
            <a:r>
              <a:rPr lang="en-US" sz="2000" dirty="0"/>
              <a:t>: </a:t>
            </a:r>
            <a:r>
              <a:rPr lang="en-US" sz="2000" b="1" dirty="0"/>
              <a:t>Node.js</a:t>
            </a:r>
            <a:r>
              <a:rPr lang="en-US" sz="2000" dirty="0"/>
              <a:t> or </a:t>
            </a:r>
            <a:r>
              <a:rPr lang="en-US" sz="2000" b="1" dirty="0"/>
              <a:t>Django , others</a:t>
            </a:r>
            <a:r>
              <a:rPr lang="en-US" sz="2000" dirty="0"/>
              <a:t>.</a:t>
            </a:r>
            <a:br>
              <a:rPr lang="en-US" sz="2000" dirty="0"/>
            </a:br>
            <a:r>
              <a:rPr lang="en-US" sz="2000" b="1" dirty="0"/>
              <a:t>API</a:t>
            </a:r>
            <a:r>
              <a:rPr lang="en-US" sz="2000" dirty="0"/>
              <a:t>: </a:t>
            </a:r>
            <a:r>
              <a:rPr lang="en-US" sz="2000" b="1" dirty="0"/>
              <a:t>RESTful API</a:t>
            </a:r>
            <a:r>
              <a:rPr lang="en-US" sz="2000" dirty="0"/>
              <a:t> for communication between client and server.</a:t>
            </a:r>
          </a:p>
          <a:p>
            <a:r>
              <a:rPr lang="en-US" sz="2000" b="1" dirty="0">
                <a:solidFill>
                  <a:schemeClr val="accent2"/>
                </a:solidFill>
              </a:rPr>
              <a:t>Database:</a:t>
            </a:r>
          </a:p>
          <a:p>
            <a:r>
              <a:rPr lang="en-US" sz="2000" b="1" dirty="0"/>
              <a:t>Management</a:t>
            </a:r>
            <a:r>
              <a:rPr lang="en-US" sz="2000" dirty="0"/>
              <a:t>: Use </a:t>
            </a:r>
            <a:r>
              <a:rPr lang="en-US" sz="2000" b="1" dirty="0"/>
              <a:t>SQL</a:t>
            </a:r>
            <a:r>
              <a:rPr lang="en-US" sz="2000" dirty="0"/>
              <a:t> or </a:t>
            </a:r>
            <a:r>
              <a:rPr lang="en-US" sz="2000" b="1" dirty="0"/>
              <a:t>MongoDB</a:t>
            </a:r>
            <a:r>
              <a:rPr lang="en-US" sz="2000" dirty="0"/>
              <a:t> for efficient data management</a:t>
            </a:r>
          </a:p>
          <a:p>
            <a:endParaRPr lang="en-US" sz="2000" dirty="0"/>
          </a:p>
        </p:txBody>
      </p:sp>
    </p:spTree>
    <p:extLst>
      <p:ext uri="{BB962C8B-B14F-4D97-AF65-F5344CB8AC3E}">
        <p14:creationId xmlns:p14="http://schemas.microsoft.com/office/powerpoint/2010/main" val="84112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FDDE-2833-49DF-C534-D1617CE5D6D0}"/>
              </a:ext>
            </a:extLst>
          </p:cNvPr>
          <p:cNvSpPr>
            <a:spLocks noGrp="1"/>
          </p:cNvSpPr>
          <p:nvPr>
            <p:ph type="title"/>
          </p:nvPr>
        </p:nvSpPr>
        <p:spPr>
          <a:xfrm>
            <a:off x="1" y="1119983"/>
            <a:ext cx="8623634" cy="883757"/>
          </a:xfrm>
        </p:spPr>
        <p:txBody>
          <a:bodyPr>
            <a:normAutofit fontScale="90000"/>
          </a:bodyPr>
          <a:lstStyle/>
          <a:p>
            <a:r>
              <a:rPr lang="en-US" b="1" dirty="0">
                <a:solidFill>
                  <a:schemeClr val="tx2"/>
                </a:solidFill>
              </a:rPr>
              <a:t>4. User Requirements</a:t>
            </a:r>
            <a:br>
              <a:rPr lang="en-US" b="1" dirty="0">
                <a:solidFill>
                  <a:schemeClr val="tx2"/>
                </a:solidFill>
              </a:rPr>
            </a:br>
            <a:endParaRPr lang="en-US" dirty="0">
              <a:solidFill>
                <a:schemeClr val="tx2"/>
              </a:solidFill>
            </a:endParaRPr>
          </a:p>
        </p:txBody>
      </p:sp>
      <p:sp>
        <p:nvSpPr>
          <p:cNvPr id="4" name="Rectangle 1">
            <a:extLst>
              <a:ext uri="{FF2B5EF4-FFF2-40B4-BE49-F238E27FC236}">
                <a16:creationId xmlns:a16="http://schemas.microsoft.com/office/drawing/2014/main" id="{88BD46B0-0721-A4BB-4CCF-197586C67B83}"/>
              </a:ext>
            </a:extLst>
          </p:cNvPr>
          <p:cNvSpPr>
            <a:spLocks noGrp="1" noChangeArrowheads="1"/>
          </p:cNvSpPr>
          <p:nvPr>
            <p:ph idx="1"/>
          </p:nvPr>
        </p:nvSpPr>
        <p:spPr bwMode="auto">
          <a:xfrm>
            <a:off x="51135" y="1622606"/>
            <a:ext cx="846421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FontTx/>
              <a:buChar char="•"/>
            </a:pPr>
            <a:r>
              <a:rPr lang="en-US" altLang="en-US" sz="2400" b="1" dirty="0">
                <a:solidFill>
                  <a:schemeClr val="accent2"/>
                </a:solidFill>
                <a:latin typeface="Arial" panose="020B0604020202020204" pitchFamily="34" charset="0"/>
              </a:rPr>
              <a:t>Usability</a:t>
            </a:r>
            <a:r>
              <a:rPr lang="en-US" altLang="en-US" sz="2400" dirty="0">
                <a:solidFill>
                  <a:schemeClr val="accent2"/>
                </a:solidFill>
                <a:latin typeface="Arial" panose="020B0604020202020204" pitchFamily="34" charset="0"/>
              </a:rPr>
              <a:t>:</a:t>
            </a:r>
          </a:p>
          <a:p>
            <a:pPr marL="0" indent="0" defTabSz="685800" eaLnBrk="0" fontAlgn="base" hangingPunct="0">
              <a:spcBef>
                <a:spcPct val="0"/>
              </a:spcBef>
              <a:spcAft>
                <a:spcPct val="0"/>
              </a:spcAft>
              <a:buFontTx/>
              <a:buChar char="•"/>
            </a:pPr>
            <a:r>
              <a:rPr lang="en-US" altLang="en-US" sz="2400" dirty="0">
                <a:latin typeface="Arial" panose="020B0604020202020204" pitchFamily="34" charset="0"/>
              </a:rPr>
              <a:t>Easy account creation and navigation through the platform.</a:t>
            </a:r>
          </a:p>
          <a:p>
            <a:pPr marL="0" indent="0" defTabSz="685800" eaLnBrk="0" fontAlgn="base" hangingPunct="0">
              <a:spcBef>
                <a:spcPct val="0"/>
              </a:spcBef>
              <a:spcAft>
                <a:spcPct val="0"/>
              </a:spcAft>
              <a:buFontTx/>
              <a:buChar char="•"/>
            </a:pPr>
            <a:r>
              <a:rPr lang="en-US" altLang="en-US" sz="2400" dirty="0">
                <a:latin typeface="Arial" panose="020B0604020202020204" pitchFamily="34" charset="0"/>
              </a:rPr>
              <a:t>Simple booking flow with clear steps and real-time support.</a:t>
            </a:r>
          </a:p>
          <a:p>
            <a:pPr marL="0" indent="0" defTabSz="685800" eaLnBrk="0" fontAlgn="base" hangingPunct="0">
              <a:spcBef>
                <a:spcPct val="0"/>
              </a:spcBef>
              <a:spcAft>
                <a:spcPct val="0"/>
              </a:spcAft>
              <a:buFontTx/>
              <a:buChar char="•"/>
            </a:pPr>
            <a:r>
              <a:rPr lang="en-US" altLang="en-US" sz="2400" b="1" dirty="0">
                <a:solidFill>
                  <a:schemeClr val="accent2"/>
                </a:solidFill>
                <a:latin typeface="Arial" panose="020B0604020202020204" pitchFamily="34" charset="0"/>
              </a:rPr>
              <a:t>Support</a:t>
            </a:r>
            <a:r>
              <a:rPr lang="en-US" altLang="en-US" sz="2400" dirty="0">
                <a:solidFill>
                  <a:schemeClr val="accent2"/>
                </a:solidFill>
                <a:latin typeface="Arial" panose="020B0604020202020204" pitchFamily="34" charset="0"/>
              </a:rPr>
              <a:t>:</a:t>
            </a:r>
          </a:p>
          <a:p>
            <a:pPr marL="0" indent="0" defTabSz="685800" eaLnBrk="0" fontAlgn="base" hangingPunct="0">
              <a:spcBef>
                <a:spcPct val="0"/>
              </a:spcBef>
              <a:spcAft>
                <a:spcPct val="0"/>
              </a:spcAft>
              <a:buFontTx/>
              <a:buChar char="•"/>
            </a:pPr>
            <a:r>
              <a:rPr lang="en-US" altLang="en-US" sz="2400" dirty="0">
                <a:latin typeface="Arial" panose="020B0604020202020204" pitchFamily="34" charset="0"/>
              </a:rPr>
              <a:t>24/7 customer support available through chat or email.</a:t>
            </a:r>
          </a:p>
          <a:p>
            <a:pPr marL="0" indent="0" defTabSz="685800" eaLnBrk="0" fontAlgn="base" hangingPunct="0">
              <a:spcBef>
                <a:spcPct val="0"/>
              </a:spcBef>
              <a:spcAft>
                <a:spcPct val="0"/>
              </a:spcAft>
              <a:buFontTx/>
              <a:buChar char="•"/>
            </a:pPr>
            <a:r>
              <a:rPr lang="en-US" altLang="en-US" sz="2400" b="1" dirty="0">
                <a:solidFill>
                  <a:schemeClr val="accent2"/>
                </a:solidFill>
                <a:latin typeface="Arial" panose="020B0604020202020204" pitchFamily="34" charset="0"/>
              </a:rPr>
              <a:t>Customization</a:t>
            </a:r>
            <a:r>
              <a:rPr lang="en-US" altLang="en-US" sz="2400" dirty="0">
                <a:solidFill>
                  <a:schemeClr val="accent2"/>
                </a:solidFill>
                <a:latin typeface="Arial" panose="020B0604020202020204" pitchFamily="34" charset="0"/>
              </a:rPr>
              <a:t>:</a:t>
            </a:r>
          </a:p>
          <a:p>
            <a:pPr marL="0" indent="0" defTabSz="685800" eaLnBrk="0" fontAlgn="base" hangingPunct="0">
              <a:spcBef>
                <a:spcPct val="0"/>
              </a:spcBef>
              <a:spcAft>
                <a:spcPct val="0"/>
              </a:spcAft>
              <a:buFontTx/>
              <a:buChar char="•"/>
            </a:pPr>
            <a:r>
              <a:rPr lang="en-US" altLang="en-US" sz="2400" dirty="0">
                <a:latin typeface="Arial" panose="020B0604020202020204" pitchFamily="34" charset="0"/>
              </a:rPr>
              <a:t>Ability for users to set travel preferences and receive personalized content.</a:t>
            </a:r>
          </a:p>
          <a:p>
            <a:pPr marL="0" indent="0" defTabSz="685800" eaLnBrk="0" fontAlgn="base" hangingPunct="0">
              <a:spcBef>
                <a:spcPct val="0"/>
              </a:spcBef>
              <a:spcAft>
                <a:spcPct val="0"/>
              </a:spcAft>
              <a:buNone/>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286782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5D98F-CC74-B8B1-21AF-05EDE850C98A}"/>
              </a:ext>
            </a:extLst>
          </p:cNvPr>
          <p:cNvSpPr txBox="1"/>
          <p:nvPr/>
        </p:nvSpPr>
        <p:spPr>
          <a:xfrm>
            <a:off x="183822" y="708109"/>
            <a:ext cx="8554825" cy="5416868"/>
          </a:xfrm>
          <a:prstGeom prst="rect">
            <a:avLst/>
          </a:prstGeom>
          <a:noFill/>
        </p:spPr>
        <p:txBody>
          <a:bodyPr wrap="square">
            <a:spAutoFit/>
          </a:bodyPr>
          <a:lstStyle/>
          <a:p>
            <a:endParaRPr lang="en-US" sz="1350" dirty="0"/>
          </a:p>
          <a:p>
            <a:endParaRPr lang="en-US" sz="2100" b="1" dirty="0"/>
          </a:p>
          <a:p>
            <a:pPr marL="457200" indent="-457200">
              <a:buAutoNum type="arabicPeriod"/>
            </a:pPr>
            <a:r>
              <a:rPr lang="en-US" sz="2100" b="1" dirty="0">
                <a:solidFill>
                  <a:schemeClr val="tx2"/>
                </a:solidFill>
              </a:rPr>
              <a:t>Functional Requirements:</a:t>
            </a:r>
          </a:p>
          <a:p>
            <a:pPr marL="457200" indent="-457200">
              <a:buAutoNum type="arabicPeriod"/>
            </a:pPr>
            <a:endParaRPr lang="en-US" sz="2100" b="1" dirty="0">
              <a:solidFill>
                <a:schemeClr val="tx2"/>
              </a:solidFill>
            </a:endParaRPr>
          </a:p>
          <a:p>
            <a:r>
              <a:rPr lang="en-US" sz="1350" dirty="0">
                <a:solidFill>
                  <a:srgbClr val="FF0000"/>
                </a:solidFill>
              </a:rPr>
              <a:t>✧ </a:t>
            </a:r>
            <a:r>
              <a:rPr lang="en-US" b="1" dirty="0">
                <a:solidFill>
                  <a:srgbClr val="FF0000"/>
                </a:solidFill>
              </a:rPr>
              <a:t>Home Page</a:t>
            </a:r>
          </a:p>
          <a:p>
            <a:endParaRPr lang="en-US" b="1" dirty="0">
              <a:solidFill>
                <a:schemeClr val="accent2"/>
              </a:solidFill>
            </a:endParaRPr>
          </a:p>
          <a:p>
            <a:pPr lvl="1"/>
            <a:r>
              <a:rPr lang="en-US" sz="2000" b="1" dirty="0">
                <a:solidFill>
                  <a:schemeClr val="accent6"/>
                </a:solidFill>
              </a:rPr>
              <a:t> Description: </a:t>
            </a:r>
            <a:r>
              <a:rPr lang="en-US" sz="1500" b="1" dirty="0"/>
              <a:t>The main landing page provides users with an overview of available travel options and promotions.</a:t>
            </a:r>
          </a:p>
          <a:p>
            <a:pPr lvl="1"/>
            <a:endParaRPr lang="en-US" sz="1500" dirty="0"/>
          </a:p>
          <a:p>
            <a:pPr lvl="1"/>
            <a:r>
              <a:rPr lang="en-US" sz="1500" b="1" dirty="0">
                <a:solidFill>
                  <a:schemeClr val="accent6"/>
                </a:solidFill>
              </a:rPr>
              <a:t> </a:t>
            </a:r>
            <a:r>
              <a:rPr lang="en-US" sz="2000" b="1" dirty="0">
                <a:solidFill>
                  <a:schemeClr val="accent6"/>
                </a:solidFill>
              </a:rPr>
              <a:t>Features:</a:t>
            </a:r>
          </a:p>
          <a:p>
            <a:pPr lvl="1"/>
            <a:endParaRPr lang="en-US" sz="1500" b="1" dirty="0"/>
          </a:p>
          <a:p>
            <a:pPr lvl="1"/>
            <a:r>
              <a:rPr lang="en-US" sz="1500" b="1" dirty="0"/>
              <a:t>  Header: Contains navigation links to other sections of the platform.</a:t>
            </a:r>
          </a:p>
          <a:p>
            <a:pPr lvl="1"/>
            <a:endParaRPr lang="en-US" sz="1500" b="1" dirty="0"/>
          </a:p>
          <a:p>
            <a:pPr lvl="1"/>
            <a:r>
              <a:rPr lang="en-US" sz="1500" b="1" dirty="0"/>
              <a:t>  Search Box: Allows users to search for travel options by destination, travel date, and type (flight,     hotel, package).</a:t>
            </a:r>
          </a:p>
          <a:p>
            <a:pPr lvl="1"/>
            <a:endParaRPr lang="en-US" sz="1500" b="1" dirty="0"/>
          </a:p>
          <a:p>
            <a:pPr lvl="1"/>
            <a:r>
              <a:rPr lang="en-US" sz="1500" b="1" dirty="0"/>
              <a:t>  Promotions Section: Displays featured travel deals and special offers.</a:t>
            </a:r>
          </a:p>
          <a:p>
            <a:pPr lvl="1"/>
            <a:endParaRPr lang="en-US" sz="1500" b="1" dirty="0"/>
          </a:p>
          <a:p>
            <a:pPr lvl="1"/>
            <a:r>
              <a:rPr lang="en-US" sz="1500" b="1" dirty="0"/>
              <a:t>  Footer: Contains links to other pages on the platform, along with social media links.</a:t>
            </a:r>
          </a:p>
          <a:p>
            <a:pPr lvl="1"/>
            <a:endParaRPr lang="en-US" sz="1500" b="1" dirty="0"/>
          </a:p>
          <a:p>
            <a:endParaRPr lang="en-US" sz="1350" dirty="0"/>
          </a:p>
        </p:txBody>
      </p:sp>
      <p:sp>
        <p:nvSpPr>
          <p:cNvPr id="5" name="TextBox 4">
            <a:extLst>
              <a:ext uri="{FF2B5EF4-FFF2-40B4-BE49-F238E27FC236}">
                <a16:creationId xmlns:a16="http://schemas.microsoft.com/office/drawing/2014/main" id="{37898EAF-6BDB-6182-7CEA-9245769903A4}"/>
              </a:ext>
            </a:extLst>
          </p:cNvPr>
          <p:cNvSpPr txBox="1"/>
          <p:nvPr/>
        </p:nvSpPr>
        <p:spPr>
          <a:xfrm>
            <a:off x="2127827" y="431110"/>
            <a:ext cx="5542973" cy="553998"/>
          </a:xfrm>
          <a:prstGeom prst="rect">
            <a:avLst/>
          </a:prstGeom>
          <a:noFill/>
        </p:spPr>
        <p:txBody>
          <a:bodyPr wrap="square">
            <a:spAutoFit/>
          </a:bodyPr>
          <a:lstStyle/>
          <a:p>
            <a:r>
              <a:rPr lang="en-US" sz="3000" b="1" dirty="0">
                <a:solidFill>
                  <a:schemeClr val="accent1"/>
                </a:solidFill>
              </a:rPr>
              <a:t>3. Requirement Specification</a:t>
            </a:r>
          </a:p>
        </p:txBody>
      </p:sp>
    </p:spTree>
    <p:extLst>
      <p:ext uri="{BB962C8B-B14F-4D97-AF65-F5344CB8AC3E}">
        <p14:creationId xmlns:p14="http://schemas.microsoft.com/office/powerpoint/2010/main" val="108359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6E73D-107B-79FC-92C7-68C018585653}"/>
              </a:ext>
            </a:extLst>
          </p:cNvPr>
          <p:cNvSpPr txBox="1"/>
          <p:nvPr/>
        </p:nvSpPr>
        <p:spPr>
          <a:xfrm>
            <a:off x="162612" y="1038543"/>
            <a:ext cx="6241134" cy="4316566"/>
          </a:xfrm>
          <a:prstGeom prst="rect">
            <a:avLst/>
          </a:prstGeom>
          <a:noFill/>
        </p:spPr>
        <p:txBody>
          <a:bodyPr wrap="square">
            <a:spAutoFit/>
          </a:bodyPr>
          <a:lstStyle/>
          <a:p>
            <a:r>
              <a:rPr lang="en-US" sz="1350" dirty="0">
                <a:solidFill>
                  <a:srgbClr val="FF0000"/>
                </a:solidFill>
              </a:rPr>
              <a:t>✧ </a:t>
            </a:r>
            <a:r>
              <a:rPr lang="en-US" b="1" dirty="0">
                <a:solidFill>
                  <a:srgbClr val="FF0000"/>
                </a:solidFill>
              </a:rPr>
              <a:t>User Registration &amp; Login</a:t>
            </a:r>
          </a:p>
          <a:p>
            <a:endParaRPr lang="en-US" b="1" dirty="0"/>
          </a:p>
          <a:p>
            <a:r>
              <a:rPr lang="en-US" b="1" dirty="0">
                <a:solidFill>
                  <a:schemeClr val="accent6"/>
                </a:solidFill>
              </a:rPr>
              <a:t>Diagram:</a:t>
            </a:r>
          </a:p>
          <a:p>
            <a:endParaRPr lang="en-US" sz="1500" b="1" dirty="0"/>
          </a:p>
          <a:p>
            <a:endParaRPr lang="en-US" sz="1500" b="1" dirty="0"/>
          </a:p>
          <a:p>
            <a:r>
              <a:rPr lang="en-US" sz="1500" b="1" dirty="0"/>
              <a:t> </a:t>
            </a:r>
          </a:p>
          <a:p>
            <a:endParaRPr lang="en-US" sz="1500" b="1" dirty="0"/>
          </a:p>
          <a:p>
            <a:endParaRPr lang="en-US" sz="1500" b="1" dirty="0"/>
          </a:p>
          <a:p>
            <a:endParaRPr lang="en-US" sz="1500" b="1" dirty="0"/>
          </a:p>
          <a:p>
            <a:endParaRPr lang="en-US" sz="1500" b="1" dirty="0"/>
          </a:p>
          <a:p>
            <a:endParaRPr lang="en-US" sz="1500" b="1" dirty="0"/>
          </a:p>
          <a:p>
            <a:endParaRPr lang="en-US" sz="1500" b="1" dirty="0"/>
          </a:p>
          <a:p>
            <a:r>
              <a:rPr lang="en-US" b="1" dirty="0">
                <a:solidFill>
                  <a:schemeClr val="accent6"/>
                </a:solidFill>
              </a:rPr>
              <a:t>Components:</a:t>
            </a:r>
            <a:endParaRPr lang="en-US" sz="1500" b="1" dirty="0"/>
          </a:p>
          <a:p>
            <a:r>
              <a:rPr lang="en-US" sz="1350" b="1" dirty="0"/>
              <a:t>Registration Form</a:t>
            </a:r>
            <a:r>
              <a:rPr lang="en-US" sz="1350" dirty="0"/>
              <a:t>: Collects details like email (username), password, and phone number.</a:t>
            </a:r>
          </a:p>
          <a:p>
            <a:r>
              <a:rPr lang="en-US" sz="1350" b="1" dirty="0"/>
              <a:t>Login Form</a:t>
            </a:r>
            <a:r>
              <a:rPr lang="en-US" sz="1350" dirty="0"/>
              <a:t>: Requires email (username) and password.</a:t>
            </a:r>
          </a:p>
          <a:p>
            <a:r>
              <a:rPr lang="en-US" sz="1350" b="1" dirty="0"/>
              <a:t>Account Management</a:t>
            </a:r>
            <a:r>
              <a:rPr lang="en-US" sz="1350" dirty="0"/>
              <a:t>: Allows updating information and password reset.</a:t>
            </a:r>
          </a:p>
          <a:p>
            <a:pPr algn="ctr"/>
            <a:endParaRPr lang="en-US" sz="1350" dirty="0"/>
          </a:p>
        </p:txBody>
      </p:sp>
      <p:sp>
        <p:nvSpPr>
          <p:cNvPr id="2" name="Rectangle 1">
            <a:extLst>
              <a:ext uri="{FF2B5EF4-FFF2-40B4-BE49-F238E27FC236}">
                <a16:creationId xmlns:a16="http://schemas.microsoft.com/office/drawing/2014/main" id="{C79F31AF-E30A-8E15-3F0A-9B124C5BC028}"/>
              </a:ext>
            </a:extLst>
          </p:cNvPr>
          <p:cNvSpPr/>
          <p:nvPr/>
        </p:nvSpPr>
        <p:spPr>
          <a:xfrm>
            <a:off x="2148870" y="1965957"/>
            <a:ext cx="1211344" cy="232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4" name="Rectangle 3">
            <a:extLst>
              <a:ext uri="{FF2B5EF4-FFF2-40B4-BE49-F238E27FC236}">
                <a16:creationId xmlns:a16="http://schemas.microsoft.com/office/drawing/2014/main" id="{89FB7188-4E64-5FFD-82C5-AB573AAB7028}"/>
              </a:ext>
            </a:extLst>
          </p:cNvPr>
          <p:cNvSpPr/>
          <p:nvPr/>
        </p:nvSpPr>
        <p:spPr>
          <a:xfrm>
            <a:off x="2148870" y="2282718"/>
            <a:ext cx="1211344" cy="232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 name="Rectangle 4">
            <a:extLst>
              <a:ext uri="{FF2B5EF4-FFF2-40B4-BE49-F238E27FC236}">
                <a16:creationId xmlns:a16="http://schemas.microsoft.com/office/drawing/2014/main" id="{53654CF5-D1C9-49AC-F500-14A6A5F530F0}"/>
              </a:ext>
            </a:extLst>
          </p:cNvPr>
          <p:cNvSpPr/>
          <p:nvPr/>
        </p:nvSpPr>
        <p:spPr>
          <a:xfrm>
            <a:off x="2148870" y="2604352"/>
            <a:ext cx="1211344" cy="297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6" name="Rectangle 5">
            <a:extLst>
              <a:ext uri="{FF2B5EF4-FFF2-40B4-BE49-F238E27FC236}">
                <a16:creationId xmlns:a16="http://schemas.microsoft.com/office/drawing/2014/main" id="{28606B95-258E-EAFA-9028-74C1BD005AB7}"/>
              </a:ext>
            </a:extLst>
          </p:cNvPr>
          <p:cNvSpPr/>
          <p:nvPr/>
        </p:nvSpPr>
        <p:spPr>
          <a:xfrm>
            <a:off x="1100580" y="1903251"/>
            <a:ext cx="3471421" cy="17608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TextBox 6">
            <a:extLst>
              <a:ext uri="{FF2B5EF4-FFF2-40B4-BE49-F238E27FC236}">
                <a16:creationId xmlns:a16="http://schemas.microsoft.com/office/drawing/2014/main" id="{05D214B7-34C3-57B9-00A4-8EAD7FAFDB01}"/>
              </a:ext>
            </a:extLst>
          </p:cNvPr>
          <p:cNvSpPr txBox="1"/>
          <p:nvPr/>
        </p:nvSpPr>
        <p:spPr>
          <a:xfrm>
            <a:off x="2315017" y="1943014"/>
            <a:ext cx="1045197" cy="300082"/>
          </a:xfrm>
          <a:prstGeom prst="rect">
            <a:avLst/>
          </a:prstGeom>
          <a:noFill/>
        </p:spPr>
        <p:txBody>
          <a:bodyPr wrap="square" rtlCol="0">
            <a:spAutoFit/>
          </a:bodyPr>
          <a:lstStyle/>
          <a:p>
            <a:r>
              <a:rPr lang="en-GB" sz="1350" b="1" dirty="0"/>
              <a:t>User Name</a:t>
            </a:r>
          </a:p>
        </p:txBody>
      </p:sp>
      <p:sp>
        <p:nvSpPr>
          <p:cNvPr id="8" name="TextBox 7">
            <a:extLst>
              <a:ext uri="{FF2B5EF4-FFF2-40B4-BE49-F238E27FC236}">
                <a16:creationId xmlns:a16="http://schemas.microsoft.com/office/drawing/2014/main" id="{E3BE9064-F48F-EC8B-F59C-6DAF88236240}"/>
              </a:ext>
            </a:extLst>
          </p:cNvPr>
          <p:cNvSpPr txBox="1"/>
          <p:nvPr/>
        </p:nvSpPr>
        <p:spPr>
          <a:xfrm>
            <a:off x="2306031" y="2262865"/>
            <a:ext cx="1045197" cy="300082"/>
          </a:xfrm>
          <a:prstGeom prst="rect">
            <a:avLst/>
          </a:prstGeom>
          <a:noFill/>
        </p:spPr>
        <p:txBody>
          <a:bodyPr wrap="square" rtlCol="0">
            <a:spAutoFit/>
          </a:bodyPr>
          <a:lstStyle/>
          <a:p>
            <a:r>
              <a:rPr lang="en-GB" sz="1350" b="1" dirty="0"/>
              <a:t>Password</a:t>
            </a:r>
          </a:p>
        </p:txBody>
      </p:sp>
      <p:sp>
        <p:nvSpPr>
          <p:cNvPr id="9" name="TextBox 8">
            <a:extLst>
              <a:ext uri="{FF2B5EF4-FFF2-40B4-BE49-F238E27FC236}">
                <a16:creationId xmlns:a16="http://schemas.microsoft.com/office/drawing/2014/main" id="{D076F4E2-020C-3454-190D-10E78228A18B}"/>
              </a:ext>
            </a:extLst>
          </p:cNvPr>
          <p:cNvSpPr txBox="1"/>
          <p:nvPr/>
        </p:nvSpPr>
        <p:spPr>
          <a:xfrm>
            <a:off x="2509741" y="2647136"/>
            <a:ext cx="1045197" cy="300082"/>
          </a:xfrm>
          <a:prstGeom prst="rect">
            <a:avLst/>
          </a:prstGeom>
          <a:noFill/>
        </p:spPr>
        <p:txBody>
          <a:bodyPr wrap="square" rtlCol="0">
            <a:spAutoFit/>
          </a:bodyPr>
          <a:lstStyle/>
          <a:p>
            <a:r>
              <a:rPr lang="en-GB" sz="1350" b="1" dirty="0">
                <a:solidFill>
                  <a:schemeClr val="bg1"/>
                </a:solidFill>
              </a:rPr>
              <a:t>Login</a:t>
            </a:r>
          </a:p>
        </p:txBody>
      </p:sp>
      <p:sp>
        <p:nvSpPr>
          <p:cNvPr id="12" name="Rectangle 11">
            <a:extLst>
              <a:ext uri="{FF2B5EF4-FFF2-40B4-BE49-F238E27FC236}">
                <a16:creationId xmlns:a16="http://schemas.microsoft.com/office/drawing/2014/main" id="{A7CBC4A8-529B-AD73-7986-F296E065CD82}"/>
              </a:ext>
            </a:extLst>
          </p:cNvPr>
          <p:cNvSpPr/>
          <p:nvPr/>
        </p:nvSpPr>
        <p:spPr>
          <a:xfrm>
            <a:off x="2148870" y="3033845"/>
            <a:ext cx="1211344" cy="265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a:extLst>
              <a:ext uri="{FF2B5EF4-FFF2-40B4-BE49-F238E27FC236}">
                <a16:creationId xmlns:a16="http://schemas.microsoft.com/office/drawing/2014/main" id="{D713BA65-D0E6-92E9-6F34-6483E3DDA248}"/>
              </a:ext>
            </a:extLst>
          </p:cNvPr>
          <p:cNvSpPr txBox="1"/>
          <p:nvPr/>
        </p:nvSpPr>
        <p:spPr>
          <a:xfrm>
            <a:off x="2424900" y="3044728"/>
            <a:ext cx="1045197" cy="300082"/>
          </a:xfrm>
          <a:prstGeom prst="rect">
            <a:avLst/>
          </a:prstGeom>
          <a:noFill/>
        </p:spPr>
        <p:txBody>
          <a:bodyPr wrap="square" rtlCol="0">
            <a:spAutoFit/>
          </a:bodyPr>
          <a:lstStyle/>
          <a:p>
            <a:r>
              <a:rPr lang="en-GB" sz="1350" b="1" dirty="0">
                <a:solidFill>
                  <a:schemeClr val="bg1"/>
                </a:solidFill>
              </a:rPr>
              <a:t>Register</a:t>
            </a:r>
          </a:p>
        </p:txBody>
      </p:sp>
      <p:sp>
        <p:nvSpPr>
          <p:cNvPr id="15" name="TextBox 14">
            <a:extLst>
              <a:ext uri="{FF2B5EF4-FFF2-40B4-BE49-F238E27FC236}">
                <a16:creationId xmlns:a16="http://schemas.microsoft.com/office/drawing/2014/main" id="{5AB86D9F-0B5A-33B3-FBF9-E04FA76B19D3}"/>
              </a:ext>
            </a:extLst>
          </p:cNvPr>
          <p:cNvSpPr txBox="1"/>
          <p:nvPr/>
        </p:nvSpPr>
        <p:spPr>
          <a:xfrm>
            <a:off x="2139663" y="3379849"/>
            <a:ext cx="1377934" cy="265457"/>
          </a:xfrm>
          <a:prstGeom prst="rect">
            <a:avLst/>
          </a:prstGeom>
          <a:noFill/>
        </p:spPr>
        <p:txBody>
          <a:bodyPr wrap="square" rtlCol="0">
            <a:spAutoFit/>
          </a:bodyPr>
          <a:lstStyle/>
          <a:p>
            <a:r>
              <a:rPr lang="en-GB" sz="1125" b="1" u="sng" dirty="0"/>
              <a:t>Forget Password</a:t>
            </a:r>
          </a:p>
        </p:txBody>
      </p:sp>
    </p:spTree>
    <p:extLst>
      <p:ext uri="{BB962C8B-B14F-4D97-AF65-F5344CB8AC3E}">
        <p14:creationId xmlns:p14="http://schemas.microsoft.com/office/powerpoint/2010/main" val="1199154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B401ED-0C51-37E0-3E42-29DD76792444}"/>
              </a:ext>
            </a:extLst>
          </p:cNvPr>
          <p:cNvSpPr txBox="1"/>
          <p:nvPr/>
        </p:nvSpPr>
        <p:spPr>
          <a:xfrm>
            <a:off x="0" y="993935"/>
            <a:ext cx="8865909" cy="4247317"/>
          </a:xfrm>
          <a:prstGeom prst="rect">
            <a:avLst/>
          </a:prstGeom>
          <a:noFill/>
        </p:spPr>
        <p:txBody>
          <a:bodyPr wrap="square">
            <a:spAutoFit/>
          </a:bodyPr>
          <a:lstStyle/>
          <a:p>
            <a:r>
              <a:rPr lang="en-US" b="1" dirty="0"/>
              <a:t>✧ Travel Search &amp; Booking</a:t>
            </a:r>
          </a:p>
          <a:p>
            <a:r>
              <a:rPr lang="en-US" b="1" dirty="0"/>
              <a:t>   . </a:t>
            </a:r>
            <a:r>
              <a:rPr lang="en-US" sz="1500" b="1" dirty="0">
                <a:solidFill>
                  <a:schemeClr val="accent6"/>
                </a:solidFill>
              </a:rPr>
              <a:t>Package Content (e.g..) :</a:t>
            </a:r>
          </a:p>
          <a:p>
            <a:endParaRPr lang="en-US" sz="1500" b="1" dirty="0"/>
          </a:p>
          <a:p>
            <a:endParaRPr lang="en-US" sz="1500" b="1" dirty="0"/>
          </a:p>
          <a:p>
            <a:endParaRPr lang="en-US" sz="1500" b="1" dirty="0"/>
          </a:p>
          <a:p>
            <a:endParaRPr lang="en-US" sz="1500" b="1" dirty="0"/>
          </a:p>
          <a:p>
            <a:endParaRPr lang="en-US" sz="1500" b="1" dirty="0"/>
          </a:p>
          <a:p>
            <a:endParaRPr lang="en-US" sz="1500" b="1" dirty="0"/>
          </a:p>
          <a:p>
            <a:r>
              <a:rPr lang="en-US" b="1" dirty="0"/>
              <a:t>  </a:t>
            </a:r>
          </a:p>
          <a:p>
            <a:endParaRPr lang="en-US" b="1" dirty="0"/>
          </a:p>
          <a:p>
            <a:endParaRPr lang="en-US" b="1" dirty="0"/>
          </a:p>
          <a:p>
            <a:r>
              <a:rPr lang="en-US" b="1" dirty="0">
                <a:solidFill>
                  <a:schemeClr val="accent6"/>
                </a:solidFill>
              </a:rPr>
              <a:t>Booking Steps:</a:t>
            </a:r>
          </a:p>
          <a:p>
            <a:pPr marL="257175" indent="-257175">
              <a:buAutoNum type="arabicPeriod"/>
            </a:pPr>
            <a:r>
              <a:rPr lang="en-US" sz="1350" b="1" dirty="0"/>
              <a:t>Search Filters: </a:t>
            </a:r>
            <a:r>
              <a:rPr lang="en-US" sz="1350" dirty="0"/>
              <a:t>Refine by criteria (e.g., destination, date).</a:t>
            </a:r>
          </a:p>
          <a:p>
            <a:pPr marL="257175" indent="-257175">
              <a:buAutoNum type="arabicPeriod"/>
            </a:pPr>
            <a:r>
              <a:rPr lang="en-US" sz="1350" b="1" dirty="0"/>
              <a:t>Select Offer</a:t>
            </a:r>
            <a:r>
              <a:rPr lang="en-US" sz="1350" dirty="0"/>
              <a:t>: Review travel option details.</a:t>
            </a:r>
          </a:p>
          <a:p>
            <a:pPr marL="257175" indent="-257175">
              <a:buAutoNum type="arabicPeriod"/>
            </a:pPr>
            <a:r>
              <a:rPr lang="en-US" sz="1350" b="1" dirty="0"/>
              <a:t> Proceed to Booking: </a:t>
            </a:r>
            <a:r>
              <a:rPr lang="en-US" sz="1350" dirty="0"/>
              <a:t>Complete booking form.</a:t>
            </a:r>
          </a:p>
          <a:p>
            <a:pPr marL="257175" indent="-257175">
              <a:buAutoNum type="arabicPeriod"/>
            </a:pPr>
            <a:r>
              <a:rPr lang="en-US" sz="1350" b="1" dirty="0"/>
              <a:t>Confirmation: </a:t>
            </a:r>
            <a:r>
              <a:rPr lang="en-US" sz="1350" dirty="0"/>
              <a:t>Displays booking summary.</a:t>
            </a:r>
          </a:p>
          <a:p>
            <a:endParaRPr lang="en-US" b="1" dirty="0"/>
          </a:p>
        </p:txBody>
      </p:sp>
      <p:graphicFrame>
        <p:nvGraphicFramePr>
          <p:cNvPr id="6" name="Table 5">
            <a:extLst>
              <a:ext uri="{FF2B5EF4-FFF2-40B4-BE49-F238E27FC236}">
                <a16:creationId xmlns:a16="http://schemas.microsoft.com/office/drawing/2014/main" id="{9E477D58-13A8-33B6-E8B9-0828DB8B67A0}"/>
              </a:ext>
            </a:extLst>
          </p:cNvPr>
          <p:cNvGraphicFramePr>
            <a:graphicFrameLocks noGrp="1"/>
          </p:cNvGraphicFramePr>
          <p:nvPr/>
        </p:nvGraphicFramePr>
        <p:xfrm>
          <a:off x="1580561" y="1825854"/>
          <a:ext cx="6096000" cy="16916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37447419"/>
                    </a:ext>
                  </a:extLst>
                </a:gridCol>
                <a:gridCol w="1219200">
                  <a:extLst>
                    <a:ext uri="{9D8B030D-6E8A-4147-A177-3AD203B41FA5}">
                      <a16:colId xmlns:a16="http://schemas.microsoft.com/office/drawing/2014/main" val="236781824"/>
                    </a:ext>
                  </a:extLst>
                </a:gridCol>
                <a:gridCol w="1219200">
                  <a:extLst>
                    <a:ext uri="{9D8B030D-6E8A-4147-A177-3AD203B41FA5}">
                      <a16:colId xmlns:a16="http://schemas.microsoft.com/office/drawing/2014/main" val="3580291565"/>
                    </a:ext>
                  </a:extLst>
                </a:gridCol>
                <a:gridCol w="1219200">
                  <a:extLst>
                    <a:ext uri="{9D8B030D-6E8A-4147-A177-3AD203B41FA5}">
                      <a16:colId xmlns:a16="http://schemas.microsoft.com/office/drawing/2014/main" val="1274970557"/>
                    </a:ext>
                  </a:extLst>
                </a:gridCol>
                <a:gridCol w="1219200">
                  <a:extLst>
                    <a:ext uri="{9D8B030D-6E8A-4147-A177-3AD203B41FA5}">
                      <a16:colId xmlns:a16="http://schemas.microsoft.com/office/drawing/2014/main" val="233674167"/>
                    </a:ext>
                  </a:extLst>
                </a:gridCol>
              </a:tblGrid>
              <a:tr h="274320">
                <a:tc>
                  <a:txBody>
                    <a:bodyPr/>
                    <a:lstStyle/>
                    <a:p>
                      <a:r>
                        <a:rPr lang="en-US" sz="1400" dirty="0"/>
                        <a:t>Offer</a:t>
                      </a:r>
                    </a:p>
                  </a:txBody>
                  <a:tcPr marL="68580" marR="68580" marT="34290" marB="34290"/>
                </a:tc>
                <a:tc>
                  <a:txBody>
                    <a:bodyPr/>
                    <a:lstStyle/>
                    <a:p>
                      <a:r>
                        <a:rPr lang="en-US" sz="1400" dirty="0"/>
                        <a:t>Travel Type</a:t>
                      </a:r>
                    </a:p>
                  </a:txBody>
                  <a:tcPr marL="68580" marR="68580" marT="34290" marB="34290"/>
                </a:tc>
                <a:tc>
                  <a:txBody>
                    <a:bodyPr/>
                    <a:lstStyle/>
                    <a:p>
                      <a:r>
                        <a:rPr lang="en-US" sz="1400" dirty="0"/>
                        <a:t>Destination</a:t>
                      </a:r>
                    </a:p>
                  </a:txBody>
                  <a:tcPr marL="68580" marR="68580" marT="34290" marB="34290"/>
                </a:tc>
                <a:tc>
                  <a:txBody>
                    <a:bodyPr/>
                    <a:lstStyle/>
                    <a:p>
                      <a:r>
                        <a:rPr lang="en-US" sz="1400" dirty="0"/>
                        <a:t>Date</a:t>
                      </a:r>
                    </a:p>
                  </a:txBody>
                  <a:tcPr marL="68580" marR="68580" marT="34290" marB="34290"/>
                </a:tc>
                <a:tc>
                  <a:txBody>
                    <a:bodyPr/>
                    <a:lstStyle/>
                    <a:p>
                      <a:r>
                        <a:rPr lang="en-US" sz="1400" dirty="0"/>
                        <a:t>Price</a:t>
                      </a:r>
                    </a:p>
                  </a:txBody>
                  <a:tcPr marL="68580" marR="68580" marT="34290" marB="34290"/>
                </a:tc>
                <a:extLst>
                  <a:ext uri="{0D108BD9-81ED-4DB2-BD59-A6C34878D82A}">
                    <a16:rowId xmlns:a16="http://schemas.microsoft.com/office/drawing/2014/main" val="1650167235"/>
                  </a:ext>
                </a:extLst>
              </a:tr>
              <a:tr h="274320">
                <a:tc>
                  <a:txBody>
                    <a:bodyPr/>
                    <a:lstStyle/>
                    <a:p>
                      <a:pPr algn="ctr"/>
                      <a:r>
                        <a:rPr lang="en-US" sz="1400" dirty="0"/>
                        <a:t>1</a:t>
                      </a:r>
                    </a:p>
                  </a:txBody>
                  <a:tcPr marL="68580" marR="68580" marT="34290" marB="34290"/>
                </a:tc>
                <a:tc>
                  <a:txBody>
                    <a:bodyPr/>
                    <a:lstStyle/>
                    <a:p>
                      <a:r>
                        <a:rPr lang="en-US" sz="1400" dirty="0"/>
                        <a:t>Flight</a:t>
                      </a:r>
                    </a:p>
                  </a:txBody>
                  <a:tcPr marL="68580" marR="68580" marT="34290" marB="34290"/>
                </a:tc>
                <a:tc>
                  <a:txBody>
                    <a:bodyPr/>
                    <a:lstStyle/>
                    <a:p>
                      <a:r>
                        <a:rPr lang="en-US" sz="1400" dirty="0"/>
                        <a:t>Paris</a:t>
                      </a:r>
                    </a:p>
                  </a:txBody>
                  <a:tcPr marL="68580" marR="68580" marT="34290" marB="34290"/>
                </a:tc>
                <a:tc>
                  <a:txBody>
                    <a:bodyPr/>
                    <a:lstStyle/>
                    <a:p>
                      <a:r>
                        <a:rPr lang="en-US" sz="1400" dirty="0"/>
                        <a:t>12/1/2024</a:t>
                      </a:r>
                    </a:p>
                  </a:txBody>
                  <a:tcPr marL="68580" marR="68580" marT="34290" marB="34290"/>
                </a:tc>
                <a:tc>
                  <a:txBody>
                    <a:bodyPr/>
                    <a:lstStyle/>
                    <a:p>
                      <a:r>
                        <a:rPr lang="en-US" sz="1400" dirty="0"/>
                        <a:t>$300</a:t>
                      </a:r>
                    </a:p>
                  </a:txBody>
                  <a:tcPr marL="68580" marR="68580" marT="34290" marB="34290"/>
                </a:tc>
                <a:extLst>
                  <a:ext uri="{0D108BD9-81ED-4DB2-BD59-A6C34878D82A}">
                    <a16:rowId xmlns:a16="http://schemas.microsoft.com/office/drawing/2014/main" val="2546276838"/>
                  </a:ext>
                </a:extLst>
              </a:tr>
              <a:tr h="276949">
                <a:tc>
                  <a:txBody>
                    <a:bodyPr/>
                    <a:lstStyle/>
                    <a:p>
                      <a:pPr algn="ctr"/>
                      <a:r>
                        <a:rPr lang="en-US" sz="1400" dirty="0"/>
                        <a:t>2</a:t>
                      </a:r>
                    </a:p>
                  </a:txBody>
                  <a:tcPr marL="68580" marR="68580" marT="34290" marB="34290"/>
                </a:tc>
                <a:tc>
                  <a:txBody>
                    <a:bodyPr/>
                    <a:lstStyle/>
                    <a:p>
                      <a:r>
                        <a:rPr lang="en-US" sz="1400" dirty="0"/>
                        <a:t>Hotel</a:t>
                      </a:r>
                    </a:p>
                  </a:txBody>
                  <a:tcPr marL="68580" marR="68580" marT="34290" marB="34290"/>
                </a:tc>
                <a:tc>
                  <a:txBody>
                    <a:bodyPr/>
                    <a:lstStyle/>
                    <a:p>
                      <a:r>
                        <a:rPr lang="en-US" sz="1400" dirty="0"/>
                        <a:t>New York</a:t>
                      </a:r>
                    </a:p>
                  </a:txBody>
                  <a:tcPr marL="68580" marR="68580" marT="34290" marB="34290"/>
                </a:tc>
                <a:tc>
                  <a:txBody>
                    <a:bodyPr/>
                    <a:lstStyle/>
                    <a:p>
                      <a:r>
                        <a:rPr lang="en-US" sz="1400" dirty="0"/>
                        <a:t>25/2/2024</a:t>
                      </a:r>
                    </a:p>
                  </a:txBody>
                  <a:tcPr marL="68580" marR="68580" marT="34290" marB="34290"/>
                </a:tc>
                <a:tc>
                  <a:txBody>
                    <a:bodyPr/>
                    <a:lstStyle/>
                    <a:p>
                      <a:r>
                        <a:rPr lang="en-US" sz="1400" dirty="0"/>
                        <a:t>$150</a:t>
                      </a:r>
                    </a:p>
                  </a:txBody>
                  <a:tcPr marL="68580" marR="68580" marT="34290" marB="34290"/>
                </a:tc>
                <a:extLst>
                  <a:ext uri="{0D108BD9-81ED-4DB2-BD59-A6C34878D82A}">
                    <a16:rowId xmlns:a16="http://schemas.microsoft.com/office/drawing/2014/main" val="3719520939"/>
                  </a:ext>
                </a:extLst>
              </a:tr>
              <a:tr h="276949">
                <a:tc>
                  <a:txBody>
                    <a:bodyPr/>
                    <a:lstStyle/>
                    <a:p>
                      <a:pPr algn="ctr"/>
                      <a:r>
                        <a:rPr lang="en-US" sz="1400" dirty="0"/>
                        <a:t>3</a:t>
                      </a:r>
                    </a:p>
                  </a:txBody>
                  <a:tcPr marL="68580" marR="68580" marT="34290" marB="34290"/>
                </a:tc>
                <a:tc>
                  <a:txBody>
                    <a:bodyPr/>
                    <a:lstStyle/>
                    <a:p>
                      <a:r>
                        <a:rPr lang="en-US" sz="1400" dirty="0"/>
                        <a:t>Package</a:t>
                      </a:r>
                    </a:p>
                  </a:txBody>
                  <a:tcPr marL="68580" marR="68580" marT="34290" marB="34290"/>
                </a:tc>
                <a:tc>
                  <a:txBody>
                    <a:bodyPr/>
                    <a:lstStyle/>
                    <a:p>
                      <a:r>
                        <a:rPr lang="en-US" sz="1400" dirty="0"/>
                        <a:t>Tokyo</a:t>
                      </a:r>
                    </a:p>
                  </a:txBody>
                  <a:tcPr marL="68580" marR="68580" marT="34290" marB="34290"/>
                </a:tc>
                <a:tc>
                  <a:txBody>
                    <a:bodyPr/>
                    <a:lstStyle/>
                    <a:p>
                      <a:r>
                        <a:rPr lang="en-US" sz="1400" dirty="0"/>
                        <a:t>30/1/2024</a:t>
                      </a:r>
                    </a:p>
                  </a:txBody>
                  <a:tcPr marL="68580" marR="68580" marT="34290" marB="34290"/>
                </a:tc>
                <a:tc>
                  <a:txBody>
                    <a:bodyPr/>
                    <a:lstStyle/>
                    <a:p>
                      <a:r>
                        <a:rPr lang="en-US" sz="1400" dirty="0"/>
                        <a:t>$500</a:t>
                      </a:r>
                    </a:p>
                  </a:txBody>
                  <a:tcPr marL="68580" marR="68580" marT="34290" marB="34290"/>
                </a:tc>
                <a:extLst>
                  <a:ext uri="{0D108BD9-81ED-4DB2-BD59-A6C34878D82A}">
                    <a16:rowId xmlns:a16="http://schemas.microsoft.com/office/drawing/2014/main" val="3155237193"/>
                  </a:ext>
                </a:extLst>
              </a:tr>
              <a:tr h="276949">
                <a:tc>
                  <a:txBody>
                    <a:bodyPr/>
                    <a:lstStyle/>
                    <a:p>
                      <a:pPr algn="ctr"/>
                      <a:r>
                        <a:rPr lang="en-US" sz="1400" dirty="0"/>
                        <a:t>4</a:t>
                      </a:r>
                    </a:p>
                  </a:txBody>
                  <a:tcPr marL="68580" marR="68580" marT="34290" marB="34290"/>
                </a:tc>
                <a:tc>
                  <a:txBody>
                    <a:bodyPr/>
                    <a:lstStyle/>
                    <a:p>
                      <a:r>
                        <a:rPr lang="en-US" sz="1400" dirty="0"/>
                        <a:t>Flight</a:t>
                      </a:r>
                    </a:p>
                  </a:txBody>
                  <a:tcPr marL="68580" marR="68580" marT="34290" marB="34290"/>
                </a:tc>
                <a:tc>
                  <a:txBody>
                    <a:bodyPr/>
                    <a:lstStyle/>
                    <a:p>
                      <a:r>
                        <a:rPr lang="en-US" sz="1400" dirty="0"/>
                        <a:t>London</a:t>
                      </a:r>
                    </a:p>
                  </a:txBody>
                  <a:tcPr marL="68580" marR="68580" marT="34290" marB="34290"/>
                </a:tc>
                <a:tc>
                  <a:txBody>
                    <a:bodyPr/>
                    <a:lstStyle/>
                    <a:p>
                      <a:r>
                        <a:rPr lang="en-US" sz="1400" dirty="0"/>
                        <a:t>4/2/2024</a:t>
                      </a:r>
                    </a:p>
                  </a:txBody>
                  <a:tcPr marL="68580" marR="68580" marT="34290" marB="34290"/>
                </a:tc>
                <a:tc>
                  <a:txBody>
                    <a:bodyPr/>
                    <a:lstStyle/>
                    <a:p>
                      <a:r>
                        <a:rPr lang="en-US" sz="1400" dirty="0"/>
                        <a:t>$250</a:t>
                      </a:r>
                    </a:p>
                  </a:txBody>
                  <a:tcPr marL="68580" marR="68580" marT="34290" marB="34290"/>
                </a:tc>
                <a:extLst>
                  <a:ext uri="{0D108BD9-81ED-4DB2-BD59-A6C34878D82A}">
                    <a16:rowId xmlns:a16="http://schemas.microsoft.com/office/drawing/2014/main" val="585698249"/>
                  </a:ext>
                </a:extLst>
              </a:tr>
              <a:tr h="276949">
                <a:tc>
                  <a:txBody>
                    <a:bodyPr/>
                    <a:lstStyle/>
                    <a:p>
                      <a:pPr algn="ctr"/>
                      <a:r>
                        <a:rPr lang="en-US" sz="1400" dirty="0"/>
                        <a:t>5</a:t>
                      </a:r>
                    </a:p>
                  </a:txBody>
                  <a:tcPr marL="68580" marR="68580" marT="34290" marB="34290"/>
                </a:tc>
                <a:tc>
                  <a:txBody>
                    <a:bodyPr/>
                    <a:lstStyle/>
                    <a:p>
                      <a:r>
                        <a:rPr lang="en-US" sz="1400" dirty="0"/>
                        <a:t>Hotel</a:t>
                      </a:r>
                    </a:p>
                  </a:txBody>
                  <a:tcPr marL="68580" marR="68580" marT="34290" marB="34290"/>
                </a:tc>
                <a:tc>
                  <a:txBody>
                    <a:bodyPr/>
                    <a:lstStyle/>
                    <a:p>
                      <a:r>
                        <a:rPr lang="en-US" sz="1400" dirty="0"/>
                        <a:t>Dubai</a:t>
                      </a:r>
                    </a:p>
                  </a:txBody>
                  <a:tcPr marL="68580" marR="68580" marT="34290" marB="34290"/>
                </a:tc>
                <a:tc>
                  <a:txBody>
                    <a:bodyPr/>
                    <a:lstStyle/>
                    <a:p>
                      <a:r>
                        <a:rPr lang="en-US" sz="1400" dirty="0"/>
                        <a:t>3/5/2024</a:t>
                      </a:r>
                    </a:p>
                  </a:txBody>
                  <a:tcPr marL="68580" marR="68580" marT="34290" marB="34290"/>
                </a:tc>
                <a:tc>
                  <a:txBody>
                    <a:bodyPr/>
                    <a:lstStyle/>
                    <a:p>
                      <a:r>
                        <a:rPr lang="en-US" sz="1400" dirty="0"/>
                        <a:t>$200</a:t>
                      </a:r>
                    </a:p>
                  </a:txBody>
                  <a:tcPr marL="68580" marR="68580" marT="34290" marB="34290"/>
                </a:tc>
                <a:extLst>
                  <a:ext uri="{0D108BD9-81ED-4DB2-BD59-A6C34878D82A}">
                    <a16:rowId xmlns:a16="http://schemas.microsoft.com/office/drawing/2014/main" val="3717589027"/>
                  </a:ext>
                </a:extLst>
              </a:tr>
            </a:tbl>
          </a:graphicData>
        </a:graphic>
      </p:graphicFrame>
      <p:sp>
        <p:nvSpPr>
          <p:cNvPr id="2" name="Rectangle 1">
            <a:extLst>
              <a:ext uri="{FF2B5EF4-FFF2-40B4-BE49-F238E27FC236}">
                <a16:creationId xmlns:a16="http://schemas.microsoft.com/office/drawing/2014/main" id="{1A410881-932E-3F1D-09E9-B9B9EBFB8FC6}"/>
              </a:ext>
            </a:extLst>
          </p:cNvPr>
          <p:cNvSpPr/>
          <p:nvPr/>
        </p:nvSpPr>
        <p:spPr>
          <a:xfrm>
            <a:off x="6388781" y="3638550"/>
            <a:ext cx="1287780" cy="426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 name="TextBox 2">
            <a:extLst>
              <a:ext uri="{FF2B5EF4-FFF2-40B4-BE49-F238E27FC236}">
                <a16:creationId xmlns:a16="http://schemas.microsoft.com/office/drawing/2014/main" id="{C20CF5F9-08FF-17C5-7CE5-9B33D7CA99CF}"/>
              </a:ext>
            </a:extLst>
          </p:cNvPr>
          <p:cNvSpPr txBox="1"/>
          <p:nvPr/>
        </p:nvSpPr>
        <p:spPr>
          <a:xfrm>
            <a:off x="6728460" y="3691890"/>
            <a:ext cx="948101" cy="300082"/>
          </a:xfrm>
          <a:prstGeom prst="rect">
            <a:avLst/>
          </a:prstGeom>
          <a:noFill/>
        </p:spPr>
        <p:txBody>
          <a:bodyPr wrap="square" rtlCol="0">
            <a:spAutoFit/>
          </a:bodyPr>
          <a:lstStyle/>
          <a:p>
            <a:r>
              <a:rPr lang="en-GB" sz="1350" b="1" dirty="0">
                <a:solidFill>
                  <a:schemeClr val="bg1"/>
                </a:solidFill>
              </a:rPr>
              <a:t>BOOK</a:t>
            </a:r>
          </a:p>
        </p:txBody>
      </p:sp>
    </p:spTree>
    <p:extLst>
      <p:ext uri="{BB962C8B-B14F-4D97-AF65-F5344CB8AC3E}">
        <p14:creationId xmlns:p14="http://schemas.microsoft.com/office/powerpoint/2010/main" val="105571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DA882-CC08-1FCC-E933-324050F31071}"/>
              </a:ext>
            </a:extLst>
          </p:cNvPr>
          <p:cNvSpPr txBox="1"/>
          <p:nvPr/>
        </p:nvSpPr>
        <p:spPr>
          <a:xfrm>
            <a:off x="120192" y="1065184"/>
            <a:ext cx="8781068" cy="3716402"/>
          </a:xfrm>
          <a:prstGeom prst="rect">
            <a:avLst/>
          </a:prstGeom>
          <a:noFill/>
        </p:spPr>
        <p:txBody>
          <a:bodyPr wrap="square">
            <a:spAutoFit/>
          </a:bodyPr>
          <a:lstStyle/>
          <a:p>
            <a:r>
              <a:rPr lang="en-US" sz="1350" b="1" dirty="0">
                <a:solidFill>
                  <a:srgbClr val="FF0000"/>
                </a:solidFill>
              </a:rPr>
              <a:t>✧ </a:t>
            </a:r>
            <a:r>
              <a:rPr lang="en-US" b="1" dirty="0">
                <a:solidFill>
                  <a:srgbClr val="FF0000"/>
                </a:solidFill>
              </a:rPr>
              <a:t>Payment Gateway</a:t>
            </a:r>
          </a:p>
          <a:p>
            <a:endParaRPr lang="en-US" sz="1350" b="1" dirty="0"/>
          </a:p>
          <a:p>
            <a:r>
              <a:rPr lang="en-US" sz="1350" b="1" dirty="0"/>
              <a:t> .  </a:t>
            </a:r>
            <a:r>
              <a:rPr lang="en-US" sz="1500" b="1" dirty="0">
                <a:solidFill>
                  <a:schemeClr val="accent6"/>
                </a:solidFill>
              </a:rPr>
              <a:t>Components:</a:t>
            </a:r>
          </a:p>
          <a:p>
            <a:r>
              <a:rPr lang="en-US" sz="1350" b="1" dirty="0"/>
              <a:t>    Payment Options: </a:t>
            </a:r>
            <a:r>
              <a:rPr lang="en-US" sz="1350" dirty="0"/>
              <a:t>Supports multiple payment methods like credit card, debit card, and digital wallets</a:t>
            </a:r>
            <a:r>
              <a:rPr lang="en-US" sz="1350" b="1" dirty="0"/>
              <a:t>.</a:t>
            </a:r>
          </a:p>
          <a:p>
            <a:endParaRPr lang="en-US" sz="1350" b="1" dirty="0"/>
          </a:p>
          <a:p>
            <a:r>
              <a:rPr lang="en-US" sz="1350" b="1" dirty="0"/>
              <a:t>    Security features: </a:t>
            </a:r>
            <a:r>
              <a:rPr lang="en-US" sz="1350" dirty="0"/>
              <a:t>Ensures user payment information is handled securely, with SSL encryption.</a:t>
            </a:r>
          </a:p>
          <a:p>
            <a:endParaRPr lang="en-US" sz="1350" b="1" dirty="0"/>
          </a:p>
          <a:p>
            <a:r>
              <a:rPr lang="en-US" sz="1350" b="1" dirty="0"/>
              <a:t>    Transaction History: </a:t>
            </a:r>
            <a:r>
              <a:rPr lang="en-US" sz="1350" dirty="0"/>
              <a:t>Users can view past payment transactions and download receipts.</a:t>
            </a:r>
          </a:p>
          <a:p>
            <a:endParaRPr lang="en-US" sz="1350" dirty="0"/>
          </a:p>
          <a:p>
            <a:endParaRPr lang="en-US" sz="1350" b="1" dirty="0"/>
          </a:p>
          <a:p>
            <a:endParaRPr lang="en-US" sz="1350" b="1" dirty="0"/>
          </a:p>
          <a:p>
            <a:endParaRPr lang="en-US" sz="1350" b="1" dirty="0"/>
          </a:p>
          <a:p>
            <a:endParaRPr lang="en-US" sz="1350" b="1" dirty="0"/>
          </a:p>
          <a:p>
            <a:endParaRPr lang="en-US" sz="1350" b="1" dirty="0"/>
          </a:p>
          <a:p>
            <a:endParaRPr lang="en-US" sz="1350" b="1" dirty="0"/>
          </a:p>
          <a:p>
            <a:endParaRPr lang="en-US" sz="1350" b="1" dirty="0"/>
          </a:p>
          <a:p>
            <a:endParaRPr lang="en-US" sz="1350" b="1" dirty="0"/>
          </a:p>
        </p:txBody>
      </p:sp>
      <p:graphicFrame>
        <p:nvGraphicFramePr>
          <p:cNvPr id="4" name="Table 3">
            <a:extLst>
              <a:ext uri="{FF2B5EF4-FFF2-40B4-BE49-F238E27FC236}">
                <a16:creationId xmlns:a16="http://schemas.microsoft.com/office/drawing/2014/main" id="{B638273A-C6F1-FB73-74D5-BD334005FA50}"/>
              </a:ext>
            </a:extLst>
          </p:cNvPr>
          <p:cNvGraphicFramePr>
            <a:graphicFrameLocks noGrp="1"/>
          </p:cNvGraphicFramePr>
          <p:nvPr/>
        </p:nvGraphicFramePr>
        <p:xfrm>
          <a:off x="1524001" y="3322845"/>
          <a:ext cx="6096000" cy="1127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72748151"/>
                    </a:ext>
                  </a:extLst>
                </a:gridCol>
                <a:gridCol w="2032000">
                  <a:extLst>
                    <a:ext uri="{9D8B030D-6E8A-4147-A177-3AD203B41FA5}">
                      <a16:colId xmlns:a16="http://schemas.microsoft.com/office/drawing/2014/main" val="1536765440"/>
                    </a:ext>
                  </a:extLst>
                </a:gridCol>
                <a:gridCol w="2032000">
                  <a:extLst>
                    <a:ext uri="{9D8B030D-6E8A-4147-A177-3AD203B41FA5}">
                      <a16:colId xmlns:a16="http://schemas.microsoft.com/office/drawing/2014/main" val="2373250603"/>
                    </a:ext>
                  </a:extLst>
                </a:gridCol>
              </a:tblGrid>
              <a:tr h="274320">
                <a:tc>
                  <a:txBody>
                    <a:bodyPr/>
                    <a:lstStyle/>
                    <a:p>
                      <a:r>
                        <a:rPr lang="en-US" sz="1400" dirty="0"/>
                        <a:t>Payment Method</a:t>
                      </a:r>
                    </a:p>
                  </a:txBody>
                  <a:tcPr marL="68580" marR="68580" marT="34290" marB="34290"/>
                </a:tc>
                <a:tc>
                  <a:txBody>
                    <a:bodyPr/>
                    <a:lstStyle/>
                    <a:p>
                      <a:r>
                        <a:rPr lang="en-US" sz="1400" dirty="0"/>
                        <a:t>Security features</a:t>
                      </a:r>
                    </a:p>
                  </a:txBody>
                  <a:tcPr marL="68580" marR="68580" marT="34290" marB="34290"/>
                </a:tc>
                <a:tc>
                  <a:txBody>
                    <a:bodyPr/>
                    <a:lstStyle/>
                    <a:p>
                      <a:r>
                        <a:rPr lang="en-US" sz="1400" b="1" dirty="0"/>
                        <a:t>Transaction History</a:t>
                      </a:r>
                      <a:endParaRPr lang="en-US" sz="1400" dirty="0"/>
                    </a:p>
                  </a:txBody>
                  <a:tcPr marL="68580" marR="68580" marT="34290" marB="34290"/>
                </a:tc>
                <a:extLst>
                  <a:ext uri="{0D108BD9-81ED-4DB2-BD59-A6C34878D82A}">
                    <a16:rowId xmlns:a16="http://schemas.microsoft.com/office/drawing/2014/main" val="514334803"/>
                  </a:ext>
                </a:extLst>
              </a:tr>
              <a:tr h="274320">
                <a:tc>
                  <a:txBody>
                    <a:bodyPr/>
                    <a:lstStyle/>
                    <a:p>
                      <a:r>
                        <a:rPr lang="en-US" sz="1400" dirty="0"/>
                        <a:t>Credit Card</a:t>
                      </a:r>
                    </a:p>
                  </a:txBody>
                  <a:tcPr marL="68580" marR="68580" marT="34290" marB="34290"/>
                </a:tc>
                <a:tc>
                  <a:txBody>
                    <a:bodyPr/>
                    <a:lstStyle/>
                    <a:p>
                      <a:r>
                        <a:rPr lang="en-US" sz="1400" dirty="0"/>
                        <a:t>SSL Encryption</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3885180465"/>
                  </a:ext>
                </a:extLst>
              </a:tr>
              <a:tr h="274320">
                <a:tc>
                  <a:txBody>
                    <a:bodyPr/>
                    <a:lstStyle/>
                    <a:p>
                      <a:r>
                        <a:rPr lang="en-US" sz="1400" dirty="0"/>
                        <a:t>Debit Card</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SSL Encryption</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2622111827"/>
                  </a:ext>
                </a:extLst>
              </a:tr>
              <a:tr h="274320">
                <a:tc>
                  <a:txBody>
                    <a:bodyPr/>
                    <a:lstStyle/>
                    <a:p>
                      <a:r>
                        <a:rPr lang="en-US" sz="1400" dirty="0"/>
                        <a:t>Digital Wallet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SSL Encryption</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2769704981"/>
                  </a:ext>
                </a:extLst>
              </a:tr>
            </a:tbl>
          </a:graphicData>
        </a:graphic>
      </p:graphicFrame>
      <p:sp>
        <p:nvSpPr>
          <p:cNvPr id="2" name="Rectangle 1">
            <a:extLst>
              <a:ext uri="{FF2B5EF4-FFF2-40B4-BE49-F238E27FC236}">
                <a16:creationId xmlns:a16="http://schemas.microsoft.com/office/drawing/2014/main" id="{97591E65-BEC2-2171-80DA-65B2B7B079E9}"/>
              </a:ext>
            </a:extLst>
          </p:cNvPr>
          <p:cNvSpPr/>
          <p:nvPr/>
        </p:nvSpPr>
        <p:spPr>
          <a:xfrm>
            <a:off x="5638800" y="4561839"/>
            <a:ext cx="1981201" cy="2459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0B3E136-CD57-6BF5-C1AA-CFCB1939A491}"/>
              </a:ext>
            </a:extLst>
          </p:cNvPr>
          <p:cNvSpPr txBox="1"/>
          <p:nvPr/>
        </p:nvSpPr>
        <p:spPr>
          <a:xfrm>
            <a:off x="6264191" y="4476786"/>
            <a:ext cx="1422400" cy="369332"/>
          </a:xfrm>
          <a:prstGeom prst="rect">
            <a:avLst/>
          </a:prstGeom>
          <a:noFill/>
        </p:spPr>
        <p:txBody>
          <a:bodyPr wrap="square" rtlCol="0">
            <a:spAutoFit/>
          </a:bodyPr>
          <a:lstStyle/>
          <a:p>
            <a:r>
              <a:rPr lang="en-GB" b="1" dirty="0">
                <a:solidFill>
                  <a:schemeClr val="bg1"/>
                </a:solidFill>
              </a:rPr>
              <a:t>Submit</a:t>
            </a:r>
          </a:p>
        </p:txBody>
      </p:sp>
    </p:spTree>
    <p:extLst>
      <p:ext uri="{BB962C8B-B14F-4D97-AF65-F5344CB8AC3E}">
        <p14:creationId xmlns:p14="http://schemas.microsoft.com/office/powerpoint/2010/main" val="1172078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96F28-E71B-AB01-05DF-1061EEBE0437}"/>
              </a:ext>
            </a:extLst>
          </p:cNvPr>
          <p:cNvSpPr txBox="1"/>
          <p:nvPr/>
        </p:nvSpPr>
        <p:spPr>
          <a:xfrm>
            <a:off x="219174" y="1101096"/>
            <a:ext cx="8816419" cy="3577903"/>
          </a:xfrm>
          <a:prstGeom prst="rect">
            <a:avLst/>
          </a:prstGeom>
          <a:noFill/>
        </p:spPr>
        <p:txBody>
          <a:bodyPr wrap="square">
            <a:spAutoFit/>
          </a:bodyPr>
          <a:lstStyle/>
          <a:p>
            <a:r>
              <a:rPr lang="en-US" sz="2100" b="1" dirty="0">
                <a:solidFill>
                  <a:schemeClr val="tx2"/>
                </a:solidFill>
              </a:rPr>
              <a:t>2. Non-Functional Requirements:</a:t>
            </a:r>
          </a:p>
          <a:p>
            <a:endParaRPr lang="en-US" sz="2100" b="1" dirty="0">
              <a:solidFill>
                <a:srgbClr val="FF0000"/>
              </a:solidFill>
            </a:endParaRPr>
          </a:p>
          <a:p>
            <a:r>
              <a:rPr lang="en-US" b="1" dirty="0">
                <a:solidFill>
                  <a:srgbClr val="FF0000"/>
                </a:solidFill>
              </a:rPr>
              <a:t>✧ Usability</a:t>
            </a:r>
          </a:p>
          <a:p>
            <a:pPr lvl="1"/>
            <a:r>
              <a:rPr lang="en-US" b="1" dirty="0"/>
              <a:t>     </a:t>
            </a:r>
            <a:r>
              <a:rPr lang="en-US" sz="1350" b="1" dirty="0"/>
              <a:t>Description</a:t>
            </a:r>
            <a:r>
              <a:rPr lang="en-US" sz="1350" dirty="0"/>
              <a:t>: The platform must be user-friendly and accessible for users of various ages and tech proficiency.</a:t>
            </a:r>
          </a:p>
          <a:p>
            <a:pPr lvl="1"/>
            <a:r>
              <a:rPr lang="en-US" sz="1350" b="1" dirty="0"/>
              <a:t>       Details: </a:t>
            </a:r>
            <a:r>
              <a:rPr lang="en-US" sz="1350" dirty="0"/>
              <a:t>Intuitive Navigation: Easy access to all sections of the platform through a clear, structured layout .</a:t>
            </a:r>
          </a:p>
          <a:p>
            <a:pPr lvl="1"/>
            <a:r>
              <a:rPr lang="en-US" sz="1350" b="1" dirty="0"/>
              <a:t>       Responsive Design</a:t>
            </a:r>
            <a:r>
              <a:rPr lang="en-US" sz="1350" dirty="0"/>
              <a:t>: Compatible across devices (desktop, tablet, mobile).</a:t>
            </a:r>
          </a:p>
          <a:p>
            <a:r>
              <a:rPr lang="en-US" b="1" dirty="0">
                <a:solidFill>
                  <a:srgbClr val="FF0000"/>
                </a:solidFill>
              </a:rPr>
              <a:t>✧ Performance</a:t>
            </a:r>
          </a:p>
          <a:p>
            <a:pPr lvl="1"/>
            <a:r>
              <a:rPr lang="en-US" b="1" dirty="0"/>
              <a:t>     </a:t>
            </a:r>
            <a:r>
              <a:rPr lang="en-US" sz="1350" b="1" dirty="0"/>
              <a:t>Description:</a:t>
            </a:r>
            <a:r>
              <a:rPr lang="en-US" sz="1350" dirty="0"/>
              <a:t> The platform should offer fast and efficient performance.</a:t>
            </a:r>
          </a:p>
          <a:p>
            <a:pPr lvl="1"/>
            <a:r>
              <a:rPr lang="en-US" sz="1350" dirty="0"/>
              <a:t>       </a:t>
            </a:r>
            <a:r>
              <a:rPr lang="en-US" sz="1350" b="1" dirty="0"/>
              <a:t>Details : </a:t>
            </a:r>
            <a:r>
              <a:rPr lang="en-US" sz="1350" dirty="0"/>
              <a:t>Load Time: Pages should load within 2 seconds under standard internet conditions .</a:t>
            </a:r>
          </a:p>
          <a:p>
            <a:pPr lvl="1"/>
            <a:r>
              <a:rPr lang="en-US" sz="1350" b="1" dirty="0"/>
              <a:t>       Scalability:</a:t>
            </a:r>
            <a:r>
              <a:rPr lang="en-US" sz="1350" dirty="0"/>
              <a:t> Capable of handling up to 10,000 users concurrently without downtime.</a:t>
            </a:r>
          </a:p>
          <a:p>
            <a:r>
              <a:rPr lang="en-US" b="1" dirty="0">
                <a:solidFill>
                  <a:srgbClr val="FF0000"/>
                </a:solidFill>
              </a:rPr>
              <a:t>✧ Security</a:t>
            </a:r>
          </a:p>
          <a:p>
            <a:pPr lvl="1"/>
            <a:r>
              <a:rPr lang="en-US" sz="1350" b="1" dirty="0"/>
              <a:t>       Description:</a:t>
            </a:r>
            <a:r>
              <a:rPr lang="en-US" sz="1350" dirty="0"/>
              <a:t> User data and transactions must be secure .</a:t>
            </a:r>
          </a:p>
          <a:p>
            <a:pPr lvl="1"/>
            <a:r>
              <a:rPr lang="en-US" sz="1350" b="1" dirty="0"/>
              <a:t>       Details: </a:t>
            </a:r>
            <a:r>
              <a:rPr lang="en-US" sz="1350" dirty="0"/>
              <a:t>Data Protection: Uses encryption for sensitive data, including passwords and payment details.</a:t>
            </a:r>
          </a:p>
          <a:p>
            <a:pPr lvl="1"/>
            <a:r>
              <a:rPr lang="en-US" sz="1350" dirty="0"/>
              <a:t>       </a:t>
            </a:r>
            <a:r>
              <a:rPr lang="en-US" sz="1350" b="1" dirty="0"/>
              <a:t>Compliance:</a:t>
            </a:r>
            <a:r>
              <a:rPr lang="en-US" sz="1350" dirty="0"/>
              <a:t> Adheres to GDPR for data privacy.</a:t>
            </a:r>
          </a:p>
        </p:txBody>
      </p:sp>
      <p:sp>
        <p:nvSpPr>
          <p:cNvPr id="4" name="TextBox 3">
            <a:extLst>
              <a:ext uri="{FF2B5EF4-FFF2-40B4-BE49-F238E27FC236}">
                <a16:creationId xmlns:a16="http://schemas.microsoft.com/office/drawing/2014/main" id="{2B6C3D7C-3D8C-3A5A-10BF-520C81188F1D}"/>
              </a:ext>
            </a:extLst>
          </p:cNvPr>
          <p:cNvSpPr txBox="1"/>
          <p:nvPr/>
        </p:nvSpPr>
        <p:spPr>
          <a:xfrm>
            <a:off x="-243840" y="4678999"/>
            <a:ext cx="9387840" cy="1200329"/>
          </a:xfrm>
          <a:prstGeom prst="rect">
            <a:avLst/>
          </a:prstGeom>
          <a:noFill/>
        </p:spPr>
        <p:txBody>
          <a:bodyPr wrap="square">
            <a:spAutoFit/>
          </a:bodyPr>
          <a:lstStyle/>
          <a:p>
            <a:pPr lvl="1"/>
            <a:r>
              <a:rPr lang="en-US" b="1" dirty="0">
                <a:solidFill>
                  <a:srgbClr val="FF0000"/>
                </a:solidFill>
              </a:rPr>
              <a:t>✧ Reliability </a:t>
            </a:r>
          </a:p>
          <a:p>
            <a:pPr lvl="1"/>
            <a:r>
              <a:rPr lang="en-US" sz="1800" b="1" dirty="0"/>
              <a:t>Description: </a:t>
            </a:r>
            <a:r>
              <a:rPr lang="en-US" sz="1800" dirty="0"/>
              <a:t>The platform must function reliably under all conditions . </a:t>
            </a:r>
          </a:p>
          <a:p>
            <a:pPr lvl="1"/>
            <a:r>
              <a:rPr lang="en-US" sz="1800" b="1" dirty="0"/>
              <a:t>Details : </a:t>
            </a:r>
            <a:r>
              <a:rPr lang="en-US" sz="1800" dirty="0"/>
              <a:t>Availability: 99.9% uptime, except for scheduled maintenance .</a:t>
            </a:r>
          </a:p>
          <a:p>
            <a:pPr lvl="1"/>
            <a:r>
              <a:rPr lang="en-US" sz="1800" b="1" dirty="0"/>
              <a:t>Backup:</a:t>
            </a:r>
            <a:r>
              <a:rPr lang="en-US" sz="1800" dirty="0"/>
              <a:t> Daily data backup to ensure recovery in case of failure.</a:t>
            </a:r>
          </a:p>
        </p:txBody>
      </p:sp>
    </p:spTree>
    <p:extLst>
      <p:ext uri="{BB962C8B-B14F-4D97-AF65-F5344CB8AC3E}">
        <p14:creationId xmlns:p14="http://schemas.microsoft.com/office/powerpoint/2010/main" val="546424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66298-E05A-4ED4-AECD-0F51824944DE}"/>
              </a:ext>
            </a:extLst>
          </p:cNvPr>
          <p:cNvSpPr txBox="1"/>
          <p:nvPr/>
        </p:nvSpPr>
        <p:spPr>
          <a:xfrm>
            <a:off x="2050330" y="1883467"/>
            <a:ext cx="7093670" cy="1741374"/>
          </a:xfrm>
          <a:prstGeom prst="rect">
            <a:avLst/>
          </a:prstGeom>
          <a:noFill/>
        </p:spPr>
        <p:txBody>
          <a:bodyPr wrap="square">
            <a:spAutoFit/>
          </a:bodyPr>
          <a:lstStyle/>
          <a:p>
            <a:pPr>
              <a:lnSpc>
                <a:spcPct val="115000"/>
              </a:lnSpc>
              <a:spcBef>
                <a:spcPts val="1000"/>
              </a:spcBef>
            </a:pPr>
            <a:r>
              <a:rPr lang="en-US" sz="4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4. System Models</a:t>
            </a:r>
            <a:r>
              <a:rPr lang="ar-EG" sz="4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 </a:t>
            </a:r>
            <a:r>
              <a:rPr lang="en-GB" sz="4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  (Analysis Models)</a:t>
            </a:r>
          </a:p>
        </p:txBody>
      </p:sp>
    </p:spTree>
    <p:extLst>
      <p:ext uri="{BB962C8B-B14F-4D97-AF65-F5344CB8AC3E}">
        <p14:creationId xmlns:p14="http://schemas.microsoft.com/office/powerpoint/2010/main" val="216437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8DFA01-C81F-2EE1-7AA8-210064DEC5C4}"/>
              </a:ext>
            </a:extLst>
          </p:cNvPr>
          <p:cNvSpPr>
            <a:spLocks noChangeArrowheads="1"/>
          </p:cNvSpPr>
          <p:nvPr/>
        </p:nvSpPr>
        <p:spPr bwMode="auto">
          <a:xfrm>
            <a:off x="0" y="0"/>
            <a:ext cx="8936610" cy="734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37250" algn="r"/>
              </a:tabLst>
              <a:defRPr>
                <a:solidFill>
                  <a:schemeClr val="tx1"/>
                </a:solidFill>
                <a:latin typeface="Arial" panose="020B0604020202020204" pitchFamily="34" charset="0"/>
              </a:defRPr>
            </a:lvl1pPr>
            <a:lvl2pPr eaLnBrk="0" fontAlgn="base" hangingPunct="0">
              <a:spcBef>
                <a:spcPct val="0"/>
              </a:spcBef>
              <a:spcAft>
                <a:spcPct val="0"/>
              </a:spcAft>
              <a:tabLst>
                <a:tab pos="5937250" algn="r"/>
              </a:tabLst>
              <a:defRPr>
                <a:solidFill>
                  <a:schemeClr val="tx1"/>
                </a:solidFill>
                <a:latin typeface="Arial" panose="020B0604020202020204" pitchFamily="34" charset="0"/>
              </a:defRPr>
            </a:lvl2pPr>
            <a:lvl3pPr eaLnBrk="0" fontAlgn="base" hangingPunct="0">
              <a:spcBef>
                <a:spcPct val="0"/>
              </a:spcBef>
              <a:spcAft>
                <a:spcPct val="0"/>
              </a:spcAft>
              <a:tabLst>
                <a:tab pos="5937250" algn="r"/>
              </a:tabLst>
              <a:defRPr>
                <a:solidFill>
                  <a:schemeClr val="tx1"/>
                </a:solidFill>
                <a:latin typeface="Arial" panose="020B0604020202020204" pitchFamily="34" charset="0"/>
              </a:defRPr>
            </a:lvl3pPr>
            <a:lvl4pPr eaLnBrk="0" fontAlgn="base" hangingPunct="0">
              <a:spcBef>
                <a:spcPct val="0"/>
              </a:spcBef>
              <a:spcAft>
                <a:spcPct val="0"/>
              </a:spcAft>
              <a:tabLst>
                <a:tab pos="5937250" algn="r"/>
              </a:tabLst>
              <a:defRPr>
                <a:solidFill>
                  <a:schemeClr val="tx1"/>
                </a:solidFill>
                <a:latin typeface="Arial" panose="020B0604020202020204" pitchFamily="34" charset="0"/>
              </a:defRPr>
            </a:lvl4pPr>
            <a:lvl5pPr eaLnBrk="0" fontAlgn="base" hangingPunct="0">
              <a:spcBef>
                <a:spcPct val="0"/>
              </a:spcBef>
              <a:spcAft>
                <a:spcPct val="0"/>
              </a:spcAft>
              <a:tabLst>
                <a:tab pos="5937250" algn="r"/>
              </a:tabLst>
              <a:defRPr>
                <a:solidFill>
                  <a:schemeClr val="tx1"/>
                </a:solidFill>
                <a:latin typeface="Arial" panose="020B0604020202020204" pitchFamily="34" charset="0"/>
              </a:defRPr>
            </a:lvl5pPr>
            <a:lvl6pPr eaLnBrk="0" fontAlgn="base" hangingPunct="0">
              <a:spcBef>
                <a:spcPct val="0"/>
              </a:spcBef>
              <a:spcAft>
                <a:spcPct val="0"/>
              </a:spcAft>
              <a:tabLst>
                <a:tab pos="5937250" algn="r"/>
              </a:tabLst>
              <a:defRPr>
                <a:solidFill>
                  <a:schemeClr val="tx1"/>
                </a:solidFill>
                <a:latin typeface="Arial" panose="020B0604020202020204" pitchFamily="34" charset="0"/>
              </a:defRPr>
            </a:lvl6pPr>
            <a:lvl7pPr eaLnBrk="0" fontAlgn="base" hangingPunct="0">
              <a:spcBef>
                <a:spcPct val="0"/>
              </a:spcBef>
              <a:spcAft>
                <a:spcPct val="0"/>
              </a:spcAft>
              <a:tabLst>
                <a:tab pos="5937250" algn="r"/>
              </a:tabLst>
              <a:defRPr>
                <a:solidFill>
                  <a:schemeClr val="tx1"/>
                </a:solidFill>
                <a:latin typeface="Arial" panose="020B0604020202020204" pitchFamily="34" charset="0"/>
              </a:defRPr>
            </a:lvl7pPr>
            <a:lvl8pPr eaLnBrk="0" fontAlgn="base" hangingPunct="0">
              <a:spcBef>
                <a:spcPct val="0"/>
              </a:spcBef>
              <a:spcAft>
                <a:spcPct val="0"/>
              </a:spcAft>
              <a:tabLst>
                <a:tab pos="5937250" algn="r"/>
              </a:tabLst>
              <a:defRPr>
                <a:solidFill>
                  <a:schemeClr val="tx1"/>
                </a:solidFill>
                <a:latin typeface="Arial" panose="020B0604020202020204" pitchFamily="34" charset="0"/>
              </a:defRPr>
            </a:lvl8pPr>
            <a:lvl9pPr eaLnBrk="0" fontAlgn="base" hangingPunct="0">
              <a:spcBef>
                <a:spcPct val="0"/>
              </a:spcBef>
              <a:spcAft>
                <a:spcPct val="0"/>
              </a:spcAft>
              <a:tabLst>
                <a:tab pos="593725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1500" b="1" i="0" u="none" strike="noStrike" cap="none" normalizeH="0" baseline="0" dirty="0">
                <a:ln>
                  <a:noFill/>
                </a:ln>
                <a:solidFill>
                  <a:schemeClr val="accent1"/>
                </a:solidFill>
                <a:effectLst/>
                <a:latin typeface="Arial" panose="020B0604020202020204" pitchFamily="34" charset="0"/>
                <a:ea typeface="Times" panose="02020603050405020304" pitchFamily="18" charset="0"/>
                <a:cs typeface="Times New Roman" panose="02020603050405020304" pitchFamily="18" charset="0"/>
              </a:rPr>
              <a:t>Table of Contents</a:t>
            </a:r>
            <a:endParaRPr kumimoji="0" lang="en-GB" altLang="en-US" sz="1200" b="0" i="0" u="none" strike="noStrike" cap="none" normalizeH="0" baseline="0" dirty="0">
              <a:ln>
                <a:noFill/>
              </a:ln>
              <a:solidFill>
                <a:schemeClr val="tx1"/>
              </a:solidFill>
              <a:effectLst/>
              <a:latin typeface="Arial" panose="020B0604020202020204" pitchFamily="34" charset="0"/>
            </a:endParaRPr>
          </a:p>
          <a:p>
            <a:pPr lvl="1" defTabSz="914400"/>
            <a:r>
              <a:rPr kumimoji="0" lang="en-US"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1. INTRODUCTION</a:t>
            </a:r>
            <a:r>
              <a:rPr kumimoji="0" lang="en-US" altLang="en-US" sz="9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1.1 Purpose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1.2 Scope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1.3 Definitions, Acronyms, and Abbreviations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1.4 References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1" defTabSz="914400"/>
            <a:r>
              <a:rPr kumimoji="0" lang="en-US"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 GENERAL DESCRIPTION</a:t>
            </a:r>
            <a:r>
              <a:rPr kumimoji="0" lang="en-US" altLang="en-US" sz="9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2.1 Product Perspective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2.2 Product Functions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2.3 User Characteristics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2.4 Operation Environment</a:t>
            </a:r>
          </a:p>
          <a:p>
            <a:pPr lvl="2" defTabSz="914400"/>
            <a:r>
              <a:rPr lang="en-US" altLang="en-US" sz="900" dirty="0">
                <a:ea typeface="Times" panose="02020603050405020304" pitchFamily="18" charset="0"/>
                <a:cs typeface="Times New Roman" panose="02020603050405020304" pitchFamily="18" charset="0"/>
              </a:rPr>
              <a:t>2.5 Design and Implementation Constraints</a:t>
            </a:r>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2.5 Assumptions and Dependencies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1" defTabSz="914400"/>
            <a:r>
              <a:rPr kumimoji="0" lang="en-US"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3. System Features ( Functional Requirements)</a:t>
            </a:r>
            <a:r>
              <a:rPr kumimoji="0" lang="en-US" altLang="en-US" sz="9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3.1 Search and Browse </a:t>
            </a:r>
          </a:p>
          <a:p>
            <a:pPr lvl="2" defTabSz="914400"/>
            <a:r>
              <a:rPr lang="en-US" altLang="en-US" sz="900" dirty="0">
                <a:ea typeface="Times" panose="02020603050405020304" pitchFamily="18" charset="0"/>
                <a:cs typeface="Times New Roman" panose="02020603050405020304" pitchFamily="18" charset="0"/>
              </a:rPr>
              <a:t>3.2 Booking Management</a:t>
            </a: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3.3 User Profile Management</a:t>
            </a:r>
          </a:p>
          <a:p>
            <a:pPr lvl="2" defTabSz="914400"/>
            <a:r>
              <a:rPr lang="en-US" altLang="en-US" sz="900" dirty="0">
                <a:ea typeface="Times" panose="02020603050405020304" pitchFamily="18" charset="0"/>
                <a:cs typeface="Times New Roman" panose="02020603050405020304" pitchFamily="18" charset="0"/>
              </a:rPr>
              <a:t>3.4 Payment Processing </a:t>
            </a:r>
            <a:br>
              <a:rPr lang="en-US" altLang="en-US" sz="900" dirty="0">
                <a:ea typeface="Times" panose="02020603050405020304" pitchFamily="18" charset="0"/>
                <a:cs typeface="Times New Roman" panose="02020603050405020304" pitchFamily="18" charset="0"/>
              </a:rPr>
            </a:br>
            <a:r>
              <a:rPr lang="en-US" altLang="en-US" sz="900" dirty="0">
                <a:ea typeface="Times" panose="02020603050405020304" pitchFamily="18" charset="0"/>
                <a:cs typeface="Times New Roman" panose="02020603050405020304" pitchFamily="18" charset="0"/>
              </a:rPr>
              <a:t>3.5 Notifications and Alerts</a:t>
            </a:r>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1" defTabSz="914400"/>
            <a:r>
              <a:rPr kumimoji="0" lang="en-US"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4. External Interface Requirements </a:t>
            </a:r>
            <a:r>
              <a:rPr kumimoji="0" lang="en-US" altLang="en-US" sz="9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4.1 User Interface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4.2 Hardware Interface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4.3 Software Interface</a:t>
            </a:r>
          </a:p>
          <a:p>
            <a:pPr lvl="1"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4.4 Co</a:t>
            </a:r>
            <a:r>
              <a:rPr lang="en-US" altLang="en-US" sz="900" dirty="0">
                <a:ea typeface="Times" panose="02020603050405020304" pitchFamily="18" charset="0"/>
                <a:cs typeface="Times New Roman" panose="02020603050405020304" pitchFamily="18" charset="0"/>
              </a:rPr>
              <a:t>mmunication Interface</a:t>
            </a:r>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1" defTabSz="914400"/>
            <a:r>
              <a:rPr kumimoji="0" lang="en-US"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5-Non-Functional Requirements </a:t>
            </a: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5.1 Performance Requirements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5.2 Security Requirements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5.3 Usability Requirements</a:t>
            </a: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5.4 Reliability Requirements</a:t>
            </a: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5.5 Availability Requirements</a:t>
            </a:r>
          </a:p>
          <a:p>
            <a:pPr lvl="2" defTabSz="914400"/>
            <a:r>
              <a:rPr lang="en-US" altLang="en-US" sz="900" dirty="0">
                <a:ea typeface="Times" panose="02020603050405020304" pitchFamily="18" charset="0"/>
                <a:cs typeface="Times New Roman" panose="02020603050405020304" pitchFamily="18" charset="0"/>
              </a:rPr>
              <a:t>5.6 Maintainability Requirements</a:t>
            </a:r>
            <a:r>
              <a:rPr kumimoji="0" lang="en-US" altLang="en-US" sz="9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1" defTabSz="914400"/>
            <a:r>
              <a:rPr kumimoji="0" lang="en-GB"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6</a:t>
            </a:r>
            <a:r>
              <a:rPr lang="en-GB" altLang="en-US" sz="1200" b="1" dirty="0">
                <a:ea typeface="Times" panose="02020603050405020304" pitchFamily="18" charset="0"/>
                <a:cs typeface="Times New Roman" panose="02020603050405020304" pitchFamily="18" charset="0"/>
              </a:rPr>
              <a:t>-</a:t>
            </a:r>
            <a:r>
              <a:rPr kumimoji="0" lang="en-GB"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S</a:t>
            </a:r>
            <a:r>
              <a:rPr lang="en-GB" altLang="en-US" sz="1200" b="1" dirty="0">
                <a:ea typeface="Times" panose="02020603050405020304" pitchFamily="18" charset="0"/>
                <a:cs typeface="Times New Roman" panose="02020603050405020304" pitchFamily="18" charset="0"/>
              </a:rPr>
              <a:t>ystem Models</a:t>
            </a: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6.1 Context Diagram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6.2Use Case Diagram	</a:t>
            </a:r>
            <a:endParaRPr kumimoji="0" lang="en-GB" altLang="en-US" sz="900" b="0" i="0" u="none" strike="noStrike" cap="none" normalizeH="0" baseline="0" dirty="0">
              <a:ln>
                <a:noFill/>
              </a:ln>
              <a:solidFill>
                <a:schemeClr val="tx1"/>
              </a:solidFill>
              <a:effectLst/>
              <a:latin typeface="Arial" panose="020B0604020202020204" pitchFamily="34" charset="0"/>
            </a:endParaRPr>
          </a:p>
          <a:p>
            <a:pPr lvl="2" defTabSz="914400"/>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6.3 Data Flow Diagram </a:t>
            </a:r>
          </a:p>
          <a:p>
            <a:pPr lvl="2" defTabSz="914400"/>
            <a:r>
              <a:rPr lang="en-US" altLang="en-US" sz="900" dirty="0">
                <a:ea typeface="Times" panose="02020603050405020304" pitchFamily="18" charset="0"/>
                <a:cs typeface="Times New Roman" panose="02020603050405020304" pitchFamily="18" charset="0"/>
              </a:rPr>
              <a:t>6.4 Sequence Diagram</a:t>
            </a:r>
            <a:endParaRPr lang="ar-EG" altLang="en-US" sz="900" dirty="0">
              <a:ea typeface="Times" panose="02020603050405020304" pitchFamily="18" charset="0"/>
              <a:cs typeface="Times New Roman" panose="02020603050405020304" pitchFamily="18" charset="0"/>
            </a:endParaRPr>
          </a:p>
          <a:p>
            <a:pPr lvl="1" defTabSz="914400"/>
            <a:r>
              <a:rPr lang="en-GB" altLang="en-US" sz="1200" b="1" dirty="0">
                <a:ea typeface="Times" panose="02020603050405020304" pitchFamily="18" charset="0"/>
                <a:cs typeface="Times New Roman" panose="02020603050405020304" pitchFamily="18" charset="0"/>
              </a:rPr>
              <a:t>7-Other Requirements</a:t>
            </a:r>
            <a:endParaRPr lang="ar-EG" altLang="en-US" sz="1200" b="1" dirty="0">
              <a:ea typeface="Times" panose="02020603050405020304" pitchFamily="18" charset="0"/>
              <a:cs typeface="Times New Roman" panose="02020603050405020304" pitchFamily="18" charset="0"/>
            </a:endParaRPr>
          </a:p>
          <a:p>
            <a:pPr lvl="1" defTabSz="914400"/>
            <a:r>
              <a:rPr lang="en-GB" altLang="en-US" sz="900" dirty="0">
                <a:ea typeface="Times" panose="02020603050405020304" pitchFamily="18" charset="0"/>
                <a:cs typeface="Times New Roman" panose="02020603050405020304" pitchFamily="18" charset="0"/>
              </a:rPr>
              <a:t>7.1 Legal Requirements </a:t>
            </a:r>
          </a:p>
          <a:p>
            <a:pPr lvl="1" defTabSz="914400"/>
            <a:r>
              <a:rPr lang="en-GB" altLang="en-US" sz="900" dirty="0">
                <a:ea typeface="Times" panose="02020603050405020304" pitchFamily="18" charset="0"/>
                <a:cs typeface="Times New Roman" panose="02020603050405020304" pitchFamily="18" charset="0"/>
              </a:rPr>
              <a:t>7.2 Ethical Consideration </a:t>
            </a:r>
          </a:p>
          <a:p>
            <a:pPr lvl="1" defTabSz="914400"/>
            <a:r>
              <a:rPr lang="en-GB" altLang="en-US" sz="1200" b="1" dirty="0">
                <a:ea typeface="Times" panose="02020603050405020304" pitchFamily="18" charset="0"/>
                <a:cs typeface="Times New Roman" panose="02020603050405020304" pitchFamily="18" charset="0"/>
              </a:rPr>
              <a:t>8-</a:t>
            </a:r>
            <a:r>
              <a:rPr kumimoji="0" lang="en-GB" altLang="en-US" sz="1200" b="1"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Change Management Process </a:t>
            </a:r>
          </a:p>
          <a:p>
            <a:pPr lvl="2" defTabSz="914400"/>
            <a:r>
              <a:rPr lang="en-GB" altLang="en-US" sz="900" b="1" dirty="0">
                <a:ea typeface="Times" panose="02020603050405020304" pitchFamily="18" charset="0"/>
                <a:cs typeface="Times New Roman" panose="02020603050405020304" pitchFamily="18" charset="0"/>
              </a:rPr>
              <a:t>     </a:t>
            </a:r>
            <a:r>
              <a:rPr lang="en-GB" altLang="en-US" sz="1000" b="1" dirty="0">
                <a:ea typeface="Times" panose="02020603050405020304" pitchFamily="18" charset="0"/>
                <a:cs typeface="Times New Roman" panose="02020603050405020304" pitchFamily="18" charset="0"/>
              </a:rPr>
              <a:t>-Appendices </a:t>
            </a:r>
          </a:p>
          <a:p>
            <a:pPr lvl="2" defTabSz="914400"/>
            <a:r>
              <a:rPr lang="en-GB" altLang="en-US" sz="900" b="1" dirty="0">
                <a:ea typeface="Times" panose="02020603050405020304" pitchFamily="18" charset="0"/>
                <a:cs typeface="Times New Roman" panose="02020603050405020304" pitchFamily="18" charset="0"/>
              </a:rPr>
              <a:t>         -Appendix 1 </a:t>
            </a:r>
          </a:p>
          <a:p>
            <a:pPr lvl="2" defTabSz="914400"/>
            <a:r>
              <a:rPr lang="en-GB" altLang="en-US" sz="900" b="1" dirty="0">
                <a:ea typeface="Times" panose="02020603050405020304" pitchFamily="18" charset="0"/>
                <a:cs typeface="Times New Roman" panose="02020603050405020304" pitchFamily="18" charset="0"/>
              </a:rPr>
              <a:t>         -Appendix 2 </a:t>
            </a:r>
          </a:p>
          <a:p>
            <a:pPr lvl="2" defTabSz="914400"/>
            <a:r>
              <a:rPr lang="en-GB" altLang="en-US" sz="900" b="1" dirty="0">
                <a:ea typeface="Times" panose="02020603050405020304" pitchFamily="18" charset="0"/>
                <a:cs typeface="Times New Roman" panose="02020603050405020304" pitchFamily="18" charset="0"/>
              </a:rPr>
              <a:t>         -Appendix 3</a:t>
            </a:r>
          </a:p>
          <a:p>
            <a:pPr lvl="2" defTabSz="914400"/>
            <a:r>
              <a:rPr lang="en-GB" altLang="en-US" sz="900" b="1" dirty="0">
                <a:ea typeface="Times" panose="02020603050405020304" pitchFamily="18" charset="0"/>
                <a:cs typeface="Times New Roman" panose="02020603050405020304" pitchFamily="18" charset="0"/>
              </a:rPr>
              <a:t>         -Appendix 4 </a:t>
            </a: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endParaRPr lang="ar-EG" altLang="en-US" sz="900" dirty="0">
              <a:ea typeface="Times" panose="02020603050405020304" pitchFamily="18" charset="0"/>
              <a:cs typeface="Times New Roman" panose="02020603050405020304" pitchFamily="18" charset="0"/>
            </a:endParaRPr>
          </a:p>
          <a:p>
            <a:pPr defTabSz="914400"/>
            <a:endParaRPr lang="en-GB" altLang="en-US" sz="900" b="1" dirty="0">
              <a:ea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37250" algn="r"/>
              </a:tabLst>
            </a:pPr>
            <a:r>
              <a:rPr kumimoji="0" lang="en-US" altLang="en-US" sz="900" b="0" i="0" u="none" strike="noStrike" cap="none" normalizeH="0" baseline="0" dirty="0">
                <a:ln>
                  <a:noFill/>
                </a:ln>
                <a:solidFill>
                  <a:schemeClr val="tx1"/>
                </a:solidFill>
                <a:effectLst/>
                <a:latin typeface="Arial" panose="020B0604020202020204" pitchFamily="34" charset="0"/>
                <a:ea typeface="Times" panose="02020603050405020304" pitchFamily="18" charset="0"/>
                <a:cs typeface="Times New Roman" panose="02020603050405020304" pitchFamily="18"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173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28917729-9EB0-100F-7FFD-B2941989E4DA}"/>
              </a:ext>
            </a:extLst>
          </p:cNvPr>
          <p:cNvSpPr/>
          <p:nvPr/>
        </p:nvSpPr>
        <p:spPr>
          <a:xfrm>
            <a:off x="3874040" y="2878169"/>
            <a:ext cx="1035996" cy="561175"/>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Trip Booking</a:t>
            </a:r>
            <a:endParaRPr lang="en-US" sz="1350" b="1" dirty="0"/>
          </a:p>
        </p:txBody>
      </p:sp>
      <p:cxnSp>
        <p:nvCxnSpPr>
          <p:cNvPr id="8" name="Straight Connector 7">
            <a:extLst>
              <a:ext uri="{FF2B5EF4-FFF2-40B4-BE49-F238E27FC236}">
                <a16:creationId xmlns:a16="http://schemas.microsoft.com/office/drawing/2014/main" id="{D019E09D-3FFA-9893-2C6E-2A14F2B8851C}"/>
              </a:ext>
            </a:extLst>
          </p:cNvPr>
          <p:cNvCxnSpPr>
            <a:cxnSpLocks/>
          </p:cNvCxnSpPr>
          <p:nvPr/>
        </p:nvCxnSpPr>
        <p:spPr>
          <a:xfrm>
            <a:off x="4910036" y="3122357"/>
            <a:ext cx="1079771"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C44D1B97-6B80-B8D3-3E54-7D5BE525DF35}"/>
              </a:ext>
            </a:extLst>
          </p:cNvPr>
          <p:cNvCxnSpPr>
            <a:cxnSpLocks/>
          </p:cNvCxnSpPr>
          <p:nvPr/>
        </p:nvCxnSpPr>
        <p:spPr>
          <a:xfrm>
            <a:off x="3720831" y="2054233"/>
            <a:ext cx="153209" cy="828551"/>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A78793B2-C1E6-2391-3C44-DF4000FE6E44}"/>
              </a:ext>
            </a:extLst>
          </p:cNvPr>
          <p:cNvCxnSpPr>
            <a:cxnSpLocks/>
            <a:stCxn id="6" idx="2"/>
            <a:endCxn id="33" idx="0"/>
          </p:cNvCxnSpPr>
          <p:nvPr/>
        </p:nvCxnSpPr>
        <p:spPr>
          <a:xfrm>
            <a:off x="4392038" y="3439344"/>
            <a:ext cx="34020" cy="1029152"/>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BC93CFC8-ACE6-5602-2B41-24C39A9AAB62}"/>
              </a:ext>
            </a:extLst>
          </p:cNvPr>
          <p:cNvCxnSpPr>
            <a:cxnSpLocks/>
            <a:endCxn id="6" idx="1"/>
          </p:cNvCxnSpPr>
          <p:nvPr/>
        </p:nvCxnSpPr>
        <p:spPr>
          <a:xfrm>
            <a:off x="2641060" y="3107913"/>
            <a:ext cx="1232980" cy="50844"/>
          </a:xfrm>
          <a:prstGeom prst="line">
            <a:avLst/>
          </a:prstGeom>
        </p:spPr>
        <p:style>
          <a:lnRef idx="2">
            <a:schemeClr val="dk1"/>
          </a:lnRef>
          <a:fillRef idx="0">
            <a:schemeClr val="dk1"/>
          </a:fillRef>
          <a:effectRef idx="1">
            <a:schemeClr val="dk1"/>
          </a:effectRef>
          <a:fontRef idx="minor">
            <a:schemeClr val="tx1"/>
          </a:fontRef>
        </p:style>
      </p:cxnSp>
      <p:sp>
        <p:nvSpPr>
          <p:cNvPr id="25" name="Rectangle: Diagonal Corners Rounded 24">
            <a:extLst>
              <a:ext uri="{FF2B5EF4-FFF2-40B4-BE49-F238E27FC236}">
                <a16:creationId xmlns:a16="http://schemas.microsoft.com/office/drawing/2014/main" id="{76550B05-B767-6444-AB8C-FC9B1BFF78F8}"/>
              </a:ext>
            </a:extLst>
          </p:cNvPr>
          <p:cNvSpPr/>
          <p:nvPr/>
        </p:nvSpPr>
        <p:spPr>
          <a:xfrm>
            <a:off x="488815" y="1163672"/>
            <a:ext cx="1794753" cy="685800"/>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Context Diagram : System Boundaries</a:t>
            </a:r>
          </a:p>
        </p:txBody>
      </p:sp>
      <p:sp>
        <p:nvSpPr>
          <p:cNvPr id="30" name="Rectangle 29">
            <a:extLst>
              <a:ext uri="{FF2B5EF4-FFF2-40B4-BE49-F238E27FC236}">
                <a16:creationId xmlns:a16="http://schemas.microsoft.com/office/drawing/2014/main" id="{C4907D03-E9F0-C38B-2F48-53D2899D100D}"/>
              </a:ext>
            </a:extLst>
          </p:cNvPr>
          <p:cNvSpPr/>
          <p:nvPr/>
        </p:nvSpPr>
        <p:spPr>
          <a:xfrm>
            <a:off x="3228366" y="1296500"/>
            <a:ext cx="806180" cy="74430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System </a:t>
            </a:r>
          </a:p>
          <a:p>
            <a:pPr algn="ctr"/>
            <a:r>
              <a:rPr lang="en-US" sz="1350" b="1" dirty="0">
                <a:solidFill>
                  <a:schemeClr val="tx1"/>
                </a:solidFill>
              </a:rPr>
              <a:t>Hotel</a:t>
            </a:r>
          </a:p>
          <a:p>
            <a:pPr algn="ctr"/>
            <a:r>
              <a:rPr lang="en-US" sz="1350" b="1" dirty="0">
                <a:solidFill>
                  <a:schemeClr val="tx1"/>
                </a:solidFill>
              </a:rPr>
              <a:t>Booking</a:t>
            </a:r>
          </a:p>
        </p:txBody>
      </p:sp>
      <p:sp>
        <p:nvSpPr>
          <p:cNvPr id="31" name="Rectangle 30">
            <a:extLst>
              <a:ext uri="{FF2B5EF4-FFF2-40B4-BE49-F238E27FC236}">
                <a16:creationId xmlns:a16="http://schemas.microsoft.com/office/drawing/2014/main" id="{844BC358-C192-1773-A2C7-E90E215BF6EB}"/>
              </a:ext>
            </a:extLst>
          </p:cNvPr>
          <p:cNvSpPr/>
          <p:nvPr/>
        </p:nvSpPr>
        <p:spPr>
          <a:xfrm>
            <a:off x="5989808" y="2493430"/>
            <a:ext cx="766053" cy="117268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ln w="0"/>
                <a:solidFill>
                  <a:schemeClr val="tx1"/>
                </a:solidFill>
                <a:effectLst>
                  <a:outerShdw blurRad="38100" dist="19050" dir="2700000" algn="tl" rotWithShape="0">
                    <a:schemeClr val="dk1">
                      <a:alpha val="40000"/>
                    </a:schemeClr>
                  </a:outerShdw>
                </a:effectLst>
              </a:rPr>
              <a:t>System Data Base</a:t>
            </a:r>
          </a:p>
        </p:txBody>
      </p:sp>
      <p:sp>
        <p:nvSpPr>
          <p:cNvPr id="32" name="Rectangle 31">
            <a:extLst>
              <a:ext uri="{FF2B5EF4-FFF2-40B4-BE49-F238E27FC236}">
                <a16:creationId xmlns:a16="http://schemas.microsoft.com/office/drawing/2014/main" id="{197BCF0B-5608-8151-BFEF-3475D29A21F2}"/>
              </a:ext>
            </a:extLst>
          </p:cNvPr>
          <p:cNvSpPr/>
          <p:nvPr/>
        </p:nvSpPr>
        <p:spPr>
          <a:xfrm>
            <a:off x="488816" y="2484201"/>
            <a:ext cx="2152244" cy="117268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ln w="0"/>
              <a:solidFill>
                <a:schemeClr val="tx1"/>
              </a:solidFill>
              <a:effectLst>
                <a:outerShdw blurRad="38100" dist="19050" dir="2700000" algn="tl" rotWithShape="0">
                  <a:schemeClr val="dk1">
                    <a:alpha val="40000"/>
                  </a:schemeClr>
                </a:outerShdw>
              </a:effectLst>
            </a:endParaRPr>
          </a:p>
          <a:p>
            <a:pPr algn="ctr"/>
            <a:r>
              <a:rPr lang="en-US" sz="1350" b="1" dirty="0">
                <a:ln w="0"/>
                <a:solidFill>
                  <a:schemeClr val="tx1"/>
                </a:solidFill>
                <a:effectLst>
                  <a:outerShdw blurRad="38100" dist="19050" dir="2700000" algn="tl" rotWithShape="0">
                    <a:schemeClr val="dk1">
                      <a:alpha val="40000"/>
                    </a:schemeClr>
                  </a:outerShdw>
                </a:effectLst>
              </a:rPr>
              <a:t>Transportation Ticket Booking</a:t>
            </a:r>
          </a:p>
        </p:txBody>
      </p:sp>
      <p:sp>
        <p:nvSpPr>
          <p:cNvPr id="33" name="Rectangle 32">
            <a:extLst>
              <a:ext uri="{FF2B5EF4-FFF2-40B4-BE49-F238E27FC236}">
                <a16:creationId xmlns:a16="http://schemas.microsoft.com/office/drawing/2014/main" id="{A67EC155-03E2-5717-0EA7-2AB2F79F178A}"/>
              </a:ext>
            </a:extLst>
          </p:cNvPr>
          <p:cNvSpPr/>
          <p:nvPr/>
        </p:nvSpPr>
        <p:spPr>
          <a:xfrm>
            <a:off x="3670948" y="4468496"/>
            <a:ext cx="1510219"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System Bank</a:t>
            </a:r>
          </a:p>
        </p:txBody>
      </p:sp>
      <p:cxnSp>
        <p:nvCxnSpPr>
          <p:cNvPr id="42" name="Straight Connector 41">
            <a:extLst>
              <a:ext uri="{FF2B5EF4-FFF2-40B4-BE49-F238E27FC236}">
                <a16:creationId xmlns:a16="http://schemas.microsoft.com/office/drawing/2014/main" id="{6C247E85-83C4-2139-3C07-130FA62355C3}"/>
              </a:ext>
            </a:extLst>
          </p:cNvPr>
          <p:cNvCxnSpPr>
            <a:cxnSpLocks/>
          </p:cNvCxnSpPr>
          <p:nvPr/>
        </p:nvCxnSpPr>
        <p:spPr>
          <a:xfrm flipH="1">
            <a:off x="4910036" y="1937020"/>
            <a:ext cx="229815" cy="941150"/>
          </a:xfrm>
          <a:prstGeom prst="line">
            <a:avLst/>
          </a:prstGeom>
        </p:spPr>
        <p:style>
          <a:lnRef idx="2">
            <a:schemeClr val="dk1"/>
          </a:lnRef>
          <a:fillRef idx="0">
            <a:schemeClr val="dk1"/>
          </a:fillRef>
          <a:effectRef idx="1">
            <a:schemeClr val="dk1"/>
          </a:effectRef>
          <a:fontRef idx="minor">
            <a:schemeClr val="tx1"/>
          </a:fontRef>
        </p:style>
      </p:cxnSp>
      <p:sp>
        <p:nvSpPr>
          <p:cNvPr id="65" name="Rectangle 64">
            <a:extLst>
              <a:ext uri="{FF2B5EF4-FFF2-40B4-BE49-F238E27FC236}">
                <a16:creationId xmlns:a16="http://schemas.microsoft.com/office/drawing/2014/main" id="{3EAF4494-9F29-CE5E-1D96-5E5E2185AF2F}"/>
              </a:ext>
            </a:extLst>
          </p:cNvPr>
          <p:cNvSpPr/>
          <p:nvPr/>
        </p:nvSpPr>
        <p:spPr>
          <a:xfrm>
            <a:off x="4749529" y="1205659"/>
            <a:ext cx="1924648" cy="80334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System</a:t>
            </a:r>
          </a:p>
          <a:p>
            <a:pPr algn="ctr"/>
            <a:r>
              <a:rPr lang="en-US" sz="1350" b="1" dirty="0">
                <a:solidFill>
                  <a:schemeClr val="tx1"/>
                </a:solidFill>
              </a:rPr>
              <a:t>Travel Visa</a:t>
            </a:r>
          </a:p>
          <a:p>
            <a:pPr algn="ctr"/>
            <a:r>
              <a:rPr lang="en-US" sz="1350" b="1" dirty="0">
                <a:solidFill>
                  <a:schemeClr val="tx1"/>
                </a:solidFill>
              </a:rPr>
              <a:t>Booking</a:t>
            </a:r>
          </a:p>
        </p:txBody>
      </p:sp>
      <p:sp>
        <p:nvSpPr>
          <p:cNvPr id="69" name="TextBox 68">
            <a:extLst>
              <a:ext uri="{FF2B5EF4-FFF2-40B4-BE49-F238E27FC236}">
                <a16:creationId xmlns:a16="http://schemas.microsoft.com/office/drawing/2014/main" id="{FDFD6E54-8718-6D03-0E36-6DCC83A4DFC8}"/>
              </a:ext>
            </a:extLst>
          </p:cNvPr>
          <p:cNvSpPr txBox="1"/>
          <p:nvPr/>
        </p:nvSpPr>
        <p:spPr>
          <a:xfrm rot="16200000">
            <a:off x="3748490" y="3847509"/>
            <a:ext cx="856281" cy="300082"/>
          </a:xfrm>
          <a:prstGeom prst="rect">
            <a:avLst/>
          </a:prstGeom>
          <a:noFill/>
        </p:spPr>
        <p:txBody>
          <a:bodyPr wrap="square" rtlCol="0">
            <a:spAutoFit/>
          </a:bodyPr>
          <a:lstStyle/>
          <a:p>
            <a:r>
              <a:rPr lang="en-US" sz="1350" b="1" dirty="0"/>
              <a:t>Payment</a:t>
            </a:r>
          </a:p>
        </p:txBody>
      </p:sp>
      <p:sp>
        <p:nvSpPr>
          <p:cNvPr id="71" name="TextBox 70">
            <a:extLst>
              <a:ext uri="{FF2B5EF4-FFF2-40B4-BE49-F238E27FC236}">
                <a16:creationId xmlns:a16="http://schemas.microsoft.com/office/drawing/2014/main" id="{90C3A8D0-1501-6E1A-EF27-2CDCD42F6EE3}"/>
              </a:ext>
            </a:extLst>
          </p:cNvPr>
          <p:cNvSpPr txBox="1"/>
          <p:nvPr/>
        </p:nvSpPr>
        <p:spPr>
          <a:xfrm>
            <a:off x="2782449" y="2773909"/>
            <a:ext cx="938382" cy="300082"/>
          </a:xfrm>
          <a:prstGeom prst="rect">
            <a:avLst/>
          </a:prstGeom>
          <a:noFill/>
        </p:spPr>
        <p:txBody>
          <a:bodyPr wrap="square" rtlCol="0">
            <a:spAutoFit/>
          </a:bodyPr>
          <a:lstStyle/>
          <a:p>
            <a:r>
              <a:rPr lang="en-US" sz="1350" b="1" dirty="0"/>
              <a:t>Booking</a:t>
            </a:r>
          </a:p>
        </p:txBody>
      </p:sp>
      <p:sp>
        <p:nvSpPr>
          <p:cNvPr id="74" name="TextBox 73">
            <a:extLst>
              <a:ext uri="{FF2B5EF4-FFF2-40B4-BE49-F238E27FC236}">
                <a16:creationId xmlns:a16="http://schemas.microsoft.com/office/drawing/2014/main" id="{1D9B40C3-CDD6-16F2-B96B-579CE4EBEEC7}"/>
              </a:ext>
            </a:extLst>
          </p:cNvPr>
          <p:cNvSpPr txBox="1"/>
          <p:nvPr/>
        </p:nvSpPr>
        <p:spPr>
          <a:xfrm>
            <a:off x="4034546" y="2351331"/>
            <a:ext cx="832595" cy="300082"/>
          </a:xfrm>
          <a:prstGeom prst="rect">
            <a:avLst/>
          </a:prstGeom>
          <a:noFill/>
        </p:spPr>
        <p:txBody>
          <a:bodyPr wrap="square">
            <a:spAutoFit/>
          </a:bodyPr>
          <a:lstStyle/>
          <a:p>
            <a:r>
              <a:rPr lang="en-US" sz="1350" b="1" dirty="0"/>
              <a:t>Booking</a:t>
            </a:r>
          </a:p>
        </p:txBody>
      </p:sp>
      <p:sp>
        <p:nvSpPr>
          <p:cNvPr id="75" name="TextBox 74">
            <a:extLst>
              <a:ext uri="{FF2B5EF4-FFF2-40B4-BE49-F238E27FC236}">
                <a16:creationId xmlns:a16="http://schemas.microsoft.com/office/drawing/2014/main" id="{F0E5F9B9-7C2F-5206-D6FD-B7CCB646785F}"/>
              </a:ext>
            </a:extLst>
          </p:cNvPr>
          <p:cNvSpPr txBox="1"/>
          <p:nvPr/>
        </p:nvSpPr>
        <p:spPr>
          <a:xfrm>
            <a:off x="5182747" y="2768560"/>
            <a:ext cx="599844" cy="300082"/>
          </a:xfrm>
          <a:prstGeom prst="rect">
            <a:avLst/>
          </a:prstGeom>
          <a:noFill/>
        </p:spPr>
        <p:txBody>
          <a:bodyPr wrap="none" rtlCol="0">
            <a:spAutoFit/>
          </a:bodyPr>
          <a:lstStyle/>
          <a:p>
            <a:r>
              <a:rPr lang="en-US" sz="1350" b="1" dirty="0"/>
              <a:t>Insert</a:t>
            </a:r>
          </a:p>
        </p:txBody>
      </p:sp>
      <p:sp>
        <p:nvSpPr>
          <p:cNvPr id="77" name="TextBox 76">
            <a:extLst>
              <a:ext uri="{FF2B5EF4-FFF2-40B4-BE49-F238E27FC236}">
                <a16:creationId xmlns:a16="http://schemas.microsoft.com/office/drawing/2014/main" id="{324A53B8-8C54-14E1-1984-5A6042DA3A81}"/>
              </a:ext>
            </a:extLst>
          </p:cNvPr>
          <p:cNvSpPr txBox="1"/>
          <p:nvPr/>
        </p:nvSpPr>
        <p:spPr>
          <a:xfrm>
            <a:off x="5132555" y="3117235"/>
            <a:ext cx="857252" cy="300082"/>
          </a:xfrm>
          <a:prstGeom prst="rect">
            <a:avLst/>
          </a:prstGeom>
          <a:noFill/>
        </p:spPr>
        <p:txBody>
          <a:bodyPr wrap="square" rtlCol="0">
            <a:spAutoFit/>
          </a:bodyPr>
          <a:lstStyle/>
          <a:p>
            <a:r>
              <a:rPr lang="en-US" sz="1350" b="1" dirty="0"/>
              <a:t>Update</a:t>
            </a:r>
          </a:p>
        </p:txBody>
      </p:sp>
      <p:cxnSp>
        <p:nvCxnSpPr>
          <p:cNvPr id="79" name="Connector: Elbow 78">
            <a:extLst>
              <a:ext uri="{FF2B5EF4-FFF2-40B4-BE49-F238E27FC236}">
                <a16:creationId xmlns:a16="http://schemas.microsoft.com/office/drawing/2014/main" id="{50760077-5BEA-F698-19F0-BB28D781D79F}"/>
              </a:ext>
            </a:extLst>
          </p:cNvPr>
          <p:cNvCxnSpPr/>
          <p:nvPr/>
        </p:nvCxnSpPr>
        <p:spPr>
          <a:xfrm>
            <a:off x="6865296" y="3429000"/>
            <a:ext cx="685800" cy="685800"/>
          </a:xfrm>
          <a:prstGeom prst="bentConnector3">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0" name="Flowchart: Process 79">
            <a:extLst>
              <a:ext uri="{FF2B5EF4-FFF2-40B4-BE49-F238E27FC236}">
                <a16:creationId xmlns:a16="http://schemas.microsoft.com/office/drawing/2014/main" id="{1B6D16B7-E34C-02CB-1D8B-5E9FD947B407}"/>
              </a:ext>
            </a:extLst>
          </p:cNvPr>
          <p:cNvSpPr/>
          <p:nvPr/>
        </p:nvSpPr>
        <p:spPr>
          <a:xfrm>
            <a:off x="7551096" y="3885056"/>
            <a:ext cx="1043291" cy="68579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b="1" dirty="0"/>
              <a:t>Service Provider </a:t>
            </a:r>
            <a:br>
              <a:rPr lang="en-US" sz="1350" b="1" dirty="0"/>
            </a:br>
            <a:r>
              <a:rPr lang="en-US" sz="1350" b="1" dirty="0"/>
              <a:t>(Hosting)</a:t>
            </a:r>
          </a:p>
        </p:txBody>
      </p:sp>
    </p:spTree>
    <p:extLst>
      <p:ext uri="{BB962C8B-B14F-4D97-AF65-F5344CB8AC3E}">
        <p14:creationId xmlns:p14="http://schemas.microsoft.com/office/powerpoint/2010/main" val="4207557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4EBFB5-1802-00C3-B8AD-DB6973AB308A}"/>
              </a:ext>
            </a:extLst>
          </p:cNvPr>
          <p:cNvSpPr/>
          <p:nvPr/>
        </p:nvSpPr>
        <p:spPr>
          <a:xfrm>
            <a:off x="152523" y="1176074"/>
            <a:ext cx="342900" cy="1896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4" name="Straight Connector 3">
            <a:extLst>
              <a:ext uri="{FF2B5EF4-FFF2-40B4-BE49-F238E27FC236}">
                <a16:creationId xmlns:a16="http://schemas.microsoft.com/office/drawing/2014/main" id="{E02FE283-38F1-A1FB-4FF6-A685F1C95F5E}"/>
              </a:ext>
            </a:extLst>
          </p:cNvPr>
          <p:cNvCxnSpPr>
            <a:cxnSpLocks/>
            <a:stCxn id="2" idx="4"/>
          </p:cNvCxnSpPr>
          <p:nvPr/>
        </p:nvCxnSpPr>
        <p:spPr>
          <a:xfrm>
            <a:off x="323973" y="1365762"/>
            <a:ext cx="0" cy="3647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91B1DDB6-2FAF-470A-ABAC-90C2D4F7847C}"/>
              </a:ext>
            </a:extLst>
          </p:cNvPr>
          <p:cNvCxnSpPr>
            <a:cxnSpLocks/>
          </p:cNvCxnSpPr>
          <p:nvPr/>
        </p:nvCxnSpPr>
        <p:spPr>
          <a:xfrm>
            <a:off x="152523" y="1548156"/>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99254AE-6E36-EE3F-FF20-DA0AD8D7B52A}"/>
              </a:ext>
            </a:extLst>
          </p:cNvPr>
          <p:cNvCxnSpPr/>
          <p:nvPr/>
        </p:nvCxnSpPr>
        <p:spPr>
          <a:xfrm flipH="1">
            <a:off x="152523" y="1730551"/>
            <a:ext cx="171450" cy="15321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0BFF8DB-A672-C281-631F-21EE71236842}"/>
              </a:ext>
            </a:extLst>
          </p:cNvPr>
          <p:cNvCxnSpPr>
            <a:cxnSpLocks/>
          </p:cNvCxnSpPr>
          <p:nvPr/>
        </p:nvCxnSpPr>
        <p:spPr>
          <a:xfrm>
            <a:off x="323973" y="1745142"/>
            <a:ext cx="171450" cy="167802"/>
          </a:xfrm>
          <a:prstGeom prst="line">
            <a:avLst/>
          </a:prstGeom>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DC31A5C8-85DF-3772-DA4A-3F725AD367F5}"/>
              </a:ext>
            </a:extLst>
          </p:cNvPr>
          <p:cNvSpPr/>
          <p:nvPr/>
        </p:nvSpPr>
        <p:spPr>
          <a:xfrm>
            <a:off x="1086378" y="1088524"/>
            <a:ext cx="1232980"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Register</a:t>
            </a:r>
          </a:p>
        </p:txBody>
      </p:sp>
      <p:sp>
        <p:nvSpPr>
          <p:cNvPr id="33" name="Oval 32">
            <a:extLst>
              <a:ext uri="{FF2B5EF4-FFF2-40B4-BE49-F238E27FC236}">
                <a16:creationId xmlns:a16="http://schemas.microsoft.com/office/drawing/2014/main" id="{12875D18-CA96-16F5-446E-3120571FF4EB}"/>
              </a:ext>
            </a:extLst>
          </p:cNvPr>
          <p:cNvSpPr/>
          <p:nvPr/>
        </p:nvSpPr>
        <p:spPr>
          <a:xfrm>
            <a:off x="1086378" y="1540861"/>
            <a:ext cx="1157841"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Login</a:t>
            </a:r>
          </a:p>
        </p:txBody>
      </p:sp>
      <p:sp>
        <p:nvSpPr>
          <p:cNvPr id="34" name="Oval 33">
            <a:extLst>
              <a:ext uri="{FF2B5EF4-FFF2-40B4-BE49-F238E27FC236}">
                <a16:creationId xmlns:a16="http://schemas.microsoft.com/office/drawing/2014/main" id="{CF1541C0-C7EF-C3A3-B36C-BBE3B81B4AFA}"/>
              </a:ext>
            </a:extLst>
          </p:cNvPr>
          <p:cNvSpPr/>
          <p:nvPr/>
        </p:nvSpPr>
        <p:spPr>
          <a:xfrm>
            <a:off x="6411360" y="905760"/>
            <a:ext cx="1232980"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Check Balance</a:t>
            </a:r>
          </a:p>
        </p:txBody>
      </p:sp>
      <p:sp>
        <p:nvSpPr>
          <p:cNvPr id="35" name="Oval 34">
            <a:extLst>
              <a:ext uri="{FF2B5EF4-FFF2-40B4-BE49-F238E27FC236}">
                <a16:creationId xmlns:a16="http://schemas.microsoft.com/office/drawing/2014/main" id="{64EC46B9-6189-A82F-78A6-018DE9ADBC18}"/>
              </a:ext>
            </a:extLst>
          </p:cNvPr>
          <p:cNvSpPr/>
          <p:nvPr/>
        </p:nvSpPr>
        <p:spPr>
          <a:xfrm>
            <a:off x="1017067" y="2948942"/>
            <a:ext cx="1528460"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Show Trips  </a:t>
            </a:r>
          </a:p>
        </p:txBody>
      </p:sp>
      <p:sp>
        <p:nvSpPr>
          <p:cNvPr id="36" name="Oval 35">
            <a:extLst>
              <a:ext uri="{FF2B5EF4-FFF2-40B4-BE49-F238E27FC236}">
                <a16:creationId xmlns:a16="http://schemas.microsoft.com/office/drawing/2014/main" id="{EB9A4A2E-E04D-5C9F-B53E-A15FB8ECA727}"/>
              </a:ext>
            </a:extLst>
          </p:cNvPr>
          <p:cNvSpPr/>
          <p:nvPr/>
        </p:nvSpPr>
        <p:spPr>
          <a:xfrm>
            <a:off x="1086379" y="2445535"/>
            <a:ext cx="1459149"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Contact With Admin</a:t>
            </a:r>
          </a:p>
        </p:txBody>
      </p:sp>
      <p:sp>
        <p:nvSpPr>
          <p:cNvPr id="37" name="Oval 36">
            <a:extLst>
              <a:ext uri="{FF2B5EF4-FFF2-40B4-BE49-F238E27FC236}">
                <a16:creationId xmlns:a16="http://schemas.microsoft.com/office/drawing/2014/main" id="{0496F876-321F-D6D3-CC60-2F88E973B643}"/>
              </a:ext>
            </a:extLst>
          </p:cNvPr>
          <p:cNvSpPr/>
          <p:nvPr/>
        </p:nvSpPr>
        <p:spPr>
          <a:xfrm>
            <a:off x="1086379" y="1993198"/>
            <a:ext cx="1108953"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Choose</a:t>
            </a:r>
          </a:p>
        </p:txBody>
      </p:sp>
      <p:cxnSp>
        <p:nvCxnSpPr>
          <p:cNvPr id="39" name="Straight Connector 38">
            <a:extLst>
              <a:ext uri="{FF2B5EF4-FFF2-40B4-BE49-F238E27FC236}">
                <a16:creationId xmlns:a16="http://schemas.microsoft.com/office/drawing/2014/main" id="{E586571A-4948-EB89-6717-9D8E53646C0E}"/>
              </a:ext>
            </a:extLst>
          </p:cNvPr>
          <p:cNvCxnSpPr>
            <a:cxnSpLocks/>
            <a:endCxn id="32" idx="2"/>
          </p:cNvCxnSpPr>
          <p:nvPr/>
        </p:nvCxnSpPr>
        <p:spPr>
          <a:xfrm flipV="1">
            <a:off x="553789" y="1278214"/>
            <a:ext cx="532589" cy="189689"/>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1AB579C4-8788-3710-CCD7-C32A3B2B7D49}"/>
              </a:ext>
            </a:extLst>
          </p:cNvPr>
          <p:cNvCxnSpPr>
            <a:cxnSpLocks/>
            <a:endCxn id="33" idx="2"/>
          </p:cNvCxnSpPr>
          <p:nvPr/>
        </p:nvCxnSpPr>
        <p:spPr>
          <a:xfrm>
            <a:off x="561085" y="1548156"/>
            <a:ext cx="525293" cy="182394"/>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1561F9E-7146-BFD1-D741-9D66DFF5AE17}"/>
              </a:ext>
            </a:extLst>
          </p:cNvPr>
          <p:cNvCxnSpPr>
            <a:cxnSpLocks/>
            <a:endCxn id="37" idx="2"/>
          </p:cNvCxnSpPr>
          <p:nvPr/>
        </p:nvCxnSpPr>
        <p:spPr>
          <a:xfrm>
            <a:off x="495423" y="1713527"/>
            <a:ext cx="590956" cy="469361"/>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7652FFC9-C79A-794C-6A9B-4970C1D0E50C}"/>
              </a:ext>
            </a:extLst>
          </p:cNvPr>
          <p:cNvCxnSpPr>
            <a:cxnSpLocks/>
          </p:cNvCxnSpPr>
          <p:nvPr/>
        </p:nvCxnSpPr>
        <p:spPr>
          <a:xfrm flipV="1">
            <a:off x="553789" y="1278214"/>
            <a:ext cx="532590" cy="189689"/>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3DF84894-A362-D14F-70A2-A8184F22F480}"/>
              </a:ext>
            </a:extLst>
          </p:cNvPr>
          <p:cNvCxnSpPr>
            <a:cxnSpLocks/>
            <a:endCxn id="36" idx="2"/>
          </p:cNvCxnSpPr>
          <p:nvPr/>
        </p:nvCxnSpPr>
        <p:spPr>
          <a:xfrm>
            <a:off x="561085" y="1965228"/>
            <a:ext cx="525294" cy="669996"/>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E8E9D4FF-EB9E-BDE8-A398-50AE9979CA2C}"/>
              </a:ext>
            </a:extLst>
          </p:cNvPr>
          <p:cNvCxnSpPr>
            <a:cxnSpLocks/>
          </p:cNvCxnSpPr>
          <p:nvPr/>
        </p:nvCxnSpPr>
        <p:spPr>
          <a:xfrm>
            <a:off x="480832" y="2049131"/>
            <a:ext cx="565421" cy="950881"/>
          </a:xfrm>
          <a:prstGeom prst="line">
            <a:avLst/>
          </a:prstGeom>
        </p:spPr>
        <p:style>
          <a:lnRef idx="2">
            <a:schemeClr val="dk1"/>
          </a:lnRef>
          <a:fillRef idx="0">
            <a:schemeClr val="dk1"/>
          </a:fillRef>
          <a:effectRef idx="1">
            <a:schemeClr val="dk1"/>
          </a:effectRef>
          <a:fontRef idx="minor">
            <a:schemeClr val="tx1"/>
          </a:fontRef>
        </p:style>
      </p:cxnSp>
      <p:sp>
        <p:nvSpPr>
          <p:cNvPr id="74" name="Oval 73">
            <a:extLst>
              <a:ext uri="{FF2B5EF4-FFF2-40B4-BE49-F238E27FC236}">
                <a16:creationId xmlns:a16="http://schemas.microsoft.com/office/drawing/2014/main" id="{23AC4C64-5588-DB22-C21F-0BFBF6FD225E}"/>
              </a:ext>
            </a:extLst>
          </p:cNvPr>
          <p:cNvSpPr/>
          <p:nvPr/>
        </p:nvSpPr>
        <p:spPr>
          <a:xfrm>
            <a:off x="8275119" y="959705"/>
            <a:ext cx="342900" cy="1461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cxnSp>
        <p:nvCxnSpPr>
          <p:cNvPr id="75" name="Straight Connector 74">
            <a:extLst>
              <a:ext uri="{FF2B5EF4-FFF2-40B4-BE49-F238E27FC236}">
                <a16:creationId xmlns:a16="http://schemas.microsoft.com/office/drawing/2014/main" id="{C830C827-A2EE-3DCA-C540-01CA91949727}"/>
              </a:ext>
            </a:extLst>
          </p:cNvPr>
          <p:cNvCxnSpPr>
            <a:cxnSpLocks/>
            <a:stCxn id="74" idx="4"/>
          </p:cNvCxnSpPr>
          <p:nvPr/>
        </p:nvCxnSpPr>
        <p:spPr>
          <a:xfrm>
            <a:off x="8446569" y="1105861"/>
            <a:ext cx="0" cy="36478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EF632959-5A51-95EF-A0FF-2A91A2DB891F}"/>
              </a:ext>
            </a:extLst>
          </p:cNvPr>
          <p:cNvCxnSpPr>
            <a:cxnSpLocks/>
          </p:cNvCxnSpPr>
          <p:nvPr/>
        </p:nvCxnSpPr>
        <p:spPr>
          <a:xfrm>
            <a:off x="8279377" y="1288132"/>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EEB8B514-1ED1-2F43-B1CB-C87C9141CD18}"/>
              </a:ext>
            </a:extLst>
          </p:cNvPr>
          <p:cNvCxnSpPr>
            <a:cxnSpLocks/>
          </p:cNvCxnSpPr>
          <p:nvPr/>
        </p:nvCxnSpPr>
        <p:spPr>
          <a:xfrm flipH="1">
            <a:off x="8275119" y="1470649"/>
            <a:ext cx="171450" cy="153211"/>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976B0174-DF7F-84F5-5C1E-DB5B6A1CA6CB}"/>
              </a:ext>
            </a:extLst>
          </p:cNvPr>
          <p:cNvCxnSpPr>
            <a:cxnSpLocks/>
          </p:cNvCxnSpPr>
          <p:nvPr/>
        </p:nvCxnSpPr>
        <p:spPr>
          <a:xfrm>
            <a:off x="8446569" y="1483051"/>
            <a:ext cx="171450" cy="167802"/>
          </a:xfrm>
          <a:prstGeom prst="line">
            <a:avLst/>
          </a:prstGeom>
        </p:spPr>
        <p:style>
          <a:lnRef idx="2">
            <a:schemeClr val="dk1"/>
          </a:lnRef>
          <a:fillRef idx="0">
            <a:schemeClr val="dk1"/>
          </a:fillRef>
          <a:effectRef idx="1">
            <a:schemeClr val="dk1"/>
          </a:effectRef>
          <a:fontRef idx="minor">
            <a:schemeClr val="tx1"/>
          </a:fontRef>
        </p:style>
      </p:cxnSp>
      <p:sp>
        <p:nvSpPr>
          <p:cNvPr id="79" name="TextBox 78">
            <a:extLst>
              <a:ext uri="{FF2B5EF4-FFF2-40B4-BE49-F238E27FC236}">
                <a16:creationId xmlns:a16="http://schemas.microsoft.com/office/drawing/2014/main" id="{10BCEB93-4DF3-0E92-D7C4-BFC45FC404FA}"/>
              </a:ext>
            </a:extLst>
          </p:cNvPr>
          <p:cNvSpPr txBox="1"/>
          <p:nvPr/>
        </p:nvSpPr>
        <p:spPr>
          <a:xfrm flipH="1">
            <a:off x="8172354" y="544494"/>
            <a:ext cx="2929240" cy="300082"/>
          </a:xfrm>
          <a:prstGeom prst="rect">
            <a:avLst/>
          </a:prstGeom>
          <a:noFill/>
        </p:spPr>
        <p:txBody>
          <a:bodyPr wrap="square" rtlCol="0">
            <a:spAutoFit/>
          </a:bodyPr>
          <a:lstStyle/>
          <a:p>
            <a:r>
              <a:rPr lang="en-US" sz="1350" b="1" dirty="0"/>
              <a:t>Bank</a:t>
            </a:r>
          </a:p>
        </p:txBody>
      </p:sp>
      <p:sp>
        <p:nvSpPr>
          <p:cNvPr id="80" name="Oval 79">
            <a:extLst>
              <a:ext uri="{FF2B5EF4-FFF2-40B4-BE49-F238E27FC236}">
                <a16:creationId xmlns:a16="http://schemas.microsoft.com/office/drawing/2014/main" id="{33442787-E596-F6A5-EB00-29BE116A75CF}"/>
              </a:ext>
            </a:extLst>
          </p:cNvPr>
          <p:cNvSpPr/>
          <p:nvPr/>
        </p:nvSpPr>
        <p:spPr>
          <a:xfrm>
            <a:off x="6398593" y="1446011"/>
            <a:ext cx="1259124" cy="37937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Confirm</a:t>
            </a:r>
          </a:p>
        </p:txBody>
      </p:sp>
      <p:sp>
        <p:nvSpPr>
          <p:cNvPr id="113" name="Oval 112">
            <a:extLst>
              <a:ext uri="{FF2B5EF4-FFF2-40B4-BE49-F238E27FC236}">
                <a16:creationId xmlns:a16="http://schemas.microsoft.com/office/drawing/2014/main" id="{1568DA2C-6A15-C48A-AC4E-3421B7E90459}"/>
              </a:ext>
            </a:extLst>
          </p:cNvPr>
          <p:cNvSpPr/>
          <p:nvPr/>
        </p:nvSpPr>
        <p:spPr>
          <a:xfrm>
            <a:off x="8193143" y="2405584"/>
            <a:ext cx="342900" cy="1461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114" name="Straight Connector 113">
            <a:extLst>
              <a:ext uri="{FF2B5EF4-FFF2-40B4-BE49-F238E27FC236}">
                <a16:creationId xmlns:a16="http://schemas.microsoft.com/office/drawing/2014/main" id="{CC774A7B-C2DA-0782-73A4-4A4B0A3CA547}"/>
              </a:ext>
            </a:extLst>
          </p:cNvPr>
          <p:cNvCxnSpPr>
            <a:cxnSpLocks/>
            <a:stCxn id="113" idx="4"/>
          </p:cNvCxnSpPr>
          <p:nvPr/>
        </p:nvCxnSpPr>
        <p:spPr>
          <a:xfrm>
            <a:off x="8364593" y="2551740"/>
            <a:ext cx="0" cy="364788"/>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5877C451-5AF5-7195-C739-39FA87BF14DE}"/>
              </a:ext>
            </a:extLst>
          </p:cNvPr>
          <p:cNvCxnSpPr>
            <a:cxnSpLocks/>
          </p:cNvCxnSpPr>
          <p:nvPr/>
        </p:nvCxnSpPr>
        <p:spPr>
          <a:xfrm>
            <a:off x="8193143" y="2734134"/>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16" name="Straight Connector 115">
            <a:extLst>
              <a:ext uri="{FF2B5EF4-FFF2-40B4-BE49-F238E27FC236}">
                <a16:creationId xmlns:a16="http://schemas.microsoft.com/office/drawing/2014/main" id="{10CCF3AF-9E79-934F-F6FB-EA99BB0F55E5}"/>
              </a:ext>
            </a:extLst>
          </p:cNvPr>
          <p:cNvCxnSpPr>
            <a:cxnSpLocks/>
          </p:cNvCxnSpPr>
          <p:nvPr/>
        </p:nvCxnSpPr>
        <p:spPr>
          <a:xfrm flipH="1">
            <a:off x="8193143" y="2916528"/>
            <a:ext cx="171450" cy="153211"/>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7492A902-CB37-D943-B2F6-2107EBA0BB85}"/>
              </a:ext>
            </a:extLst>
          </p:cNvPr>
          <p:cNvCxnSpPr>
            <a:cxnSpLocks/>
          </p:cNvCxnSpPr>
          <p:nvPr/>
        </p:nvCxnSpPr>
        <p:spPr>
          <a:xfrm>
            <a:off x="8373496" y="2927803"/>
            <a:ext cx="171450" cy="167802"/>
          </a:xfrm>
          <a:prstGeom prst="line">
            <a:avLst/>
          </a:prstGeom>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8012F692-936B-A7D5-3A45-731329C2EE89}"/>
              </a:ext>
            </a:extLst>
          </p:cNvPr>
          <p:cNvSpPr txBox="1"/>
          <p:nvPr/>
        </p:nvSpPr>
        <p:spPr>
          <a:xfrm>
            <a:off x="8005490" y="2079942"/>
            <a:ext cx="656671" cy="300082"/>
          </a:xfrm>
          <a:prstGeom prst="rect">
            <a:avLst/>
          </a:prstGeom>
          <a:noFill/>
        </p:spPr>
        <p:txBody>
          <a:bodyPr wrap="square" rtlCol="0">
            <a:spAutoFit/>
          </a:bodyPr>
          <a:lstStyle/>
          <a:p>
            <a:r>
              <a:rPr lang="en-US" sz="1350" b="1" dirty="0"/>
              <a:t>Admin </a:t>
            </a:r>
          </a:p>
        </p:txBody>
      </p:sp>
      <p:sp>
        <p:nvSpPr>
          <p:cNvPr id="119" name="Oval 118">
            <a:extLst>
              <a:ext uri="{FF2B5EF4-FFF2-40B4-BE49-F238E27FC236}">
                <a16:creationId xmlns:a16="http://schemas.microsoft.com/office/drawing/2014/main" id="{1A439A38-D3E3-583F-3179-B1E8824DECE5}"/>
              </a:ext>
            </a:extLst>
          </p:cNvPr>
          <p:cNvSpPr/>
          <p:nvPr/>
        </p:nvSpPr>
        <p:spPr>
          <a:xfrm>
            <a:off x="7365920" y="4503815"/>
            <a:ext cx="342900" cy="14615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120" name="Straight Connector 119">
            <a:extLst>
              <a:ext uri="{FF2B5EF4-FFF2-40B4-BE49-F238E27FC236}">
                <a16:creationId xmlns:a16="http://schemas.microsoft.com/office/drawing/2014/main" id="{D7D01B87-062D-6308-6CDD-414FDE9D5218}"/>
              </a:ext>
            </a:extLst>
          </p:cNvPr>
          <p:cNvCxnSpPr>
            <a:cxnSpLocks/>
            <a:stCxn id="119" idx="4"/>
          </p:cNvCxnSpPr>
          <p:nvPr/>
        </p:nvCxnSpPr>
        <p:spPr>
          <a:xfrm>
            <a:off x="7537370" y="4649970"/>
            <a:ext cx="0" cy="364788"/>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153137B3-EE67-33DE-3110-7576D7E38F9C}"/>
              </a:ext>
            </a:extLst>
          </p:cNvPr>
          <p:cNvCxnSpPr>
            <a:cxnSpLocks/>
          </p:cNvCxnSpPr>
          <p:nvPr/>
        </p:nvCxnSpPr>
        <p:spPr>
          <a:xfrm>
            <a:off x="7365920" y="4832364"/>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177F8FE9-6224-2996-A175-180CB6984A1F}"/>
              </a:ext>
            </a:extLst>
          </p:cNvPr>
          <p:cNvCxnSpPr>
            <a:cxnSpLocks/>
          </p:cNvCxnSpPr>
          <p:nvPr/>
        </p:nvCxnSpPr>
        <p:spPr>
          <a:xfrm flipH="1">
            <a:off x="7365920" y="5014759"/>
            <a:ext cx="171450" cy="153211"/>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894CF09A-B540-0E4A-3A83-8616B2A6E804}"/>
              </a:ext>
            </a:extLst>
          </p:cNvPr>
          <p:cNvCxnSpPr>
            <a:cxnSpLocks/>
          </p:cNvCxnSpPr>
          <p:nvPr/>
        </p:nvCxnSpPr>
        <p:spPr>
          <a:xfrm>
            <a:off x="7537370" y="5029350"/>
            <a:ext cx="171450" cy="167802"/>
          </a:xfrm>
          <a:prstGeom prst="line">
            <a:avLst/>
          </a:prstGeom>
        </p:spPr>
        <p:style>
          <a:lnRef idx="2">
            <a:schemeClr val="dk1"/>
          </a:lnRef>
          <a:fillRef idx="0">
            <a:schemeClr val="dk1"/>
          </a:fillRef>
          <a:effectRef idx="1">
            <a:schemeClr val="dk1"/>
          </a:effectRef>
          <a:fontRef idx="minor">
            <a:schemeClr val="tx1"/>
          </a:fontRef>
        </p:style>
      </p:cxnSp>
      <p:sp>
        <p:nvSpPr>
          <p:cNvPr id="128" name="Oval 127">
            <a:extLst>
              <a:ext uri="{FF2B5EF4-FFF2-40B4-BE49-F238E27FC236}">
                <a16:creationId xmlns:a16="http://schemas.microsoft.com/office/drawing/2014/main" id="{68EEF94D-6A8B-C30B-3A29-0C3CAF000183}"/>
              </a:ext>
            </a:extLst>
          </p:cNvPr>
          <p:cNvSpPr/>
          <p:nvPr/>
        </p:nvSpPr>
        <p:spPr>
          <a:xfrm>
            <a:off x="6663672" y="2214679"/>
            <a:ext cx="798566" cy="4353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Login</a:t>
            </a:r>
          </a:p>
        </p:txBody>
      </p:sp>
      <p:cxnSp>
        <p:nvCxnSpPr>
          <p:cNvPr id="134" name="Straight Connector 133">
            <a:extLst>
              <a:ext uri="{FF2B5EF4-FFF2-40B4-BE49-F238E27FC236}">
                <a16:creationId xmlns:a16="http://schemas.microsoft.com/office/drawing/2014/main" id="{46AFB80C-8EE0-7C4F-7F81-A462CD9712BD}"/>
              </a:ext>
            </a:extLst>
          </p:cNvPr>
          <p:cNvCxnSpPr>
            <a:cxnSpLocks/>
          </p:cNvCxnSpPr>
          <p:nvPr/>
        </p:nvCxnSpPr>
        <p:spPr>
          <a:xfrm>
            <a:off x="7617346" y="1112321"/>
            <a:ext cx="735917" cy="277176"/>
          </a:xfrm>
          <a:prstGeom prst="line">
            <a:avLst/>
          </a:prstGeom>
        </p:spPr>
        <p:style>
          <a:lnRef idx="2">
            <a:schemeClr val="dk1"/>
          </a:lnRef>
          <a:fillRef idx="0">
            <a:schemeClr val="dk1"/>
          </a:fillRef>
          <a:effectRef idx="1">
            <a:schemeClr val="dk1"/>
          </a:effectRef>
          <a:fontRef idx="minor">
            <a:schemeClr val="tx1"/>
          </a:fontRef>
        </p:style>
      </p:cxnSp>
      <p:cxnSp>
        <p:nvCxnSpPr>
          <p:cNvPr id="143" name="Straight Connector 142">
            <a:extLst>
              <a:ext uri="{FF2B5EF4-FFF2-40B4-BE49-F238E27FC236}">
                <a16:creationId xmlns:a16="http://schemas.microsoft.com/office/drawing/2014/main" id="{2CF95B5E-06ED-F59D-A885-FD54D5C226C4}"/>
              </a:ext>
            </a:extLst>
          </p:cNvPr>
          <p:cNvCxnSpPr>
            <a:cxnSpLocks/>
            <a:stCxn id="80" idx="6"/>
          </p:cNvCxnSpPr>
          <p:nvPr/>
        </p:nvCxnSpPr>
        <p:spPr>
          <a:xfrm flipV="1">
            <a:off x="7657717" y="1443656"/>
            <a:ext cx="695546" cy="192045"/>
          </a:xfrm>
          <a:prstGeom prst="line">
            <a:avLst/>
          </a:prstGeom>
        </p:spPr>
        <p:style>
          <a:lnRef idx="2">
            <a:schemeClr val="dk1"/>
          </a:lnRef>
          <a:fillRef idx="0">
            <a:schemeClr val="dk1"/>
          </a:fillRef>
          <a:effectRef idx="1">
            <a:schemeClr val="dk1"/>
          </a:effectRef>
          <a:fontRef idx="minor">
            <a:schemeClr val="tx1"/>
          </a:fontRef>
        </p:style>
      </p:cxnSp>
      <p:sp>
        <p:nvSpPr>
          <p:cNvPr id="145" name="Oval 144">
            <a:extLst>
              <a:ext uri="{FF2B5EF4-FFF2-40B4-BE49-F238E27FC236}">
                <a16:creationId xmlns:a16="http://schemas.microsoft.com/office/drawing/2014/main" id="{11838115-0FA5-80BF-A1E2-13CD3A4297EB}"/>
              </a:ext>
            </a:extLst>
          </p:cNvPr>
          <p:cNvSpPr/>
          <p:nvPr/>
        </p:nvSpPr>
        <p:spPr>
          <a:xfrm>
            <a:off x="6648764" y="2675368"/>
            <a:ext cx="809023" cy="4353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Offer</a:t>
            </a:r>
          </a:p>
        </p:txBody>
      </p:sp>
      <p:cxnSp>
        <p:nvCxnSpPr>
          <p:cNvPr id="147" name="Straight Connector 146">
            <a:extLst>
              <a:ext uri="{FF2B5EF4-FFF2-40B4-BE49-F238E27FC236}">
                <a16:creationId xmlns:a16="http://schemas.microsoft.com/office/drawing/2014/main" id="{B4F7E673-0202-8853-36F2-479AB2054B8E}"/>
              </a:ext>
            </a:extLst>
          </p:cNvPr>
          <p:cNvCxnSpPr>
            <a:cxnSpLocks/>
            <a:stCxn id="128" idx="6"/>
          </p:cNvCxnSpPr>
          <p:nvPr/>
        </p:nvCxnSpPr>
        <p:spPr>
          <a:xfrm>
            <a:off x="7462238" y="2432330"/>
            <a:ext cx="731003" cy="297287"/>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AC16AD68-3797-E4DA-8D0A-280D72C8FABB}"/>
              </a:ext>
            </a:extLst>
          </p:cNvPr>
          <p:cNvCxnSpPr>
            <a:cxnSpLocks/>
          </p:cNvCxnSpPr>
          <p:nvPr/>
        </p:nvCxnSpPr>
        <p:spPr>
          <a:xfrm flipV="1">
            <a:off x="7449328" y="2800198"/>
            <a:ext cx="727460" cy="92821"/>
          </a:xfrm>
          <a:prstGeom prst="line">
            <a:avLst/>
          </a:prstGeom>
        </p:spPr>
        <p:style>
          <a:lnRef idx="2">
            <a:schemeClr val="dk1"/>
          </a:lnRef>
          <a:fillRef idx="0">
            <a:schemeClr val="dk1"/>
          </a:fillRef>
          <a:effectRef idx="1">
            <a:schemeClr val="dk1"/>
          </a:effectRef>
          <a:fontRef idx="minor">
            <a:schemeClr val="tx1"/>
          </a:fontRef>
        </p:style>
      </p:cxnSp>
      <p:sp>
        <p:nvSpPr>
          <p:cNvPr id="153" name="Oval 152">
            <a:extLst>
              <a:ext uri="{FF2B5EF4-FFF2-40B4-BE49-F238E27FC236}">
                <a16:creationId xmlns:a16="http://schemas.microsoft.com/office/drawing/2014/main" id="{FA1632CB-6E58-5E12-ACB5-76A30342C401}"/>
              </a:ext>
            </a:extLst>
          </p:cNvPr>
          <p:cNvSpPr/>
          <p:nvPr/>
        </p:nvSpPr>
        <p:spPr>
          <a:xfrm>
            <a:off x="6318450" y="3112124"/>
            <a:ext cx="1465572" cy="43530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Complaints</a:t>
            </a:r>
          </a:p>
        </p:txBody>
      </p:sp>
      <p:sp>
        <p:nvSpPr>
          <p:cNvPr id="154" name="Oval 153">
            <a:extLst>
              <a:ext uri="{FF2B5EF4-FFF2-40B4-BE49-F238E27FC236}">
                <a16:creationId xmlns:a16="http://schemas.microsoft.com/office/drawing/2014/main" id="{524133E9-A0B9-15F6-8D6D-405ABC7974CD}"/>
              </a:ext>
            </a:extLst>
          </p:cNvPr>
          <p:cNvSpPr/>
          <p:nvPr/>
        </p:nvSpPr>
        <p:spPr>
          <a:xfrm>
            <a:off x="2903706" y="1044299"/>
            <a:ext cx="1136239" cy="43583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Travel Visa</a:t>
            </a:r>
          </a:p>
        </p:txBody>
      </p:sp>
      <p:sp>
        <p:nvSpPr>
          <p:cNvPr id="156" name="Oval 155">
            <a:extLst>
              <a:ext uri="{FF2B5EF4-FFF2-40B4-BE49-F238E27FC236}">
                <a16:creationId xmlns:a16="http://schemas.microsoft.com/office/drawing/2014/main" id="{4BCEAB74-3168-E887-2170-3CDB3D1923B0}"/>
              </a:ext>
            </a:extLst>
          </p:cNvPr>
          <p:cNvSpPr/>
          <p:nvPr/>
        </p:nvSpPr>
        <p:spPr>
          <a:xfrm>
            <a:off x="2964964" y="1539678"/>
            <a:ext cx="1074982" cy="5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Airplane</a:t>
            </a:r>
          </a:p>
        </p:txBody>
      </p:sp>
      <p:sp>
        <p:nvSpPr>
          <p:cNvPr id="157" name="Oval 156">
            <a:extLst>
              <a:ext uri="{FF2B5EF4-FFF2-40B4-BE49-F238E27FC236}">
                <a16:creationId xmlns:a16="http://schemas.microsoft.com/office/drawing/2014/main" id="{34E83C6E-9BE1-499B-B635-CB58474B9966}"/>
              </a:ext>
            </a:extLst>
          </p:cNvPr>
          <p:cNvSpPr/>
          <p:nvPr/>
        </p:nvSpPr>
        <p:spPr>
          <a:xfrm>
            <a:off x="6513500" y="3582007"/>
            <a:ext cx="1131093" cy="4343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Cancel Order</a:t>
            </a:r>
          </a:p>
        </p:txBody>
      </p:sp>
      <p:cxnSp>
        <p:nvCxnSpPr>
          <p:cNvPr id="159" name="Straight Connector 158">
            <a:extLst>
              <a:ext uri="{FF2B5EF4-FFF2-40B4-BE49-F238E27FC236}">
                <a16:creationId xmlns:a16="http://schemas.microsoft.com/office/drawing/2014/main" id="{FF2FCA3D-DD85-693C-2F5C-6B142777E631}"/>
              </a:ext>
            </a:extLst>
          </p:cNvPr>
          <p:cNvCxnSpPr>
            <a:cxnSpLocks/>
          </p:cNvCxnSpPr>
          <p:nvPr/>
        </p:nvCxnSpPr>
        <p:spPr>
          <a:xfrm flipV="1">
            <a:off x="7657717" y="2954015"/>
            <a:ext cx="543635" cy="263066"/>
          </a:xfrm>
          <a:prstGeom prst="line">
            <a:avLst/>
          </a:prstGeom>
        </p:spPr>
        <p:style>
          <a:lnRef idx="2">
            <a:schemeClr val="dk1"/>
          </a:lnRef>
          <a:fillRef idx="0">
            <a:schemeClr val="dk1"/>
          </a:fillRef>
          <a:effectRef idx="1">
            <a:schemeClr val="dk1"/>
          </a:effectRef>
          <a:fontRef idx="minor">
            <a:schemeClr val="tx1"/>
          </a:fontRef>
        </p:style>
      </p:cxnSp>
      <p:sp>
        <p:nvSpPr>
          <p:cNvPr id="167" name="TextBox 166">
            <a:extLst>
              <a:ext uri="{FF2B5EF4-FFF2-40B4-BE49-F238E27FC236}">
                <a16:creationId xmlns:a16="http://schemas.microsoft.com/office/drawing/2014/main" id="{A4A15717-2441-CD11-E54E-D782394E6C5B}"/>
              </a:ext>
            </a:extLst>
          </p:cNvPr>
          <p:cNvSpPr txBox="1"/>
          <p:nvPr/>
        </p:nvSpPr>
        <p:spPr>
          <a:xfrm rot="593999">
            <a:off x="4032792" y="2683473"/>
            <a:ext cx="1088669" cy="300082"/>
          </a:xfrm>
          <a:prstGeom prst="rect">
            <a:avLst/>
          </a:prstGeom>
          <a:noFill/>
        </p:spPr>
        <p:txBody>
          <a:bodyPr wrap="square" rtlCol="0">
            <a:spAutoFit/>
          </a:bodyPr>
          <a:lstStyle/>
          <a:p>
            <a:r>
              <a:rPr lang="en-US" sz="1350" dirty="0"/>
              <a:t>Comment</a:t>
            </a:r>
          </a:p>
        </p:txBody>
      </p:sp>
      <p:sp>
        <p:nvSpPr>
          <p:cNvPr id="168" name="TextBox 167">
            <a:extLst>
              <a:ext uri="{FF2B5EF4-FFF2-40B4-BE49-F238E27FC236}">
                <a16:creationId xmlns:a16="http://schemas.microsoft.com/office/drawing/2014/main" id="{FED2E15E-8638-E892-0D5C-31DEB8305970}"/>
              </a:ext>
            </a:extLst>
          </p:cNvPr>
          <p:cNvSpPr txBox="1"/>
          <p:nvPr/>
        </p:nvSpPr>
        <p:spPr>
          <a:xfrm rot="484612">
            <a:off x="5173678" y="3172800"/>
            <a:ext cx="884903" cy="300082"/>
          </a:xfrm>
          <a:prstGeom prst="rect">
            <a:avLst/>
          </a:prstGeom>
          <a:noFill/>
        </p:spPr>
        <p:txBody>
          <a:bodyPr wrap="square" rtlCol="0">
            <a:spAutoFit/>
          </a:bodyPr>
          <a:lstStyle/>
          <a:p>
            <a:r>
              <a:rPr lang="en-US" sz="1350" dirty="0"/>
              <a:t>Reply</a:t>
            </a:r>
          </a:p>
        </p:txBody>
      </p:sp>
      <p:sp>
        <p:nvSpPr>
          <p:cNvPr id="169" name="TextBox 168">
            <a:extLst>
              <a:ext uri="{FF2B5EF4-FFF2-40B4-BE49-F238E27FC236}">
                <a16:creationId xmlns:a16="http://schemas.microsoft.com/office/drawing/2014/main" id="{6EF9C5EB-6004-C1CF-9BDE-358A94D31FDB}"/>
              </a:ext>
            </a:extLst>
          </p:cNvPr>
          <p:cNvSpPr txBox="1"/>
          <p:nvPr/>
        </p:nvSpPr>
        <p:spPr>
          <a:xfrm>
            <a:off x="7590999" y="4039612"/>
            <a:ext cx="1185850" cy="507831"/>
          </a:xfrm>
          <a:prstGeom prst="rect">
            <a:avLst/>
          </a:prstGeom>
          <a:noFill/>
        </p:spPr>
        <p:txBody>
          <a:bodyPr wrap="square" rtlCol="0">
            <a:spAutoFit/>
          </a:bodyPr>
          <a:lstStyle/>
          <a:p>
            <a:r>
              <a:rPr lang="en-US" sz="1350" b="1" dirty="0"/>
              <a:t>Service  Provider</a:t>
            </a:r>
          </a:p>
        </p:txBody>
      </p:sp>
      <p:cxnSp>
        <p:nvCxnSpPr>
          <p:cNvPr id="171" name="Straight Connector 170">
            <a:extLst>
              <a:ext uri="{FF2B5EF4-FFF2-40B4-BE49-F238E27FC236}">
                <a16:creationId xmlns:a16="http://schemas.microsoft.com/office/drawing/2014/main" id="{94DA6032-DE89-154B-9AE1-A01DA9689CFC}"/>
              </a:ext>
            </a:extLst>
          </p:cNvPr>
          <p:cNvCxnSpPr>
            <a:cxnSpLocks/>
          </p:cNvCxnSpPr>
          <p:nvPr/>
        </p:nvCxnSpPr>
        <p:spPr>
          <a:xfrm flipH="1">
            <a:off x="7647153" y="3152990"/>
            <a:ext cx="536771" cy="664007"/>
          </a:xfrm>
          <a:prstGeom prst="line">
            <a:avLst/>
          </a:prstGeom>
        </p:spPr>
        <p:style>
          <a:lnRef idx="2">
            <a:schemeClr val="dk1"/>
          </a:lnRef>
          <a:fillRef idx="0">
            <a:schemeClr val="dk1"/>
          </a:fillRef>
          <a:effectRef idx="1">
            <a:schemeClr val="dk1"/>
          </a:effectRef>
          <a:fontRef idx="minor">
            <a:schemeClr val="tx1"/>
          </a:fontRef>
        </p:style>
      </p:cxnSp>
      <p:cxnSp>
        <p:nvCxnSpPr>
          <p:cNvPr id="187" name="Straight Connector 186">
            <a:extLst>
              <a:ext uri="{FF2B5EF4-FFF2-40B4-BE49-F238E27FC236}">
                <a16:creationId xmlns:a16="http://schemas.microsoft.com/office/drawing/2014/main" id="{575CACD2-2F25-9269-5F1D-AC470F1B036D}"/>
              </a:ext>
            </a:extLst>
          </p:cNvPr>
          <p:cNvCxnSpPr>
            <a:cxnSpLocks/>
            <a:stCxn id="37" idx="7"/>
            <a:endCxn id="154" idx="2"/>
          </p:cNvCxnSpPr>
          <p:nvPr/>
        </p:nvCxnSpPr>
        <p:spPr>
          <a:xfrm flipV="1">
            <a:off x="2032929" y="1262217"/>
            <a:ext cx="870777" cy="786539"/>
          </a:xfrm>
          <a:prstGeom prst="line">
            <a:avLst/>
          </a:prstGeom>
        </p:spPr>
        <p:style>
          <a:lnRef idx="2">
            <a:schemeClr val="dk1"/>
          </a:lnRef>
          <a:fillRef idx="0">
            <a:schemeClr val="dk1"/>
          </a:fillRef>
          <a:effectRef idx="1">
            <a:schemeClr val="dk1"/>
          </a:effectRef>
          <a:fontRef idx="minor">
            <a:schemeClr val="tx1"/>
          </a:fontRef>
        </p:style>
      </p:cxnSp>
      <p:cxnSp>
        <p:nvCxnSpPr>
          <p:cNvPr id="190" name="Straight Connector 189">
            <a:extLst>
              <a:ext uri="{FF2B5EF4-FFF2-40B4-BE49-F238E27FC236}">
                <a16:creationId xmlns:a16="http://schemas.microsoft.com/office/drawing/2014/main" id="{C967EA62-68A1-2EA0-D643-161AA049ACE6}"/>
              </a:ext>
            </a:extLst>
          </p:cNvPr>
          <p:cNvCxnSpPr>
            <a:cxnSpLocks/>
            <a:stCxn id="37" idx="6"/>
          </p:cNvCxnSpPr>
          <p:nvPr/>
        </p:nvCxnSpPr>
        <p:spPr>
          <a:xfrm flipV="1">
            <a:off x="2195332" y="1883762"/>
            <a:ext cx="735662" cy="299126"/>
          </a:xfrm>
          <a:prstGeom prst="line">
            <a:avLst/>
          </a:prstGeom>
        </p:spPr>
        <p:style>
          <a:lnRef idx="2">
            <a:schemeClr val="dk1"/>
          </a:lnRef>
          <a:fillRef idx="0">
            <a:schemeClr val="dk1"/>
          </a:fillRef>
          <a:effectRef idx="1">
            <a:schemeClr val="dk1"/>
          </a:effectRef>
          <a:fontRef idx="minor">
            <a:schemeClr val="tx1"/>
          </a:fontRef>
        </p:style>
      </p:cxnSp>
      <p:sp>
        <p:nvSpPr>
          <p:cNvPr id="203" name="Oval 202">
            <a:extLst>
              <a:ext uri="{FF2B5EF4-FFF2-40B4-BE49-F238E27FC236}">
                <a16:creationId xmlns:a16="http://schemas.microsoft.com/office/drawing/2014/main" id="{FAAAC7C8-C0FD-A2DC-7B80-CB34BBD860FC}"/>
              </a:ext>
            </a:extLst>
          </p:cNvPr>
          <p:cNvSpPr/>
          <p:nvPr/>
        </p:nvSpPr>
        <p:spPr>
          <a:xfrm>
            <a:off x="3093396" y="2114397"/>
            <a:ext cx="878236" cy="685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Room</a:t>
            </a:r>
          </a:p>
        </p:txBody>
      </p:sp>
      <p:sp>
        <p:nvSpPr>
          <p:cNvPr id="204" name="Oval 203">
            <a:extLst>
              <a:ext uri="{FF2B5EF4-FFF2-40B4-BE49-F238E27FC236}">
                <a16:creationId xmlns:a16="http://schemas.microsoft.com/office/drawing/2014/main" id="{D93CF118-EEB5-BD3F-5B49-24E8D4B454C4}"/>
              </a:ext>
            </a:extLst>
          </p:cNvPr>
          <p:cNvSpPr/>
          <p:nvPr/>
        </p:nvSpPr>
        <p:spPr>
          <a:xfrm>
            <a:off x="4760691" y="1522290"/>
            <a:ext cx="1070134" cy="685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Booking</a:t>
            </a:r>
          </a:p>
        </p:txBody>
      </p:sp>
      <p:cxnSp>
        <p:nvCxnSpPr>
          <p:cNvPr id="207" name="Straight Connector 206">
            <a:extLst>
              <a:ext uri="{FF2B5EF4-FFF2-40B4-BE49-F238E27FC236}">
                <a16:creationId xmlns:a16="http://schemas.microsoft.com/office/drawing/2014/main" id="{4C8BF5C2-1C12-4144-61EC-2AF0AA9AD284}"/>
              </a:ext>
            </a:extLst>
          </p:cNvPr>
          <p:cNvCxnSpPr>
            <a:cxnSpLocks/>
            <a:endCxn id="203" idx="2"/>
          </p:cNvCxnSpPr>
          <p:nvPr/>
        </p:nvCxnSpPr>
        <p:spPr>
          <a:xfrm>
            <a:off x="2186589" y="2266674"/>
            <a:ext cx="906807" cy="190624"/>
          </a:xfrm>
          <a:prstGeom prst="line">
            <a:avLst/>
          </a:prstGeom>
        </p:spPr>
        <p:style>
          <a:lnRef idx="2">
            <a:schemeClr val="dk1"/>
          </a:lnRef>
          <a:fillRef idx="0">
            <a:schemeClr val="dk1"/>
          </a:fillRef>
          <a:effectRef idx="1">
            <a:schemeClr val="dk1"/>
          </a:effectRef>
          <a:fontRef idx="minor">
            <a:schemeClr val="tx1"/>
          </a:fontRef>
        </p:style>
      </p:cxnSp>
      <p:cxnSp>
        <p:nvCxnSpPr>
          <p:cNvPr id="212" name="Straight Connector 211">
            <a:extLst>
              <a:ext uri="{FF2B5EF4-FFF2-40B4-BE49-F238E27FC236}">
                <a16:creationId xmlns:a16="http://schemas.microsoft.com/office/drawing/2014/main" id="{9BFC7E10-B9AF-A62B-8DAA-80AB46A351EE}"/>
              </a:ext>
            </a:extLst>
          </p:cNvPr>
          <p:cNvCxnSpPr>
            <a:cxnSpLocks/>
          </p:cNvCxnSpPr>
          <p:nvPr/>
        </p:nvCxnSpPr>
        <p:spPr>
          <a:xfrm>
            <a:off x="4047205" y="1268197"/>
            <a:ext cx="683393" cy="469649"/>
          </a:xfrm>
          <a:prstGeom prst="line">
            <a:avLst/>
          </a:prstGeom>
        </p:spPr>
        <p:style>
          <a:lnRef idx="2">
            <a:schemeClr val="dk1"/>
          </a:lnRef>
          <a:fillRef idx="0">
            <a:schemeClr val="dk1"/>
          </a:fillRef>
          <a:effectRef idx="1">
            <a:schemeClr val="dk1"/>
          </a:effectRef>
          <a:fontRef idx="minor">
            <a:schemeClr val="tx1"/>
          </a:fontRef>
        </p:style>
      </p:cxnSp>
      <p:cxnSp>
        <p:nvCxnSpPr>
          <p:cNvPr id="215" name="Straight Connector 214">
            <a:extLst>
              <a:ext uri="{FF2B5EF4-FFF2-40B4-BE49-F238E27FC236}">
                <a16:creationId xmlns:a16="http://schemas.microsoft.com/office/drawing/2014/main" id="{4AB1BA4D-C508-901A-5E28-D3831112E288}"/>
              </a:ext>
            </a:extLst>
          </p:cNvPr>
          <p:cNvCxnSpPr>
            <a:cxnSpLocks/>
          </p:cNvCxnSpPr>
          <p:nvPr/>
        </p:nvCxnSpPr>
        <p:spPr>
          <a:xfrm>
            <a:off x="4039945" y="1829042"/>
            <a:ext cx="676770" cy="11192"/>
          </a:xfrm>
          <a:prstGeom prst="line">
            <a:avLst/>
          </a:prstGeom>
        </p:spPr>
        <p:style>
          <a:lnRef idx="2">
            <a:schemeClr val="dk1"/>
          </a:lnRef>
          <a:fillRef idx="0">
            <a:schemeClr val="dk1"/>
          </a:fillRef>
          <a:effectRef idx="1">
            <a:schemeClr val="dk1"/>
          </a:effectRef>
          <a:fontRef idx="minor">
            <a:schemeClr val="tx1"/>
          </a:fontRef>
        </p:style>
      </p:cxnSp>
      <p:cxnSp>
        <p:nvCxnSpPr>
          <p:cNvPr id="221" name="Straight Connector 220">
            <a:extLst>
              <a:ext uri="{FF2B5EF4-FFF2-40B4-BE49-F238E27FC236}">
                <a16:creationId xmlns:a16="http://schemas.microsoft.com/office/drawing/2014/main" id="{9F7C822E-9CD7-DE26-2305-9625F92FBF2D}"/>
              </a:ext>
            </a:extLst>
          </p:cNvPr>
          <p:cNvCxnSpPr>
            <a:cxnSpLocks/>
          </p:cNvCxnSpPr>
          <p:nvPr/>
        </p:nvCxnSpPr>
        <p:spPr>
          <a:xfrm flipV="1">
            <a:off x="3971632" y="1961838"/>
            <a:ext cx="753332" cy="543402"/>
          </a:xfrm>
          <a:prstGeom prst="line">
            <a:avLst/>
          </a:prstGeom>
        </p:spPr>
        <p:style>
          <a:lnRef idx="2">
            <a:schemeClr val="dk1"/>
          </a:lnRef>
          <a:fillRef idx="0">
            <a:schemeClr val="dk1"/>
          </a:fillRef>
          <a:effectRef idx="1">
            <a:schemeClr val="dk1"/>
          </a:effectRef>
          <a:fontRef idx="minor">
            <a:schemeClr val="tx1"/>
          </a:fontRef>
        </p:style>
      </p:cxnSp>
      <p:cxnSp>
        <p:nvCxnSpPr>
          <p:cNvPr id="225" name="Straight Arrow Connector 224">
            <a:extLst>
              <a:ext uri="{FF2B5EF4-FFF2-40B4-BE49-F238E27FC236}">
                <a16:creationId xmlns:a16="http://schemas.microsoft.com/office/drawing/2014/main" id="{5F9FFE82-BEB0-A537-EE33-37CCB47D4234}"/>
              </a:ext>
            </a:extLst>
          </p:cNvPr>
          <p:cNvCxnSpPr>
            <a:cxnSpLocks/>
          </p:cNvCxnSpPr>
          <p:nvPr/>
        </p:nvCxnSpPr>
        <p:spPr>
          <a:xfrm flipV="1">
            <a:off x="5790454" y="1176074"/>
            <a:ext cx="620906" cy="5087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8" name="Straight Arrow Connector 227">
            <a:extLst>
              <a:ext uri="{FF2B5EF4-FFF2-40B4-BE49-F238E27FC236}">
                <a16:creationId xmlns:a16="http://schemas.microsoft.com/office/drawing/2014/main" id="{9663BDB2-E05D-FABA-492A-C8762F6C6F09}"/>
              </a:ext>
            </a:extLst>
          </p:cNvPr>
          <p:cNvCxnSpPr>
            <a:cxnSpLocks/>
            <a:endCxn id="204" idx="6"/>
          </p:cNvCxnSpPr>
          <p:nvPr/>
        </p:nvCxnSpPr>
        <p:spPr>
          <a:xfrm flipH="1">
            <a:off x="5830824" y="1730550"/>
            <a:ext cx="580536" cy="134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2" name="Straight Connector 231">
            <a:extLst>
              <a:ext uri="{FF2B5EF4-FFF2-40B4-BE49-F238E27FC236}">
                <a16:creationId xmlns:a16="http://schemas.microsoft.com/office/drawing/2014/main" id="{893F895A-5EDB-5056-CD02-5E57A4E92D8A}"/>
              </a:ext>
            </a:extLst>
          </p:cNvPr>
          <p:cNvCxnSpPr>
            <a:cxnSpLocks/>
            <a:endCxn id="153" idx="2"/>
          </p:cNvCxnSpPr>
          <p:nvPr/>
        </p:nvCxnSpPr>
        <p:spPr>
          <a:xfrm>
            <a:off x="2495145" y="2690391"/>
            <a:ext cx="3823306" cy="639384"/>
          </a:xfrm>
          <a:prstGeom prst="line">
            <a:avLst/>
          </a:prstGeom>
        </p:spPr>
        <p:style>
          <a:lnRef idx="2">
            <a:schemeClr val="dk1"/>
          </a:lnRef>
          <a:fillRef idx="0">
            <a:schemeClr val="dk1"/>
          </a:fillRef>
          <a:effectRef idx="1">
            <a:schemeClr val="dk1"/>
          </a:effectRef>
          <a:fontRef idx="minor">
            <a:schemeClr val="tx1"/>
          </a:fontRef>
        </p:style>
      </p:cxnSp>
      <p:sp>
        <p:nvSpPr>
          <p:cNvPr id="235" name="Oval 234">
            <a:extLst>
              <a:ext uri="{FF2B5EF4-FFF2-40B4-BE49-F238E27FC236}">
                <a16:creationId xmlns:a16="http://schemas.microsoft.com/office/drawing/2014/main" id="{6D37BB9A-AEA8-7FE9-351D-A7513EBD6DB5}"/>
              </a:ext>
            </a:extLst>
          </p:cNvPr>
          <p:cNvSpPr/>
          <p:nvPr/>
        </p:nvSpPr>
        <p:spPr>
          <a:xfrm>
            <a:off x="5569114" y="4329780"/>
            <a:ext cx="980429" cy="43532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Insert</a:t>
            </a:r>
          </a:p>
        </p:txBody>
      </p:sp>
      <p:sp>
        <p:nvSpPr>
          <p:cNvPr id="236" name="Oval 235">
            <a:extLst>
              <a:ext uri="{FF2B5EF4-FFF2-40B4-BE49-F238E27FC236}">
                <a16:creationId xmlns:a16="http://schemas.microsoft.com/office/drawing/2014/main" id="{50C02922-4CE4-BAA5-AC0C-5D224A4E7A56}"/>
              </a:ext>
            </a:extLst>
          </p:cNvPr>
          <p:cNvSpPr/>
          <p:nvPr/>
        </p:nvSpPr>
        <p:spPr>
          <a:xfrm>
            <a:off x="5501572" y="5309939"/>
            <a:ext cx="965249" cy="54936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Delete</a:t>
            </a:r>
          </a:p>
        </p:txBody>
      </p:sp>
      <p:sp>
        <p:nvSpPr>
          <p:cNvPr id="238" name="Oval 237">
            <a:extLst>
              <a:ext uri="{FF2B5EF4-FFF2-40B4-BE49-F238E27FC236}">
                <a16:creationId xmlns:a16="http://schemas.microsoft.com/office/drawing/2014/main" id="{A5E93DE4-7499-2C8A-BFF4-5D87BC33774D}"/>
              </a:ext>
            </a:extLst>
          </p:cNvPr>
          <p:cNvSpPr/>
          <p:nvPr/>
        </p:nvSpPr>
        <p:spPr>
          <a:xfrm>
            <a:off x="5532712" y="4834160"/>
            <a:ext cx="974768" cy="4353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Update</a:t>
            </a:r>
          </a:p>
        </p:txBody>
      </p:sp>
      <p:cxnSp>
        <p:nvCxnSpPr>
          <p:cNvPr id="240" name="Connector: Elbow 239">
            <a:extLst>
              <a:ext uri="{FF2B5EF4-FFF2-40B4-BE49-F238E27FC236}">
                <a16:creationId xmlns:a16="http://schemas.microsoft.com/office/drawing/2014/main" id="{77D2035D-148E-A3AC-A503-B4D43FDF451D}"/>
              </a:ext>
            </a:extLst>
          </p:cNvPr>
          <p:cNvCxnSpPr>
            <a:cxnSpLocks/>
          </p:cNvCxnSpPr>
          <p:nvPr/>
        </p:nvCxnSpPr>
        <p:spPr>
          <a:xfrm rot="5400000">
            <a:off x="4966062" y="2823680"/>
            <a:ext cx="2590498" cy="33028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48" name="Straight Connector 247">
            <a:extLst>
              <a:ext uri="{FF2B5EF4-FFF2-40B4-BE49-F238E27FC236}">
                <a16:creationId xmlns:a16="http://schemas.microsoft.com/office/drawing/2014/main" id="{14B54E20-7987-8147-9F37-D340DDACF004}"/>
              </a:ext>
            </a:extLst>
          </p:cNvPr>
          <p:cNvCxnSpPr>
            <a:cxnSpLocks/>
          </p:cNvCxnSpPr>
          <p:nvPr/>
        </p:nvCxnSpPr>
        <p:spPr>
          <a:xfrm>
            <a:off x="6593800" y="4576892"/>
            <a:ext cx="686396" cy="264123"/>
          </a:xfrm>
          <a:prstGeom prst="line">
            <a:avLst/>
          </a:prstGeom>
        </p:spPr>
        <p:style>
          <a:lnRef idx="2">
            <a:schemeClr val="dk1"/>
          </a:lnRef>
          <a:fillRef idx="0">
            <a:schemeClr val="dk1"/>
          </a:fillRef>
          <a:effectRef idx="1">
            <a:schemeClr val="dk1"/>
          </a:effectRef>
          <a:fontRef idx="minor">
            <a:schemeClr val="tx1"/>
          </a:fontRef>
        </p:style>
      </p:cxnSp>
      <p:cxnSp>
        <p:nvCxnSpPr>
          <p:cNvPr id="251" name="Straight Connector 250">
            <a:extLst>
              <a:ext uri="{FF2B5EF4-FFF2-40B4-BE49-F238E27FC236}">
                <a16:creationId xmlns:a16="http://schemas.microsoft.com/office/drawing/2014/main" id="{0983605C-2935-6806-3339-A538C7153F23}"/>
              </a:ext>
            </a:extLst>
          </p:cNvPr>
          <p:cNvCxnSpPr>
            <a:cxnSpLocks/>
          </p:cNvCxnSpPr>
          <p:nvPr/>
        </p:nvCxnSpPr>
        <p:spPr>
          <a:xfrm flipV="1">
            <a:off x="6523738" y="4953803"/>
            <a:ext cx="756458" cy="96317"/>
          </a:xfrm>
          <a:prstGeom prst="line">
            <a:avLst/>
          </a:prstGeom>
        </p:spPr>
        <p:style>
          <a:lnRef idx="2">
            <a:schemeClr val="dk1"/>
          </a:lnRef>
          <a:fillRef idx="0">
            <a:schemeClr val="dk1"/>
          </a:fillRef>
          <a:effectRef idx="1">
            <a:schemeClr val="dk1"/>
          </a:effectRef>
          <a:fontRef idx="minor">
            <a:schemeClr val="tx1"/>
          </a:fontRef>
        </p:style>
      </p:cxnSp>
      <p:cxnSp>
        <p:nvCxnSpPr>
          <p:cNvPr id="255" name="Straight Connector 254">
            <a:extLst>
              <a:ext uri="{FF2B5EF4-FFF2-40B4-BE49-F238E27FC236}">
                <a16:creationId xmlns:a16="http://schemas.microsoft.com/office/drawing/2014/main" id="{20726000-0B3D-3473-A98C-9E11C2B9BDF2}"/>
              </a:ext>
            </a:extLst>
          </p:cNvPr>
          <p:cNvCxnSpPr>
            <a:cxnSpLocks/>
          </p:cNvCxnSpPr>
          <p:nvPr/>
        </p:nvCxnSpPr>
        <p:spPr>
          <a:xfrm flipV="1">
            <a:off x="6523738" y="5115776"/>
            <a:ext cx="756458" cy="517998"/>
          </a:xfrm>
          <a:prstGeom prst="line">
            <a:avLst/>
          </a:prstGeom>
        </p:spPr>
        <p:style>
          <a:lnRef idx="2">
            <a:schemeClr val="dk1"/>
          </a:lnRef>
          <a:fillRef idx="0">
            <a:schemeClr val="dk1"/>
          </a:fillRef>
          <a:effectRef idx="1">
            <a:schemeClr val="dk1"/>
          </a:effectRef>
          <a:fontRef idx="minor">
            <a:schemeClr val="tx1"/>
          </a:fontRef>
        </p:style>
      </p:cxnSp>
      <p:cxnSp>
        <p:nvCxnSpPr>
          <p:cNvPr id="260" name="Straight Arrow Connector 259">
            <a:extLst>
              <a:ext uri="{FF2B5EF4-FFF2-40B4-BE49-F238E27FC236}">
                <a16:creationId xmlns:a16="http://schemas.microsoft.com/office/drawing/2014/main" id="{ECE1C976-0711-8AC5-36E3-8F18B50FC00B}"/>
              </a:ext>
            </a:extLst>
          </p:cNvPr>
          <p:cNvCxnSpPr>
            <a:cxnSpLocks/>
          </p:cNvCxnSpPr>
          <p:nvPr/>
        </p:nvCxnSpPr>
        <p:spPr>
          <a:xfrm flipH="1">
            <a:off x="3549497" y="1792078"/>
            <a:ext cx="2829545" cy="2561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2" name="Oval 261">
            <a:extLst>
              <a:ext uri="{FF2B5EF4-FFF2-40B4-BE49-F238E27FC236}">
                <a16:creationId xmlns:a16="http://schemas.microsoft.com/office/drawing/2014/main" id="{0E105BD2-FC2B-8674-9EB4-E82E22FC2EB7}"/>
              </a:ext>
            </a:extLst>
          </p:cNvPr>
          <p:cNvSpPr/>
          <p:nvPr/>
        </p:nvSpPr>
        <p:spPr>
          <a:xfrm>
            <a:off x="1904497" y="4171512"/>
            <a:ext cx="1562417" cy="685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Notification</a:t>
            </a:r>
          </a:p>
        </p:txBody>
      </p:sp>
      <p:cxnSp>
        <p:nvCxnSpPr>
          <p:cNvPr id="264" name="Straight Arrow Connector 263">
            <a:extLst>
              <a:ext uri="{FF2B5EF4-FFF2-40B4-BE49-F238E27FC236}">
                <a16:creationId xmlns:a16="http://schemas.microsoft.com/office/drawing/2014/main" id="{85556928-0CDA-D08E-F32E-6CB1456D7D88}"/>
              </a:ext>
            </a:extLst>
          </p:cNvPr>
          <p:cNvCxnSpPr>
            <a:cxnSpLocks/>
          </p:cNvCxnSpPr>
          <p:nvPr/>
        </p:nvCxnSpPr>
        <p:spPr>
          <a:xfrm flipH="1" flipV="1">
            <a:off x="212788" y="2069810"/>
            <a:ext cx="1734489" cy="2283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8E67F17B-B69C-0F62-EFD9-ECA11FE2A062}"/>
              </a:ext>
            </a:extLst>
          </p:cNvPr>
          <p:cNvSpPr txBox="1"/>
          <p:nvPr/>
        </p:nvSpPr>
        <p:spPr>
          <a:xfrm>
            <a:off x="134871" y="691345"/>
            <a:ext cx="775800" cy="300082"/>
          </a:xfrm>
          <a:prstGeom prst="rect">
            <a:avLst/>
          </a:prstGeom>
          <a:noFill/>
        </p:spPr>
        <p:txBody>
          <a:bodyPr wrap="square" rtlCol="0">
            <a:spAutoFit/>
          </a:bodyPr>
          <a:lstStyle/>
          <a:p>
            <a:r>
              <a:rPr lang="en-US" sz="1350" b="1" dirty="0"/>
              <a:t>User</a:t>
            </a:r>
          </a:p>
        </p:txBody>
      </p:sp>
      <p:sp>
        <p:nvSpPr>
          <p:cNvPr id="6" name="Rectangle: Diagonal Corners Rounded 5">
            <a:extLst>
              <a:ext uri="{FF2B5EF4-FFF2-40B4-BE49-F238E27FC236}">
                <a16:creationId xmlns:a16="http://schemas.microsoft.com/office/drawing/2014/main" id="{AA070A21-140A-128C-7DF2-597EF001AB8F}"/>
              </a:ext>
            </a:extLst>
          </p:cNvPr>
          <p:cNvSpPr/>
          <p:nvPr/>
        </p:nvSpPr>
        <p:spPr>
          <a:xfrm>
            <a:off x="209377" y="5339026"/>
            <a:ext cx="1794753" cy="685800"/>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7" name="TextBox 6">
            <a:extLst>
              <a:ext uri="{FF2B5EF4-FFF2-40B4-BE49-F238E27FC236}">
                <a16:creationId xmlns:a16="http://schemas.microsoft.com/office/drawing/2014/main" id="{1C87E4C4-67AC-17AC-0D99-01F8988FF430}"/>
              </a:ext>
            </a:extLst>
          </p:cNvPr>
          <p:cNvSpPr txBox="1"/>
          <p:nvPr/>
        </p:nvSpPr>
        <p:spPr>
          <a:xfrm>
            <a:off x="146419" y="5451718"/>
            <a:ext cx="2576902" cy="400110"/>
          </a:xfrm>
          <a:prstGeom prst="rect">
            <a:avLst/>
          </a:prstGeom>
          <a:noFill/>
        </p:spPr>
        <p:txBody>
          <a:bodyPr wrap="square" rtlCol="0">
            <a:spAutoFit/>
          </a:bodyPr>
          <a:lstStyle/>
          <a:p>
            <a:r>
              <a:rPr lang="en-US" sz="2000" b="1" dirty="0">
                <a:solidFill>
                  <a:schemeClr val="tx2"/>
                </a:solidFill>
              </a:rPr>
              <a:t>Use Case Model</a:t>
            </a:r>
          </a:p>
        </p:txBody>
      </p:sp>
    </p:spTree>
    <p:extLst>
      <p:ext uri="{BB962C8B-B14F-4D97-AF65-F5344CB8AC3E}">
        <p14:creationId xmlns:p14="http://schemas.microsoft.com/office/powerpoint/2010/main" val="175034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Flowchart: Process 62"/>
          <p:cNvSpPr/>
          <p:nvPr/>
        </p:nvSpPr>
        <p:spPr>
          <a:xfrm>
            <a:off x="0" y="0"/>
            <a:ext cx="9144000" cy="685800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48587" name="TextBox 67"/>
          <p:cNvSpPr txBox="1"/>
          <p:nvPr/>
        </p:nvSpPr>
        <p:spPr>
          <a:xfrm>
            <a:off x="3748132" y="692655"/>
            <a:ext cx="1138453" cy="630942"/>
          </a:xfrm>
          <a:prstGeom prst="rect">
            <a:avLst/>
          </a:prstGeom>
          <a:noFill/>
        </p:spPr>
        <p:txBody>
          <a:bodyPr wrap="none" rtlCol="0">
            <a:spAutoFit/>
          </a:bodyPr>
          <a:lstStyle/>
          <a:p>
            <a:r>
              <a:rPr lang="en-US" sz="3500" b="1" dirty="0">
                <a:solidFill>
                  <a:schemeClr val="tx2"/>
                </a:solidFill>
              </a:rPr>
              <a:t>DFDs</a:t>
            </a:r>
            <a:endParaRPr lang="en-GB" sz="3500" b="1" dirty="0">
              <a:solidFill>
                <a:schemeClr val="tx2"/>
              </a:solidFill>
            </a:endParaRPr>
          </a:p>
        </p:txBody>
      </p:sp>
      <p:sp>
        <p:nvSpPr>
          <p:cNvPr id="1048588" name="TextBox 69"/>
          <p:cNvSpPr txBox="1"/>
          <p:nvPr/>
        </p:nvSpPr>
        <p:spPr>
          <a:xfrm>
            <a:off x="118233" y="1574501"/>
            <a:ext cx="8257032" cy="830997"/>
          </a:xfrm>
          <a:prstGeom prst="rect">
            <a:avLst/>
          </a:prstGeom>
          <a:noFill/>
        </p:spPr>
        <p:txBody>
          <a:bodyPr wrap="square" rtlCol="0">
            <a:spAutoFit/>
          </a:bodyPr>
          <a:lstStyle/>
          <a:p>
            <a:r>
              <a:rPr lang="en-GB" sz="1600" b="1" dirty="0">
                <a:latin typeface="Calibri" panose="020F0502020204030204" pitchFamily="34" charset="0"/>
                <a:ea typeface="Times New Roman" panose="02020603050405020304" pitchFamily="18" charset="0"/>
                <a:cs typeface="Arial" panose="020B0604020202020204" pitchFamily="34" charset="0"/>
              </a:rPr>
              <a:t>In Data Flow Diagrams (DFDs), different levels are used to show varying levels of detail about a system's data flow and processes. Here’s what each level should include:</a:t>
            </a:r>
          </a:p>
          <a:p>
            <a:endParaRPr lang="en-GB" sz="1600" b="1" dirty="0"/>
          </a:p>
        </p:txBody>
      </p:sp>
      <p:sp>
        <p:nvSpPr>
          <p:cNvPr id="1048589" name="TextBox 70"/>
          <p:cNvSpPr txBox="1"/>
          <p:nvPr/>
        </p:nvSpPr>
        <p:spPr>
          <a:xfrm>
            <a:off x="173164" y="2208400"/>
            <a:ext cx="8852603" cy="4275145"/>
          </a:xfrm>
          <a:prstGeom prst="rect">
            <a:avLst/>
          </a:prstGeom>
          <a:noFill/>
        </p:spPr>
        <p:txBody>
          <a:bodyPr wrap="square">
            <a:spAutoFit/>
          </a:bodyPr>
          <a:lstStyle/>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1. Context Diagram</a:t>
            </a:r>
            <a:r>
              <a:rPr lang="ar-EG" sz="1600" b="1" dirty="0">
                <a:latin typeface="Calibri" panose="020F0502020204030204" pitchFamily="34" charset="0"/>
                <a:ea typeface="Times New Roman" panose="02020603050405020304" pitchFamily="18" charset="0"/>
                <a:cs typeface="Arial" panose="020B0604020202020204" pitchFamily="34" charset="0"/>
              </a:rPr>
              <a:t> </a:t>
            </a:r>
            <a:r>
              <a:rPr lang="en-GB" sz="1600" b="1" dirty="0">
                <a:latin typeface="Calibri" panose="020F0502020204030204" pitchFamily="34" charset="0"/>
                <a:ea typeface="Times New Roman" panose="02020603050405020304" pitchFamily="18" charset="0"/>
                <a:cs typeface="Arial" panose="020B0604020202020204" pitchFamily="34" charset="0"/>
              </a:rPr>
              <a:t> (Level 0 Diagram ) </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Purpose: Provides a high-level overview of the entire system.</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Data flows between the system and external entities.</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 </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2. Level 1 DFD:</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Purpose: Decomposes the main process from the context diagram into sub-processes to show major functions.</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Data flows between sub-processes, data stores, and external entities.</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 </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3. Level 2 DFD:</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Purpose: Provides a detailed breakdown of one of the main sub-processes from the Level 1 DFD.</a:t>
            </a:r>
          </a:p>
          <a:p>
            <a:pPr>
              <a:lnSpc>
                <a:spcPct val="107000"/>
              </a:lnSpc>
              <a:spcAft>
                <a:spcPts val="600"/>
              </a:spcAft>
            </a:pPr>
            <a:r>
              <a:rPr lang="en-GB" sz="1600" b="1" dirty="0">
                <a:latin typeface="Calibri" panose="020F0502020204030204" pitchFamily="34" charset="0"/>
                <a:ea typeface="Times New Roman" panose="02020603050405020304" pitchFamily="18" charset="0"/>
                <a:cs typeface="Arial" panose="020B0604020202020204" pitchFamily="34" charset="0"/>
              </a:rPr>
              <a:t> Shows step-by-step operations within a specific process to understand how data is processed at a deeper level.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Flowchart: Process 3"/>
          <p:cNvSpPr/>
          <p:nvPr/>
        </p:nvSpPr>
        <p:spPr>
          <a:xfrm>
            <a:off x="236220" y="2975610"/>
            <a:ext cx="792480" cy="289560"/>
          </a:xfrm>
          <a:prstGeom prst="flowChartProcess">
            <a:avLst/>
          </a:prstGeom>
          <a:solidFill>
            <a:srgbClr val="058C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Customer</a:t>
            </a:r>
            <a:endParaRPr lang="en-GB" sz="1050"/>
          </a:p>
        </p:txBody>
      </p:sp>
      <p:sp>
        <p:nvSpPr>
          <p:cNvPr id="1048596" name="Flowchart: Alternate Process 4"/>
          <p:cNvSpPr/>
          <p:nvPr/>
        </p:nvSpPr>
        <p:spPr>
          <a:xfrm>
            <a:off x="3851910" y="2695575"/>
            <a:ext cx="1440180" cy="84963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Travel Booking System</a:t>
            </a:r>
            <a:endParaRPr lang="en-GB" sz="1050"/>
          </a:p>
        </p:txBody>
      </p:sp>
      <p:sp>
        <p:nvSpPr>
          <p:cNvPr id="1048597" name="Flowchart: Process 5"/>
          <p:cNvSpPr/>
          <p:nvPr/>
        </p:nvSpPr>
        <p:spPr>
          <a:xfrm>
            <a:off x="7345680" y="2550795"/>
            <a:ext cx="1386840" cy="493395"/>
          </a:xfrm>
          <a:prstGeom prst="flowChartProcess">
            <a:avLst/>
          </a:prstGeom>
          <a:solidFill>
            <a:srgbClr val="058C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Payment Gateway</a:t>
            </a:r>
            <a:endParaRPr lang="en-GB" sz="1050"/>
          </a:p>
        </p:txBody>
      </p:sp>
      <p:sp>
        <p:nvSpPr>
          <p:cNvPr id="1048598" name="Flowchart: Process 6"/>
          <p:cNvSpPr/>
          <p:nvPr/>
        </p:nvSpPr>
        <p:spPr>
          <a:xfrm>
            <a:off x="7379970" y="3722371"/>
            <a:ext cx="1318260" cy="493394"/>
          </a:xfrm>
          <a:prstGeom prst="flowChartProcess">
            <a:avLst/>
          </a:prstGeom>
          <a:solidFill>
            <a:srgbClr val="058C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Service Providers</a:t>
            </a:r>
            <a:endParaRPr lang="en-GB" sz="1050"/>
          </a:p>
        </p:txBody>
      </p:sp>
      <p:cxnSp>
        <p:nvCxnSpPr>
          <p:cNvPr id="3145728" name="Straight Arrow Connector 8"/>
          <p:cNvCxnSpPr>
            <a:cxnSpLocks/>
          </p:cNvCxnSpPr>
          <p:nvPr/>
        </p:nvCxnSpPr>
        <p:spPr>
          <a:xfrm flipV="1">
            <a:off x="1028700" y="2914650"/>
            <a:ext cx="2823210" cy="60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29" name="Straight Arrow Connector 10"/>
          <p:cNvCxnSpPr>
            <a:cxnSpLocks/>
          </p:cNvCxnSpPr>
          <p:nvPr/>
        </p:nvCxnSpPr>
        <p:spPr>
          <a:xfrm flipH="1" flipV="1">
            <a:off x="1028700" y="3255645"/>
            <a:ext cx="2823210" cy="173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0" name="Straight Arrow Connector 16"/>
          <p:cNvCxnSpPr>
            <a:cxnSpLocks/>
          </p:cNvCxnSpPr>
          <p:nvPr/>
        </p:nvCxnSpPr>
        <p:spPr>
          <a:xfrm flipV="1">
            <a:off x="5292090" y="2550795"/>
            <a:ext cx="2053590" cy="219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1" name="Straight Arrow Connector 18"/>
          <p:cNvCxnSpPr>
            <a:cxnSpLocks/>
          </p:cNvCxnSpPr>
          <p:nvPr/>
        </p:nvCxnSpPr>
        <p:spPr>
          <a:xfrm flipH="1" flipV="1">
            <a:off x="5292090" y="2975610"/>
            <a:ext cx="2053590" cy="685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2" name="Straight Arrow Connector 20"/>
          <p:cNvCxnSpPr>
            <a:cxnSpLocks/>
          </p:cNvCxnSpPr>
          <p:nvPr/>
        </p:nvCxnSpPr>
        <p:spPr>
          <a:xfrm>
            <a:off x="5292090" y="3371850"/>
            <a:ext cx="2087880" cy="350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3" name="Straight Arrow Connector 24"/>
          <p:cNvCxnSpPr>
            <a:cxnSpLocks/>
          </p:cNvCxnSpPr>
          <p:nvPr/>
        </p:nvCxnSpPr>
        <p:spPr>
          <a:xfrm flipH="1" flipV="1">
            <a:off x="5227320" y="3545206"/>
            <a:ext cx="2152650" cy="670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4" name="Straight Connector 27"/>
          <p:cNvCxnSpPr>
            <a:cxnSpLocks/>
          </p:cNvCxnSpPr>
          <p:nvPr/>
        </p:nvCxnSpPr>
        <p:spPr>
          <a:xfrm flipH="1">
            <a:off x="3851910" y="2878457"/>
            <a:ext cx="1440180" cy="0"/>
          </a:xfrm>
          <a:prstGeom prst="line">
            <a:avLst/>
          </a:prstGeom>
        </p:spPr>
        <p:style>
          <a:lnRef idx="2">
            <a:schemeClr val="dk1"/>
          </a:lnRef>
          <a:fillRef idx="0">
            <a:schemeClr val="dk1"/>
          </a:fillRef>
          <a:effectRef idx="1">
            <a:schemeClr val="dk1"/>
          </a:effectRef>
          <a:fontRef idx="minor">
            <a:schemeClr val="tx1"/>
          </a:fontRef>
        </p:style>
      </p:cxnSp>
      <p:sp>
        <p:nvSpPr>
          <p:cNvPr id="1048599" name="TextBox 30"/>
          <p:cNvSpPr txBox="1"/>
          <p:nvPr/>
        </p:nvSpPr>
        <p:spPr>
          <a:xfrm rot="21412329">
            <a:off x="1184194" y="2451877"/>
            <a:ext cx="3281842" cy="577081"/>
          </a:xfrm>
          <a:prstGeom prst="rect">
            <a:avLst/>
          </a:prstGeom>
          <a:noFill/>
        </p:spPr>
        <p:txBody>
          <a:bodyPr wrap="square" rtlCol="0">
            <a:spAutoFit/>
          </a:bodyPr>
          <a:lstStyle/>
          <a:p>
            <a:r>
              <a:rPr lang="en-US" sz="1050" dirty="0"/>
              <a:t>Login or register /Search , browse /Booking Request, Payment info</a:t>
            </a:r>
            <a:endParaRPr lang="en-GB" sz="1050" dirty="0"/>
          </a:p>
          <a:p>
            <a:endParaRPr lang="en-GB" sz="1050" dirty="0"/>
          </a:p>
        </p:txBody>
      </p:sp>
      <p:sp>
        <p:nvSpPr>
          <p:cNvPr id="1048600" name="TextBox 31"/>
          <p:cNvSpPr txBox="1"/>
          <p:nvPr/>
        </p:nvSpPr>
        <p:spPr>
          <a:xfrm rot="179515">
            <a:off x="1123265" y="3091138"/>
            <a:ext cx="2209259" cy="415498"/>
          </a:xfrm>
          <a:prstGeom prst="rect">
            <a:avLst/>
          </a:prstGeom>
          <a:noFill/>
        </p:spPr>
        <p:txBody>
          <a:bodyPr wrap="none" rtlCol="0">
            <a:spAutoFit/>
          </a:bodyPr>
          <a:lstStyle/>
          <a:p>
            <a:r>
              <a:rPr lang="en-US" sz="1050" dirty="0"/>
              <a:t>Search Result , Booking Confirmation</a:t>
            </a:r>
            <a:endParaRPr lang="en-GB" sz="1050" dirty="0"/>
          </a:p>
          <a:p>
            <a:endParaRPr lang="en-GB" sz="1050" dirty="0"/>
          </a:p>
        </p:txBody>
      </p:sp>
      <p:sp>
        <p:nvSpPr>
          <p:cNvPr id="1048601" name="TextBox 32"/>
          <p:cNvSpPr txBox="1"/>
          <p:nvPr/>
        </p:nvSpPr>
        <p:spPr>
          <a:xfrm rot="21184037">
            <a:off x="5649563" y="2420026"/>
            <a:ext cx="1146468" cy="253916"/>
          </a:xfrm>
          <a:prstGeom prst="rect">
            <a:avLst/>
          </a:prstGeom>
          <a:noFill/>
        </p:spPr>
        <p:txBody>
          <a:bodyPr wrap="none" rtlCol="0">
            <a:spAutoFit/>
          </a:bodyPr>
          <a:lstStyle/>
          <a:p>
            <a:r>
              <a:rPr lang="en-US" sz="1050"/>
              <a:t>Payment Request</a:t>
            </a:r>
            <a:endParaRPr lang="en-GB" sz="1050"/>
          </a:p>
        </p:txBody>
      </p:sp>
      <p:sp>
        <p:nvSpPr>
          <p:cNvPr id="1048602" name="TextBox 34"/>
          <p:cNvSpPr txBox="1"/>
          <p:nvPr/>
        </p:nvSpPr>
        <p:spPr>
          <a:xfrm rot="171455">
            <a:off x="5621393" y="2789687"/>
            <a:ext cx="1695450" cy="253916"/>
          </a:xfrm>
          <a:prstGeom prst="rect">
            <a:avLst/>
          </a:prstGeom>
          <a:noFill/>
        </p:spPr>
        <p:txBody>
          <a:bodyPr wrap="square" rtlCol="0">
            <a:spAutoFit/>
          </a:bodyPr>
          <a:lstStyle/>
          <a:p>
            <a:r>
              <a:rPr lang="en-US" sz="1050"/>
              <a:t>Payment Confirmation</a:t>
            </a:r>
            <a:endParaRPr lang="en-GB" sz="1050"/>
          </a:p>
        </p:txBody>
      </p:sp>
      <p:sp>
        <p:nvSpPr>
          <p:cNvPr id="1048603" name="TextBox 35"/>
          <p:cNvSpPr txBox="1"/>
          <p:nvPr/>
        </p:nvSpPr>
        <p:spPr>
          <a:xfrm rot="546253">
            <a:off x="5728492" y="3287278"/>
            <a:ext cx="1029449" cy="253916"/>
          </a:xfrm>
          <a:prstGeom prst="rect">
            <a:avLst/>
          </a:prstGeom>
          <a:noFill/>
        </p:spPr>
        <p:txBody>
          <a:bodyPr wrap="none" rtlCol="0">
            <a:spAutoFit/>
          </a:bodyPr>
          <a:lstStyle/>
          <a:p>
            <a:r>
              <a:rPr lang="en-US" sz="1050"/>
              <a:t>Booking Details</a:t>
            </a:r>
            <a:endParaRPr lang="en-GB" sz="1050"/>
          </a:p>
        </p:txBody>
      </p:sp>
      <p:sp>
        <p:nvSpPr>
          <p:cNvPr id="1048604" name="TextBox 36"/>
          <p:cNvSpPr txBox="1"/>
          <p:nvPr/>
        </p:nvSpPr>
        <p:spPr>
          <a:xfrm rot="1037709">
            <a:off x="5643876" y="3657325"/>
            <a:ext cx="1375698" cy="253916"/>
          </a:xfrm>
          <a:prstGeom prst="rect">
            <a:avLst/>
          </a:prstGeom>
          <a:noFill/>
        </p:spPr>
        <p:txBody>
          <a:bodyPr wrap="none" rtlCol="0">
            <a:spAutoFit/>
          </a:bodyPr>
          <a:lstStyle/>
          <a:p>
            <a:r>
              <a:rPr lang="en-US" sz="1050" dirty="0"/>
              <a:t>B</a:t>
            </a:r>
            <a:r>
              <a:rPr lang="en-GB" sz="1050" dirty="0" err="1"/>
              <a:t>ooking</a:t>
            </a:r>
            <a:r>
              <a:rPr lang="en-GB" sz="1050" dirty="0"/>
              <a:t> Confirmation</a:t>
            </a:r>
            <a:endParaRPr lang="en-US" sz="1050" dirty="0"/>
          </a:p>
        </p:txBody>
      </p:sp>
      <p:sp>
        <p:nvSpPr>
          <p:cNvPr id="1048605" name="Flowchart: Alternate Process 37"/>
          <p:cNvSpPr/>
          <p:nvPr/>
        </p:nvSpPr>
        <p:spPr>
          <a:xfrm>
            <a:off x="1340383" y="4337893"/>
            <a:ext cx="5469883" cy="530246"/>
          </a:xfrm>
          <a:prstGeom prst="flowChartAlternateProcess">
            <a:avLst/>
          </a:prstGeom>
          <a:solidFill>
            <a:schemeClr val="tx2">
              <a:lumMod val="50000"/>
              <a:lumOff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350" b="1" dirty="0"/>
              <a:t>Level 0 </a:t>
            </a:r>
            <a:endParaRPr lang="en-GB" sz="135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Flowchart: Process 3"/>
          <p:cNvSpPr/>
          <p:nvPr/>
        </p:nvSpPr>
        <p:spPr>
          <a:xfrm>
            <a:off x="192842" y="2819334"/>
            <a:ext cx="861060"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Customer</a:t>
            </a:r>
            <a:endParaRPr lang="en-GB" sz="1200"/>
          </a:p>
        </p:txBody>
      </p:sp>
      <p:sp>
        <p:nvSpPr>
          <p:cNvPr id="1048607" name="Flowchart: Alternate Process 4"/>
          <p:cNvSpPr/>
          <p:nvPr/>
        </p:nvSpPr>
        <p:spPr>
          <a:xfrm>
            <a:off x="2372162" y="2050213"/>
            <a:ext cx="1844040" cy="556259"/>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35" name="Straight Connector 6"/>
          <p:cNvCxnSpPr>
            <a:cxnSpLocks/>
          </p:cNvCxnSpPr>
          <p:nvPr/>
        </p:nvCxnSpPr>
        <p:spPr>
          <a:xfrm>
            <a:off x="2372162" y="2271191"/>
            <a:ext cx="1844040" cy="0"/>
          </a:xfrm>
          <a:prstGeom prst="line">
            <a:avLst/>
          </a:prstGeom>
        </p:spPr>
        <p:style>
          <a:lnRef idx="2">
            <a:schemeClr val="dk1"/>
          </a:lnRef>
          <a:fillRef idx="0">
            <a:schemeClr val="dk1"/>
          </a:fillRef>
          <a:effectRef idx="1">
            <a:schemeClr val="dk1"/>
          </a:effectRef>
          <a:fontRef idx="minor">
            <a:schemeClr val="tx1"/>
          </a:fontRef>
        </p:style>
      </p:cxnSp>
      <p:sp>
        <p:nvSpPr>
          <p:cNvPr id="1048608" name="TextBox 8"/>
          <p:cNvSpPr txBox="1"/>
          <p:nvPr/>
        </p:nvSpPr>
        <p:spPr>
          <a:xfrm>
            <a:off x="3160509" y="2020111"/>
            <a:ext cx="272832" cy="300082"/>
          </a:xfrm>
          <a:prstGeom prst="rect">
            <a:avLst/>
          </a:prstGeom>
          <a:noFill/>
        </p:spPr>
        <p:txBody>
          <a:bodyPr wrap="none" rtlCol="0">
            <a:spAutoFit/>
          </a:bodyPr>
          <a:lstStyle/>
          <a:p>
            <a:r>
              <a:rPr lang="en-US" sz="1350"/>
              <a:t>2</a:t>
            </a:r>
            <a:endParaRPr lang="en-GB" sz="1350"/>
          </a:p>
        </p:txBody>
      </p:sp>
      <p:sp>
        <p:nvSpPr>
          <p:cNvPr id="1048609" name="TextBox 9"/>
          <p:cNvSpPr txBox="1"/>
          <p:nvPr/>
        </p:nvSpPr>
        <p:spPr>
          <a:xfrm>
            <a:off x="2483521" y="2313933"/>
            <a:ext cx="1523174" cy="253916"/>
          </a:xfrm>
          <a:prstGeom prst="rect">
            <a:avLst/>
          </a:prstGeom>
          <a:noFill/>
        </p:spPr>
        <p:txBody>
          <a:bodyPr wrap="none" rtlCol="0">
            <a:spAutoFit/>
          </a:bodyPr>
          <a:lstStyle/>
          <a:p>
            <a:r>
              <a:rPr lang="en-US" sz="1050"/>
              <a:t>Search and Browse Trips</a:t>
            </a:r>
            <a:endParaRPr lang="en-GB" sz="1050"/>
          </a:p>
        </p:txBody>
      </p:sp>
      <p:sp>
        <p:nvSpPr>
          <p:cNvPr id="1048610" name="Flowchart: Alternate Process 10"/>
          <p:cNvSpPr/>
          <p:nvPr/>
        </p:nvSpPr>
        <p:spPr>
          <a:xfrm>
            <a:off x="992510" y="3822895"/>
            <a:ext cx="1916421" cy="556250"/>
          </a:xfrm>
          <a:prstGeom prst="flowChartAlternateProcess">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 </a:t>
            </a:r>
            <a:endParaRPr lang="en-GB" sz="1050"/>
          </a:p>
        </p:txBody>
      </p:sp>
      <p:cxnSp>
        <p:nvCxnSpPr>
          <p:cNvPr id="3145736" name="Straight Connector 12"/>
          <p:cNvCxnSpPr>
            <a:cxnSpLocks/>
          </p:cNvCxnSpPr>
          <p:nvPr/>
        </p:nvCxnSpPr>
        <p:spPr>
          <a:xfrm flipH="1">
            <a:off x="984890" y="4033475"/>
            <a:ext cx="1924041" cy="0"/>
          </a:xfrm>
          <a:prstGeom prst="line">
            <a:avLst/>
          </a:prstGeom>
        </p:spPr>
        <p:style>
          <a:lnRef idx="2">
            <a:schemeClr val="dk1"/>
          </a:lnRef>
          <a:fillRef idx="0">
            <a:schemeClr val="dk1"/>
          </a:fillRef>
          <a:effectRef idx="1">
            <a:schemeClr val="dk1"/>
          </a:effectRef>
          <a:fontRef idx="minor">
            <a:schemeClr val="tx1"/>
          </a:fontRef>
        </p:style>
      </p:cxnSp>
      <p:sp>
        <p:nvSpPr>
          <p:cNvPr id="1048611" name="TextBox 14"/>
          <p:cNvSpPr txBox="1"/>
          <p:nvPr/>
        </p:nvSpPr>
        <p:spPr>
          <a:xfrm>
            <a:off x="1835183" y="3771715"/>
            <a:ext cx="272832" cy="300082"/>
          </a:xfrm>
          <a:prstGeom prst="rect">
            <a:avLst/>
          </a:prstGeom>
          <a:noFill/>
        </p:spPr>
        <p:txBody>
          <a:bodyPr wrap="none" rtlCol="0">
            <a:spAutoFit/>
          </a:bodyPr>
          <a:lstStyle/>
          <a:p>
            <a:r>
              <a:rPr lang="en-US" sz="1350"/>
              <a:t>3</a:t>
            </a:r>
            <a:endParaRPr lang="en-GB" sz="1350"/>
          </a:p>
        </p:txBody>
      </p:sp>
      <p:sp>
        <p:nvSpPr>
          <p:cNvPr id="1048612" name="TextBox 16"/>
          <p:cNvSpPr txBox="1"/>
          <p:nvPr/>
        </p:nvSpPr>
        <p:spPr>
          <a:xfrm>
            <a:off x="1550586" y="4085970"/>
            <a:ext cx="798617" cy="253916"/>
          </a:xfrm>
          <a:prstGeom prst="rect">
            <a:avLst/>
          </a:prstGeom>
          <a:noFill/>
        </p:spPr>
        <p:txBody>
          <a:bodyPr wrap="none" rtlCol="0">
            <a:spAutoFit/>
          </a:bodyPr>
          <a:lstStyle/>
          <a:p>
            <a:r>
              <a:rPr lang="en-US" sz="1050"/>
              <a:t>Book a Trip</a:t>
            </a:r>
            <a:endParaRPr lang="en-GB" sz="1050"/>
          </a:p>
        </p:txBody>
      </p:sp>
      <p:sp>
        <p:nvSpPr>
          <p:cNvPr id="1048613" name="Flowchart: Alternate Process 22"/>
          <p:cNvSpPr/>
          <p:nvPr/>
        </p:nvSpPr>
        <p:spPr>
          <a:xfrm>
            <a:off x="4503420" y="3210743"/>
            <a:ext cx="1844040" cy="556259"/>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37" name="Straight Connector 23"/>
          <p:cNvCxnSpPr>
            <a:cxnSpLocks/>
          </p:cNvCxnSpPr>
          <p:nvPr/>
        </p:nvCxnSpPr>
        <p:spPr>
          <a:xfrm>
            <a:off x="4503420" y="3431722"/>
            <a:ext cx="1844040" cy="0"/>
          </a:xfrm>
          <a:prstGeom prst="line">
            <a:avLst/>
          </a:prstGeom>
        </p:spPr>
        <p:style>
          <a:lnRef idx="2">
            <a:schemeClr val="dk1"/>
          </a:lnRef>
          <a:fillRef idx="0">
            <a:schemeClr val="dk1"/>
          </a:fillRef>
          <a:effectRef idx="1">
            <a:schemeClr val="dk1"/>
          </a:effectRef>
          <a:fontRef idx="minor">
            <a:schemeClr val="tx1"/>
          </a:fontRef>
        </p:style>
      </p:cxnSp>
      <p:sp>
        <p:nvSpPr>
          <p:cNvPr id="1048614" name="TextBox 24"/>
          <p:cNvSpPr txBox="1"/>
          <p:nvPr/>
        </p:nvSpPr>
        <p:spPr>
          <a:xfrm>
            <a:off x="5309902" y="3175901"/>
            <a:ext cx="345751" cy="300082"/>
          </a:xfrm>
          <a:prstGeom prst="rect">
            <a:avLst/>
          </a:prstGeom>
          <a:noFill/>
        </p:spPr>
        <p:txBody>
          <a:bodyPr wrap="square" rtlCol="0">
            <a:spAutoFit/>
          </a:bodyPr>
          <a:lstStyle/>
          <a:p>
            <a:r>
              <a:rPr lang="en-US" sz="1350"/>
              <a:t>4</a:t>
            </a:r>
            <a:endParaRPr lang="en-GB" sz="1350"/>
          </a:p>
        </p:txBody>
      </p:sp>
      <p:sp>
        <p:nvSpPr>
          <p:cNvPr id="1048615" name="TextBox 25"/>
          <p:cNvSpPr txBox="1"/>
          <p:nvPr/>
        </p:nvSpPr>
        <p:spPr>
          <a:xfrm>
            <a:off x="4926321" y="3474079"/>
            <a:ext cx="1106470" cy="253916"/>
          </a:xfrm>
          <a:prstGeom prst="rect">
            <a:avLst/>
          </a:prstGeom>
          <a:noFill/>
        </p:spPr>
        <p:txBody>
          <a:bodyPr wrap="square" rtlCol="0">
            <a:spAutoFit/>
          </a:bodyPr>
          <a:lstStyle/>
          <a:p>
            <a:r>
              <a:rPr lang="en-US" sz="1050"/>
              <a:t>Make Payment</a:t>
            </a:r>
            <a:endParaRPr lang="en-GB" sz="1050"/>
          </a:p>
        </p:txBody>
      </p:sp>
      <p:sp>
        <p:nvSpPr>
          <p:cNvPr id="1048616" name="Flowchart: Process 36"/>
          <p:cNvSpPr/>
          <p:nvPr/>
        </p:nvSpPr>
        <p:spPr>
          <a:xfrm>
            <a:off x="3669651" y="5287834"/>
            <a:ext cx="1576096"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Service Providers</a:t>
            </a:r>
            <a:endParaRPr lang="en-GB" sz="1200"/>
          </a:p>
        </p:txBody>
      </p:sp>
      <p:sp>
        <p:nvSpPr>
          <p:cNvPr id="1048617" name="Flowchart: Process 37"/>
          <p:cNvSpPr/>
          <p:nvPr/>
        </p:nvSpPr>
        <p:spPr>
          <a:xfrm>
            <a:off x="7696208" y="3314059"/>
            <a:ext cx="1348733"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Payment Gateway</a:t>
            </a:r>
            <a:endParaRPr lang="en-GB" sz="1200"/>
          </a:p>
        </p:txBody>
      </p:sp>
      <p:cxnSp>
        <p:nvCxnSpPr>
          <p:cNvPr id="3145738" name="Connector: Curved 39"/>
          <p:cNvCxnSpPr>
            <a:cxnSpLocks/>
            <a:stCxn id="1048606" idx="0"/>
          </p:cNvCxnSpPr>
          <p:nvPr/>
        </p:nvCxnSpPr>
        <p:spPr>
          <a:xfrm rot="5400000" flipH="1" flipV="1">
            <a:off x="1181537" y="1628709"/>
            <a:ext cx="632460" cy="174879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39" name="Connector: Curved 48"/>
          <p:cNvCxnSpPr>
            <a:cxnSpLocks/>
            <a:endCxn id="1048606" idx="3"/>
          </p:cNvCxnSpPr>
          <p:nvPr/>
        </p:nvCxnSpPr>
        <p:spPr>
          <a:xfrm rot="10800000" flipV="1">
            <a:off x="1053902" y="2557576"/>
            <a:ext cx="1318260" cy="42177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18" name="TextBox 51"/>
          <p:cNvSpPr txBox="1"/>
          <p:nvPr/>
        </p:nvSpPr>
        <p:spPr>
          <a:xfrm rot="20500948">
            <a:off x="824486" y="2325641"/>
            <a:ext cx="1031051" cy="253916"/>
          </a:xfrm>
          <a:prstGeom prst="rect">
            <a:avLst/>
          </a:prstGeom>
          <a:noFill/>
        </p:spPr>
        <p:txBody>
          <a:bodyPr wrap="none" rtlCol="0">
            <a:spAutoFit/>
          </a:bodyPr>
          <a:lstStyle/>
          <a:p>
            <a:r>
              <a:rPr lang="en-US" sz="1050"/>
              <a:t>Search Request</a:t>
            </a:r>
            <a:endParaRPr lang="en-GB" sz="1050"/>
          </a:p>
        </p:txBody>
      </p:sp>
      <p:sp>
        <p:nvSpPr>
          <p:cNvPr id="1048619" name="TextBox 56"/>
          <p:cNvSpPr txBox="1"/>
          <p:nvPr/>
        </p:nvSpPr>
        <p:spPr>
          <a:xfrm rot="20243703">
            <a:off x="1147337" y="2508573"/>
            <a:ext cx="976549" cy="253916"/>
          </a:xfrm>
          <a:prstGeom prst="rect">
            <a:avLst/>
          </a:prstGeom>
          <a:noFill/>
        </p:spPr>
        <p:txBody>
          <a:bodyPr wrap="none" rtlCol="0">
            <a:spAutoFit/>
          </a:bodyPr>
          <a:lstStyle/>
          <a:p>
            <a:r>
              <a:rPr lang="en-US" sz="1050"/>
              <a:t>Search Results</a:t>
            </a:r>
            <a:endParaRPr lang="en-GB" sz="1050"/>
          </a:p>
        </p:txBody>
      </p:sp>
      <p:cxnSp>
        <p:nvCxnSpPr>
          <p:cNvPr id="3145740" name="Straight Arrow Connector 60"/>
          <p:cNvCxnSpPr>
            <a:cxnSpLocks/>
            <a:stCxn id="1048607" idx="3"/>
          </p:cNvCxnSpPr>
          <p:nvPr/>
        </p:nvCxnSpPr>
        <p:spPr>
          <a:xfrm>
            <a:off x="4216202" y="2328343"/>
            <a:ext cx="1388453" cy="6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0" name="Flowchart: Process 61"/>
          <p:cNvSpPr/>
          <p:nvPr/>
        </p:nvSpPr>
        <p:spPr>
          <a:xfrm>
            <a:off x="5602236" y="2176494"/>
            <a:ext cx="1388453"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a:t>D2 Trip Options</a:t>
            </a:r>
            <a:endParaRPr lang="en-GB" sz="1050"/>
          </a:p>
        </p:txBody>
      </p:sp>
      <p:sp>
        <p:nvSpPr>
          <p:cNvPr id="1048621" name="TextBox 62"/>
          <p:cNvSpPr txBox="1"/>
          <p:nvPr/>
        </p:nvSpPr>
        <p:spPr>
          <a:xfrm>
            <a:off x="4349735" y="2104235"/>
            <a:ext cx="1103187" cy="253916"/>
          </a:xfrm>
          <a:prstGeom prst="rect">
            <a:avLst/>
          </a:prstGeom>
          <a:noFill/>
        </p:spPr>
        <p:txBody>
          <a:bodyPr wrap="none" rtlCol="0">
            <a:spAutoFit/>
          </a:bodyPr>
          <a:lstStyle/>
          <a:p>
            <a:r>
              <a:rPr lang="en-US" sz="1050"/>
              <a:t>Retrieve Options</a:t>
            </a:r>
            <a:endParaRPr lang="en-GB" sz="1050"/>
          </a:p>
        </p:txBody>
      </p:sp>
      <p:sp>
        <p:nvSpPr>
          <p:cNvPr id="1048622" name="Flowchart: Process 89"/>
          <p:cNvSpPr/>
          <p:nvPr/>
        </p:nvSpPr>
        <p:spPr>
          <a:xfrm>
            <a:off x="1236471" y="5462742"/>
            <a:ext cx="1388453"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a:t>D3 Bookings  DB</a:t>
            </a:r>
            <a:endParaRPr lang="en-GB" sz="1050"/>
          </a:p>
        </p:txBody>
      </p:sp>
      <p:cxnSp>
        <p:nvCxnSpPr>
          <p:cNvPr id="3145741" name="Straight Arrow Connector 91"/>
          <p:cNvCxnSpPr>
            <a:cxnSpLocks/>
            <a:stCxn id="1048610" idx="2"/>
            <a:endCxn id="1048622" idx="0"/>
          </p:cNvCxnSpPr>
          <p:nvPr/>
        </p:nvCxnSpPr>
        <p:spPr>
          <a:xfrm flipH="1">
            <a:off x="1930698" y="4379145"/>
            <a:ext cx="20023" cy="1083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3" name="TextBox 92"/>
          <p:cNvSpPr txBox="1"/>
          <p:nvPr/>
        </p:nvSpPr>
        <p:spPr>
          <a:xfrm rot="16200000">
            <a:off x="1339076" y="4889679"/>
            <a:ext cx="947695" cy="253916"/>
          </a:xfrm>
          <a:prstGeom prst="rect">
            <a:avLst/>
          </a:prstGeom>
          <a:noFill/>
        </p:spPr>
        <p:txBody>
          <a:bodyPr wrap="none" rtlCol="0">
            <a:spAutoFit/>
          </a:bodyPr>
          <a:lstStyle/>
          <a:p>
            <a:r>
              <a:rPr lang="en-US" sz="1050"/>
              <a:t>Store Booking</a:t>
            </a:r>
            <a:endParaRPr lang="en-GB" sz="1050"/>
          </a:p>
        </p:txBody>
      </p:sp>
      <p:sp>
        <p:nvSpPr>
          <p:cNvPr id="1048624" name="TextBox 93"/>
          <p:cNvSpPr txBox="1"/>
          <p:nvPr/>
        </p:nvSpPr>
        <p:spPr>
          <a:xfrm rot="2262564">
            <a:off x="3170380" y="4461405"/>
            <a:ext cx="1156086" cy="253916"/>
          </a:xfrm>
          <a:prstGeom prst="rect">
            <a:avLst/>
          </a:prstGeom>
          <a:noFill/>
        </p:spPr>
        <p:txBody>
          <a:bodyPr wrap="none" rtlCol="0">
            <a:spAutoFit/>
          </a:bodyPr>
          <a:lstStyle/>
          <a:p>
            <a:r>
              <a:rPr lang="en-US" sz="1050"/>
              <a:t>Bookings Request</a:t>
            </a:r>
            <a:endParaRPr lang="en-GB" sz="1050"/>
          </a:p>
        </p:txBody>
      </p:sp>
      <p:cxnSp>
        <p:nvCxnSpPr>
          <p:cNvPr id="3145742" name="Straight Arrow Connector 95"/>
          <p:cNvCxnSpPr>
            <a:cxnSpLocks/>
            <a:endCxn id="1048613" idx="1"/>
          </p:cNvCxnSpPr>
          <p:nvPr/>
        </p:nvCxnSpPr>
        <p:spPr>
          <a:xfrm flipV="1">
            <a:off x="2908930" y="3488872"/>
            <a:ext cx="1594490" cy="421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5" name="TextBox 96"/>
          <p:cNvSpPr txBox="1"/>
          <p:nvPr/>
        </p:nvSpPr>
        <p:spPr>
          <a:xfrm rot="20721411">
            <a:off x="3124381" y="3457296"/>
            <a:ext cx="1072730" cy="253916"/>
          </a:xfrm>
          <a:prstGeom prst="rect">
            <a:avLst/>
          </a:prstGeom>
          <a:noFill/>
        </p:spPr>
        <p:txBody>
          <a:bodyPr wrap="none" rtlCol="0">
            <a:spAutoFit/>
          </a:bodyPr>
          <a:lstStyle/>
          <a:p>
            <a:r>
              <a:rPr lang="en-US" sz="1050"/>
              <a:t>Payment Details</a:t>
            </a:r>
            <a:endParaRPr lang="en-GB" sz="1050"/>
          </a:p>
        </p:txBody>
      </p:sp>
      <p:cxnSp>
        <p:nvCxnSpPr>
          <p:cNvPr id="3145743" name="Straight Arrow Connector 101"/>
          <p:cNvCxnSpPr>
            <a:cxnSpLocks/>
            <a:stCxn id="1048616" idx="1"/>
          </p:cNvCxnSpPr>
          <p:nvPr/>
        </p:nvCxnSpPr>
        <p:spPr>
          <a:xfrm flipH="1" flipV="1">
            <a:off x="2350854" y="4379145"/>
            <a:ext cx="1318798" cy="1068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6" name="TextBox 106"/>
          <p:cNvSpPr txBox="1"/>
          <p:nvPr/>
        </p:nvSpPr>
        <p:spPr>
          <a:xfrm rot="2358512">
            <a:off x="2200073" y="4826688"/>
            <a:ext cx="1375698" cy="253916"/>
          </a:xfrm>
          <a:prstGeom prst="rect">
            <a:avLst/>
          </a:prstGeom>
          <a:noFill/>
        </p:spPr>
        <p:txBody>
          <a:bodyPr wrap="none" rtlCol="0">
            <a:spAutoFit/>
          </a:bodyPr>
          <a:lstStyle/>
          <a:p>
            <a:r>
              <a:rPr lang="en-US" sz="1050"/>
              <a:t>Booking Confirmation</a:t>
            </a:r>
            <a:endParaRPr lang="en-GB" sz="1050"/>
          </a:p>
        </p:txBody>
      </p:sp>
      <p:cxnSp>
        <p:nvCxnSpPr>
          <p:cNvPr id="3145744" name="Straight Arrow Connector 111"/>
          <p:cNvCxnSpPr>
            <a:cxnSpLocks/>
            <a:stCxn id="1048610" idx="3"/>
            <a:endCxn id="1048616" idx="0"/>
          </p:cNvCxnSpPr>
          <p:nvPr/>
        </p:nvCxnSpPr>
        <p:spPr>
          <a:xfrm>
            <a:off x="2908931" y="4101020"/>
            <a:ext cx="1548769" cy="1186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7" name="TextBox 112"/>
          <p:cNvSpPr txBox="1"/>
          <p:nvPr/>
        </p:nvSpPr>
        <p:spPr>
          <a:xfrm rot="16200000">
            <a:off x="-80872" y="3572586"/>
            <a:ext cx="1156086" cy="253916"/>
          </a:xfrm>
          <a:prstGeom prst="rect">
            <a:avLst/>
          </a:prstGeom>
          <a:noFill/>
        </p:spPr>
        <p:txBody>
          <a:bodyPr wrap="none" rtlCol="0">
            <a:spAutoFit/>
          </a:bodyPr>
          <a:lstStyle/>
          <a:p>
            <a:r>
              <a:rPr lang="en-US" sz="1050"/>
              <a:t>Bookings Request</a:t>
            </a:r>
            <a:endParaRPr lang="en-GB" sz="1050"/>
          </a:p>
        </p:txBody>
      </p:sp>
      <p:cxnSp>
        <p:nvCxnSpPr>
          <p:cNvPr id="3145745" name="Straight Arrow Connector 124"/>
          <p:cNvCxnSpPr>
            <a:cxnSpLocks/>
          </p:cNvCxnSpPr>
          <p:nvPr/>
        </p:nvCxnSpPr>
        <p:spPr>
          <a:xfrm flipH="1">
            <a:off x="6347461" y="3314059"/>
            <a:ext cx="1348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45746" name="Straight Arrow Connector 131"/>
          <p:cNvCxnSpPr>
            <a:cxnSpLocks/>
          </p:cNvCxnSpPr>
          <p:nvPr/>
        </p:nvCxnSpPr>
        <p:spPr>
          <a:xfrm flipV="1">
            <a:off x="6347461" y="3634099"/>
            <a:ext cx="1348748" cy="65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28" name="TextBox 133"/>
          <p:cNvSpPr txBox="1"/>
          <p:nvPr/>
        </p:nvSpPr>
        <p:spPr>
          <a:xfrm rot="21410971">
            <a:off x="6460316" y="3444704"/>
            <a:ext cx="1146468" cy="253916"/>
          </a:xfrm>
          <a:prstGeom prst="rect">
            <a:avLst/>
          </a:prstGeom>
          <a:noFill/>
        </p:spPr>
        <p:txBody>
          <a:bodyPr wrap="none" rtlCol="0">
            <a:spAutoFit/>
          </a:bodyPr>
          <a:lstStyle/>
          <a:p>
            <a:r>
              <a:rPr lang="en-US" sz="1050"/>
              <a:t>Payment Request</a:t>
            </a:r>
            <a:endParaRPr lang="en-GB" sz="1050"/>
          </a:p>
        </p:txBody>
      </p:sp>
      <p:sp>
        <p:nvSpPr>
          <p:cNvPr id="1048629" name="TextBox 134"/>
          <p:cNvSpPr txBox="1"/>
          <p:nvPr/>
        </p:nvSpPr>
        <p:spPr>
          <a:xfrm>
            <a:off x="6347460" y="3089270"/>
            <a:ext cx="1418978" cy="253916"/>
          </a:xfrm>
          <a:prstGeom prst="rect">
            <a:avLst/>
          </a:prstGeom>
          <a:noFill/>
        </p:spPr>
        <p:txBody>
          <a:bodyPr wrap="none" rtlCol="0">
            <a:spAutoFit/>
          </a:bodyPr>
          <a:lstStyle/>
          <a:p>
            <a:r>
              <a:rPr lang="en-US" sz="1050"/>
              <a:t>Payment Confirmation</a:t>
            </a:r>
            <a:endParaRPr lang="en-GB" sz="1050"/>
          </a:p>
        </p:txBody>
      </p:sp>
      <p:sp>
        <p:nvSpPr>
          <p:cNvPr id="1048630" name="Flowchart: Process 135"/>
          <p:cNvSpPr/>
          <p:nvPr/>
        </p:nvSpPr>
        <p:spPr>
          <a:xfrm>
            <a:off x="6519076" y="4853991"/>
            <a:ext cx="1388453"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a:t>D4 Payment Records</a:t>
            </a:r>
            <a:endParaRPr lang="en-GB" sz="1050"/>
          </a:p>
        </p:txBody>
      </p:sp>
      <p:cxnSp>
        <p:nvCxnSpPr>
          <p:cNvPr id="3145747" name="Straight Arrow Connector 137"/>
          <p:cNvCxnSpPr>
            <a:cxnSpLocks/>
            <a:stCxn id="1048613" idx="2"/>
          </p:cNvCxnSpPr>
          <p:nvPr/>
        </p:nvCxnSpPr>
        <p:spPr>
          <a:xfrm>
            <a:off x="5425440" y="3767002"/>
            <a:ext cx="1118536" cy="1086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31" name="TextBox 139"/>
          <p:cNvSpPr txBox="1"/>
          <p:nvPr/>
        </p:nvSpPr>
        <p:spPr>
          <a:xfrm rot="2651248">
            <a:off x="5356816" y="4228342"/>
            <a:ext cx="990977" cy="253916"/>
          </a:xfrm>
          <a:prstGeom prst="rect">
            <a:avLst/>
          </a:prstGeom>
          <a:noFill/>
        </p:spPr>
        <p:txBody>
          <a:bodyPr wrap="none" rtlCol="0">
            <a:spAutoFit/>
          </a:bodyPr>
          <a:lstStyle/>
          <a:p>
            <a:r>
              <a:rPr lang="en-US" sz="1050"/>
              <a:t>Store Payment</a:t>
            </a:r>
            <a:endParaRPr lang="en-GB" sz="1050"/>
          </a:p>
        </p:txBody>
      </p:sp>
      <p:sp>
        <p:nvSpPr>
          <p:cNvPr id="1048632" name="Flowchart: Sequential Access Storage 140"/>
          <p:cNvSpPr/>
          <p:nvPr/>
        </p:nvSpPr>
        <p:spPr>
          <a:xfrm>
            <a:off x="7392315" y="1124447"/>
            <a:ext cx="1751686" cy="1665396"/>
          </a:xfrm>
          <a:prstGeom prst="flowChartMagneticTape">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48633" name="TextBox 141"/>
          <p:cNvSpPr txBox="1"/>
          <p:nvPr/>
        </p:nvSpPr>
        <p:spPr>
          <a:xfrm>
            <a:off x="7907530" y="1456958"/>
            <a:ext cx="736099" cy="1200329"/>
          </a:xfrm>
          <a:prstGeom prst="rect">
            <a:avLst/>
          </a:prstGeom>
          <a:noFill/>
        </p:spPr>
        <p:txBody>
          <a:bodyPr wrap="none" rtlCol="0">
            <a:spAutoFit/>
          </a:bodyPr>
          <a:lstStyle/>
          <a:p>
            <a:r>
              <a:rPr lang="en-US"/>
              <a:t>  DFD</a:t>
            </a:r>
          </a:p>
          <a:p>
            <a:r>
              <a:rPr lang="en-US"/>
              <a:t>LEVEL</a:t>
            </a:r>
          </a:p>
          <a:p>
            <a:r>
              <a:rPr lang="en-US"/>
              <a:t>     1</a:t>
            </a:r>
          </a:p>
          <a:p>
            <a:endParaRPr lang="en-GB"/>
          </a:p>
        </p:txBody>
      </p:sp>
      <p:cxnSp>
        <p:nvCxnSpPr>
          <p:cNvPr id="3145748" name="Connector: Elbow 7"/>
          <p:cNvCxnSpPr>
            <a:cxnSpLocks/>
            <a:stCxn id="1048606" idx="2"/>
            <a:endCxn id="1048610" idx="1"/>
          </p:cNvCxnSpPr>
          <p:nvPr/>
        </p:nvCxnSpPr>
        <p:spPr>
          <a:xfrm rot="16200000" flipH="1">
            <a:off x="327118" y="3435628"/>
            <a:ext cx="961646" cy="36913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34" name="Flowchart: Alternate Process 11"/>
          <p:cNvSpPr/>
          <p:nvPr/>
        </p:nvSpPr>
        <p:spPr>
          <a:xfrm>
            <a:off x="2376921" y="1185133"/>
            <a:ext cx="1844040" cy="556259"/>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49" name="Straight Connector 13"/>
          <p:cNvCxnSpPr>
            <a:cxnSpLocks/>
          </p:cNvCxnSpPr>
          <p:nvPr/>
        </p:nvCxnSpPr>
        <p:spPr>
          <a:xfrm>
            <a:off x="2376921" y="1406112"/>
            <a:ext cx="1844040" cy="0"/>
          </a:xfrm>
          <a:prstGeom prst="line">
            <a:avLst/>
          </a:prstGeom>
        </p:spPr>
        <p:style>
          <a:lnRef idx="2">
            <a:schemeClr val="dk1"/>
          </a:lnRef>
          <a:fillRef idx="0">
            <a:schemeClr val="dk1"/>
          </a:fillRef>
          <a:effectRef idx="1">
            <a:schemeClr val="dk1"/>
          </a:effectRef>
          <a:fontRef idx="minor">
            <a:schemeClr val="tx1"/>
          </a:fontRef>
        </p:style>
      </p:cxnSp>
      <p:sp>
        <p:nvSpPr>
          <p:cNvPr id="1048635" name="TextBox 15"/>
          <p:cNvSpPr txBox="1"/>
          <p:nvPr/>
        </p:nvSpPr>
        <p:spPr>
          <a:xfrm>
            <a:off x="3165268" y="1155032"/>
            <a:ext cx="272832" cy="300082"/>
          </a:xfrm>
          <a:prstGeom prst="rect">
            <a:avLst/>
          </a:prstGeom>
          <a:noFill/>
        </p:spPr>
        <p:txBody>
          <a:bodyPr wrap="none" rtlCol="0">
            <a:spAutoFit/>
          </a:bodyPr>
          <a:lstStyle/>
          <a:p>
            <a:r>
              <a:rPr lang="en-US" sz="1350"/>
              <a:t>1</a:t>
            </a:r>
            <a:endParaRPr lang="en-GB" sz="1350"/>
          </a:p>
        </p:txBody>
      </p:sp>
      <p:sp>
        <p:nvSpPr>
          <p:cNvPr id="1048636" name="TextBox 17"/>
          <p:cNvSpPr txBox="1"/>
          <p:nvPr/>
        </p:nvSpPr>
        <p:spPr>
          <a:xfrm>
            <a:off x="2742679" y="1450085"/>
            <a:ext cx="1178528" cy="253916"/>
          </a:xfrm>
          <a:prstGeom prst="rect">
            <a:avLst/>
          </a:prstGeom>
          <a:noFill/>
        </p:spPr>
        <p:txBody>
          <a:bodyPr wrap="none" rtlCol="0">
            <a:spAutoFit/>
          </a:bodyPr>
          <a:lstStyle/>
          <a:p>
            <a:r>
              <a:rPr lang="en-US" sz="1050" dirty="0"/>
              <a:t>Login  OR Register</a:t>
            </a:r>
            <a:endParaRPr lang="en-GB" sz="1050" dirty="0"/>
          </a:p>
        </p:txBody>
      </p:sp>
      <p:cxnSp>
        <p:nvCxnSpPr>
          <p:cNvPr id="3145750" name="Connector: Curved 20"/>
          <p:cNvCxnSpPr>
            <a:cxnSpLocks/>
          </p:cNvCxnSpPr>
          <p:nvPr/>
        </p:nvCxnSpPr>
        <p:spPr>
          <a:xfrm flipV="1">
            <a:off x="285749" y="1415839"/>
            <a:ext cx="2106611" cy="1386218"/>
          </a:xfrm>
          <a:prstGeom prst="curvedConnector3">
            <a:avLst>
              <a:gd name="adj1" fmla="val 18096"/>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37" name="Flowchart: Process 30"/>
          <p:cNvSpPr/>
          <p:nvPr/>
        </p:nvSpPr>
        <p:spPr>
          <a:xfrm>
            <a:off x="5473235" y="1208665"/>
            <a:ext cx="1619326"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D1  Registration Info</a:t>
            </a:r>
            <a:endParaRPr lang="en-GB" sz="1050" dirty="0"/>
          </a:p>
        </p:txBody>
      </p:sp>
      <p:sp>
        <p:nvSpPr>
          <p:cNvPr id="1048638" name="TextBox 31"/>
          <p:cNvSpPr txBox="1"/>
          <p:nvPr/>
        </p:nvSpPr>
        <p:spPr>
          <a:xfrm>
            <a:off x="4301532" y="1232430"/>
            <a:ext cx="963725" cy="253916"/>
          </a:xfrm>
          <a:prstGeom prst="rect">
            <a:avLst/>
          </a:prstGeom>
          <a:noFill/>
        </p:spPr>
        <p:txBody>
          <a:bodyPr wrap="none" rtlCol="0">
            <a:spAutoFit/>
          </a:bodyPr>
          <a:lstStyle/>
          <a:p>
            <a:r>
              <a:rPr lang="en-US" sz="1050"/>
              <a:t>Customer Info</a:t>
            </a:r>
            <a:endParaRPr lang="en-GB" sz="1050"/>
          </a:p>
        </p:txBody>
      </p:sp>
      <p:cxnSp>
        <p:nvCxnSpPr>
          <p:cNvPr id="3145751" name="Straight Arrow Connector 33"/>
          <p:cNvCxnSpPr>
            <a:cxnSpLocks/>
            <a:stCxn id="1048634" idx="3"/>
          </p:cNvCxnSpPr>
          <p:nvPr/>
        </p:nvCxnSpPr>
        <p:spPr>
          <a:xfrm flipV="1">
            <a:off x="4220961" y="1456958"/>
            <a:ext cx="1233644" cy="6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3362DE1-BB53-FBB4-9D55-7BBE1740344D}"/>
              </a:ext>
            </a:extLst>
          </p:cNvPr>
          <p:cNvCxnSpPr>
            <a:cxnSpLocks/>
          </p:cNvCxnSpPr>
          <p:nvPr/>
        </p:nvCxnSpPr>
        <p:spPr>
          <a:xfrm>
            <a:off x="5929461" y="1208665"/>
            <a:ext cx="0" cy="30369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3FF327D-BC52-9290-6C4B-D3C4BFAA0278}"/>
              </a:ext>
            </a:extLst>
          </p:cNvPr>
          <p:cNvCxnSpPr>
            <a:cxnSpLocks/>
          </p:cNvCxnSpPr>
          <p:nvPr/>
        </p:nvCxnSpPr>
        <p:spPr>
          <a:xfrm>
            <a:off x="6024937" y="2182647"/>
            <a:ext cx="0" cy="30369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428CEC-5AFD-4C51-9492-E6B2A3156267}"/>
              </a:ext>
            </a:extLst>
          </p:cNvPr>
          <p:cNvCxnSpPr>
            <a:cxnSpLocks/>
          </p:cNvCxnSpPr>
          <p:nvPr/>
        </p:nvCxnSpPr>
        <p:spPr>
          <a:xfrm>
            <a:off x="6807725" y="4853991"/>
            <a:ext cx="0" cy="30369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46CDE51-99F8-72B0-E192-B4417DA8794C}"/>
              </a:ext>
            </a:extLst>
          </p:cNvPr>
          <p:cNvCxnSpPr>
            <a:cxnSpLocks/>
          </p:cNvCxnSpPr>
          <p:nvPr/>
        </p:nvCxnSpPr>
        <p:spPr>
          <a:xfrm>
            <a:off x="1668684" y="5462742"/>
            <a:ext cx="0" cy="30369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Flowchart: Process 3"/>
          <p:cNvSpPr/>
          <p:nvPr/>
        </p:nvSpPr>
        <p:spPr>
          <a:xfrm>
            <a:off x="22787" y="1678335"/>
            <a:ext cx="861060"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Customer</a:t>
            </a:r>
            <a:endParaRPr lang="en-GB" sz="1200"/>
          </a:p>
        </p:txBody>
      </p:sp>
      <p:sp>
        <p:nvSpPr>
          <p:cNvPr id="1048640" name="TextBox 4"/>
          <p:cNvSpPr txBox="1"/>
          <p:nvPr/>
        </p:nvSpPr>
        <p:spPr>
          <a:xfrm>
            <a:off x="3177661" y="1295631"/>
            <a:ext cx="843878" cy="577081"/>
          </a:xfrm>
          <a:prstGeom prst="rect">
            <a:avLst/>
          </a:prstGeom>
          <a:noFill/>
        </p:spPr>
        <p:txBody>
          <a:bodyPr wrap="square" rtlCol="0">
            <a:spAutoFit/>
          </a:bodyPr>
          <a:lstStyle/>
          <a:p>
            <a:r>
              <a:rPr lang="en-US" sz="1050"/>
              <a:t>   Travel            </a:t>
            </a:r>
          </a:p>
          <a:p>
            <a:r>
              <a:rPr lang="en-US" sz="1050"/>
              <a:t>  Option Selection</a:t>
            </a:r>
            <a:endParaRPr lang="en-GB" sz="1050"/>
          </a:p>
        </p:txBody>
      </p:sp>
      <p:cxnSp>
        <p:nvCxnSpPr>
          <p:cNvPr id="3145752" name="Straight Arrow Connector 6"/>
          <p:cNvCxnSpPr>
            <a:cxnSpLocks/>
            <a:stCxn id="1048639" idx="3"/>
          </p:cNvCxnSpPr>
          <p:nvPr/>
        </p:nvCxnSpPr>
        <p:spPr>
          <a:xfrm>
            <a:off x="883848" y="1838356"/>
            <a:ext cx="1102630" cy="112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41" name="Flowchart: Alternate Process 7"/>
          <p:cNvSpPr/>
          <p:nvPr/>
        </p:nvSpPr>
        <p:spPr>
          <a:xfrm>
            <a:off x="3976760" y="1570697"/>
            <a:ext cx="1300696" cy="526797"/>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53" name="Straight Connector 8"/>
          <p:cNvCxnSpPr>
            <a:cxnSpLocks/>
          </p:cNvCxnSpPr>
          <p:nvPr/>
        </p:nvCxnSpPr>
        <p:spPr>
          <a:xfrm>
            <a:off x="3976760" y="1780185"/>
            <a:ext cx="1300696" cy="0"/>
          </a:xfrm>
          <a:prstGeom prst="line">
            <a:avLst/>
          </a:prstGeom>
        </p:spPr>
        <p:style>
          <a:lnRef idx="2">
            <a:schemeClr val="dk1"/>
          </a:lnRef>
          <a:fillRef idx="0">
            <a:schemeClr val="dk1"/>
          </a:fillRef>
          <a:effectRef idx="1">
            <a:schemeClr val="dk1"/>
          </a:effectRef>
          <a:fontRef idx="minor">
            <a:schemeClr val="tx1"/>
          </a:fontRef>
        </p:style>
      </p:cxnSp>
      <p:sp>
        <p:nvSpPr>
          <p:cNvPr id="1048642" name="TextBox 9"/>
          <p:cNvSpPr txBox="1"/>
          <p:nvPr/>
        </p:nvSpPr>
        <p:spPr>
          <a:xfrm>
            <a:off x="4386571" y="1530278"/>
            <a:ext cx="559021" cy="300082"/>
          </a:xfrm>
          <a:prstGeom prst="rect">
            <a:avLst/>
          </a:prstGeom>
          <a:noFill/>
        </p:spPr>
        <p:txBody>
          <a:bodyPr wrap="square" rtlCol="0">
            <a:spAutoFit/>
          </a:bodyPr>
          <a:lstStyle/>
          <a:p>
            <a:r>
              <a:rPr lang="en-US" sz="1350"/>
              <a:t>2.2</a:t>
            </a:r>
            <a:endParaRPr lang="en-GB" sz="1350"/>
          </a:p>
        </p:txBody>
      </p:sp>
      <p:sp>
        <p:nvSpPr>
          <p:cNvPr id="1048643" name="TextBox 10"/>
          <p:cNvSpPr txBox="1"/>
          <p:nvPr/>
        </p:nvSpPr>
        <p:spPr>
          <a:xfrm>
            <a:off x="4017892" y="1816019"/>
            <a:ext cx="1357996" cy="253916"/>
          </a:xfrm>
          <a:prstGeom prst="rect">
            <a:avLst/>
          </a:prstGeom>
          <a:noFill/>
        </p:spPr>
        <p:txBody>
          <a:bodyPr wrap="square" rtlCol="0">
            <a:spAutoFit/>
          </a:bodyPr>
          <a:lstStyle/>
          <a:p>
            <a:r>
              <a:rPr lang="en-US" sz="1050"/>
              <a:t>Select Trip Options</a:t>
            </a:r>
            <a:endParaRPr lang="en-GB" sz="1050"/>
          </a:p>
        </p:txBody>
      </p:sp>
      <p:cxnSp>
        <p:nvCxnSpPr>
          <p:cNvPr id="3145754" name="Straight Arrow Connector 15"/>
          <p:cNvCxnSpPr>
            <a:cxnSpLocks/>
          </p:cNvCxnSpPr>
          <p:nvPr/>
        </p:nvCxnSpPr>
        <p:spPr>
          <a:xfrm>
            <a:off x="5275258" y="1839008"/>
            <a:ext cx="554042" cy="2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44" name="TextBox 16"/>
          <p:cNvSpPr txBox="1"/>
          <p:nvPr/>
        </p:nvSpPr>
        <p:spPr>
          <a:xfrm>
            <a:off x="5234032" y="1480906"/>
            <a:ext cx="597086" cy="577081"/>
          </a:xfrm>
          <a:prstGeom prst="rect">
            <a:avLst/>
          </a:prstGeom>
          <a:noFill/>
        </p:spPr>
        <p:txBody>
          <a:bodyPr wrap="square" rtlCol="0">
            <a:spAutoFit/>
          </a:bodyPr>
          <a:lstStyle/>
          <a:p>
            <a:r>
              <a:rPr lang="en-US" sz="1050"/>
              <a:t>  Select Options</a:t>
            </a:r>
            <a:endParaRPr lang="en-GB" sz="1050"/>
          </a:p>
        </p:txBody>
      </p:sp>
      <p:sp>
        <p:nvSpPr>
          <p:cNvPr id="1048645" name="Flowchart: Alternate Process 21"/>
          <p:cNvSpPr/>
          <p:nvPr/>
        </p:nvSpPr>
        <p:spPr>
          <a:xfrm>
            <a:off x="5856751" y="1575610"/>
            <a:ext cx="1443620" cy="526797"/>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55" name="Straight Connector 22"/>
          <p:cNvCxnSpPr>
            <a:cxnSpLocks/>
          </p:cNvCxnSpPr>
          <p:nvPr/>
        </p:nvCxnSpPr>
        <p:spPr>
          <a:xfrm>
            <a:off x="5856751" y="1785098"/>
            <a:ext cx="1443620" cy="0"/>
          </a:xfrm>
          <a:prstGeom prst="line">
            <a:avLst/>
          </a:prstGeom>
        </p:spPr>
        <p:style>
          <a:lnRef idx="2">
            <a:schemeClr val="dk1"/>
          </a:lnRef>
          <a:fillRef idx="0">
            <a:schemeClr val="dk1"/>
          </a:fillRef>
          <a:effectRef idx="1">
            <a:schemeClr val="dk1"/>
          </a:effectRef>
          <a:fontRef idx="minor">
            <a:schemeClr val="tx1"/>
          </a:fontRef>
        </p:style>
      </p:cxnSp>
      <p:sp>
        <p:nvSpPr>
          <p:cNvPr id="1048646" name="TextBox 23"/>
          <p:cNvSpPr txBox="1"/>
          <p:nvPr/>
        </p:nvSpPr>
        <p:spPr>
          <a:xfrm>
            <a:off x="6409486" y="1535191"/>
            <a:ext cx="559021" cy="300082"/>
          </a:xfrm>
          <a:prstGeom prst="rect">
            <a:avLst/>
          </a:prstGeom>
          <a:noFill/>
        </p:spPr>
        <p:txBody>
          <a:bodyPr wrap="square" rtlCol="0">
            <a:spAutoFit/>
          </a:bodyPr>
          <a:lstStyle/>
          <a:p>
            <a:r>
              <a:rPr lang="en-US" sz="1350"/>
              <a:t>2.3</a:t>
            </a:r>
            <a:endParaRPr lang="en-GB" sz="1350"/>
          </a:p>
        </p:txBody>
      </p:sp>
      <p:sp>
        <p:nvSpPr>
          <p:cNvPr id="1048647" name="TextBox 24"/>
          <p:cNvSpPr txBox="1"/>
          <p:nvPr/>
        </p:nvSpPr>
        <p:spPr>
          <a:xfrm>
            <a:off x="5829300" y="1820576"/>
            <a:ext cx="1571795" cy="253916"/>
          </a:xfrm>
          <a:prstGeom prst="rect">
            <a:avLst/>
          </a:prstGeom>
          <a:noFill/>
        </p:spPr>
        <p:txBody>
          <a:bodyPr wrap="square" rtlCol="0">
            <a:spAutoFit/>
          </a:bodyPr>
          <a:lstStyle/>
          <a:p>
            <a:r>
              <a:rPr lang="en-US" sz="1050"/>
              <a:t>Enter Customer Details</a:t>
            </a:r>
            <a:endParaRPr lang="en-GB" sz="1050"/>
          </a:p>
        </p:txBody>
      </p:sp>
      <p:cxnSp>
        <p:nvCxnSpPr>
          <p:cNvPr id="3145756" name="Connector: Elbow 26"/>
          <p:cNvCxnSpPr>
            <a:cxnSpLocks/>
          </p:cNvCxnSpPr>
          <p:nvPr/>
        </p:nvCxnSpPr>
        <p:spPr>
          <a:xfrm>
            <a:off x="6984902" y="1811537"/>
            <a:ext cx="1166924" cy="507492"/>
          </a:xfrm>
          <a:prstGeom prst="bentConnector3">
            <a:avLst>
              <a:gd name="adj1" fmla="val 100542"/>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48" name="TextBox 31"/>
          <p:cNvSpPr txBox="1"/>
          <p:nvPr/>
        </p:nvSpPr>
        <p:spPr>
          <a:xfrm>
            <a:off x="7448748" y="1608176"/>
            <a:ext cx="963725" cy="253916"/>
          </a:xfrm>
          <a:prstGeom prst="rect">
            <a:avLst/>
          </a:prstGeom>
          <a:noFill/>
        </p:spPr>
        <p:txBody>
          <a:bodyPr wrap="none" rtlCol="0">
            <a:spAutoFit/>
          </a:bodyPr>
          <a:lstStyle/>
          <a:p>
            <a:r>
              <a:rPr lang="en-US" sz="1050"/>
              <a:t>Customer Info</a:t>
            </a:r>
            <a:endParaRPr lang="en-GB" sz="1050"/>
          </a:p>
        </p:txBody>
      </p:sp>
      <p:sp>
        <p:nvSpPr>
          <p:cNvPr id="1048649" name="Flowchart: Alternate Process 32"/>
          <p:cNvSpPr/>
          <p:nvPr/>
        </p:nvSpPr>
        <p:spPr>
          <a:xfrm>
            <a:off x="7430016" y="2319029"/>
            <a:ext cx="1443620" cy="526797"/>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57" name="Straight Connector 33"/>
          <p:cNvCxnSpPr>
            <a:cxnSpLocks/>
          </p:cNvCxnSpPr>
          <p:nvPr/>
        </p:nvCxnSpPr>
        <p:spPr>
          <a:xfrm>
            <a:off x="7430016" y="2528516"/>
            <a:ext cx="1443620" cy="0"/>
          </a:xfrm>
          <a:prstGeom prst="line">
            <a:avLst/>
          </a:prstGeom>
        </p:spPr>
        <p:style>
          <a:lnRef idx="2">
            <a:schemeClr val="dk1"/>
          </a:lnRef>
          <a:fillRef idx="0">
            <a:schemeClr val="dk1"/>
          </a:fillRef>
          <a:effectRef idx="1">
            <a:schemeClr val="dk1"/>
          </a:effectRef>
          <a:fontRef idx="minor">
            <a:schemeClr val="tx1"/>
          </a:fontRef>
        </p:style>
      </p:cxnSp>
      <p:sp>
        <p:nvSpPr>
          <p:cNvPr id="1048650" name="TextBox 34"/>
          <p:cNvSpPr txBox="1"/>
          <p:nvPr/>
        </p:nvSpPr>
        <p:spPr>
          <a:xfrm>
            <a:off x="7982751" y="2278609"/>
            <a:ext cx="559021" cy="300082"/>
          </a:xfrm>
          <a:prstGeom prst="rect">
            <a:avLst/>
          </a:prstGeom>
          <a:noFill/>
        </p:spPr>
        <p:txBody>
          <a:bodyPr wrap="square" rtlCol="0">
            <a:spAutoFit/>
          </a:bodyPr>
          <a:lstStyle/>
          <a:p>
            <a:r>
              <a:rPr lang="en-US" sz="1350"/>
              <a:t>2.4</a:t>
            </a:r>
            <a:endParaRPr lang="en-GB" sz="1350"/>
          </a:p>
        </p:txBody>
      </p:sp>
      <p:sp>
        <p:nvSpPr>
          <p:cNvPr id="1048651" name="TextBox 35"/>
          <p:cNvSpPr txBox="1"/>
          <p:nvPr/>
        </p:nvSpPr>
        <p:spPr>
          <a:xfrm>
            <a:off x="7372195" y="2576682"/>
            <a:ext cx="1677146" cy="253916"/>
          </a:xfrm>
          <a:prstGeom prst="rect">
            <a:avLst/>
          </a:prstGeom>
          <a:noFill/>
        </p:spPr>
        <p:txBody>
          <a:bodyPr wrap="square" rtlCol="0">
            <a:spAutoFit/>
          </a:bodyPr>
          <a:lstStyle/>
          <a:p>
            <a:r>
              <a:rPr lang="en-US" sz="1050"/>
              <a:t>Confirm Booking Details</a:t>
            </a:r>
            <a:endParaRPr lang="en-GB" sz="1050"/>
          </a:p>
        </p:txBody>
      </p:sp>
      <p:cxnSp>
        <p:nvCxnSpPr>
          <p:cNvPr id="3145758" name="Straight Arrow Connector 37"/>
          <p:cNvCxnSpPr>
            <a:cxnSpLocks/>
          </p:cNvCxnSpPr>
          <p:nvPr/>
        </p:nvCxnSpPr>
        <p:spPr>
          <a:xfrm flipH="1">
            <a:off x="6297415" y="2739707"/>
            <a:ext cx="11452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52" name="Flowchart: Alternate Process 38"/>
          <p:cNvSpPr/>
          <p:nvPr/>
        </p:nvSpPr>
        <p:spPr>
          <a:xfrm>
            <a:off x="4835513" y="2482053"/>
            <a:ext cx="1443620" cy="526797"/>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59" name="Straight Connector 39"/>
          <p:cNvCxnSpPr>
            <a:cxnSpLocks/>
          </p:cNvCxnSpPr>
          <p:nvPr/>
        </p:nvCxnSpPr>
        <p:spPr>
          <a:xfrm>
            <a:off x="4835513" y="2691541"/>
            <a:ext cx="1443620" cy="0"/>
          </a:xfrm>
          <a:prstGeom prst="line">
            <a:avLst/>
          </a:prstGeom>
        </p:spPr>
        <p:style>
          <a:lnRef idx="2">
            <a:schemeClr val="dk1"/>
          </a:lnRef>
          <a:fillRef idx="0">
            <a:schemeClr val="dk1"/>
          </a:fillRef>
          <a:effectRef idx="1">
            <a:schemeClr val="dk1"/>
          </a:effectRef>
          <a:fontRef idx="minor">
            <a:schemeClr val="tx1"/>
          </a:fontRef>
        </p:style>
      </p:cxnSp>
      <p:sp>
        <p:nvSpPr>
          <p:cNvPr id="1048653" name="TextBox 40"/>
          <p:cNvSpPr txBox="1"/>
          <p:nvPr/>
        </p:nvSpPr>
        <p:spPr>
          <a:xfrm>
            <a:off x="5388249" y="2441634"/>
            <a:ext cx="559021" cy="300082"/>
          </a:xfrm>
          <a:prstGeom prst="rect">
            <a:avLst/>
          </a:prstGeom>
          <a:noFill/>
        </p:spPr>
        <p:txBody>
          <a:bodyPr wrap="square" rtlCol="0">
            <a:spAutoFit/>
          </a:bodyPr>
          <a:lstStyle/>
          <a:p>
            <a:r>
              <a:rPr lang="en-US" sz="1350"/>
              <a:t>3.1</a:t>
            </a:r>
            <a:endParaRPr lang="en-GB" sz="1350"/>
          </a:p>
        </p:txBody>
      </p:sp>
      <p:sp>
        <p:nvSpPr>
          <p:cNvPr id="1048654" name="TextBox 41"/>
          <p:cNvSpPr txBox="1"/>
          <p:nvPr/>
        </p:nvSpPr>
        <p:spPr>
          <a:xfrm>
            <a:off x="4976306" y="2730409"/>
            <a:ext cx="1366084" cy="253916"/>
          </a:xfrm>
          <a:prstGeom prst="rect">
            <a:avLst/>
          </a:prstGeom>
          <a:noFill/>
        </p:spPr>
        <p:txBody>
          <a:bodyPr wrap="square" rtlCol="0">
            <a:spAutoFit/>
          </a:bodyPr>
          <a:lstStyle/>
          <a:p>
            <a:r>
              <a:rPr lang="en-US" sz="1050"/>
              <a:t>Process Payment</a:t>
            </a:r>
            <a:endParaRPr lang="en-GB" sz="1050"/>
          </a:p>
        </p:txBody>
      </p:sp>
      <p:sp>
        <p:nvSpPr>
          <p:cNvPr id="1048655" name="TextBox 43"/>
          <p:cNvSpPr txBox="1"/>
          <p:nvPr/>
        </p:nvSpPr>
        <p:spPr>
          <a:xfrm>
            <a:off x="6332980" y="2529701"/>
            <a:ext cx="1072730" cy="253916"/>
          </a:xfrm>
          <a:prstGeom prst="rect">
            <a:avLst/>
          </a:prstGeom>
          <a:noFill/>
        </p:spPr>
        <p:txBody>
          <a:bodyPr wrap="none" rtlCol="0">
            <a:spAutoFit/>
          </a:bodyPr>
          <a:lstStyle/>
          <a:p>
            <a:r>
              <a:rPr lang="en-US" sz="1050"/>
              <a:t>Payment Details</a:t>
            </a:r>
            <a:endParaRPr lang="en-GB" sz="1050"/>
          </a:p>
        </p:txBody>
      </p:sp>
      <p:cxnSp>
        <p:nvCxnSpPr>
          <p:cNvPr id="3145760" name="Straight Arrow Connector 50"/>
          <p:cNvCxnSpPr>
            <a:cxnSpLocks/>
          </p:cNvCxnSpPr>
          <p:nvPr/>
        </p:nvCxnSpPr>
        <p:spPr>
          <a:xfrm flipH="1">
            <a:off x="3661292" y="2739707"/>
            <a:ext cx="11452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56" name="TextBox 55"/>
          <p:cNvSpPr txBox="1"/>
          <p:nvPr/>
        </p:nvSpPr>
        <p:spPr>
          <a:xfrm>
            <a:off x="3696857" y="2529701"/>
            <a:ext cx="1146468" cy="253916"/>
          </a:xfrm>
          <a:prstGeom prst="rect">
            <a:avLst/>
          </a:prstGeom>
          <a:noFill/>
        </p:spPr>
        <p:txBody>
          <a:bodyPr wrap="none" rtlCol="0">
            <a:spAutoFit/>
          </a:bodyPr>
          <a:lstStyle/>
          <a:p>
            <a:r>
              <a:rPr lang="en-US" sz="1050"/>
              <a:t>Payment Request</a:t>
            </a:r>
            <a:endParaRPr lang="en-GB" sz="1050"/>
          </a:p>
        </p:txBody>
      </p:sp>
      <p:sp>
        <p:nvSpPr>
          <p:cNvPr id="1048657" name="Flowchart: Process 56"/>
          <p:cNvSpPr/>
          <p:nvPr/>
        </p:nvSpPr>
        <p:spPr>
          <a:xfrm>
            <a:off x="2806888" y="2570389"/>
            <a:ext cx="861060"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Payment Gateway</a:t>
            </a:r>
            <a:endParaRPr lang="en-GB" sz="1200" dirty="0"/>
          </a:p>
        </p:txBody>
      </p:sp>
      <p:sp>
        <p:nvSpPr>
          <p:cNvPr id="1048658" name="TextBox 57"/>
          <p:cNvSpPr txBox="1"/>
          <p:nvPr/>
        </p:nvSpPr>
        <p:spPr>
          <a:xfrm>
            <a:off x="1921517" y="2353036"/>
            <a:ext cx="920937" cy="415498"/>
          </a:xfrm>
          <a:prstGeom prst="rect">
            <a:avLst/>
          </a:prstGeom>
          <a:noFill/>
        </p:spPr>
        <p:txBody>
          <a:bodyPr wrap="square" rtlCol="0">
            <a:spAutoFit/>
          </a:bodyPr>
          <a:lstStyle/>
          <a:p>
            <a:r>
              <a:rPr lang="en-US" sz="1050"/>
              <a:t>    Payment Confirmation</a:t>
            </a:r>
            <a:endParaRPr lang="en-GB" sz="1050"/>
          </a:p>
        </p:txBody>
      </p:sp>
      <p:cxnSp>
        <p:nvCxnSpPr>
          <p:cNvPr id="3145761" name="Straight Arrow Connector 59"/>
          <p:cNvCxnSpPr>
            <a:cxnSpLocks/>
            <a:stCxn id="1048657" idx="1"/>
          </p:cNvCxnSpPr>
          <p:nvPr/>
        </p:nvCxnSpPr>
        <p:spPr>
          <a:xfrm flipH="1" flipV="1">
            <a:off x="1885950" y="2718633"/>
            <a:ext cx="920938" cy="11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59" name="Flowchart: Alternate Process 60"/>
          <p:cNvSpPr/>
          <p:nvPr/>
        </p:nvSpPr>
        <p:spPr>
          <a:xfrm>
            <a:off x="438771" y="2455235"/>
            <a:ext cx="1443620" cy="526797"/>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62" name="Straight Connector 61"/>
          <p:cNvCxnSpPr>
            <a:cxnSpLocks/>
          </p:cNvCxnSpPr>
          <p:nvPr/>
        </p:nvCxnSpPr>
        <p:spPr>
          <a:xfrm>
            <a:off x="438771" y="2664722"/>
            <a:ext cx="1443620" cy="0"/>
          </a:xfrm>
          <a:prstGeom prst="line">
            <a:avLst/>
          </a:prstGeom>
        </p:spPr>
        <p:style>
          <a:lnRef idx="2">
            <a:schemeClr val="dk1"/>
          </a:lnRef>
          <a:fillRef idx="0">
            <a:schemeClr val="dk1"/>
          </a:fillRef>
          <a:effectRef idx="1">
            <a:schemeClr val="dk1"/>
          </a:effectRef>
          <a:fontRef idx="minor">
            <a:schemeClr val="tx1"/>
          </a:fontRef>
        </p:style>
      </p:cxnSp>
      <p:sp>
        <p:nvSpPr>
          <p:cNvPr id="1048660" name="TextBox 62"/>
          <p:cNvSpPr txBox="1"/>
          <p:nvPr/>
        </p:nvSpPr>
        <p:spPr>
          <a:xfrm>
            <a:off x="991506" y="2414815"/>
            <a:ext cx="559021" cy="300082"/>
          </a:xfrm>
          <a:prstGeom prst="rect">
            <a:avLst/>
          </a:prstGeom>
          <a:noFill/>
        </p:spPr>
        <p:txBody>
          <a:bodyPr wrap="square" rtlCol="0">
            <a:spAutoFit/>
          </a:bodyPr>
          <a:lstStyle/>
          <a:p>
            <a:r>
              <a:rPr lang="en-US" sz="1350"/>
              <a:t>3.2</a:t>
            </a:r>
            <a:endParaRPr lang="en-GB" sz="1350"/>
          </a:p>
        </p:txBody>
      </p:sp>
      <p:sp>
        <p:nvSpPr>
          <p:cNvPr id="1048661" name="TextBox 63"/>
          <p:cNvSpPr txBox="1"/>
          <p:nvPr/>
        </p:nvSpPr>
        <p:spPr>
          <a:xfrm>
            <a:off x="462859" y="2621733"/>
            <a:ext cx="1615115" cy="415498"/>
          </a:xfrm>
          <a:prstGeom prst="rect">
            <a:avLst/>
          </a:prstGeom>
          <a:noFill/>
        </p:spPr>
        <p:txBody>
          <a:bodyPr wrap="square" rtlCol="0">
            <a:spAutoFit/>
          </a:bodyPr>
          <a:lstStyle/>
          <a:p>
            <a:r>
              <a:rPr lang="en-US" sz="1050"/>
              <a:t>              Record </a:t>
            </a:r>
          </a:p>
          <a:p>
            <a:r>
              <a:rPr lang="en-US" sz="1050"/>
              <a:t>Payment Confirmation</a:t>
            </a:r>
            <a:endParaRPr lang="en-GB" sz="1050"/>
          </a:p>
        </p:txBody>
      </p:sp>
      <p:sp>
        <p:nvSpPr>
          <p:cNvPr id="1048662" name="Flowchart: Process 67"/>
          <p:cNvSpPr/>
          <p:nvPr/>
        </p:nvSpPr>
        <p:spPr>
          <a:xfrm>
            <a:off x="1454001" y="4120639"/>
            <a:ext cx="1388453"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a:t>D3 Payment Records</a:t>
            </a:r>
            <a:endParaRPr lang="en-GB" sz="1050"/>
          </a:p>
        </p:txBody>
      </p:sp>
      <p:cxnSp>
        <p:nvCxnSpPr>
          <p:cNvPr id="3145763" name="Connector: Elbow 69"/>
          <p:cNvCxnSpPr>
            <a:cxnSpLocks/>
          </p:cNvCxnSpPr>
          <p:nvPr/>
        </p:nvCxnSpPr>
        <p:spPr>
          <a:xfrm rot="10800000" flipV="1">
            <a:off x="6984905" y="2854495"/>
            <a:ext cx="936086" cy="711665"/>
          </a:xfrm>
          <a:prstGeom prst="bentConnector3">
            <a:avLst>
              <a:gd name="adj1" fmla="val -2016"/>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63" name="Flowchart: Process 78"/>
          <p:cNvSpPr/>
          <p:nvPr/>
        </p:nvSpPr>
        <p:spPr>
          <a:xfrm>
            <a:off x="5614417" y="3397536"/>
            <a:ext cx="1388453" cy="303697"/>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a:t>D2 Bookings DB</a:t>
            </a:r>
            <a:endParaRPr lang="en-GB" sz="1050"/>
          </a:p>
        </p:txBody>
      </p:sp>
      <p:sp>
        <p:nvSpPr>
          <p:cNvPr id="1048664" name="TextBox 81"/>
          <p:cNvSpPr txBox="1"/>
          <p:nvPr/>
        </p:nvSpPr>
        <p:spPr>
          <a:xfrm>
            <a:off x="7014300" y="3343997"/>
            <a:ext cx="947695" cy="253916"/>
          </a:xfrm>
          <a:prstGeom prst="rect">
            <a:avLst/>
          </a:prstGeom>
          <a:noFill/>
        </p:spPr>
        <p:txBody>
          <a:bodyPr wrap="none" rtlCol="0">
            <a:spAutoFit/>
          </a:bodyPr>
          <a:lstStyle/>
          <a:p>
            <a:r>
              <a:rPr lang="en-US" sz="1050"/>
              <a:t>Store Booking</a:t>
            </a:r>
            <a:endParaRPr lang="en-GB" sz="1050"/>
          </a:p>
        </p:txBody>
      </p:sp>
      <p:sp>
        <p:nvSpPr>
          <p:cNvPr id="1048665" name="Flowchart: Process 82"/>
          <p:cNvSpPr/>
          <p:nvPr/>
        </p:nvSpPr>
        <p:spPr>
          <a:xfrm>
            <a:off x="6138844" y="4897282"/>
            <a:ext cx="1692116" cy="3200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t>Service Providers </a:t>
            </a:r>
            <a:endParaRPr lang="en-GB" sz="1200"/>
          </a:p>
        </p:txBody>
      </p:sp>
      <p:cxnSp>
        <p:nvCxnSpPr>
          <p:cNvPr id="3145764" name="Connector: Elbow 84"/>
          <p:cNvCxnSpPr>
            <a:cxnSpLocks/>
            <a:stCxn id="1048649" idx="2"/>
            <a:endCxn id="1048665" idx="0"/>
          </p:cNvCxnSpPr>
          <p:nvPr/>
        </p:nvCxnSpPr>
        <p:spPr>
          <a:xfrm rot="5400000">
            <a:off x="6542637" y="3288091"/>
            <a:ext cx="2051456" cy="1166924"/>
          </a:xfrm>
          <a:prstGeom prst="bentConnector3">
            <a:avLst>
              <a:gd name="adj1" fmla="val 72732"/>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66" name="TextBox 88"/>
          <p:cNvSpPr txBox="1"/>
          <p:nvPr/>
        </p:nvSpPr>
        <p:spPr>
          <a:xfrm>
            <a:off x="7034260" y="4120639"/>
            <a:ext cx="1103187" cy="253916"/>
          </a:xfrm>
          <a:prstGeom prst="rect">
            <a:avLst/>
          </a:prstGeom>
          <a:noFill/>
        </p:spPr>
        <p:txBody>
          <a:bodyPr wrap="none" rtlCol="0">
            <a:spAutoFit/>
          </a:bodyPr>
          <a:lstStyle/>
          <a:p>
            <a:r>
              <a:rPr lang="en-US" sz="1050"/>
              <a:t>Booking Request</a:t>
            </a:r>
            <a:endParaRPr lang="en-GB" sz="1050"/>
          </a:p>
        </p:txBody>
      </p:sp>
      <p:cxnSp>
        <p:nvCxnSpPr>
          <p:cNvPr id="3145765" name="Connector: Elbow 96"/>
          <p:cNvCxnSpPr>
            <a:cxnSpLocks/>
            <a:stCxn id="1048665" idx="3"/>
          </p:cNvCxnSpPr>
          <p:nvPr/>
        </p:nvCxnSpPr>
        <p:spPr>
          <a:xfrm flipV="1">
            <a:off x="7830960" y="2843093"/>
            <a:ext cx="906132" cy="221420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67" name="TextBox 99"/>
          <p:cNvSpPr txBox="1"/>
          <p:nvPr/>
        </p:nvSpPr>
        <p:spPr>
          <a:xfrm rot="16200000">
            <a:off x="7943858" y="3845310"/>
            <a:ext cx="1375698" cy="253916"/>
          </a:xfrm>
          <a:prstGeom prst="rect">
            <a:avLst/>
          </a:prstGeom>
          <a:noFill/>
        </p:spPr>
        <p:txBody>
          <a:bodyPr wrap="none" rtlCol="0">
            <a:spAutoFit/>
          </a:bodyPr>
          <a:lstStyle/>
          <a:p>
            <a:r>
              <a:rPr lang="en-US" sz="1050"/>
              <a:t>Booking Confirmation</a:t>
            </a:r>
            <a:endParaRPr lang="en-GB" sz="1050"/>
          </a:p>
        </p:txBody>
      </p:sp>
      <p:cxnSp>
        <p:nvCxnSpPr>
          <p:cNvPr id="3145766" name="Connector: Elbow 102"/>
          <p:cNvCxnSpPr>
            <a:cxnSpLocks/>
            <a:endCxn id="1048662" idx="1"/>
          </p:cNvCxnSpPr>
          <p:nvPr/>
        </p:nvCxnSpPr>
        <p:spPr>
          <a:xfrm rot="16200000" flipH="1">
            <a:off x="668132" y="3486618"/>
            <a:ext cx="1290456" cy="281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68" name="TextBox 104"/>
          <p:cNvSpPr txBox="1"/>
          <p:nvPr/>
        </p:nvSpPr>
        <p:spPr>
          <a:xfrm rot="16200000">
            <a:off x="593467" y="3484243"/>
            <a:ext cx="990977" cy="253916"/>
          </a:xfrm>
          <a:prstGeom prst="rect">
            <a:avLst/>
          </a:prstGeom>
          <a:noFill/>
        </p:spPr>
        <p:txBody>
          <a:bodyPr wrap="none" rtlCol="0">
            <a:spAutoFit/>
          </a:bodyPr>
          <a:lstStyle/>
          <a:p>
            <a:r>
              <a:rPr lang="en-US" sz="1050"/>
              <a:t>Store Payment</a:t>
            </a:r>
            <a:endParaRPr lang="en-GB" sz="1050"/>
          </a:p>
        </p:txBody>
      </p:sp>
      <p:sp>
        <p:nvSpPr>
          <p:cNvPr id="1048669" name="Flowchart: Sequential Access Storage 107"/>
          <p:cNvSpPr/>
          <p:nvPr/>
        </p:nvSpPr>
        <p:spPr>
          <a:xfrm rot="5400000">
            <a:off x="578158" y="5260467"/>
            <a:ext cx="1751686" cy="1665396"/>
          </a:xfrm>
          <a:prstGeom prst="flowChartMagneticTape">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70" name="TextBox 109"/>
          <p:cNvSpPr txBox="1"/>
          <p:nvPr/>
        </p:nvSpPr>
        <p:spPr>
          <a:xfrm>
            <a:off x="1074209" y="5620025"/>
            <a:ext cx="736099" cy="923330"/>
          </a:xfrm>
          <a:prstGeom prst="rect">
            <a:avLst/>
          </a:prstGeom>
          <a:noFill/>
        </p:spPr>
        <p:txBody>
          <a:bodyPr wrap="none" rtlCol="0">
            <a:spAutoFit/>
          </a:bodyPr>
          <a:lstStyle/>
          <a:p>
            <a:r>
              <a:rPr lang="en-US"/>
              <a:t>  DFD</a:t>
            </a:r>
          </a:p>
          <a:p>
            <a:r>
              <a:rPr lang="en-US"/>
              <a:t>LEVEL</a:t>
            </a:r>
          </a:p>
          <a:p>
            <a:r>
              <a:rPr lang="en-US"/>
              <a:t>     2</a:t>
            </a:r>
            <a:endParaRPr lang="en-GB"/>
          </a:p>
        </p:txBody>
      </p:sp>
      <p:sp>
        <p:nvSpPr>
          <p:cNvPr id="1048671" name="Flowchart: Alternate Process 12"/>
          <p:cNvSpPr/>
          <p:nvPr/>
        </p:nvSpPr>
        <p:spPr>
          <a:xfrm>
            <a:off x="1986478" y="1525028"/>
            <a:ext cx="1094325" cy="683032"/>
          </a:xfrm>
          <a:prstGeom prst="flowChartAlternateProcess">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solidFill>
                <a:schemeClr val="bg1"/>
              </a:solidFill>
            </a:endParaRPr>
          </a:p>
        </p:txBody>
      </p:sp>
      <p:cxnSp>
        <p:nvCxnSpPr>
          <p:cNvPr id="3145767" name="Straight Connector 13"/>
          <p:cNvCxnSpPr>
            <a:cxnSpLocks/>
          </p:cNvCxnSpPr>
          <p:nvPr/>
        </p:nvCxnSpPr>
        <p:spPr>
          <a:xfrm>
            <a:off x="1986478" y="1789432"/>
            <a:ext cx="1077929" cy="0"/>
          </a:xfrm>
          <a:prstGeom prst="line">
            <a:avLst/>
          </a:prstGeom>
        </p:spPr>
        <p:style>
          <a:lnRef idx="2">
            <a:schemeClr val="dk1"/>
          </a:lnRef>
          <a:fillRef idx="0">
            <a:schemeClr val="dk1"/>
          </a:fillRef>
          <a:effectRef idx="1">
            <a:schemeClr val="dk1"/>
          </a:effectRef>
          <a:fontRef idx="minor">
            <a:schemeClr val="tx1"/>
          </a:fontRef>
        </p:style>
      </p:cxnSp>
      <p:cxnSp>
        <p:nvCxnSpPr>
          <p:cNvPr id="3145768" name="Straight Arrow Connector 25"/>
          <p:cNvCxnSpPr>
            <a:cxnSpLocks/>
          </p:cNvCxnSpPr>
          <p:nvPr/>
        </p:nvCxnSpPr>
        <p:spPr>
          <a:xfrm>
            <a:off x="3090585" y="1838355"/>
            <a:ext cx="886175" cy="4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8672" name="TextBox 28"/>
          <p:cNvSpPr txBox="1"/>
          <p:nvPr/>
        </p:nvSpPr>
        <p:spPr>
          <a:xfrm>
            <a:off x="1961580" y="1862092"/>
            <a:ext cx="1122423" cy="253916"/>
          </a:xfrm>
          <a:prstGeom prst="rect">
            <a:avLst/>
          </a:prstGeom>
          <a:noFill/>
        </p:spPr>
        <p:txBody>
          <a:bodyPr wrap="none" rtlCol="0">
            <a:spAutoFit/>
          </a:bodyPr>
          <a:lstStyle/>
          <a:p>
            <a:r>
              <a:rPr lang="en-US" sz="1050" dirty="0"/>
              <a:t>Register OR login</a:t>
            </a:r>
            <a:endParaRPr lang="en-GB" sz="1050" dirty="0"/>
          </a:p>
        </p:txBody>
      </p:sp>
      <p:sp>
        <p:nvSpPr>
          <p:cNvPr id="1048673" name="TextBox 30"/>
          <p:cNvSpPr txBox="1"/>
          <p:nvPr/>
        </p:nvSpPr>
        <p:spPr>
          <a:xfrm>
            <a:off x="996599" y="1637038"/>
            <a:ext cx="845103" cy="253916"/>
          </a:xfrm>
          <a:prstGeom prst="rect">
            <a:avLst/>
          </a:prstGeom>
          <a:noFill/>
        </p:spPr>
        <p:txBody>
          <a:bodyPr wrap="none" rtlCol="0">
            <a:spAutoFit/>
          </a:bodyPr>
          <a:lstStyle/>
          <a:p>
            <a:r>
              <a:rPr lang="en-US" sz="1050"/>
              <a:t>Registration</a:t>
            </a:r>
            <a:endParaRPr lang="en-GB" sz="1050"/>
          </a:p>
        </p:txBody>
      </p:sp>
      <p:sp>
        <p:nvSpPr>
          <p:cNvPr id="1048674" name="TextBox 44"/>
          <p:cNvSpPr txBox="1"/>
          <p:nvPr/>
        </p:nvSpPr>
        <p:spPr>
          <a:xfrm>
            <a:off x="2309276" y="1543166"/>
            <a:ext cx="559021" cy="300082"/>
          </a:xfrm>
          <a:prstGeom prst="rect">
            <a:avLst/>
          </a:prstGeom>
          <a:noFill/>
        </p:spPr>
        <p:txBody>
          <a:bodyPr wrap="square" rtlCol="0">
            <a:spAutoFit/>
          </a:bodyPr>
          <a:lstStyle/>
          <a:p>
            <a:r>
              <a:rPr lang="en-US" sz="1350"/>
              <a:t>2.1</a:t>
            </a:r>
            <a:endParaRPr lang="en-GB" sz="13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27B801-162E-5FC8-765D-9A262ACA45AA}"/>
              </a:ext>
            </a:extLst>
          </p:cNvPr>
          <p:cNvSpPr/>
          <p:nvPr/>
        </p:nvSpPr>
        <p:spPr>
          <a:xfrm>
            <a:off x="196985" y="1050588"/>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Trip</a:t>
            </a:r>
          </a:p>
        </p:txBody>
      </p:sp>
      <p:sp>
        <p:nvSpPr>
          <p:cNvPr id="4" name="Rectangle 3">
            <a:extLst>
              <a:ext uri="{FF2B5EF4-FFF2-40B4-BE49-F238E27FC236}">
                <a16:creationId xmlns:a16="http://schemas.microsoft.com/office/drawing/2014/main" id="{507D5F5E-3F43-6776-752D-49C357585D71}"/>
              </a:ext>
            </a:extLst>
          </p:cNvPr>
          <p:cNvSpPr/>
          <p:nvPr/>
        </p:nvSpPr>
        <p:spPr>
          <a:xfrm>
            <a:off x="1943100" y="1039644"/>
            <a:ext cx="1186775"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Travel Management System</a:t>
            </a:r>
          </a:p>
        </p:txBody>
      </p:sp>
      <p:sp>
        <p:nvSpPr>
          <p:cNvPr id="5" name="Rectangle 4">
            <a:extLst>
              <a:ext uri="{FF2B5EF4-FFF2-40B4-BE49-F238E27FC236}">
                <a16:creationId xmlns:a16="http://schemas.microsoft.com/office/drawing/2014/main" id="{3F84B751-D8A3-2C05-FFCB-568CB2640CAD}"/>
              </a:ext>
            </a:extLst>
          </p:cNvPr>
          <p:cNvSpPr/>
          <p:nvPr/>
        </p:nvSpPr>
        <p:spPr>
          <a:xfrm>
            <a:off x="3847290" y="1039644"/>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Base</a:t>
            </a:r>
          </a:p>
        </p:txBody>
      </p:sp>
      <p:sp>
        <p:nvSpPr>
          <p:cNvPr id="6" name="Rectangle 5">
            <a:extLst>
              <a:ext uri="{FF2B5EF4-FFF2-40B4-BE49-F238E27FC236}">
                <a16:creationId xmlns:a16="http://schemas.microsoft.com/office/drawing/2014/main" id="{C0928148-597C-7EAA-4CED-3040D865C421}"/>
              </a:ext>
            </a:extLst>
          </p:cNvPr>
          <p:cNvSpPr/>
          <p:nvPr/>
        </p:nvSpPr>
        <p:spPr>
          <a:xfrm>
            <a:off x="5897394" y="1050588"/>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Airline System</a:t>
            </a:r>
          </a:p>
        </p:txBody>
      </p:sp>
      <p:sp>
        <p:nvSpPr>
          <p:cNvPr id="7" name="Rectangle 6">
            <a:extLst>
              <a:ext uri="{FF2B5EF4-FFF2-40B4-BE49-F238E27FC236}">
                <a16:creationId xmlns:a16="http://schemas.microsoft.com/office/drawing/2014/main" id="{10A7AA6B-44DF-B5A5-0AD4-F718277DC4A0}"/>
              </a:ext>
            </a:extLst>
          </p:cNvPr>
          <p:cNvSpPr/>
          <p:nvPr/>
        </p:nvSpPr>
        <p:spPr>
          <a:xfrm>
            <a:off x="196985" y="5271175"/>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Trip</a:t>
            </a:r>
          </a:p>
        </p:txBody>
      </p:sp>
      <p:sp>
        <p:nvSpPr>
          <p:cNvPr id="8" name="Rectangle 7">
            <a:extLst>
              <a:ext uri="{FF2B5EF4-FFF2-40B4-BE49-F238E27FC236}">
                <a16:creationId xmlns:a16="http://schemas.microsoft.com/office/drawing/2014/main" id="{44C661A1-1137-EEBA-2371-59D7D1B3A442}"/>
              </a:ext>
            </a:extLst>
          </p:cNvPr>
          <p:cNvSpPr/>
          <p:nvPr/>
        </p:nvSpPr>
        <p:spPr>
          <a:xfrm>
            <a:off x="1943100" y="5271175"/>
            <a:ext cx="1186775"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Travel Management System</a:t>
            </a:r>
          </a:p>
        </p:txBody>
      </p:sp>
      <p:sp>
        <p:nvSpPr>
          <p:cNvPr id="9" name="Rectangle 8">
            <a:extLst>
              <a:ext uri="{FF2B5EF4-FFF2-40B4-BE49-F238E27FC236}">
                <a16:creationId xmlns:a16="http://schemas.microsoft.com/office/drawing/2014/main" id="{2FB6DCFC-DEAD-E23C-E945-DFA196FA3A2F}"/>
              </a:ext>
            </a:extLst>
          </p:cNvPr>
          <p:cNvSpPr/>
          <p:nvPr/>
        </p:nvSpPr>
        <p:spPr>
          <a:xfrm>
            <a:off x="3847290" y="5282119"/>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Data Base</a:t>
            </a:r>
          </a:p>
        </p:txBody>
      </p:sp>
      <p:sp>
        <p:nvSpPr>
          <p:cNvPr id="10" name="Rectangle 9">
            <a:extLst>
              <a:ext uri="{FF2B5EF4-FFF2-40B4-BE49-F238E27FC236}">
                <a16:creationId xmlns:a16="http://schemas.microsoft.com/office/drawing/2014/main" id="{F163EF7D-DAAC-F03F-533B-3668D37F8E77}"/>
              </a:ext>
            </a:extLst>
          </p:cNvPr>
          <p:cNvSpPr/>
          <p:nvPr/>
        </p:nvSpPr>
        <p:spPr>
          <a:xfrm>
            <a:off x="5897394" y="5241992"/>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Airline System</a:t>
            </a:r>
          </a:p>
        </p:txBody>
      </p:sp>
      <p:sp>
        <p:nvSpPr>
          <p:cNvPr id="11" name="Rectangle 10">
            <a:extLst>
              <a:ext uri="{FF2B5EF4-FFF2-40B4-BE49-F238E27FC236}">
                <a16:creationId xmlns:a16="http://schemas.microsoft.com/office/drawing/2014/main" id="{709E0452-A53D-6087-279E-98C291A7691C}"/>
              </a:ext>
            </a:extLst>
          </p:cNvPr>
          <p:cNvSpPr/>
          <p:nvPr/>
        </p:nvSpPr>
        <p:spPr>
          <a:xfrm>
            <a:off x="7643510" y="1039644"/>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Payment </a:t>
            </a:r>
            <a:r>
              <a:rPr lang="en-US" sz="1350" dirty="0" err="1"/>
              <a:t>Getway</a:t>
            </a:r>
            <a:endParaRPr lang="en-US" sz="1350" dirty="0"/>
          </a:p>
        </p:txBody>
      </p:sp>
      <p:sp>
        <p:nvSpPr>
          <p:cNvPr id="12" name="Rectangle 11">
            <a:extLst>
              <a:ext uri="{FF2B5EF4-FFF2-40B4-BE49-F238E27FC236}">
                <a16:creationId xmlns:a16="http://schemas.microsoft.com/office/drawing/2014/main" id="{ABF2A79B-D888-4C70-1953-4B313AC3BF1D}"/>
              </a:ext>
            </a:extLst>
          </p:cNvPr>
          <p:cNvSpPr/>
          <p:nvPr/>
        </p:nvSpPr>
        <p:spPr>
          <a:xfrm>
            <a:off x="7643510" y="5282119"/>
            <a:ext cx="1028700" cy="5471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Payment </a:t>
            </a:r>
            <a:r>
              <a:rPr lang="en-US" sz="1350" dirty="0" err="1"/>
              <a:t>Gatway</a:t>
            </a:r>
            <a:endParaRPr lang="en-US" sz="1350" dirty="0"/>
          </a:p>
        </p:txBody>
      </p:sp>
      <p:cxnSp>
        <p:nvCxnSpPr>
          <p:cNvPr id="14" name="Straight Connector 13">
            <a:extLst>
              <a:ext uri="{FF2B5EF4-FFF2-40B4-BE49-F238E27FC236}">
                <a16:creationId xmlns:a16="http://schemas.microsoft.com/office/drawing/2014/main" id="{94F159B5-8D8E-F883-876A-3B712CBDD10D}"/>
              </a:ext>
            </a:extLst>
          </p:cNvPr>
          <p:cNvCxnSpPr>
            <a:cxnSpLocks/>
            <a:stCxn id="2" idx="2"/>
          </p:cNvCxnSpPr>
          <p:nvPr/>
        </p:nvCxnSpPr>
        <p:spPr>
          <a:xfrm>
            <a:off x="711335" y="1597769"/>
            <a:ext cx="0" cy="381932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B845459-B110-E014-AC28-0E5A01BB1F1A}"/>
              </a:ext>
            </a:extLst>
          </p:cNvPr>
          <p:cNvCxnSpPr>
            <a:cxnSpLocks/>
          </p:cNvCxnSpPr>
          <p:nvPr/>
        </p:nvCxnSpPr>
        <p:spPr>
          <a:xfrm>
            <a:off x="680327" y="2121267"/>
            <a:ext cx="19310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DFDF3684-0C9B-EBA1-5C8E-CAC7E8613FFC}"/>
              </a:ext>
            </a:extLst>
          </p:cNvPr>
          <p:cNvSpPr txBox="1"/>
          <p:nvPr/>
        </p:nvSpPr>
        <p:spPr>
          <a:xfrm>
            <a:off x="711335" y="1742008"/>
            <a:ext cx="1931062" cy="300082"/>
          </a:xfrm>
          <a:prstGeom prst="rect">
            <a:avLst/>
          </a:prstGeom>
          <a:noFill/>
        </p:spPr>
        <p:txBody>
          <a:bodyPr wrap="square" rtlCol="0">
            <a:spAutoFit/>
          </a:bodyPr>
          <a:lstStyle/>
          <a:p>
            <a:r>
              <a:rPr lang="en-US" sz="1350" dirty="0"/>
              <a:t>Requests Trip Booking</a:t>
            </a:r>
          </a:p>
        </p:txBody>
      </p:sp>
      <p:cxnSp>
        <p:nvCxnSpPr>
          <p:cNvPr id="26" name="Straight Connector 25">
            <a:extLst>
              <a:ext uri="{FF2B5EF4-FFF2-40B4-BE49-F238E27FC236}">
                <a16:creationId xmlns:a16="http://schemas.microsoft.com/office/drawing/2014/main" id="{78B17AD0-481A-E45F-AD85-516D98A3A7DF}"/>
              </a:ext>
            </a:extLst>
          </p:cNvPr>
          <p:cNvCxnSpPr>
            <a:cxnSpLocks/>
          </p:cNvCxnSpPr>
          <p:nvPr/>
        </p:nvCxnSpPr>
        <p:spPr>
          <a:xfrm>
            <a:off x="2611390" y="1597769"/>
            <a:ext cx="0" cy="366793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3A139DA3-15F0-C6DE-BFCD-4B8FF556C81F}"/>
              </a:ext>
            </a:extLst>
          </p:cNvPr>
          <p:cNvCxnSpPr>
            <a:cxnSpLocks/>
          </p:cNvCxnSpPr>
          <p:nvPr/>
        </p:nvCxnSpPr>
        <p:spPr>
          <a:xfrm flipH="1">
            <a:off x="742342" y="2965778"/>
            <a:ext cx="18690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EB054224-BAAA-3DBB-FE3F-9AD2FBFE53C2}"/>
              </a:ext>
            </a:extLst>
          </p:cNvPr>
          <p:cNvSpPr txBox="1"/>
          <p:nvPr/>
        </p:nvSpPr>
        <p:spPr>
          <a:xfrm>
            <a:off x="955645" y="2688779"/>
            <a:ext cx="1358642" cy="300082"/>
          </a:xfrm>
          <a:prstGeom prst="rect">
            <a:avLst/>
          </a:prstGeom>
          <a:noFill/>
        </p:spPr>
        <p:txBody>
          <a:bodyPr wrap="none" rtlCol="0">
            <a:spAutoFit/>
          </a:bodyPr>
          <a:lstStyle/>
          <a:p>
            <a:r>
              <a:rPr lang="en-US" sz="1350" dirty="0"/>
              <a:t>Confirm Booking</a:t>
            </a:r>
          </a:p>
        </p:txBody>
      </p:sp>
      <p:cxnSp>
        <p:nvCxnSpPr>
          <p:cNvPr id="40" name="Straight Arrow Connector 39">
            <a:extLst>
              <a:ext uri="{FF2B5EF4-FFF2-40B4-BE49-F238E27FC236}">
                <a16:creationId xmlns:a16="http://schemas.microsoft.com/office/drawing/2014/main" id="{A4A3B323-99E2-33FB-4F52-AEAF84A3B2B1}"/>
              </a:ext>
            </a:extLst>
          </p:cNvPr>
          <p:cNvCxnSpPr>
            <a:cxnSpLocks/>
          </p:cNvCxnSpPr>
          <p:nvPr/>
        </p:nvCxnSpPr>
        <p:spPr>
          <a:xfrm flipH="1">
            <a:off x="742342" y="3797613"/>
            <a:ext cx="17941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45069EE3-B449-FAD4-D98E-54C6763E0C05}"/>
              </a:ext>
            </a:extLst>
          </p:cNvPr>
          <p:cNvSpPr txBox="1"/>
          <p:nvPr/>
        </p:nvSpPr>
        <p:spPr>
          <a:xfrm>
            <a:off x="826741" y="3520614"/>
            <a:ext cx="1568635" cy="300082"/>
          </a:xfrm>
          <a:prstGeom prst="rect">
            <a:avLst/>
          </a:prstGeom>
          <a:noFill/>
        </p:spPr>
        <p:txBody>
          <a:bodyPr wrap="none" rtlCol="0">
            <a:spAutoFit/>
          </a:bodyPr>
          <a:lstStyle/>
          <a:p>
            <a:r>
              <a:rPr lang="en-US" sz="1350" dirty="0"/>
              <a:t>Sends Confirmation</a:t>
            </a:r>
          </a:p>
        </p:txBody>
      </p:sp>
      <p:cxnSp>
        <p:nvCxnSpPr>
          <p:cNvPr id="46" name="Straight Arrow Connector 45">
            <a:extLst>
              <a:ext uri="{FF2B5EF4-FFF2-40B4-BE49-F238E27FC236}">
                <a16:creationId xmlns:a16="http://schemas.microsoft.com/office/drawing/2014/main" id="{E6F50A72-A21A-A579-DCD1-32C9CA3654F5}"/>
              </a:ext>
            </a:extLst>
          </p:cNvPr>
          <p:cNvCxnSpPr>
            <a:cxnSpLocks/>
          </p:cNvCxnSpPr>
          <p:nvPr/>
        </p:nvCxnSpPr>
        <p:spPr>
          <a:xfrm>
            <a:off x="786238" y="4439340"/>
            <a:ext cx="17502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BDE0EC60-E892-B0B5-8BB6-00A0AA9FC30B}"/>
              </a:ext>
            </a:extLst>
          </p:cNvPr>
          <p:cNvSpPr txBox="1"/>
          <p:nvPr/>
        </p:nvSpPr>
        <p:spPr>
          <a:xfrm>
            <a:off x="1022299" y="4162341"/>
            <a:ext cx="1297471" cy="300082"/>
          </a:xfrm>
          <a:prstGeom prst="rect">
            <a:avLst/>
          </a:prstGeom>
          <a:noFill/>
        </p:spPr>
        <p:txBody>
          <a:bodyPr wrap="none" rtlCol="0">
            <a:spAutoFit/>
          </a:bodyPr>
          <a:lstStyle/>
          <a:p>
            <a:r>
              <a:rPr lang="en-US" sz="1350" dirty="0"/>
              <a:t>Makes Payment</a:t>
            </a:r>
          </a:p>
        </p:txBody>
      </p:sp>
      <p:cxnSp>
        <p:nvCxnSpPr>
          <p:cNvPr id="52" name="Straight Arrow Connector 51">
            <a:extLst>
              <a:ext uri="{FF2B5EF4-FFF2-40B4-BE49-F238E27FC236}">
                <a16:creationId xmlns:a16="http://schemas.microsoft.com/office/drawing/2014/main" id="{8887AD65-A3E2-3009-9753-AA5872458BB2}"/>
              </a:ext>
            </a:extLst>
          </p:cNvPr>
          <p:cNvCxnSpPr>
            <a:cxnSpLocks/>
          </p:cNvCxnSpPr>
          <p:nvPr/>
        </p:nvCxnSpPr>
        <p:spPr>
          <a:xfrm flipH="1">
            <a:off x="786238" y="5081066"/>
            <a:ext cx="17502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0EC54995-433E-4617-8154-8A2271C02D2A}"/>
              </a:ext>
            </a:extLst>
          </p:cNvPr>
          <p:cNvSpPr txBox="1"/>
          <p:nvPr/>
        </p:nvSpPr>
        <p:spPr>
          <a:xfrm>
            <a:off x="965373" y="4624786"/>
            <a:ext cx="1930941" cy="507831"/>
          </a:xfrm>
          <a:prstGeom prst="rect">
            <a:avLst/>
          </a:prstGeom>
          <a:noFill/>
        </p:spPr>
        <p:txBody>
          <a:bodyPr wrap="square" rtlCol="0">
            <a:spAutoFit/>
          </a:bodyPr>
          <a:lstStyle/>
          <a:p>
            <a:r>
              <a:rPr lang="en-US" sz="1350" dirty="0"/>
              <a:t>Sends Payment Confirmation</a:t>
            </a:r>
          </a:p>
        </p:txBody>
      </p:sp>
      <p:cxnSp>
        <p:nvCxnSpPr>
          <p:cNvPr id="58" name="Straight Connector 57">
            <a:extLst>
              <a:ext uri="{FF2B5EF4-FFF2-40B4-BE49-F238E27FC236}">
                <a16:creationId xmlns:a16="http://schemas.microsoft.com/office/drawing/2014/main" id="{7B0E9436-EF4C-63ED-4A17-4FC614058BDA}"/>
              </a:ext>
            </a:extLst>
          </p:cNvPr>
          <p:cNvCxnSpPr>
            <a:cxnSpLocks/>
            <a:stCxn id="5" idx="2"/>
            <a:endCxn id="9" idx="0"/>
          </p:cNvCxnSpPr>
          <p:nvPr/>
        </p:nvCxnSpPr>
        <p:spPr>
          <a:xfrm>
            <a:off x="4361640" y="1586825"/>
            <a:ext cx="0" cy="369529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BDC61504-62FC-518E-30B7-14EB7194925E}"/>
              </a:ext>
            </a:extLst>
          </p:cNvPr>
          <p:cNvCxnSpPr>
            <a:cxnSpLocks/>
            <a:stCxn id="6" idx="2"/>
            <a:endCxn id="10" idx="0"/>
          </p:cNvCxnSpPr>
          <p:nvPr/>
        </p:nvCxnSpPr>
        <p:spPr>
          <a:xfrm>
            <a:off x="6411744" y="1597769"/>
            <a:ext cx="0" cy="364422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40BA814A-8A23-D4DE-A4FA-FD934C9276D1}"/>
              </a:ext>
            </a:extLst>
          </p:cNvPr>
          <p:cNvCxnSpPr>
            <a:cxnSpLocks/>
          </p:cNvCxnSpPr>
          <p:nvPr/>
        </p:nvCxnSpPr>
        <p:spPr>
          <a:xfrm>
            <a:off x="8188355" y="1630600"/>
            <a:ext cx="55837" cy="361139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47311545-A5B1-4149-7448-D3E5EA58DA55}"/>
              </a:ext>
            </a:extLst>
          </p:cNvPr>
          <p:cNvCxnSpPr>
            <a:cxnSpLocks/>
          </p:cNvCxnSpPr>
          <p:nvPr/>
        </p:nvCxnSpPr>
        <p:spPr>
          <a:xfrm>
            <a:off x="2642397" y="2328313"/>
            <a:ext cx="168823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5C14BA57-D93C-771B-FF5D-2FCE3C9B88C4}"/>
              </a:ext>
            </a:extLst>
          </p:cNvPr>
          <p:cNvCxnSpPr>
            <a:cxnSpLocks/>
          </p:cNvCxnSpPr>
          <p:nvPr/>
        </p:nvCxnSpPr>
        <p:spPr>
          <a:xfrm flipH="1">
            <a:off x="2642397" y="2812745"/>
            <a:ext cx="171924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C8458541-7191-0792-64D2-854DEFD17A17}"/>
              </a:ext>
            </a:extLst>
          </p:cNvPr>
          <p:cNvCxnSpPr>
            <a:cxnSpLocks/>
          </p:cNvCxnSpPr>
          <p:nvPr/>
        </p:nvCxnSpPr>
        <p:spPr>
          <a:xfrm flipV="1">
            <a:off x="2611390" y="3344777"/>
            <a:ext cx="3800354" cy="6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8AB3BE29-29E1-F281-2C10-2231C2064969}"/>
              </a:ext>
            </a:extLst>
          </p:cNvPr>
          <p:cNvCxnSpPr>
            <a:cxnSpLocks/>
          </p:cNvCxnSpPr>
          <p:nvPr/>
        </p:nvCxnSpPr>
        <p:spPr>
          <a:xfrm flipH="1">
            <a:off x="2611390" y="3695882"/>
            <a:ext cx="3800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9BA46E13-C4F1-6B39-0DB7-EB1F189CCDD7}"/>
              </a:ext>
            </a:extLst>
          </p:cNvPr>
          <p:cNvCxnSpPr>
            <a:cxnSpLocks/>
          </p:cNvCxnSpPr>
          <p:nvPr/>
        </p:nvCxnSpPr>
        <p:spPr>
          <a:xfrm flipH="1">
            <a:off x="2642397" y="4903121"/>
            <a:ext cx="55362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1F3849F7-B4A5-60A3-5331-9F6788CAD98C}"/>
              </a:ext>
            </a:extLst>
          </p:cNvPr>
          <p:cNvCxnSpPr>
            <a:cxnSpLocks/>
          </p:cNvCxnSpPr>
          <p:nvPr/>
        </p:nvCxnSpPr>
        <p:spPr>
          <a:xfrm flipV="1">
            <a:off x="2635491" y="4426605"/>
            <a:ext cx="5580782" cy="44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4" name="TextBox 93">
            <a:extLst>
              <a:ext uri="{FF2B5EF4-FFF2-40B4-BE49-F238E27FC236}">
                <a16:creationId xmlns:a16="http://schemas.microsoft.com/office/drawing/2014/main" id="{103B7FEC-88B4-E250-A46F-7D801AD20F9B}"/>
              </a:ext>
            </a:extLst>
          </p:cNvPr>
          <p:cNvSpPr txBox="1"/>
          <p:nvPr/>
        </p:nvSpPr>
        <p:spPr>
          <a:xfrm>
            <a:off x="2642396" y="2055375"/>
            <a:ext cx="1478931" cy="300082"/>
          </a:xfrm>
          <a:prstGeom prst="rect">
            <a:avLst/>
          </a:prstGeom>
          <a:noFill/>
        </p:spPr>
        <p:txBody>
          <a:bodyPr wrap="none" rtlCol="0">
            <a:spAutoFit/>
          </a:bodyPr>
          <a:lstStyle/>
          <a:p>
            <a:r>
              <a:rPr lang="en-US" sz="1350" dirty="0"/>
              <a:t>Checks Availability</a:t>
            </a:r>
          </a:p>
        </p:txBody>
      </p:sp>
      <p:sp>
        <p:nvSpPr>
          <p:cNvPr id="95" name="TextBox 94">
            <a:extLst>
              <a:ext uri="{FF2B5EF4-FFF2-40B4-BE49-F238E27FC236}">
                <a16:creationId xmlns:a16="http://schemas.microsoft.com/office/drawing/2014/main" id="{7C496B87-1FE9-4E82-97DD-B083F5BC0802}"/>
              </a:ext>
            </a:extLst>
          </p:cNvPr>
          <p:cNvSpPr txBox="1"/>
          <p:nvPr/>
        </p:nvSpPr>
        <p:spPr>
          <a:xfrm>
            <a:off x="2767255" y="2565286"/>
            <a:ext cx="1468544" cy="300082"/>
          </a:xfrm>
          <a:prstGeom prst="rect">
            <a:avLst/>
          </a:prstGeom>
          <a:noFill/>
        </p:spPr>
        <p:txBody>
          <a:bodyPr wrap="none" rtlCol="0">
            <a:spAutoFit/>
          </a:bodyPr>
          <a:lstStyle/>
          <a:p>
            <a:r>
              <a:rPr lang="en-US" sz="1350" dirty="0"/>
              <a:t>Return Availability</a:t>
            </a:r>
          </a:p>
        </p:txBody>
      </p:sp>
      <p:sp>
        <p:nvSpPr>
          <p:cNvPr id="96" name="TextBox 95">
            <a:extLst>
              <a:ext uri="{FF2B5EF4-FFF2-40B4-BE49-F238E27FC236}">
                <a16:creationId xmlns:a16="http://schemas.microsoft.com/office/drawing/2014/main" id="{C86B317A-7333-6363-5BBE-05523E1FC1BC}"/>
              </a:ext>
            </a:extLst>
          </p:cNvPr>
          <p:cNvSpPr txBox="1"/>
          <p:nvPr/>
        </p:nvSpPr>
        <p:spPr>
          <a:xfrm>
            <a:off x="4421634" y="3074548"/>
            <a:ext cx="1800621" cy="300082"/>
          </a:xfrm>
          <a:prstGeom prst="rect">
            <a:avLst/>
          </a:prstGeom>
          <a:noFill/>
        </p:spPr>
        <p:txBody>
          <a:bodyPr wrap="none" rtlCol="0">
            <a:spAutoFit/>
          </a:bodyPr>
          <a:lstStyle/>
          <a:p>
            <a:r>
              <a:rPr lang="en-US" sz="1350" dirty="0"/>
              <a:t>Sending booking Detail</a:t>
            </a:r>
          </a:p>
        </p:txBody>
      </p:sp>
      <p:sp>
        <p:nvSpPr>
          <p:cNvPr id="98" name="TextBox 97">
            <a:extLst>
              <a:ext uri="{FF2B5EF4-FFF2-40B4-BE49-F238E27FC236}">
                <a16:creationId xmlns:a16="http://schemas.microsoft.com/office/drawing/2014/main" id="{6B6BB064-FF38-920F-866E-15B1116D5E7D}"/>
              </a:ext>
            </a:extLst>
          </p:cNvPr>
          <p:cNvSpPr txBox="1"/>
          <p:nvPr/>
        </p:nvSpPr>
        <p:spPr>
          <a:xfrm>
            <a:off x="4735668" y="3466378"/>
            <a:ext cx="1358642" cy="300082"/>
          </a:xfrm>
          <a:prstGeom prst="rect">
            <a:avLst/>
          </a:prstGeom>
          <a:noFill/>
        </p:spPr>
        <p:txBody>
          <a:bodyPr wrap="none" rtlCol="0">
            <a:spAutoFit/>
          </a:bodyPr>
          <a:lstStyle/>
          <a:p>
            <a:r>
              <a:rPr lang="en-US" sz="1350" dirty="0"/>
              <a:t>Confirm Booking</a:t>
            </a:r>
          </a:p>
        </p:txBody>
      </p:sp>
      <p:sp>
        <p:nvSpPr>
          <p:cNvPr id="99" name="TextBox 98">
            <a:extLst>
              <a:ext uri="{FF2B5EF4-FFF2-40B4-BE49-F238E27FC236}">
                <a16:creationId xmlns:a16="http://schemas.microsoft.com/office/drawing/2014/main" id="{C297119B-11F5-8D52-BFCF-798FD8B16058}"/>
              </a:ext>
            </a:extLst>
          </p:cNvPr>
          <p:cNvSpPr txBox="1"/>
          <p:nvPr/>
        </p:nvSpPr>
        <p:spPr>
          <a:xfrm>
            <a:off x="6619601" y="4158556"/>
            <a:ext cx="1406219" cy="300082"/>
          </a:xfrm>
          <a:prstGeom prst="rect">
            <a:avLst/>
          </a:prstGeom>
          <a:noFill/>
        </p:spPr>
        <p:txBody>
          <a:bodyPr wrap="none" rtlCol="0">
            <a:spAutoFit/>
          </a:bodyPr>
          <a:lstStyle/>
          <a:p>
            <a:r>
              <a:rPr lang="en-US" sz="1350" dirty="0"/>
              <a:t>Confirm Payment</a:t>
            </a:r>
          </a:p>
        </p:txBody>
      </p:sp>
      <p:sp>
        <p:nvSpPr>
          <p:cNvPr id="100" name="TextBox 99">
            <a:extLst>
              <a:ext uri="{FF2B5EF4-FFF2-40B4-BE49-F238E27FC236}">
                <a16:creationId xmlns:a16="http://schemas.microsoft.com/office/drawing/2014/main" id="{C20391C7-E7D2-1222-A2AE-AC266B66F9BF}"/>
              </a:ext>
            </a:extLst>
          </p:cNvPr>
          <p:cNvSpPr txBox="1"/>
          <p:nvPr/>
        </p:nvSpPr>
        <p:spPr>
          <a:xfrm>
            <a:off x="6694360" y="4657058"/>
            <a:ext cx="1373966" cy="300082"/>
          </a:xfrm>
          <a:prstGeom prst="rect">
            <a:avLst/>
          </a:prstGeom>
          <a:noFill/>
        </p:spPr>
        <p:txBody>
          <a:bodyPr wrap="none" rtlCol="0">
            <a:spAutoFit/>
          </a:bodyPr>
          <a:lstStyle/>
          <a:p>
            <a:r>
              <a:rPr lang="en-US" sz="1350" dirty="0"/>
              <a:t>Process Payment</a:t>
            </a:r>
          </a:p>
        </p:txBody>
      </p:sp>
      <p:sp>
        <p:nvSpPr>
          <p:cNvPr id="3" name="Rectangle: Diagonal Corners Rounded 2">
            <a:extLst>
              <a:ext uri="{FF2B5EF4-FFF2-40B4-BE49-F238E27FC236}">
                <a16:creationId xmlns:a16="http://schemas.microsoft.com/office/drawing/2014/main" id="{9528051E-3973-3350-45E7-2033BDFCC2FB}"/>
              </a:ext>
            </a:extLst>
          </p:cNvPr>
          <p:cNvSpPr/>
          <p:nvPr/>
        </p:nvSpPr>
        <p:spPr>
          <a:xfrm>
            <a:off x="2896314" y="6061520"/>
            <a:ext cx="1794753" cy="685800"/>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b="1" dirty="0">
              <a:solidFill>
                <a:schemeClr val="tx1"/>
              </a:solidFill>
            </a:endParaRPr>
          </a:p>
        </p:txBody>
      </p:sp>
      <p:sp>
        <p:nvSpPr>
          <p:cNvPr id="13" name="TextBox 12">
            <a:extLst>
              <a:ext uri="{FF2B5EF4-FFF2-40B4-BE49-F238E27FC236}">
                <a16:creationId xmlns:a16="http://schemas.microsoft.com/office/drawing/2014/main" id="{8C86923F-5792-9A48-D414-BB8003C2CA3C}"/>
              </a:ext>
            </a:extLst>
          </p:cNvPr>
          <p:cNvSpPr txBox="1"/>
          <p:nvPr/>
        </p:nvSpPr>
        <p:spPr>
          <a:xfrm>
            <a:off x="2918899" y="6215474"/>
            <a:ext cx="2130458" cy="338554"/>
          </a:xfrm>
          <a:prstGeom prst="rect">
            <a:avLst/>
          </a:prstGeom>
          <a:noFill/>
        </p:spPr>
        <p:txBody>
          <a:bodyPr wrap="square" rtlCol="0">
            <a:spAutoFit/>
          </a:bodyPr>
          <a:lstStyle/>
          <a:p>
            <a:r>
              <a:rPr lang="en-GB" sz="1600" b="1" dirty="0"/>
              <a:t>Sequence Diagram</a:t>
            </a:r>
          </a:p>
        </p:txBody>
      </p:sp>
    </p:spTree>
    <p:extLst>
      <p:ext uri="{BB962C8B-B14F-4D97-AF65-F5344CB8AC3E}">
        <p14:creationId xmlns:p14="http://schemas.microsoft.com/office/powerpoint/2010/main" val="1264803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7851"/>
            <a:ext cx="7772400" cy="1752600"/>
          </a:xfrm>
        </p:spPr>
        <p:txBody>
          <a:bodyPr>
            <a:normAutofit fontScale="90000"/>
          </a:bodyPr>
          <a:lstStyle/>
          <a:p>
            <a:r>
              <a:rPr b="1" dirty="0">
                <a:solidFill>
                  <a:schemeClr val="tx2"/>
                </a:solidFill>
              </a:rPr>
              <a:t>Requirements </a:t>
            </a:r>
            <a:r>
              <a:rPr lang="en-US" b="1" dirty="0">
                <a:solidFill>
                  <a:schemeClr val="tx2"/>
                </a:solidFill>
              </a:rPr>
              <a:t>validation</a:t>
            </a:r>
            <a:r>
              <a:rPr b="1" dirty="0">
                <a:solidFill>
                  <a:schemeClr val="tx2"/>
                </a:solidFill>
              </a:rPr>
              <a:t> for a Personalized Travel Booking Platform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070"/>
            <a:ext cx="8229600" cy="1143000"/>
          </a:xfrm>
        </p:spPr>
        <p:txBody>
          <a:bodyPr/>
          <a:lstStyle/>
          <a:p>
            <a:r>
              <a:rPr dirty="0"/>
              <a:t>Requirements Validation</a:t>
            </a:r>
          </a:p>
        </p:txBody>
      </p:sp>
      <p:sp>
        <p:nvSpPr>
          <p:cNvPr id="3" name="Content Placeholder 2"/>
          <p:cNvSpPr>
            <a:spLocks noGrp="1"/>
          </p:cNvSpPr>
          <p:nvPr>
            <p:ph idx="1"/>
          </p:nvPr>
        </p:nvSpPr>
        <p:spPr>
          <a:xfrm>
            <a:off x="221226" y="1256070"/>
            <a:ext cx="7742903" cy="4495801"/>
          </a:xfrm>
        </p:spPr>
        <p:txBody>
          <a:bodyPr>
            <a:normAutofit/>
          </a:bodyPr>
          <a:lstStyle/>
          <a:p>
            <a:r>
              <a:rPr dirty="0"/>
              <a:t>Purpose</a:t>
            </a:r>
            <a:endParaRPr lang="ar-EG" dirty="0"/>
          </a:p>
          <a:p>
            <a:endParaRPr dirty="0"/>
          </a:p>
          <a:p>
            <a:r>
              <a:rPr lang="en-US" dirty="0"/>
              <a:t>Key Steps in Requirements Validation</a:t>
            </a:r>
          </a:p>
          <a:p>
            <a:r>
              <a:rPr lang="en-US" sz="1800" dirty="0"/>
              <a:t>Review Requirements - Meeting with stakeholders to confirm details and completeness.</a:t>
            </a:r>
          </a:p>
          <a:p>
            <a:r>
              <a:rPr lang="en-US" sz="1800" dirty="0"/>
              <a:t>Check Consistency - Ensuring there are no conflicts or unclear points.</a:t>
            </a:r>
          </a:p>
          <a:p>
            <a:r>
              <a:rPr lang="en-US" sz="1800" dirty="0"/>
              <a:t>Feasibility Check - Verify that each requirement is possible to build.</a:t>
            </a:r>
          </a:p>
          <a:p>
            <a:r>
              <a:rPr lang="en-US" sz="1800" dirty="0"/>
              <a:t>Resolve Conflicts - Clear up any issues or  resolving ambiguities</a:t>
            </a:r>
          </a:p>
          <a:p>
            <a:r>
              <a:rPr lang="en-US" sz="1800" dirty="0"/>
              <a:t>Output: Validated requirements, ready for the final document.</a:t>
            </a:r>
          </a:p>
          <a:p>
            <a:pPr marL="0" indent="0">
              <a:buNone/>
            </a:pPr>
            <a:endParaRPr lang="en-US" dirty="0"/>
          </a:p>
          <a:p>
            <a:pPr marL="0" indent="0">
              <a:buNone/>
            </a:pPr>
            <a:endParaRPr dirty="0"/>
          </a:p>
        </p:txBody>
      </p:sp>
      <p:sp>
        <p:nvSpPr>
          <p:cNvPr id="4" name="Rectangle 1">
            <a:extLst>
              <a:ext uri="{FF2B5EF4-FFF2-40B4-BE49-F238E27FC236}">
                <a16:creationId xmlns:a16="http://schemas.microsoft.com/office/drawing/2014/main" id="{CD19FA96-667B-9C58-6115-1F588995A81D}"/>
              </a:ext>
            </a:extLst>
          </p:cNvPr>
          <p:cNvSpPr>
            <a:spLocks noChangeArrowheads="1"/>
          </p:cNvSpPr>
          <p:nvPr/>
        </p:nvSpPr>
        <p:spPr bwMode="auto">
          <a:xfrm>
            <a:off x="221226" y="1506518"/>
            <a:ext cx="927673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Verify all requirements are well-defined, consistent, and achievable with available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Involves stakeholders and technical experts to review and approve each requiremen</a:t>
            </a:r>
            <a:r>
              <a:rPr lang="en-US" altLang="en-US" sz="1600" dirty="0">
                <a:latin typeface="Arial" panose="020B0604020202020204" pitchFamily="34" charset="0"/>
              </a:rPr>
              <a:t>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a:t>
            </a:r>
          </a:p>
        </p:txBody>
      </p:sp>
      <p:sp>
        <p:nvSpPr>
          <p:cNvPr id="3" name="Content Placeholder 2"/>
          <p:cNvSpPr>
            <a:spLocks noGrp="1"/>
          </p:cNvSpPr>
          <p:nvPr>
            <p:ph idx="1"/>
          </p:nvPr>
        </p:nvSpPr>
        <p:spPr/>
        <p:txBody>
          <a:bodyPr>
            <a:normAutofit fontScale="70000" lnSpcReduction="20000"/>
          </a:bodyPr>
          <a:lstStyle/>
          <a:p>
            <a:r>
              <a:rPr lang="en-US" dirty="0"/>
              <a:t>Purpose of the Document</a:t>
            </a:r>
          </a:p>
          <a:p>
            <a:endParaRPr lang="en-US" dirty="0"/>
          </a:p>
          <a:p>
            <a:r>
              <a:rPr lang="en-US" dirty="0"/>
              <a:t> Gather all requirements, models, and descriptions in one complete file.</a:t>
            </a:r>
          </a:p>
          <a:p>
            <a:r>
              <a:rPr lang="en-US" dirty="0"/>
              <a:t> This document will guide the design and development phases.</a:t>
            </a:r>
          </a:p>
          <a:p>
            <a:r>
              <a:rPr dirty="0"/>
              <a:t>Contents of the Final Document</a:t>
            </a:r>
          </a:p>
          <a:p>
            <a:r>
              <a:rPr dirty="0"/>
              <a:t>Functional Requirements - All features the platform should offer.</a:t>
            </a:r>
          </a:p>
          <a:p>
            <a:r>
              <a:rPr dirty="0"/>
              <a:t>Non-Functional Requirements - Like performance, security, and usability.</a:t>
            </a:r>
          </a:p>
          <a:p>
            <a:r>
              <a:rPr dirty="0"/>
              <a:t>Models and Diagrams - Such as flow charts or user interfaces.</a:t>
            </a:r>
          </a:p>
          <a:p>
            <a:r>
              <a:rPr dirty="0"/>
              <a:t>Requirement Descriptions - Detailed explanations for each requirement.</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835" y="129619"/>
            <a:ext cx="8229600" cy="3669383"/>
          </a:xfrm>
        </p:spPr>
        <p:txBody>
          <a:bodyPr>
            <a:normAutofit lnSpcReduction="10000"/>
          </a:bodyPr>
          <a:lstStyle/>
          <a:p>
            <a:r>
              <a:rPr lang="en-GB" sz="4000" b="1" dirty="0"/>
              <a:t>1. Introduction</a:t>
            </a:r>
          </a:p>
          <a:p>
            <a:pPr marL="0" indent="0">
              <a:buNone/>
            </a:pPr>
            <a:r>
              <a:rPr lang="en-GB" b="1" dirty="0">
                <a:solidFill>
                  <a:schemeClr val="tx1">
                    <a:lumMod val="65000"/>
                    <a:lumOff val="35000"/>
                  </a:schemeClr>
                </a:solidFill>
              </a:rPr>
              <a:t> 1.1 Purpose</a:t>
            </a:r>
          </a:p>
          <a:p>
            <a:pPr marL="0" indent="0">
              <a:buNone/>
            </a:pPr>
            <a:r>
              <a:rPr lang="en-GB" sz="2200" dirty="0"/>
              <a:t>	The purpose of this document is to outline the requirements for 	developing a Personalized Travel Booking Platform. This platform 	will provide a seamless, user-friendly experience for </a:t>
            </a:r>
            <a:r>
              <a:rPr lang="en-GB" sz="2200" dirty="0" err="1"/>
              <a:t>travelers</a:t>
            </a:r>
            <a:r>
              <a:rPr lang="en-GB" sz="2200" dirty="0"/>
              <a:t> to 	search, compare, and book various travel services, including 	flights, hotels, and car rentals. The SRS document serves as a guide 	for developers, project managers, and stakeholders to ensure 	alignment with user and business requirements.</a:t>
            </a:r>
          </a:p>
        </p:txBody>
      </p:sp>
      <p:sp>
        <p:nvSpPr>
          <p:cNvPr id="5" name="TextBox 4">
            <a:extLst>
              <a:ext uri="{FF2B5EF4-FFF2-40B4-BE49-F238E27FC236}">
                <a16:creationId xmlns:a16="http://schemas.microsoft.com/office/drawing/2014/main" id="{1B820E55-EC37-F878-345D-4F7D14D7CCAA}"/>
              </a:ext>
            </a:extLst>
          </p:cNvPr>
          <p:cNvSpPr txBox="1"/>
          <p:nvPr/>
        </p:nvSpPr>
        <p:spPr>
          <a:xfrm>
            <a:off x="117835" y="3542121"/>
            <a:ext cx="8319155" cy="2616101"/>
          </a:xfrm>
          <a:prstGeom prst="rect">
            <a:avLst/>
          </a:prstGeom>
          <a:noFill/>
        </p:spPr>
        <p:txBody>
          <a:bodyPr wrap="square">
            <a:spAutoFit/>
          </a:bodyPr>
          <a:lstStyle/>
          <a:p>
            <a:r>
              <a:rPr lang="en-GB" sz="3200" b="1" dirty="0">
                <a:solidFill>
                  <a:schemeClr val="tx1">
                    <a:lumMod val="65000"/>
                    <a:lumOff val="35000"/>
                  </a:schemeClr>
                </a:solidFill>
              </a:rPr>
              <a:t>1.2 Scope</a:t>
            </a:r>
          </a:p>
          <a:p>
            <a:r>
              <a:rPr lang="en-GB" dirty="0"/>
              <a:t>	</a:t>
            </a:r>
            <a:r>
              <a:rPr lang="en-GB" sz="2200" dirty="0"/>
              <a:t>The Personalized Travel Booking Platform aims to offer a comprehensive, personalized online booking experience that caters to diverse travel needs. The 	system will support functions like search, booking, user profile management, and 	payment processing. The primary goals are to enhance user satisfaction, increase 	revenue for the company, and strengthen brand presence.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latin typeface="Cambria" panose="02040503050406030204" pitchFamily="18" charset="0"/>
                <a:ea typeface="MS Mincho" panose="02020609040205080304" pitchFamily="49" charset="-128"/>
                <a:cs typeface="Arial" panose="020B0604020202020204" pitchFamily="34" charset="0"/>
              </a:rPr>
              <a:t>Validation of Functional Requirements</a:t>
            </a:r>
            <a:endParaRPr sz="3200" dirty="0"/>
          </a:p>
        </p:txBody>
      </p:sp>
      <p:sp>
        <p:nvSpPr>
          <p:cNvPr id="3" name="Content Placeholder 2"/>
          <p:cNvSpPr>
            <a:spLocks noGrp="1"/>
          </p:cNvSpPr>
          <p:nvPr>
            <p:ph idx="1"/>
          </p:nvPr>
        </p:nvSpPr>
        <p:spPr/>
        <p:txBody>
          <a:bodyPr>
            <a:normAutofit/>
          </a:bodyPr>
          <a:lstStyle/>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The functional requirements focus on the essential operations and user interactions within the platform. Each functional requirement has been checked for clarity, feasibility, and alignment with user needs.</a:t>
            </a:r>
          </a:p>
          <a:p>
            <a:pPr marL="342900" lvl="0" indent="-342900" rtl="0">
              <a:lnSpc>
                <a:spcPct val="115000"/>
              </a:lnSpc>
              <a:spcAft>
                <a:spcPts val="1000"/>
              </a:spcAft>
              <a:buFont typeface="Symbol" panose="05050102010706020507" pitchFamily="18" charset="2"/>
              <a:buChar char=""/>
              <a:tabLst>
                <a:tab pos="228600" algn="l"/>
              </a:tabLst>
            </a:pPr>
            <a:r>
              <a:rPr lang="en-US" sz="1800" dirty="0">
                <a:effectLst/>
                <a:latin typeface="Combria"/>
                <a:ea typeface="MS Mincho" panose="02020609040205080304" pitchFamily="49" charset="-128"/>
                <a:cs typeface="Arial" panose="020B0604020202020204" pitchFamily="34" charset="0"/>
              </a:rPr>
              <a:t> User Registration and Authentication: </a:t>
            </a:r>
            <a:r>
              <a:rPr lang="en-US" sz="1800" dirty="0">
                <a:latin typeface="Combria"/>
              </a:rPr>
              <a:t>Users should be able to sign up using either an email address or social media accounts.</a:t>
            </a:r>
            <a:endParaRPr lang="en-US" sz="1800" dirty="0">
              <a:effectLst/>
              <a:latin typeface="Combria"/>
              <a:ea typeface="MS Mincho" panose="02020609040205080304" pitchFamily="49" charset="-128"/>
              <a:cs typeface="Arial" panose="020B0604020202020204" pitchFamily="34" charset="0"/>
            </a:endParaRPr>
          </a:p>
          <a:p>
            <a:pPr marL="342900" lvl="0" indent="-342900" rtl="0">
              <a:lnSpc>
                <a:spcPct val="115000"/>
              </a:lnSpc>
              <a:spcAft>
                <a:spcPts val="100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 Personalized User Dashboard: Allows users to save and manage travel preferences</a:t>
            </a:r>
          </a:p>
          <a:p>
            <a:pPr>
              <a:lnSpc>
                <a:spcPct val="115000"/>
              </a:lnSpc>
              <a:spcAft>
                <a:spcPts val="1000"/>
              </a:spcAft>
              <a:buFont typeface="Symbol" panose="05050102010706020507" pitchFamily="18" charset="2"/>
              <a:buChar char=""/>
              <a:tabLst>
                <a:tab pos="228600" algn="l"/>
              </a:tabLst>
            </a:pPr>
            <a:r>
              <a:rPr lang="en-US" sz="1800" dirty="0">
                <a:latin typeface="Combria"/>
              </a:rPr>
              <a:t>Search and Booking </a:t>
            </a:r>
            <a:r>
              <a:rPr lang="ar-EG" sz="1800" b="1" dirty="0">
                <a:latin typeface="Combria"/>
              </a:rPr>
              <a:t>:</a:t>
            </a:r>
            <a:r>
              <a:rPr lang="en-US" sz="1800" dirty="0">
                <a:latin typeface="Combria"/>
              </a:rPr>
              <a:t> Allow users to filter and sort search results by options like price, ratings, and availability.</a:t>
            </a:r>
            <a:endParaRPr lang="en-US" sz="1800" b="1" dirty="0">
              <a:latin typeface="Combria"/>
            </a:endParaRPr>
          </a:p>
          <a:p>
            <a:pPr>
              <a:lnSpc>
                <a:spcPct val="115000"/>
              </a:lnSpc>
              <a:spcAft>
                <a:spcPts val="1000"/>
              </a:spcAft>
              <a:buFont typeface="Symbol" panose="05050102010706020507" pitchFamily="18" charset="2"/>
              <a:buChar char=""/>
              <a:tabLst>
                <a:tab pos="228600" algn="l"/>
              </a:tabLst>
            </a:pPr>
            <a:r>
              <a:rPr lang="en-US" sz="1800" dirty="0">
                <a:latin typeface="Combria"/>
              </a:rPr>
              <a:t>Notifications</a:t>
            </a:r>
            <a:r>
              <a:rPr lang="en-US" sz="1800" b="1" dirty="0"/>
              <a:t> </a:t>
            </a:r>
            <a:r>
              <a:rPr lang="en-US" sz="1800" dirty="0"/>
              <a:t>and</a:t>
            </a:r>
            <a:r>
              <a:rPr lang="en-US" sz="1800" b="1" dirty="0"/>
              <a:t> </a:t>
            </a:r>
            <a:r>
              <a:rPr lang="en-US" sz="1800" dirty="0"/>
              <a:t>Alerts</a:t>
            </a:r>
            <a:r>
              <a:rPr lang="en-US" sz="1800" b="1" dirty="0"/>
              <a:t> </a:t>
            </a:r>
            <a:r>
              <a:rPr lang="en-US" sz="1800" dirty="0">
                <a:effectLst/>
                <a:latin typeface="Cambria" panose="02040503050406030204" pitchFamily="18" charset="0"/>
                <a:ea typeface="MS Mincho" panose="02020609040205080304" pitchFamily="49" charset="-128"/>
                <a:cs typeface="Arial" panose="020B0604020202020204" pitchFamily="34" charset="0"/>
              </a:rPr>
              <a:t>: </a:t>
            </a:r>
            <a:r>
              <a:rPr lang="en-US" sz="1800" dirty="0"/>
              <a:t>Send real-time notifications for price changes, booking confirmations.</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B02E-4EFB-B962-86C7-2ACD2CDD3EDF}"/>
              </a:ext>
            </a:extLst>
          </p:cNvPr>
          <p:cNvSpPr>
            <a:spLocks noGrp="1"/>
          </p:cNvSpPr>
          <p:nvPr>
            <p:ph type="title"/>
          </p:nvPr>
        </p:nvSpPr>
        <p:spPr>
          <a:xfrm>
            <a:off x="541421" y="575427"/>
            <a:ext cx="8229600" cy="1143000"/>
          </a:xfrm>
        </p:spPr>
        <p:txBody>
          <a:bodyPr>
            <a:normAutofit/>
          </a:bodyPr>
          <a:lstStyle/>
          <a:p>
            <a:r>
              <a:rPr lang="en-US" sz="2800" dirty="0">
                <a:effectLst/>
                <a:latin typeface="Cambria" panose="02040503050406030204" pitchFamily="18" charset="0"/>
                <a:ea typeface="MS Mincho" panose="02020609040205080304" pitchFamily="49" charset="-128"/>
                <a:cs typeface="Arial" panose="020B0604020202020204" pitchFamily="34" charset="0"/>
              </a:rPr>
              <a:t>Validation of Non-Functional Requirements</a:t>
            </a:r>
            <a:endParaRPr lang="en-US" sz="2800" dirty="0"/>
          </a:p>
        </p:txBody>
      </p:sp>
      <p:sp>
        <p:nvSpPr>
          <p:cNvPr id="3" name="TextBox 2">
            <a:extLst>
              <a:ext uri="{FF2B5EF4-FFF2-40B4-BE49-F238E27FC236}">
                <a16:creationId xmlns:a16="http://schemas.microsoft.com/office/drawing/2014/main" id="{F8C06A74-1F44-D360-3039-215AE8BCA907}"/>
              </a:ext>
            </a:extLst>
          </p:cNvPr>
          <p:cNvSpPr txBox="1"/>
          <p:nvPr/>
        </p:nvSpPr>
        <p:spPr>
          <a:xfrm>
            <a:off x="842210" y="2117560"/>
            <a:ext cx="7724273" cy="3724096"/>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effectLst/>
                <a:latin typeface="Cambria" panose="02040503050406030204" pitchFamily="18" charset="0"/>
                <a:ea typeface="MS Mincho" panose="02020609040205080304" pitchFamily="49" charset="-128"/>
                <a:cs typeface="Arial" panose="020B0604020202020204" pitchFamily="34" charset="0"/>
              </a:rPr>
              <a:t> Performance: Ensuring fast page load times under 3 seconds.</a:t>
            </a:r>
          </a:p>
          <a:p>
            <a:pPr marL="285750" indent="-285750">
              <a:buFont typeface="Arial" panose="020B0604020202020204" pitchFamily="34" charset="0"/>
              <a:buChar char="•"/>
            </a:pPr>
            <a:r>
              <a:rPr lang="en-US" sz="2000" dirty="0">
                <a:effectLst/>
                <a:latin typeface="Cambria" panose="02040503050406030204" pitchFamily="18" charset="0"/>
                <a:ea typeface="MS Mincho" panose="02020609040205080304" pitchFamily="49" charset="-128"/>
                <a:cs typeface="Arial" panose="020B0604020202020204" pitchFamily="34" charset="0"/>
              </a:rPr>
              <a:t> Scalability: The platform should handle up to 10,000 concurrent users   </a:t>
            </a:r>
          </a:p>
          <a:p>
            <a:r>
              <a:rPr lang="en-US" sz="2000" dirty="0">
                <a:latin typeface="Cambria" panose="02040503050406030204" pitchFamily="18" charset="0"/>
                <a:ea typeface="MS Mincho" panose="02020609040205080304" pitchFamily="49" charset="-128"/>
                <a:cs typeface="Arial" panose="020B0604020202020204" pitchFamily="34" charset="0"/>
              </a:rPr>
              <a:t>       	</a:t>
            </a:r>
            <a:r>
              <a:rPr lang="en-US" sz="2000" dirty="0">
                <a:effectLst/>
                <a:latin typeface="Cambria" panose="02040503050406030204" pitchFamily="18" charset="0"/>
                <a:ea typeface="MS Mincho" panose="02020609040205080304" pitchFamily="49" charset="-128"/>
                <a:cs typeface="Arial" panose="020B0604020202020204" pitchFamily="34" charset="0"/>
              </a:rPr>
              <a:t>without degradation.</a:t>
            </a:r>
          </a:p>
          <a:p>
            <a:pPr marL="285750" indent="-285750">
              <a:buFont typeface="Arial" panose="020B0604020202020204" pitchFamily="34" charset="0"/>
              <a:buChar char="•"/>
            </a:pPr>
            <a:r>
              <a:rPr lang="en-US" sz="2000" dirty="0">
                <a:effectLst/>
                <a:latin typeface="Cambria" panose="02040503050406030204" pitchFamily="18" charset="0"/>
                <a:ea typeface="MS Mincho" panose="02020609040205080304" pitchFamily="49" charset="-128"/>
                <a:cs typeface="Arial" panose="020B0604020202020204" pitchFamily="34" charset="0"/>
              </a:rPr>
              <a:t> Security: Implementation of SSL encryption and GDPR compliance for data protection.</a:t>
            </a:r>
          </a:p>
          <a:p>
            <a:pPr marL="285750" indent="-285750">
              <a:buFont typeface="Arial" panose="020B0604020202020204" pitchFamily="34" charset="0"/>
              <a:buChar char="•"/>
            </a:pPr>
            <a:r>
              <a:rPr lang="en-US" sz="2000" dirty="0">
                <a:effectLst/>
                <a:latin typeface="Cambria" panose="02040503050406030204" pitchFamily="18" charset="0"/>
                <a:ea typeface="MS Mincho" panose="02020609040205080304" pitchFamily="49" charset="-128"/>
                <a:cs typeface="Arial" panose="020B0604020202020204" pitchFamily="34" charset="0"/>
              </a:rPr>
              <a:t> Reliability: Aiming for 99.9% uptime and maintaining daily backups.</a:t>
            </a:r>
            <a:endParaRPr lang="ar-EG" sz="2000" dirty="0">
              <a:effectLst/>
              <a:latin typeface="Cambria" panose="02040503050406030204" pitchFamily="18" charset="0"/>
              <a:ea typeface="MS Mincho" panose="02020609040205080304" pitchFamily="49" charset="-128"/>
              <a:cs typeface="Arial" panose="020B0604020202020204" pitchFamily="34" charset="0"/>
            </a:endParaRPr>
          </a:p>
          <a:p>
            <a:pPr marL="285750" indent="-285750">
              <a:buFont typeface="Arial" panose="020B0604020202020204" pitchFamily="34" charset="0"/>
              <a:buChar char="•"/>
            </a:pPr>
            <a:r>
              <a:rPr lang="en-US" dirty="0"/>
              <a:t>Usability</a:t>
            </a:r>
            <a:r>
              <a:rPr lang="en-US" sz="2000" dirty="0"/>
              <a:t>: Get user feedback to make sure the platform is easy to use.</a:t>
            </a:r>
            <a:endParaRPr lang="en-US" sz="2000" dirty="0">
              <a:effectLst/>
              <a:latin typeface="Cambria" panose="02040503050406030204" pitchFamily="18" charset="0"/>
              <a:ea typeface="MS Mincho" panose="02020609040205080304" pitchFamily="49" charset="-128"/>
              <a:cs typeface="Arial" panose="020B0604020202020204" pitchFamily="34" charset="0"/>
            </a:endParaRPr>
          </a:p>
          <a:p>
            <a:pPr marL="285750" indent="-285750">
              <a:buFont typeface="Arial" panose="020B0604020202020204" pitchFamily="34" charset="0"/>
              <a:buChar char="•"/>
            </a:pPr>
            <a:r>
              <a:rPr lang="en-US" dirty="0"/>
              <a:t>Compatibility: Ensure the platform works on all main browsers and devices.</a:t>
            </a:r>
            <a:endParaRPr lang="ar-EG" dirty="0"/>
          </a:p>
          <a:p>
            <a:pPr marL="285750" indent="-285750">
              <a:buFont typeface="Arial" panose="020B0604020202020204" pitchFamily="34" charset="0"/>
              <a:buChar char="•"/>
            </a:pPr>
            <a:r>
              <a:rPr lang="en-US" dirty="0"/>
              <a:t>Maintainability: Review code to make sure it’s easy to update.</a:t>
            </a:r>
          </a:p>
        </p:txBody>
      </p:sp>
    </p:spTree>
    <p:extLst>
      <p:ext uri="{BB962C8B-B14F-4D97-AF65-F5344CB8AC3E}">
        <p14:creationId xmlns:p14="http://schemas.microsoft.com/office/powerpoint/2010/main" val="2332572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E56E-E269-6086-BCF8-E5C65B2DFFFE}"/>
              </a:ext>
            </a:extLst>
          </p:cNvPr>
          <p:cNvSpPr>
            <a:spLocks noGrp="1"/>
          </p:cNvSpPr>
          <p:nvPr>
            <p:ph type="ctrTitle"/>
          </p:nvPr>
        </p:nvSpPr>
        <p:spPr>
          <a:xfrm>
            <a:off x="685800" y="660400"/>
            <a:ext cx="7772400" cy="1470025"/>
          </a:xfrm>
        </p:spPr>
        <p:txBody>
          <a:bodyPr>
            <a:normAutofit/>
          </a:bodyPr>
          <a:lstStyle/>
          <a:p>
            <a:r>
              <a:rPr lang="en-US" sz="3600" dirty="0">
                <a:effectLst/>
                <a:latin typeface="Cambria" panose="02040503050406030204" pitchFamily="18" charset="0"/>
                <a:ea typeface="MS Mincho" panose="02020609040205080304" pitchFamily="49" charset="-128"/>
                <a:cs typeface="Arial" panose="020B0604020202020204" pitchFamily="34" charset="0"/>
              </a:rPr>
              <a:t>Output of Requirements Validation</a:t>
            </a:r>
            <a:endParaRPr lang="en-US" sz="3600" dirty="0"/>
          </a:p>
        </p:txBody>
      </p:sp>
      <p:sp>
        <p:nvSpPr>
          <p:cNvPr id="4" name="TextBox 3">
            <a:extLst>
              <a:ext uri="{FF2B5EF4-FFF2-40B4-BE49-F238E27FC236}">
                <a16:creationId xmlns:a16="http://schemas.microsoft.com/office/drawing/2014/main" id="{75D6D03B-1CDB-6391-6511-BBE03E3D6515}"/>
              </a:ext>
            </a:extLst>
          </p:cNvPr>
          <p:cNvSpPr txBox="1"/>
          <p:nvPr/>
        </p:nvSpPr>
        <p:spPr>
          <a:xfrm>
            <a:off x="1143001" y="2130425"/>
            <a:ext cx="6521116" cy="2604496"/>
          </a:xfrm>
          <a:prstGeom prst="rect">
            <a:avLst/>
          </a:prstGeom>
          <a:noFill/>
        </p:spPr>
        <p:txBody>
          <a:bodyPr wrap="square" rtlCol="0">
            <a:spAutoFit/>
          </a:bodyPr>
          <a:lstStyle/>
          <a:p>
            <a:pPr>
              <a:lnSpc>
                <a:spcPct val="115000"/>
              </a:lnSpc>
              <a:spcAft>
                <a:spcPts val="1000"/>
              </a:spcAft>
            </a:pPr>
            <a:r>
              <a:rPr lang="en-US" sz="2400" dirty="0">
                <a:effectLst/>
                <a:latin typeface="Cambria" panose="02040503050406030204" pitchFamily="18" charset="0"/>
                <a:ea typeface="MS Mincho" panose="02020609040205080304" pitchFamily="49" charset="-128"/>
                <a:cs typeface="Arial" panose="020B0604020202020204" pitchFamily="34" charset="0"/>
              </a:rPr>
              <a:t>The output of this phase is a set of validated requirements that are consistent, feasible, and ready for inclusion in the final Requirements Document. These validated requirements will serve as the baseline for the design and development stages.</a:t>
            </a:r>
          </a:p>
        </p:txBody>
      </p:sp>
    </p:spTree>
    <p:extLst>
      <p:ext uri="{BB962C8B-B14F-4D97-AF65-F5344CB8AC3E}">
        <p14:creationId xmlns:p14="http://schemas.microsoft.com/office/powerpoint/2010/main" val="298420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28" y="120192"/>
            <a:ext cx="8229600" cy="4525963"/>
          </a:xfrm>
        </p:spPr>
        <p:txBody>
          <a:bodyPr/>
          <a:lstStyle/>
          <a:p>
            <a:pPr marL="0" indent="0">
              <a:buNone/>
            </a:pPr>
            <a:r>
              <a:rPr lang="en-GB" b="1" dirty="0">
                <a:solidFill>
                  <a:schemeClr val="tx1">
                    <a:lumMod val="65000"/>
                    <a:lumOff val="35000"/>
                  </a:schemeClr>
                </a:solidFill>
              </a:rPr>
              <a:t>1.3</a:t>
            </a:r>
            <a:r>
              <a:rPr lang="en-GB" b="1" dirty="0"/>
              <a:t> </a:t>
            </a:r>
            <a:r>
              <a:rPr lang="en-GB" b="1" dirty="0">
                <a:solidFill>
                  <a:schemeClr val="tx1">
                    <a:lumMod val="65000"/>
                    <a:lumOff val="35000"/>
                  </a:schemeClr>
                </a:solidFill>
              </a:rPr>
              <a:t>Definitions, Acronyms, and Abbreviations</a:t>
            </a:r>
          </a:p>
          <a:p>
            <a:pPr marL="0" indent="0">
              <a:buNone/>
            </a:pPr>
            <a:r>
              <a:rPr lang="en-GB" b="1" dirty="0"/>
              <a:t>	</a:t>
            </a:r>
            <a:r>
              <a:rPr lang="en-GB" sz="2200" b="1" dirty="0"/>
              <a:t>SRS</a:t>
            </a:r>
            <a:r>
              <a:rPr lang="en-GB" sz="2200" dirty="0"/>
              <a:t>: Software Requirements Specification</a:t>
            </a:r>
          </a:p>
          <a:p>
            <a:pPr marL="0" indent="0">
              <a:buNone/>
            </a:pPr>
            <a:r>
              <a:rPr lang="en-GB" sz="2200" b="1" dirty="0"/>
              <a:t>	UI</a:t>
            </a:r>
            <a:r>
              <a:rPr lang="en-GB" sz="2200" dirty="0"/>
              <a:t>: User Interface</a:t>
            </a:r>
          </a:p>
          <a:p>
            <a:pPr marL="0" indent="0">
              <a:buNone/>
            </a:pPr>
            <a:r>
              <a:rPr lang="en-GB" sz="2200" b="1" dirty="0"/>
              <a:t>	UX</a:t>
            </a:r>
            <a:r>
              <a:rPr lang="en-GB" sz="2200" dirty="0"/>
              <a:t>: User Experience</a:t>
            </a:r>
          </a:p>
          <a:p>
            <a:pPr marL="0" indent="0">
              <a:buNone/>
            </a:pPr>
            <a:r>
              <a:rPr lang="en-GB" sz="2200" b="1" dirty="0"/>
              <a:t>	API</a:t>
            </a:r>
            <a:r>
              <a:rPr lang="en-GB" sz="2200" dirty="0"/>
              <a:t>: Application Programming Interface</a:t>
            </a:r>
          </a:p>
        </p:txBody>
      </p:sp>
      <p:sp>
        <p:nvSpPr>
          <p:cNvPr id="5" name="TextBox 4">
            <a:extLst>
              <a:ext uri="{FF2B5EF4-FFF2-40B4-BE49-F238E27FC236}">
                <a16:creationId xmlns:a16="http://schemas.microsoft.com/office/drawing/2014/main" id="{EA919337-4893-6030-7022-6F56E508C605}"/>
              </a:ext>
            </a:extLst>
          </p:cNvPr>
          <p:cNvSpPr txBox="1"/>
          <p:nvPr/>
        </p:nvSpPr>
        <p:spPr>
          <a:xfrm>
            <a:off x="80128" y="2582614"/>
            <a:ext cx="8983744" cy="1261884"/>
          </a:xfrm>
          <a:prstGeom prst="rect">
            <a:avLst/>
          </a:prstGeom>
          <a:noFill/>
        </p:spPr>
        <p:txBody>
          <a:bodyPr wrap="square">
            <a:spAutoFit/>
          </a:bodyPr>
          <a:lstStyle/>
          <a:p>
            <a:r>
              <a:rPr lang="en-GB" sz="3200" b="1" dirty="0">
                <a:solidFill>
                  <a:schemeClr val="tx1">
                    <a:lumMod val="65000"/>
                    <a:lumOff val="35000"/>
                  </a:schemeClr>
                </a:solidFill>
              </a:rPr>
              <a:t>1.4 References</a:t>
            </a:r>
          </a:p>
          <a:p>
            <a:r>
              <a:rPr lang="en-GB" dirty="0"/>
              <a:t>	</a:t>
            </a:r>
            <a:r>
              <a:rPr lang="en-GB" sz="2200" dirty="0"/>
              <a:t>User experience design standards and travel industry regulations.</a:t>
            </a:r>
          </a:p>
          <a:p>
            <a:r>
              <a:rPr lang="en-GB" sz="2200" dirty="0"/>
              <a:t>	Security and data protection guidelines, 	such as GDPR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6138"/>
            <a:ext cx="8229600" cy="4525963"/>
          </a:xfrm>
        </p:spPr>
        <p:txBody>
          <a:bodyPr/>
          <a:lstStyle/>
          <a:p>
            <a:r>
              <a:rPr lang="en-GB" b="1" dirty="0">
                <a:solidFill>
                  <a:schemeClr val="tx1">
                    <a:lumMod val="65000"/>
                    <a:lumOff val="35000"/>
                  </a:schemeClr>
                </a:solidFill>
              </a:rPr>
              <a:t>2.1 Product Perspective</a:t>
            </a:r>
          </a:p>
          <a:p>
            <a:pPr lvl="1"/>
            <a:r>
              <a:rPr lang="en-GB" dirty="0"/>
              <a:t>The Personalized Travel Booking Platform is a standalone web application accessible via desktops, tablets, and mobile devices. It will integrate with third-party service providers through APIs for real-time information on flights, hotels, and car rentals.</a:t>
            </a:r>
          </a:p>
        </p:txBody>
      </p:sp>
      <p:sp>
        <p:nvSpPr>
          <p:cNvPr id="5" name="Title 4">
            <a:extLst>
              <a:ext uri="{FF2B5EF4-FFF2-40B4-BE49-F238E27FC236}">
                <a16:creationId xmlns:a16="http://schemas.microsoft.com/office/drawing/2014/main" id="{B4F637F0-B108-47AB-90E2-15455B72151D}"/>
              </a:ext>
            </a:extLst>
          </p:cNvPr>
          <p:cNvSpPr>
            <a:spLocks noGrp="1"/>
          </p:cNvSpPr>
          <p:nvPr>
            <p:ph type="title"/>
          </p:nvPr>
        </p:nvSpPr>
        <p:spPr/>
        <p:txBody>
          <a:bodyPr>
            <a:normAutofit fontScale="90000"/>
          </a:bodyPr>
          <a:lstStyle/>
          <a:p>
            <a:r>
              <a:rPr lang="en-GB" b="1" dirty="0"/>
              <a:t>2. Overall Description</a:t>
            </a:r>
            <a:br>
              <a:rPr lang="en-GB" b="1" dirty="0"/>
            </a:b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0765"/>
            <a:ext cx="8229600" cy="4525963"/>
          </a:xfrm>
        </p:spPr>
        <p:txBody>
          <a:bodyPr>
            <a:normAutofit fontScale="85000" lnSpcReduction="20000"/>
          </a:bodyPr>
          <a:lstStyle/>
          <a:p>
            <a:r>
              <a:rPr lang="en-GB" sz="4600" b="1" dirty="0">
                <a:solidFill>
                  <a:schemeClr val="tx1">
                    <a:lumMod val="65000"/>
                    <a:lumOff val="35000"/>
                  </a:schemeClr>
                </a:solidFill>
              </a:rPr>
              <a:t>2.2 Product Functions</a:t>
            </a:r>
          </a:p>
          <a:p>
            <a:pPr lvl="1">
              <a:buFont typeface="Arial" panose="020B0604020202020204" pitchFamily="34" charset="0"/>
              <a:buChar char="•"/>
            </a:pPr>
            <a:r>
              <a:rPr lang="en-GB" b="1" dirty="0"/>
              <a:t>Search and Browse</a:t>
            </a:r>
            <a:r>
              <a:rPr lang="en-GB" dirty="0"/>
              <a:t>: Users can search and browse travel options based on dates, budget, destination, and other filters.</a:t>
            </a:r>
          </a:p>
          <a:p>
            <a:pPr lvl="1">
              <a:buFont typeface="Arial" panose="020B0604020202020204" pitchFamily="34" charset="0"/>
              <a:buChar char="•"/>
            </a:pPr>
            <a:r>
              <a:rPr lang="en-GB" b="1" dirty="0"/>
              <a:t>Booking and Reservation Management</a:t>
            </a:r>
            <a:r>
              <a:rPr lang="en-GB" dirty="0"/>
              <a:t>: Users can book a ticket for the travel with all related entities.</a:t>
            </a:r>
          </a:p>
          <a:p>
            <a:pPr lvl="1">
              <a:buFont typeface="Arial" panose="020B0604020202020204" pitchFamily="34" charset="0"/>
              <a:buChar char="•"/>
            </a:pPr>
            <a:r>
              <a:rPr lang="en-GB" b="1" dirty="0"/>
              <a:t>User Profile Management</a:t>
            </a:r>
            <a:r>
              <a:rPr lang="en-GB" dirty="0"/>
              <a:t>: Users can create and manage their profiles, including saving travel preferences and booking history.</a:t>
            </a:r>
          </a:p>
          <a:p>
            <a:pPr lvl="1">
              <a:buFont typeface="Arial" panose="020B0604020202020204" pitchFamily="34" charset="0"/>
              <a:buChar char="•"/>
            </a:pPr>
            <a:r>
              <a:rPr lang="en-GB" b="1" dirty="0"/>
              <a:t>Payment Processing</a:t>
            </a:r>
            <a:r>
              <a:rPr lang="en-GB" dirty="0"/>
              <a:t>: Secure, integrated payment gateway for booking transactions.</a:t>
            </a:r>
          </a:p>
          <a:p>
            <a:pPr lvl="1">
              <a:buFont typeface="Arial" panose="020B0604020202020204" pitchFamily="34" charset="0"/>
              <a:buChar char="•"/>
            </a:pPr>
            <a:r>
              <a:rPr lang="en-GB" b="1" dirty="0"/>
              <a:t>Notifications and Alerts</a:t>
            </a:r>
            <a:r>
              <a:rPr lang="en-GB" dirty="0"/>
              <a:t>: The system will send booking confirmations, updates, and reminders via email OR SMS.</a:t>
            </a:r>
          </a:p>
        </p:txBody>
      </p:sp>
      <p:sp>
        <p:nvSpPr>
          <p:cNvPr id="5" name="TextBox 4">
            <a:extLst>
              <a:ext uri="{FF2B5EF4-FFF2-40B4-BE49-F238E27FC236}">
                <a16:creationId xmlns:a16="http://schemas.microsoft.com/office/drawing/2014/main" id="{7F7A595D-9526-4921-DF42-0DD47998072B}"/>
              </a:ext>
            </a:extLst>
          </p:cNvPr>
          <p:cNvSpPr txBox="1"/>
          <p:nvPr/>
        </p:nvSpPr>
        <p:spPr>
          <a:xfrm>
            <a:off x="0" y="4469688"/>
            <a:ext cx="9144000" cy="2277547"/>
          </a:xfrm>
          <a:prstGeom prst="rect">
            <a:avLst/>
          </a:prstGeom>
          <a:noFill/>
        </p:spPr>
        <p:txBody>
          <a:bodyPr wrap="square">
            <a:spAutoFit/>
          </a:bodyPr>
          <a:lstStyle/>
          <a:p>
            <a:r>
              <a:rPr lang="en-GB" sz="3200" b="1" dirty="0">
                <a:solidFill>
                  <a:schemeClr val="tx1">
                    <a:lumMod val="65000"/>
                    <a:lumOff val="35000"/>
                  </a:schemeClr>
                </a:solidFill>
              </a:rPr>
              <a:t>2.3 User Classes and Characteristics</a:t>
            </a:r>
          </a:p>
          <a:p>
            <a:pPr lvl="1">
              <a:buFont typeface="+mj-lt"/>
              <a:buAutoNum type="arabicPeriod"/>
            </a:pPr>
            <a:r>
              <a:rPr lang="en-GB" sz="2200" b="1" dirty="0"/>
              <a:t>End Users</a:t>
            </a:r>
            <a:r>
              <a:rPr lang="en-GB" sz="2200" dirty="0"/>
              <a:t>: Travelers who use the platform for booking and managing travel arrangements.</a:t>
            </a:r>
          </a:p>
          <a:p>
            <a:pPr lvl="1">
              <a:buFont typeface="+mj-lt"/>
              <a:buAutoNum type="arabicPeriod"/>
            </a:pPr>
            <a:r>
              <a:rPr lang="en-GB" sz="2200" b="1" dirty="0"/>
              <a:t>Admin</a:t>
            </a:r>
            <a:r>
              <a:rPr lang="en-GB" sz="2200" dirty="0"/>
              <a:t>: Internal users who manage content, handle customer service, and oversee booking transactions.</a:t>
            </a:r>
          </a:p>
          <a:p>
            <a:pPr lvl="1">
              <a:buFont typeface="+mj-lt"/>
              <a:buAutoNum type="arabicPeriod"/>
            </a:pPr>
            <a:r>
              <a:rPr lang="en-GB" sz="2200" b="1" dirty="0"/>
              <a:t>Others</a:t>
            </a:r>
            <a:r>
              <a:rPr lang="en-GB" sz="2200" dirty="0"/>
              <a:t> : Viewers and Stakeholders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0E5960-1146-B585-6616-DC0D9A8EE4DE}"/>
              </a:ext>
            </a:extLst>
          </p:cNvPr>
          <p:cNvSpPr txBox="1"/>
          <p:nvPr/>
        </p:nvSpPr>
        <p:spPr>
          <a:xfrm>
            <a:off x="0" y="24906"/>
            <a:ext cx="9068586" cy="1261884"/>
          </a:xfrm>
          <a:prstGeom prst="rect">
            <a:avLst/>
          </a:prstGeom>
          <a:noFill/>
        </p:spPr>
        <p:txBody>
          <a:bodyPr wrap="square">
            <a:spAutoFit/>
          </a:bodyPr>
          <a:lstStyle/>
          <a:p>
            <a:r>
              <a:rPr lang="en-GB" sz="3200" b="1" dirty="0">
                <a:solidFill>
                  <a:schemeClr val="tx1">
                    <a:lumMod val="65000"/>
                    <a:lumOff val="35000"/>
                  </a:schemeClr>
                </a:solidFill>
              </a:rPr>
              <a:t>2.4 Operating Environment</a:t>
            </a:r>
          </a:p>
          <a:p>
            <a:pPr lvl="1"/>
            <a:r>
              <a:rPr lang="en-GB" sz="2200" dirty="0"/>
              <a:t>The platform will be hosted on cloud infrastructure and accessible via standard web browsers (e.g., Chrome, Firefox, Safari) with internet access.</a:t>
            </a:r>
          </a:p>
        </p:txBody>
      </p:sp>
      <p:sp>
        <p:nvSpPr>
          <p:cNvPr id="9" name="TextBox 8">
            <a:extLst>
              <a:ext uri="{FF2B5EF4-FFF2-40B4-BE49-F238E27FC236}">
                <a16:creationId xmlns:a16="http://schemas.microsoft.com/office/drawing/2014/main" id="{1B001927-E7ED-0A31-D953-B7AAA0774C37}"/>
              </a:ext>
            </a:extLst>
          </p:cNvPr>
          <p:cNvSpPr txBox="1"/>
          <p:nvPr/>
        </p:nvSpPr>
        <p:spPr>
          <a:xfrm>
            <a:off x="0" y="1286790"/>
            <a:ext cx="9144000" cy="1938992"/>
          </a:xfrm>
          <a:prstGeom prst="rect">
            <a:avLst/>
          </a:prstGeom>
          <a:noFill/>
        </p:spPr>
        <p:txBody>
          <a:bodyPr wrap="square">
            <a:spAutoFit/>
          </a:bodyPr>
          <a:lstStyle/>
          <a:p>
            <a:r>
              <a:rPr lang="en-GB" sz="3200" b="1" dirty="0">
                <a:solidFill>
                  <a:schemeClr val="tx1">
                    <a:lumMod val="65000"/>
                    <a:lumOff val="35000"/>
                  </a:schemeClr>
                </a:solidFill>
              </a:rPr>
              <a:t>2.5 Design and Implementation Constraints</a:t>
            </a:r>
          </a:p>
          <a:p>
            <a:pPr lvl="1">
              <a:buFont typeface="Arial" panose="020B0604020202020204" pitchFamily="34" charset="0"/>
              <a:buChar char="•"/>
            </a:pPr>
            <a:r>
              <a:rPr lang="en-GB" sz="2200" b="1" dirty="0"/>
              <a:t>Security</a:t>
            </a:r>
            <a:r>
              <a:rPr lang="en-GB" sz="2200" dirty="0"/>
              <a:t>: Compliance with security protocols and data protection laws.</a:t>
            </a:r>
          </a:p>
          <a:p>
            <a:pPr lvl="1">
              <a:buFont typeface="Arial" panose="020B0604020202020204" pitchFamily="34" charset="0"/>
              <a:buChar char="•"/>
            </a:pPr>
            <a:r>
              <a:rPr lang="en-GB" sz="2200" b="1" dirty="0"/>
              <a:t>Scalability</a:t>
            </a:r>
            <a:r>
              <a:rPr lang="en-GB" sz="2200" dirty="0"/>
              <a:t>: The system must support up to 1000 concurrent users.</a:t>
            </a:r>
          </a:p>
          <a:p>
            <a:pPr lvl="1">
              <a:buFont typeface="Arial" panose="020B0604020202020204" pitchFamily="34" charset="0"/>
              <a:buChar char="•"/>
            </a:pPr>
            <a:r>
              <a:rPr lang="en-GB" sz="2200" b="1" dirty="0"/>
              <a:t>Payment Processing</a:t>
            </a:r>
            <a:r>
              <a:rPr lang="en-GB" sz="2200" dirty="0"/>
              <a:t>: Integration with secure, PCI-compliant payment       gateways.</a:t>
            </a:r>
          </a:p>
        </p:txBody>
      </p:sp>
      <p:sp>
        <p:nvSpPr>
          <p:cNvPr id="11" name="TextBox 10">
            <a:extLst>
              <a:ext uri="{FF2B5EF4-FFF2-40B4-BE49-F238E27FC236}">
                <a16:creationId xmlns:a16="http://schemas.microsoft.com/office/drawing/2014/main" id="{293DAF2D-4EFD-60F3-B30B-381D2AB2C9FF}"/>
              </a:ext>
            </a:extLst>
          </p:cNvPr>
          <p:cNvSpPr txBox="1"/>
          <p:nvPr/>
        </p:nvSpPr>
        <p:spPr>
          <a:xfrm>
            <a:off x="0" y="3290488"/>
            <a:ext cx="9144000" cy="1600438"/>
          </a:xfrm>
          <a:prstGeom prst="rect">
            <a:avLst/>
          </a:prstGeom>
          <a:noFill/>
        </p:spPr>
        <p:txBody>
          <a:bodyPr wrap="square">
            <a:spAutoFit/>
          </a:bodyPr>
          <a:lstStyle/>
          <a:p>
            <a:r>
              <a:rPr lang="en-GB" sz="3200" b="1" dirty="0">
                <a:solidFill>
                  <a:schemeClr val="tx1">
                    <a:lumMod val="65000"/>
                    <a:lumOff val="35000"/>
                  </a:schemeClr>
                </a:solidFill>
              </a:rPr>
              <a:t>2.6 Assumptions and Dependencies</a:t>
            </a:r>
          </a:p>
          <a:p>
            <a:pPr lvl="1">
              <a:buFont typeface="Arial" panose="020B0604020202020204" pitchFamily="34" charset="0"/>
              <a:buChar char="•"/>
            </a:pPr>
            <a:r>
              <a:rPr lang="en-GB" sz="2200" dirty="0"/>
              <a:t>Assumes that all users have internet access.</a:t>
            </a:r>
          </a:p>
          <a:p>
            <a:pPr lvl="1">
              <a:buFont typeface="Arial" panose="020B0604020202020204" pitchFamily="34" charset="0"/>
              <a:buChar char="•"/>
            </a:pPr>
            <a:r>
              <a:rPr lang="en-GB" sz="2200" dirty="0"/>
              <a:t>Depends on the availability and reliability of third-party APIs for booking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21F7FE-9F0F-9A88-9B9C-6B5B402065A7}"/>
              </a:ext>
            </a:extLst>
          </p:cNvPr>
          <p:cNvSpPr>
            <a:spLocks noGrp="1"/>
          </p:cNvSpPr>
          <p:nvPr>
            <p:ph type="title"/>
          </p:nvPr>
        </p:nvSpPr>
        <p:spPr>
          <a:xfrm>
            <a:off x="-758858" y="320674"/>
            <a:ext cx="10661715" cy="1143000"/>
          </a:xfrm>
        </p:spPr>
        <p:txBody>
          <a:bodyPr>
            <a:noAutofit/>
          </a:bodyPr>
          <a:lstStyle/>
          <a:p>
            <a:r>
              <a:rPr lang="en-GB" sz="3700" b="1" dirty="0"/>
              <a:t>3.System Features</a:t>
            </a:r>
            <a:br>
              <a:rPr lang="en-GB" sz="3700" b="1" dirty="0"/>
            </a:br>
            <a:r>
              <a:rPr lang="en-GB" sz="3700" b="1" dirty="0"/>
              <a:t> (Functional Requirements)</a:t>
            </a:r>
            <a:br>
              <a:rPr lang="en-GB" sz="3700" b="1" dirty="0"/>
            </a:br>
            <a:endParaRPr lang="en-GB" sz="3700" dirty="0"/>
          </a:p>
        </p:txBody>
      </p:sp>
      <p:sp>
        <p:nvSpPr>
          <p:cNvPr id="7" name="Content Placeholder 6">
            <a:extLst>
              <a:ext uri="{FF2B5EF4-FFF2-40B4-BE49-F238E27FC236}">
                <a16:creationId xmlns:a16="http://schemas.microsoft.com/office/drawing/2014/main" id="{B8ABA4FC-B604-AEEA-9894-7C324648BFCD}"/>
              </a:ext>
            </a:extLst>
          </p:cNvPr>
          <p:cNvSpPr>
            <a:spLocks noGrp="1"/>
          </p:cNvSpPr>
          <p:nvPr>
            <p:ph idx="1"/>
          </p:nvPr>
        </p:nvSpPr>
        <p:spPr>
          <a:xfrm>
            <a:off x="0" y="1656760"/>
            <a:ext cx="8229600" cy="4525963"/>
          </a:xfrm>
        </p:spPr>
        <p:txBody>
          <a:bodyPr>
            <a:normAutofit/>
          </a:bodyPr>
          <a:lstStyle/>
          <a:p>
            <a:r>
              <a:rPr lang="en-GB" b="1" dirty="0">
                <a:solidFill>
                  <a:schemeClr val="tx1">
                    <a:lumMod val="65000"/>
                    <a:lumOff val="35000"/>
                  </a:schemeClr>
                </a:solidFill>
              </a:rPr>
              <a:t>3.1 Search and Browse for Travel Options</a:t>
            </a:r>
          </a:p>
          <a:p>
            <a:pPr lvl="1">
              <a:buFont typeface="Arial" panose="020B0604020202020204" pitchFamily="34" charset="0"/>
              <a:buChar char="•"/>
            </a:pPr>
            <a:r>
              <a:rPr lang="en-GB" sz="2200" b="1" dirty="0"/>
              <a:t>Description</a:t>
            </a:r>
            <a:r>
              <a:rPr lang="en-GB" sz="2200" dirty="0"/>
              <a:t>: Allows users to search for travel options using filters like destination, budget, and travel dates.</a:t>
            </a:r>
          </a:p>
          <a:p>
            <a:pPr lvl="1">
              <a:buFont typeface="Arial" panose="020B0604020202020204" pitchFamily="34" charset="0"/>
              <a:buChar char="•"/>
            </a:pPr>
            <a:r>
              <a:rPr lang="en-GB" sz="2200" b="1" dirty="0"/>
              <a:t>Inputs</a:t>
            </a:r>
            <a:r>
              <a:rPr lang="en-GB" sz="2200" dirty="0"/>
              <a:t>: User-specified filters for search criteria.</a:t>
            </a:r>
          </a:p>
          <a:p>
            <a:pPr lvl="1">
              <a:buFont typeface="Arial" panose="020B0604020202020204" pitchFamily="34" charset="0"/>
              <a:buChar char="•"/>
            </a:pPr>
            <a:r>
              <a:rPr lang="en-GB" sz="2200" b="1" dirty="0"/>
              <a:t>Outputs</a:t>
            </a:r>
            <a:r>
              <a:rPr lang="en-GB" sz="2200" dirty="0"/>
              <a:t>: List of matching travel options with pricing and availability.</a:t>
            </a:r>
          </a:p>
          <a:p>
            <a:endParaRPr lang="en-GB" dirty="0"/>
          </a:p>
        </p:txBody>
      </p:sp>
      <p:sp>
        <p:nvSpPr>
          <p:cNvPr id="11" name="TextBox 10">
            <a:extLst>
              <a:ext uri="{FF2B5EF4-FFF2-40B4-BE49-F238E27FC236}">
                <a16:creationId xmlns:a16="http://schemas.microsoft.com/office/drawing/2014/main" id="{E1924314-0106-3A14-2B4E-98896BF57318}"/>
              </a:ext>
            </a:extLst>
          </p:cNvPr>
          <p:cNvSpPr txBox="1"/>
          <p:nvPr/>
        </p:nvSpPr>
        <p:spPr>
          <a:xfrm>
            <a:off x="113122" y="4290136"/>
            <a:ext cx="9144000" cy="1938992"/>
          </a:xfrm>
          <a:prstGeom prst="rect">
            <a:avLst/>
          </a:prstGeom>
          <a:noFill/>
        </p:spPr>
        <p:txBody>
          <a:bodyPr wrap="square">
            <a:spAutoFit/>
          </a:bodyPr>
          <a:lstStyle/>
          <a:p>
            <a:r>
              <a:rPr lang="en-GB" sz="3200" b="1" dirty="0">
                <a:solidFill>
                  <a:schemeClr val="tx1">
                    <a:lumMod val="65000"/>
                    <a:lumOff val="35000"/>
                  </a:schemeClr>
                </a:solidFill>
              </a:rPr>
              <a:t>. 3.2 Booking Management</a:t>
            </a:r>
          </a:p>
          <a:p>
            <a:pPr lvl="1">
              <a:buFont typeface="Arial" panose="020B0604020202020204" pitchFamily="34" charset="0"/>
              <a:buChar char="•"/>
            </a:pPr>
            <a:r>
              <a:rPr lang="en-GB" sz="2200" b="1" dirty="0"/>
              <a:t>Description</a:t>
            </a:r>
            <a:r>
              <a:rPr lang="en-GB" sz="2200" dirty="0"/>
              <a:t>: Users can book travel services and manage their reservations.</a:t>
            </a:r>
          </a:p>
          <a:p>
            <a:pPr lvl="1">
              <a:buFont typeface="Arial" panose="020B0604020202020204" pitchFamily="34" charset="0"/>
              <a:buChar char="•"/>
            </a:pPr>
            <a:r>
              <a:rPr lang="en-GB" sz="2200" b="1" dirty="0"/>
              <a:t>Inputs</a:t>
            </a:r>
            <a:r>
              <a:rPr lang="en-GB" sz="2200" dirty="0"/>
              <a:t>: Booking details, user preferences, and payment information.</a:t>
            </a:r>
          </a:p>
          <a:p>
            <a:pPr lvl="1">
              <a:buFont typeface="Arial" panose="020B0604020202020204" pitchFamily="34" charset="0"/>
              <a:buChar char="•"/>
            </a:pPr>
            <a:r>
              <a:rPr lang="en-GB" sz="2200" b="1" dirty="0"/>
              <a:t>Outputs</a:t>
            </a:r>
            <a:r>
              <a:rPr lang="en-GB" sz="2200" dirty="0"/>
              <a:t>: Booking confirmation and itinerary.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707</TotalTime>
  <Words>3798</Words>
  <Application>Microsoft Office PowerPoint</Application>
  <PresentationFormat>On-screen Show (4:3)</PresentationFormat>
  <Paragraphs>569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vt:lpstr>
      <vt:lpstr>Combria</vt:lpstr>
      <vt:lpstr>Symbol</vt:lpstr>
      <vt:lpstr>Times</vt:lpstr>
      <vt:lpstr>Office Theme</vt:lpstr>
      <vt:lpstr>Software Requirements Specification For :  Personalized Travel Booking Platform</vt:lpstr>
      <vt:lpstr>Team Members </vt:lpstr>
      <vt:lpstr>PowerPoint Presentation</vt:lpstr>
      <vt:lpstr>PowerPoint Presentation</vt:lpstr>
      <vt:lpstr>PowerPoint Presentation</vt:lpstr>
      <vt:lpstr>2. Overall Description </vt:lpstr>
      <vt:lpstr>PowerPoint Presentation</vt:lpstr>
      <vt:lpstr>PowerPoint Presentation</vt:lpstr>
      <vt:lpstr>3.System Features  (Functional Requirements) </vt:lpstr>
      <vt:lpstr>PowerPoint Presentation</vt:lpstr>
      <vt:lpstr>4. External Interface Requirements</vt:lpstr>
      <vt:lpstr>5. Non-Functional Requirements</vt:lpstr>
      <vt:lpstr>6. System Models</vt:lpstr>
      <vt:lpstr>7. Other Requirements</vt:lpstr>
      <vt:lpstr>8- Change Management Process for Personalized Travel Booking Platform</vt:lpstr>
      <vt:lpstr> Appendices</vt:lpstr>
      <vt:lpstr>Conclusion</vt:lpstr>
      <vt:lpstr>Requirements Engineering Process </vt:lpstr>
      <vt:lpstr>Feasibility Study</vt:lpstr>
      <vt:lpstr>2. Requirements Elicitation and Analysis </vt:lpstr>
      <vt:lpstr>2. Non-Functional Requirements</vt:lpstr>
      <vt:lpstr>3. System Requirements</vt:lpstr>
      <vt:lpstr>4. User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 validation for a Personalized Travel Booking Platform</vt:lpstr>
      <vt:lpstr>Requirements Validation</vt:lpstr>
      <vt:lpstr>Requirements Document</vt:lpstr>
      <vt:lpstr>Validation of Functional Requirements</vt:lpstr>
      <vt:lpstr>Validation of Non-Functional Requirements</vt:lpstr>
      <vt:lpstr>Output of Requirements Validation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Saif Salama</dc:creator>
  <cp:keywords/>
  <dc:description>generated using python-pptx</dc:description>
  <cp:lastModifiedBy>Saif Salama</cp:lastModifiedBy>
  <cp:revision>6</cp:revision>
  <dcterms:created xsi:type="dcterms:W3CDTF">2013-01-27T09:14:16Z</dcterms:created>
  <dcterms:modified xsi:type="dcterms:W3CDTF">2024-11-06T13:43:59Z</dcterms:modified>
  <cp:category/>
</cp:coreProperties>
</file>