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87189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147897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4318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272592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526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319860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635360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40649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26929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6D144B9-91BA-4EBB-B0F9-4584D3410FFC}" type="datetimeFigureOut">
              <a:rPr lang="fr-FR" smtClean="0"/>
              <a:t>23/10/2019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44883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6D144B9-91BA-4EBB-B0F9-4584D3410FFC}" type="datetimeFigureOut">
              <a:rPr lang="fr-FR" smtClean="0"/>
              <a:t>23/10/2019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18395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6D144B9-91BA-4EBB-B0F9-4584D3410FFC}" type="datetimeFigureOut">
              <a:rPr lang="fr-FR" smtClean="0"/>
              <a:t>23/10/2019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129843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6D144B9-91BA-4EBB-B0F9-4584D3410FFC}" type="datetimeFigureOut">
              <a:rPr lang="fr-FR" smtClean="0"/>
              <a:t>23/10/2019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282666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144B9-91BA-4EBB-B0F9-4584D3410FFC}" type="datetimeFigureOut">
              <a:rPr lang="fr-FR" smtClean="0"/>
              <a:t>23/10/2019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293716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6D144B9-91BA-4EBB-B0F9-4584D3410FFC}" type="datetimeFigureOut">
              <a:rPr lang="fr-FR" smtClean="0"/>
              <a:t>23/10/2019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160053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6D144B9-91BA-4EBB-B0F9-4584D3410FFC}" type="datetimeFigureOut">
              <a:rPr lang="fr-FR" smtClean="0"/>
              <a:t>23/10/2019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04EFF3-7226-47B4-9E23-58EE3EE77EB1}" type="slidenum">
              <a:rPr lang="fr-FR" smtClean="0"/>
              <a:t>‹N°›</a:t>
            </a:fld>
            <a:endParaRPr lang="fr-FR"/>
          </a:p>
        </p:txBody>
      </p:sp>
    </p:spTree>
    <p:extLst>
      <p:ext uri="{BB962C8B-B14F-4D97-AF65-F5344CB8AC3E}">
        <p14:creationId xmlns:p14="http://schemas.microsoft.com/office/powerpoint/2010/main" val="173999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D144B9-91BA-4EBB-B0F9-4584D3410FFC}" type="datetimeFigureOut">
              <a:rPr lang="fr-FR" smtClean="0"/>
              <a:t>23/10/2019</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04EFF3-7226-47B4-9E23-58EE3EE77EB1}" type="slidenum">
              <a:rPr lang="fr-FR" smtClean="0"/>
              <a:t>‹N°›</a:t>
            </a:fld>
            <a:endParaRPr lang="fr-FR"/>
          </a:p>
        </p:txBody>
      </p:sp>
    </p:spTree>
    <p:extLst>
      <p:ext uri="{BB962C8B-B14F-4D97-AF65-F5344CB8AC3E}">
        <p14:creationId xmlns:p14="http://schemas.microsoft.com/office/powerpoint/2010/main" val="3172439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ikimonde.com/article/Signal" TargetMode="External"/><Relationship Id="rId2" Type="http://schemas.openxmlformats.org/officeDocument/2006/relationships/hyperlink" Target="https://wikimonde.com/article/Modulation_du_signal" TargetMode="External"/><Relationship Id="rId1" Type="http://schemas.openxmlformats.org/officeDocument/2006/relationships/slideLayout" Target="../slideLayouts/slideLayout2.xml"/><Relationship Id="rId4" Type="http://schemas.openxmlformats.org/officeDocument/2006/relationships/hyperlink" Target="https://wikimonde.com/article/Porteus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a:t>Modulation </a:t>
            </a:r>
            <a:r>
              <a:rPr lang="fr-FR" b="1"/>
              <a:t>de </a:t>
            </a:r>
            <a:r>
              <a:rPr lang="fr-FR" b="1" smtClean="0"/>
              <a:t>phase:</a:t>
            </a:r>
            <a:r>
              <a:rPr lang="fr-FR"/>
              <a:t/>
            </a:r>
            <a:br>
              <a:rPr lang="fr-FR"/>
            </a:br>
            <a:endParaRPr lang="fr-FR"/>
          </a:p>
        </p:txBody>
      </p:sp>
      <p:sp>
        <p:nvSpPr>
          <p:cNvPr id="3" name="Espace réservé du contenu 2"/>
          <p:cNvSpPr>
            <a:spLocks noGrp="1"/>
          </p:cNvSpPr>
          <p:nvPr>
            <p:ph idx="1"/>
          </p:nvPr>
        </p:nvSpPr>
        <p:spPr/>
        <p:txBody>
          <a:bodyPr/>
          <a:lstStyle/>
          <a:p>
            <a:r>
              <a:rPr lang="fr-FR"/>
              <a:t>La </a:t>
            </a:r>
            <a:r>
              <a:rPr lang="fr-FR" b="1"/>
              <a:t>modulation de phase</a:t>
            </a:r>
            <a:r>
              <a:rPr lang="fr-FR"/>
              <a:t> ou </a:t>
            </a:r>
            <a:r>
              <a:rPr lang="fr-FR" b="1"/>
              <a:t>MP</a:t>
            </a:r>
            <a:r>
              <a:rPr lang="fr-FR"/>
              <a:t> ou </a:t>
            </a:r>
            <a:r>
              <a:rPr lang="fr-FR" b="1"/>
              <a:t>PM</a:t>
            </a:r>
            <a:r>
              <a:rPr lang="fr-FR"/>
              <a:t> (</a:t>
            </a:r>
            <a:r>
              <a:rPr lang="fr-FR" i="1"/>
              <a:t>Phase modulation</a:t>
            </a:r>
            <a:r>
              <a:rPr lang="fr-FR"/>
              <a:t> en anglais) est un </a:t>
            </a:r>
            <a:r>
              <a:rPr lang="fr-FR">
                <a:solidFill>
                  <a:schemeClr val="accent5">
                    <a:lumMod val="60000"/>
                    <a:lumOff val="40000"/>
                  </a:schemeClr>
                </a:solidFill>
                <a:hlinkClick r:id="rId2" tooltip="Modulation du signal"/>
              </a:rPr>
              <a:t>mode de modulation</a:t>
            </a:r>
            <a:r>
              <a:rPr lang="fr-FR"/>
              <a:t> consistant à transmettre une information (son, données...) par la modulation de la phase d'un </a:t>
            </a:r>
            <a:r>
              <a:rPr lang="fr-FR">
                <a:hlinkClick r:id="rId3" tooltip="Signal"/>
              </a:rPr>
              <a:t>signal</a:t>
            </a:r>
            <a:r>
              <a:rPr lang="fr-FR"/>
              <a:t> porteur (</a:t>
            </a:r>
            <a:r>
              <a:rPr lang="fr-FR">
                <a:hlinkClick r:id="rId4" tooltip="Porteuse"/>
              </a:rPr>
              <a:t>porteuse</a:t>
            </a:r>
            <a:r>
              <a:rPr lang="fr-FR"/>
              <a:t>). Cette modulation est non linéaire.</a:t>
            </a:r>
            <a:endParaRPr lang="fr-FR"/>
          </a:p>
        </p:txBody>
      </p:sp>
    </p:spTree>
    <p:extLst>
      <p:ext uri="{BB962C8B-B14F-4D97-AF65-F5344CB8AC3E}">
        <p14:creationId xmlns:p14="http://schemas.microsoft.com/office/powerpoint/2010/main" val="136681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a:solidFill>
                  <a:schemeClr val="accent4">
                    <a:lumMod val="75000"/>
                  </a:schemeClr>
                </a:solidFill>
              </a:rPr>
              <a:t>Cas d'un </a:t>
            </a:r>
            <a:r>
              <a:rPr lang="fr-FR" b="1">
                <a:solidFill>
                  <a:schemeClr val="accent4">
                    <a:lumMod val="75000"/>
                  </a:schemeClr>
                </a:solidFill>
              </a:rPr>
              <a:t>signal </a:t>
            </a:r>
            <a:r>
              <a:rPr lang="fr-FR" b="1" smtClean="0">
                <a:solidFill>
                  <a:schemeClr val="accent4">
                    <a:lumMod val="75000"/>
                  </a:schemeClr>
                </a:solidFill>
              </a:rPr>
              <a:t>sinusoïdal :</a:t>
            </a:r>
            <a:r>
              <a:rPr lang="fr-FR" b="1">
                <a:solidFill>
                  <a:schemeClr val="accent4">
                    <a:lumMod val="75000"/>
                  </a:schemeClr>
                </a:solidFill>
              </a:rPr>
              <a:t/>
            </a:r>
            <a:br>
              <a:rPr lang="fr-FR" b="1">
                <a:solidFill>
                  <a:schemeClr val="accent4">
                    <a:lumMod val="75000"/>
                  </a:schemeClr>
                </a:solidFill>
              </a:rPr>
            </a:br>
            <a:endParaRPr lang="fr-FR" b="0" i="0">
              <a:solidFill>
                <a:schemeClr val="accent4">
                  <a:lumMod val="75000"/>
                </a:schemeClr>
              </a:solidFill>
              <a:effectLst/>
              <a:latin typeface="Georgia" panose="02040502050405020303" pitchFamily="18" charset="0"/>
            </a:endParaRPr>
          </a:p>
        </p:txBody>
      </p:sp>
      <p:pic>
        <p:nvPicPr>
          <p:cNvPr id="39" name="Espace réservé du contenu 3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75644" y="1817512"/>
            <a:ext cx="6953956" cy="396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85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solidFill>
                  <a:schemeClr val="accent4">
                    <a:lumMod val="75000"/>
                  </a:schemeClr>
                </a:solidFill>
              </a:rPr>
              <a:t>Cas d'un </a:t>
            </a:r>
            <a:r>
              <a:rPr lang="fr-FR" b="1">
                <a:solidFill>
                  <a:schemeClr val="accent4">
                    <a:lumMod val="75000"/>
                  </a:schemeClr>
                </a:solidFill>
              </a:rPr>
              <a:t>signal </a:t>
            </a:r>
            <a:r>
              <a:rPr lang="fr-FR" b="1" smtClean="0">
                <a:solidFill>
                  <a:schemeClr val="accent4">
                    <a:lumMod val="75000"/>
                  </a:schemeClr>
                </a:solidFill>
              </a:rPr>
              <a:t>commuté :</a:t>
            </a:r>
            <a:endParaRPr lang="fr-FR" b="1">
              <a:solidFill>
                <a:schemeClr val="accent4">
                  <a:lumMod val="75000"/>
                </a:schemeClr>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444" y="2494844"/>
            <a:ext cx="6705600" cy="2449689"/>
          </a:xfrm>
        </p:spPr>
      </p:pic>
    </p:spTree>
    <p:extLst>
      <p:ext uri="{BB962C8B-B14F-4D97-AF65-F5344CB8AC3E}">
        <p14:creationId xmlns:p14="http://schemas.microsoft.com/office/powerpoint/2010/main" val="138628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a:solidFill>
                  <a:schemeClr val="accent4">
                    <a:lumMod val="75000"/>
                  </a:schemeClr>
                </a:solidFill>
              </a:rPr>
              <a:t>Génération de la modulation </a:t>
            </a:r>
            <a:r>
              <a:rPr lang="fr-FR" b="1">
                <a:solidFill>
                  <a:schemeClr val="accent4">
                    <a:lumMod val="75000"/>
                  </a:schemeClr>
                </a:solidFill>
              </a:rPr>
              <a:t>de </a:t>
            </a:r>
            <a:r>
              <a:rPr lang="fr-FR" b="1" smtClean="0">
                <a:solidFill>
                  <a:schemeClr val="accent4">
                    <a:lumMod val="75000"/>
                  </a:schemeClr>
                </a:solidFill>
              </a:rPr>
              <a:t>phase:</a:t>
            </a:r>
            <a:r>
              <a:rPr lang="fr-FR">
                <a:solidFill>
                  <a:schemeClr val="accent4">
                    <a:lumMod val="75000"/>
                  </a:schemeClr>
                </a:solidFill>
              </a:rPr>
              <a:t/>
            </a:r>
            <a:br>
              <a:rPr lang="fr-FR">
                <a:solidFill>
                  <a:schemeClr val="accent4">
                    <a:lumMod val="75000"/>
                  </a:schemeClr>
                </a:solidFill>
              </a:rPr>
            </a:br>
            <a:endParaRPr lang="fr-FR">
              <a:solidFill>
                <a:schemeClr val="accent4">
                  <a:lumMod val="75000"/>
                </a:schemeClr>
              </a:solidFill>
            </a:endParaRPr>
          </a:p>
        </p:txBody>
      </p:sp>
      <p:sp>
        <p:nvSpPr>
          <p:cNvPr id="3" name="Espace réservé du contenu 2"/>
          <p:cNvSpPr>
            <a:spLocks noGrp="1"/>
          </p:cNvSpPr>
          <p:nvPr>
            <p:ph idx="1"/>
          </p:nvPr>
        </p:nvSpPr>
        <p:spPr/>
        <p:txBody>
          <a:bodyPr>
            <a:normAutofit lnSpcReduction="10000"/>
          </a:bodyPr>
          <a:lstStyle/>
          <a:p>
            <a:r>
              <a:rPr lang="fr-FR"/>
              <a:t>Il existe plusieurs façons de moduler une porteuse en phase.</a:t>
            </a:r>
          </a:p>
          <a:p>
            <a:r>
              <a:rPr lang="fr-FR"/>
              <a:t>La plus naturelle consiste à appliquer le signal modulant à un déphaseur par réseau LC ou RC. On utilisera généralement des diodes à capacité variable.</a:t>
            </a:r>
          </a:p>
          <a:p>
            <a:r>
              <a:rPr lang="fr-FR"/>
              <a:t>Une autre méthode consiste à additionner deux porteuses en quadrature, après avoir modulé chacune d'elles en amplitude. Si les signaux modulant en amplitude sont correctement choisis, la composition des deux porteuses ainsi modulées donne une porteuse à amplitude constante modulée en phase.</a:t>
            </a:r>
          </a:p>
          <a:p>
            <a:r>
              <a:rPr lang="fr-FR"/>
              <a:t>Ce type de modulateur, dit "I-Q" est facilement réalisable à l'aide de circuits intégrés numériques.</a:t>
            </a:r>
          </a:p>
          <a:p>
            <a:r>
              <a:rPr lang="fr-FR"/>
              <a:t>On peut enfin prendre la dérivée du signal modulant, et appliquer ce signal différencié à un modulateur de fréquence (par exemple à diode à capacité variable). Ce type de modulateur est souvent utilisé en radiotéléphonie analogique.</a:t>
            </a:r>
          </a:p>
        </p:txBody>
      </p:sp>
    </p:spTree>
    <p:extLst>
      <p:ext uri="{BB962C8B-B14F-4D97-AF65-F5344CB8AC3E}">
        <p14:creationId xmlns:p14="http://schemas.microsoft.com/office/powerpoint/2010/main" val="324492796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165</Words>
  <Application>Microsoft Office PowerPoint</Application>
  <PresentationFormat>Grand écran</PresentationFormat>
  <Paragraphs>10</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Georgia</vt:lpstr>
      <vt:lpstr>Trebuchet MS</vt:lpstr>
      <vt:lpstr>Wingdings 3</vt:lpstr>
      <vt:lpstr>Facette</vt:lpstr>
      <vt:lpstr>Modulation de phase: </vt:lpstr>
      <vt:lpstr>Cas d'un signal sinusoïdal : </vt:lpstr>
      <vt:lpstr>Cas d'un signal commuté :</vt:lpstr>
      <vt:lpstr>Génération de la modulation de phase: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Modulation de phase: </dc:title>
  <dc:creator>ASUS</dc:creator>
  <cp:lastModifiedBy>ASUS</cp:lastModifiedBy>
  <cp:revision>1</cp:revision>
  <dcterms:created xsi:type="dcterms:W3CDTF">2019-10-23T18:15:57Z</dcterms:created>
  <dcterms:modified xsi:type="dcterms:W3CDTF">2019-10-23T18:31:07Z</dcterms:modified>
</cp:coreProperties>
</file>