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57" r:id="rId4"/>
    <p:sldId id="258" r:id="rId5"/>
    <p:sldId id="265" r:id="rId6"/>
    <p:sldId id="264" r:id="rId7"/>
    <p:sldId id="263"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11" d="100"/>
          <a:sy n="111"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D2660-4A2D-4BAE-AC01-7BB7D3654FFB}"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73AB6-5EBD-41C3-84EF-8D85F6A857DF}" type="slidenum">
              <a:rPr lang="en-US" smtClean="0"/>
              <a:t>‹#›</a:t>
            </a:fld>
            <a:endParaRPr lang="en-US"/>
          </a:p>
        </p:txBody>
      </p:sp>
    </p:spTree>
    <p:extLst>
      <p:ext uri="{BB962C8B-B14F-4D97-AF65-F5344CB8AC3E}">
        <p14:creationId xmlns:p14="http://schemas.microsoft.com/office/powerpoint/2010/main" val="3422535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3DB4-5509-7D17-2A6A-2116C96A8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C0DF20-77D6-BF84-046F-CDB125A1A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4DB18-D090-30BA-E56E-0DE19B336836}"/>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5" name="Footer Placeholder 4">
            <a:extLst>
              <a:ext uri="{FF2B5EF4-FFF2-40B4-BE49-F238E27FC236}">
                <a16:creationId xmlns:a16="http://schemas.microsoft.com/office/drawing/2014/main" id="{482AD35D-EE5E-AD33-8D4A-CE29E0500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A2BF3-A308-B949-0D47-B59792F1CF68}"/>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289923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EBB4-98D2-ED2B-5A6C-7B39B47A9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8761BA-AF22-558E-2059-3ABBEB8E0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D889A-79D4-375A-697C-B93BD5900E90}"/>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5" name="Footer Placeholder 4">
            <a:extLst>
              <a:ext uri="{FF2B5EF4-FFF2-40B4-BE49-F238E27FC236}">
                <a16:creationId xmlns:a16="http://schemas.microsoft.com/office/drawing/2014/main" id="{4B0E2A3C-080B-80B7-25B0-98B4653D2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4BC7F-E4BA-AE5F-A7D7-05A4CB5B6B11}"/>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2320005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B43D86-B73D-D08F-76C8-005D3C6BB1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E51F04-6DA0-B2BC-F4D0-B9CB6D230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B0B1E-611D-DCF4-8F3D-A0F1322F2771}"/>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5" name="Footer Placeholder 4">
            <a:extLst>
              <a:ext uri="{FF2B5EF4-FFF2-40B4-BE49-F238E27FC236}">
                <a16:creationId xmlns:a16="http://schemas.microsoft.com/office/drawing/2014/main" id="{B61A6927-252C-B66E-BED2-AC29AC0B1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29278-4880-6221-D51B-881352BBA165}"/>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264893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B6F5-3902-162E-D005-A448A786E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686AC0-9B19-F478-CD25-AFBB9A0D4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8936D-9F24-6B54-75A4-EE685A1C90E5}"/>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5" name="Footer Placeholder 4">
            <a:extLst>
              <a:ext uri="{FF2B5EF4-FFF2-40B4-BE49-F238E27FC236}">
                <a16:creationId xmlns:a16="http://schemas.microsoft.com/office/drawing/2014/main" id="{22595E9E-F76C-023B-B432-F30D5CDE8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4BC4E-8C78-769C-443A-D438E2BB9B86}"/>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3478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C170-AA7E-31BD-603D-09F7F00FD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2A0B5A-B9AC-F5D7-0A37-E2A57EABD2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FE57F-196D-B945-797A-BD98BC1988D6}"/>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5" name="Footer Placeholder 4">
            <a:extLst>
              <a:ext uri="{FF2B5EF4-FFF2-40B4-BE49-F238E27FC236}">
                <a16:creationId xmlns:a16="http://schemas.microsoft.com/office/drawing/2014/main" id="{6663C793-69CD-6BCF-4B43-79A187E6B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37AC4-975F-7633-2E07-2E35DEA78DB3}"/>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352800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8FBC-362D-9CC9-9F2E-6DBD7DC18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417FF4-B255-960D-CB7F-9499730EB0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84CD3A-F087-C57A-8C1B-5E320532E1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31B8C-E68B-006E-4E8D-1D6FB0078213}"/>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6" name="Footer Placeholder 5">
            <a:extLst>
              <a:ext uri="{FF2B5EF4-FFF2-40B4-BE49-F238E27FC236}">
                <a16:creationId xmlns:a16="http://schemas.microsoft.com/office/drawing/2014/main" id="{C946603A-F73B-023C-66A7-3F4610A2A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D1FD0-E3E2-7669-1AD5-4F360B52FA89}"/>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186366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55FC-F188-4781-6CA8-49A2188F91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A43F5-4F24-C28E-EC8B-FDADC3274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2A1636-7030-B06B-175F-EDC35BAB2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7FA8F-1970-2D36-844F-2B500DEE2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34F055-EB1D-AD97-E70D-278D10BC8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1E0084-5EA1-6CEE-AB61-7B58B08C60E1}"/>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8" name="Footer Placeholder 7">
            <a:extLst>
              <a:ext uri="{FF2B5EF4-FFF2-40B4-BE49-F238E27FC236}">
                <a16:creationId xmlns:a16="http://schemas.microsoft.com/office/drawing/2014/main" id="{185FD413-B47A-C58B-5873-F464FF6E77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AA99E3-2C04-578C-E739-F6B9CA521141}"/>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350224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5C2F-C360-0E61-77A4-2B744AA8F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B11844-A891-C0AB-3FED-E544126E1038}"/>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4" name="Footer Placeholder 3">
            <a:extLst>
              <a:ext uri="{FF2B5EF4-FFF2-40B4-BE49-F238E27FC236}">
                <a16:creationId xmlns:a16="http://schemas.microsoft.com/office/drawing/2014/main" id="{A51C7137-A3C9-FA0F-2196-C9BF00C1FD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874AE-3B66-D1DC-3C5A-3087E798C867}"/>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249861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E1E95-AE97-0F76-80D6-4E9D6BDA88F2}"/>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3" name="Footer Placeholder 2">
            <a:extLst>
              <a:ext uri="{FF2B5EF4-FFF2-40B4-BE49-F238E27FC236}">
                <a16:creationId xmlns:a16="http://schemas.microsoft.com/office/drawing/2014/main" id="{44A1F653-84A3-0CA4-515A-CB21E28EC5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A2AAE9-5D0B-DE51-18C8-36BA0372157E}"/>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14007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E72B-C68E-CE1A-1452-20A26F910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8D621F-B705-4832-1D6D-0F77842F5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CC4BCC-B13A-96ED-BA09-9392E3522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06D06-1272-0CA7-CA46-18A89955CA27}"/>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6" name="Footer Placeholder 5">
            <a:extLst>
              <a:ext uri="{FF2B5EF4-FFF2-40B4-BE49-F238E27FC236}">
                <a16:creationId xmlns:a16="http://schemas.microsoft.com/office/drawing/2014/main" id="{919AB55D-6B4E-3122-B3DE-872C0736E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F89475-0380-134A-6556-6D8931AD5C20}"/>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126434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009F-22E3-EBF8-7DF7-527B2DEB9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E99390-5B6D-44A8-6AD7-B78AF1D59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9A8B86-B184-75F9-186C-7616CFBD0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E3E90-E9AF-F432-7DCB-F7C04570310F}"/>
              </a:ext>
            </a:extLst>
          </p:cNvPr>
          <p:cNvSpPr>
            <a:spLocks noGrp="1"/>
          </p:cNvSpPr>
          <p:nvPr>
            <p:ph type="dt" sz="half" idx="10"/>
          </p:nvPr>
        </p:nvSpPr>
        <p:spPr/>
        <p:txBody>
          <a:bodyPr/>
          <a:lstStyle/>
          <a:p>
            <a:fld id="{A22340B1-FF7D-41FB-BB1A-9760DB319876}" type="datetimeFigureOut">
              <a:rPr lang="en-US" smtClean="0"/>
              <a:t>12/31/2023</a:t>
            </a:fld>
            <a:endParaRPr lang="en-US"/>
          </a:p>
        </p:txBody>
      </p:sp>
      <p:sp>
        <p:nvSpPr>
          <p:cNvPr id="6" name="Footer Placeholder 5">
            <a:extLst>
              <a:ext uri="{FF2B5EF4-FFF2-40B4-BE49-F238E27FC236}">
                <a16:creationId xmlns:a16="http://schemas.microsoft.com/office/drawing/2014/main" id="{B3E0FE1C-41AF-6BC9-DD02-2B31CBE47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CFEFE-F750-03C9-623B-50FA360331A9}"/>
              </a:ext>
            </a:extLst>
          </p:cNvPr>
          <p:cNvSpPr>
            <a:spLocks noGrp="1"/>
          </p:cNvSpPr>
          <p:nvPr>
            <p:ph type="sldNum" sz="quarter" idx="12"/>
          </p:nvPr>
        </p:nvSpPr>
        <p:spPr/>
        <p:txBody>
          <a:bodyPr/>
          <a:lstStyle/>
          <a:p>
            <a:fld id="{B1C0F54B-01F0-4C96-B68B-2EDC4446D654}" type="slidenum">
              <a:rPr lang="en-US" smtClean="0"/>
              <a:t>‹#›</a:t>
            </a:fld>
            <a:endParaRPr lang="en-US"/>
          </a:p>
        </p:txBody>
      </p:sp>
    </p:spTree>
    <p:extLst>
      <p:ext uri="{BB962C8B-B14F-4D97-AF65-F5344CB8AC3E}">
        <p14:creationId xmlns:p14="http://schemas.microsoft.com/office/powerpoint/2010/main" val="363853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C323D-5B99-EDBA-6536-34DDADB09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2242A-4CDD-08DA-AB84-B692D5E31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36EA6-46E4-F04D-940F-0A5282BB78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340B1-FF7D-41FB-BB1A-9760DB319876}" type="datetimeFigureOut">
              <a:rPr lang="en-US" smtClean="0"/>
              <a:t>12/31/2023</a:t>
            </a:fld>
            <a:endParaRPr lang="en-US"/>
          </a:p>
        </p:txBody>
      </p:sp>
      <p:sp>
        <p:nvSpPr>
          <p:cNvPr id="5" name="Footer Placeholder 4">
            <a:extLst>
              <a:ext uri="{FF2B5EF4-FFF2-40B4-BE49-F238E27FC236}">
                <a16:creationId xmlns:a16="http://schemas.microsoft.com/office/drawing/2014/main" id="{B74F1699-D86C-4277-6B8E-9A1211F61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5CB8BB-8F73-82FF-74F6-7875AC006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0F54B-01F0-4C96-B68B-2EDC4446D654}" type="slidenum">
              <a:rPr lang="en-US" smtClean="0"/>
              <a:t>‹#›</a:t>
            </a:fld>
            <a:endParaRPr lang="en-US"/>
          </a:p>
        </p:txBody>
      </p:sp>
    </p:spTree>
    <p:extLst>
      <p:ext uri="{BB962C8B-B14F-4D97-AF65-F5344CB8AC3E}">
        <p14:creationId xmlns:p14="http://schemas.microsoft.com/office/powerpoint/2010/main" val="1453487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6.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svg"/><Relationship Id="rId4" Type="http://schemas.openxmlformats.org/officeDocument/2006/relationships/image" Target="../media/image7.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sv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DD9A1B-23F2-4443-B0D4-00FF72D27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5A69CBB-DA63-440A-B853-88D42A6FE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60" y="873720"/>
            <a:ext cx="10534650" cy="4962109"/>
          </a:xfrm>
          <a:custGeom>
            <a:avLst/>
            <a:gdLst>
              <a:gd name="connsiteX0" fmla="*/ 6180200 w 10534650"/>
              <a:gd name="connsiteY0" fmla="*/ 4801197 h 4962109"/>
              <a:gd name="connsiteX1" fmla="*/ 6147637 w 10534650"/>
              <a:gd name="connsiteY1" fmla="*/ 4805291 h 4962109"/>
              <a:gd name="connsiteX2" fmla="*/ 6164640 w 10534650"/>
              <a:gd name="connsiteY2" fmla="*/ 4804893 h 4962109"/>
              <a:gd name="connsiteX3" fmla="*/ 6180200 w 10534650"/>
              <a:gd name="connsiteY3" fmla="*/ 4801197 h 4962109"/>
              <a:gd name="connsiteX4" fmla="*/ 5969537 w 10534650"/>
              <a:gd name="connsiteY4" fmla="*/ 4731750 h 4962109"/>
              <a:gd name="connsiteX5" fmla="*/ 5980870 w 10534650"/>
              <a:gd name="connsiteY5" fmla="*/ 4743324 h 4962109"/>
              <a:gd name="connsiteX6" fmla="*/ 5980870 w 10534650"/>
              <a:gd name="connsiteY6" fmla="*/ 4743323 h 4962109"/>
              <a:gd name="connsiteX7" fmla="*/ 6712815 w 10534650"/>
              <a:gd name="connsiteY7" fmla="*/ 4676908 h 4962109"/>
              <a:gd name="connsiteX8" fmla="*/ 6712815 w 10534650"/>
              <a:gd name="connsiteY8" fmla="*/ 4676909 h 4962109"/>
              <a:gd name="connsiteX9" fmla="*/ 6734605 w 10534650"/>
              <a:gd name="connsiteY9" fmla="*/ 4700281 h 4962109"/>
              <a:gd name="connsiteX10" fmla="*/ 6712815 w 10534650"/>
              <a:gd name="connsiteY10" fmla="*/ 4676908 h 4962109"/>
              <a:gd name="connsiteX11" fmla="*/ 5236566 w 10534650"/>
              <a:gd name="connsiteY11" fmla="*/ 4571169 h 4962109"/>
              <a:gd name="connsiteX12" fmla="*/ 5264294 w 10534650"/>
              <a:gd name="connsiteY12" fmla="*/ 4579674 h 4962109"/>
              <a:gd name="connsiteX13" fmla="*/ 5280204 w 10534650"/>
              <a:gd name="connsiteY13" fmla="*/ 4586908 h 4962109"/>
              <a:gd name="connsiteX14" fmla="*/ 5280336 w 10534650"/>
              <a:gd name="connsiteY14" fmla="*/ 4586967 h 4962109"/>
              <a:gd name="connsiteX15" fmla="*/ 5294396 w 10534650"/>
              <a:gd name="connsiteY15" fmla="*/ 4593609 h 4962109"/>
              <a:gd name="connsiteX16" fmla="*/ 5296104 w 10534650"/>
              <a:gd name="connsiteY16" fmla="*/ 4594130 h 4962109"/>
              <a:gd name="connsiteX17" fmla="*/ 5301566 w 10534650"/>
              <a:gd name="connsiteY17" fmla="*/ 4596610 h 4962109"/>
              <a:gd name="connsiteX18" fmla="*/ 5323749 w 10534650"/>
              <a:gd name="connsiteY18" fmla="*/ 4602562 h 4962109"/>
              <a:gd name="connsiteX19" fmla="*/ 5296104 w 10534650"/>
              <a:gd name="connsiteY19" fmla="*/ 4594130 h 4962109"/>
              <a:gd name="connsiteX20" fmla="*/ 5280336 w 10534650"/>
              <a:gd name="connsiteY20" fmla="*/ 4586967 h 4962109"/>
              <a:gd name="connsiteX21" fmla="*/ 5266003 w 10534650"/>
              <a:gd name="connsiteY21" fmla="*/ 4580197 h 4962109"/>
              <a:gd name="connsiteX22" fmla="*/ 5264294 w 10534650"/>
              <a:gd name="connsiteY22" fmla="*/ 4579674 h 4962109"/>
              <a:gd name="connsiteX23" fmla="*/ 5258823 w 10534650"/>
              <a:gd name="connsiteY23" fmla="*/ 4577184 h 4962109"/>
              <a:gd name="connsiteX24" fmla="*/ 5236566 w 10534650"/>
              <a:gd name="connsiteY24" fmla="*/ 4571169 h 4962109"/>
              <a:gd name="connsiteX25" fmla="*/ 5514391 w 10534650"/>
              <a:gd name="connsiteY25" fmla="*/ 4562409 h 4962109"/>
              <a:gd name="connsiteX26" fmla="*/ 5571581 w 10534650"/>
              <a:gd name="connsiteY26" fmla="*/ 4569638 h 4962109"/>
              <a:gd name="connsiteX27" fmla="*/ 5542458 w 10534650"/>
              <a:gd name="connsiteY27" fmla="*/ 4562909 h 4962109"/>
              <a:gd name="connsiteX28" fmla="*/ 5514391 w 10534650"/>
              <a:gd name="connsiteY28" fmla="*/ 4562409 h 4962109"/>
              <a:gd name="connsiteX29" fmla="*/ 3097094 w 10534650"/>
              <a:gd name="connsiteY29" fmla="*/ 4429045 h 4962109"/>
              <a:gd name="connsiteX30" fmla="*/ 3088347 w 10534650"/>
              <a:gd name="connsiteY30" fmla="*/ 4439791 h 4962109"/>
              <a:gd name="connsiteX31" fmla="*/ 3072652 w 10534650"/>
              <a:gd name="connsiteY31" fmla="*/ 4457084 h 4962109"/>
              <a:gd name="connsiteX32" fmla="*/ 3053825 w 10534650"/>
              <a:gd name="connsiteY32" fmla="*/ 4465207 h 4962109"/>
              <a:gd name="connsiteX33" fmla="*/ 3088348 w 10534650"/>
              <a:gd name="connsiteY33" fmla="*/ 4439791 h 4962109"/>
              <a:gd name="connsiteX34" fmla="*/ 4090071 w 10534650"/>
              <a:gd name="connsiteY34" fmla="*/ 4402823 h 4962109"/>
              <a:gd name="connsiteX35" fmla="*/ 4105672 w 10534650"/>
              <a:gd name="connsiteY35" fmla="*/ 4404644 h 4962109"/>
              <a:gd name="connsiteX36" fmla="*/ 4121173 w 10534650"/>
              <a:gd name="connsiteY36" fmla="*/ 4414076 h 4962109"/>
              <a:gd name="connsiteX37" fmla="*/ 4105673 w 10534650"/>
              <a:gd name="connsiteY37" fmla="*/ 4404644 h 4962109"/>
              <a:gd name="connsiteX38" fmla="*/ 4105672 w 10534650"/>
              <a:gd name="connsiteY38" fmla="*/ 4404644 h 4962109"/>
              <a:gd name="connsiteX39" fmla="*/ 4105672 w 10534650"/>
              <a:gd name="connsiteY39" fmla="*/ 4404644 h 4962109"/>
              <a:gd name="connsiteX40" fmla="*/ 4090071 w 10534650"/>
              <a:gd name="connsiteY40" fmla="*/ 4402823 h 4962109"/>
              <a:gd name="connsiteX41" fmla="*/ 3874703 w 10534650"/>
              <a:gd name="connsiteY41" fmla="*/ 4390456 h 4962109"/>
              <a:gd name="connsiteX42" fmla="*/ 3921126 w 10534650"/>
              <a:gd name="connsiteY42" fmla="*/ 4417222 h 4962109"/>
              <a:gd name="connsiteX43" fmla="*/ 3896594 w 10534650"/>
              <a:gd name="connsiteY43" fmla="*/ 4409211 h 4962109"/>
              <a:gd name="connsiteX44" fmla="*/ 3874703 w 10534650"/>
              <a:gd name="connsiteY44" fmla="*/ 4390456 h 4962109"/>
              <a:gd name="connsiteX45" fmla="*/ 7873706 w 10534650"/>
              <a:gd name="connsiteY45" fmla="*/ 4301238 h 4962109"/>
              <a:gd name="connsiteX46" fmla="*/ 7892206 w 10534650"/>
              <a:gd name="connsiteY46" fmla="*/ 4317039 h 4962109"/>
              <a:gd name="connsiteX47" fmla="*/ 7899880 w 10534650"/>
              <a:gd name="connsiteY47" fmla="*/ 4320773 h 4962109"/>
              <a:gd name="connsiteX48" fmla="*/ 7892205 w 10534650"/>
              <a:gd name="connsiteY48" fmla="*/ 4317038 h 4962109"/>
              <a:gd name="connsiteX49" fmla="*/ 7873706 w 10534650"/>
              <a:gd name="connsiteY49" fmla="*/ 4301238 h 4962109"/>
              <a:gd name="connsiteX50" fmla="*/ 1456506 w 10534650"/>
              <a:gd name="connsiteY50" fmla="*/ 3863438 h 4962109"/>
              <a:gd name="connsiteX51" fmla="*/ 1442667 w 10534650"/>
              <a:gd name="connsiteY51" fmla="*/ 3867764 h 4962109"/>
              <a:gd name="connsiteX52" fmla="*/ 1397372 w 10534650"/>
              <a:gd name="connsiteY52" fmla="*/ 3890362 h 4962109"/>
              <a:gd name="connsiteX53" fmla="*/ 1442668 w 10534650"/>
              <a:gd name="connsiteY53" fmla="*/ 3867764 h 4962109"/>
              <a:gd name="connsiteX54" fmla="*/ 1071905 w 10534650"/>
              <a:gd name="connsiteY54" fmla="*/ 3816123 h 4962109"/>
              <a:gd name="connsiteX55" fmla="*/ 1062478 w 10534650"/>
              <a:gd name="connsiteY55" fmla="*/ 3818725 h 4962109"/>
              <a:gd name="connsiteX56" fmla="*/ 1022563 w 10534650"/>
              <a:gd name="connsiteY56" fmla="*/ 3825445 h 4962109"/>
              <a:gd name="connsiteX57" fmla="*/ 1062480 w 10534650"/>
              <a:gd name="connsiteY57" fmla="*/ 3818725 h 4962109"/>
              <a:gd name="connsiteX58" fmla="*/ 1209869 w 10534650"/>
              <a:gd name="connsiteY58" fmla="*/ 3815014 h 4962109"/>
              <a:gd name="connsiteX59" fmla="*/ 1257364 w 10534650"/>
              <a:gd name="connsiteY59" fmla="*/ 3832567 h 4962109"/>
              <a:gd name="connsiteX60" fmla="*/ 1209869 w 10534650"/>
              <a:gd name="connsiteY60" fmla="*/ 3815014 h 4962109"/>
              <a:gd name="connsiteX61" fmla="*/ 0 w 10534650"/>
              <a:gd name="connsiteY61" fmla="*/ 0 h 4962109"/>
              <a:gd name="connsiteX62" fmla="*/ 10534650 w 10534650"/>
              <a:gd name="connsiteY62" fmla="*/ 0 h 4962109"/>
              <a:gd name="connsiteX63" fmla="*/ 10534650 w 10534650"/>
              <a:gd name="connsiteY63" fmla="*/ 3353931 h 4962109"/>
              <a:gd name="connsiteX64" fmla="*/ 10495227 w 10534650"/>
              <a:gd name="connsiteY64" fmla="*/ 3401247 h 4962109"/>
              <a:gd name="connsiteX65" fmla="*/ 10463118 w 10534650"/>
              <a:gd name="connsiteY65" fmla="*/ 3434133 h 4962109"/>
              <a:gd name="connsiteX66" fmla="*/ 10378879 w 10534650"/>
              <a:gd name="connsiteY66" fmla="*/ 3472380 h 4962109"/>
              <a:gd name="connsiteX67" fmla="*/ 10304799 w 10534650"/>
              <a:gd name="connsiteY67" fmla="*/ 3500370 h 4962109"/>
              <a:gd name="connsiteX68" fmla="*/ 10250242 w 10534650"/>
              <a:gd name="connsiteY68" fmla="*/ 3533216 h 4962109"/>
              <a:gd name="connsiteX69" fmla="*/ 10204013 w 10534650"/>
              <a:gd name="connsiteY69" fmla="*/ 3563655 h 4962109"/>
              <a:gd name="connsiteX70" fmla="*/ 10098588 w 10534650"/>
              <a:gd name="connsiteY70" fmla="*/ 3643324 h 4962109"/>
              <a:gd name="connsiteX71" fmla="*/ 9983369 w 10534650"/>
              <a:gd name="connsiteY71" fmla="*/ 3708784 h 4962109"/>
              <a:gd name="connsiteX72" fmla="*/ 9888637 w 10534650"/>
              <a:gd name="connsiteY72" fmla="*/ 3792146 h 4962109"/>
              <a:gd name="connsiteX73" fmla="*/ 9848780 w 10534650"/>
              <a:gd name="connsiteY73" fmla="*/ 3838049 h 4962109"/>
              <a:gd name="connsiteX74" fmla="*/ 9769701 w 10534650"/>
              <a:gd name="connsiteY74" fmla="*/ 3865885 h 4962109"/>
              <a:gd name="connsiteX75" fmla="*/ 9682888 w 10534650"/>
              <a:gd name="connsiteY75" fmla="*/ 3911938 h 4962109"/>
              <a:gd name="connsiteX76" fmla="*/ 9620297 w 10534650"/>
              <a:gd name="connsiteY76" fmla="*/ 3959262 h 4962109"/>
              <a:gd name="connsiteX77" fmla="*/ 9572344 w 10534650"/>
              <a:gd name="connsiteY77" fmla="*/ 3990515 h 4962109"/>
              <a:gd name="connsiteX78" fmla="*/ 9505537 w 10534650"/>
              <a:gd name="connsiteY78" fmla="*/ 4020672 h 4962109"/>
              <a:gd name="connsiteX79" fmla="*/ 9437819 w 10534650"/>
              <a:gd name="connsiteY79" fmla="*/ 4061525 h 4962109"/>
              <a:gd name="connsiteX80" fmla="*/ 9404527 w 10534650"/>
              <a:gd name="connsiteY80" fmla="*/ 4087281 h 4962109"/>
              <a:gd name="connsiteX81" fmla="*/ 9340611 w 10534650"/>
              <a:gd name="connsiteY81" fmla="*/ 4129506 h 4962109"/>
              <a:gd name="connsiteX82" fmla="*/ 9275062 w 10534650"/>
              <a:gd name="connsiteY82" fmla="*/ 4168468 h 4962109"/>
              <a:gd name="connsiteX83" fmla="*/ 9154049 w 10534650"/>
              <a:gd name="connsiteY83" fmla="*/ 4209968 h 4962109"/>
              <a:gd name="connsiteX84" fmla="*/ 9041981 w 10534650"/>
              <a:gd name="connsiteY84" fmla="*/ 4275454 h 4962109"/>
              <a:gd name="connsiteX85" fmla="*/ 8953407 w 10534650"/>
              <a:gd name="connsiteY85" fmla="*/ 4322870 h 4962109"/>
              <a:gd name="connsiteX86" fmla="*/ 8901537 w 10534650"/>
              <a:gd name="connsiteY86" fmla="*/ 4354413 h 4962109"/>
              <a:gd name="connsiteX87" fmla="*/ 8805370 w 10534650"/>
              <a:gd name="connsiteY87" fmla="*/ 4426175 h 4962109"/>
              <a:gd name="connsiteX88" fmla="*/ 8658874 w 10534650"/>
              <a:gd name="connsiteY88" fmla="*/ 4498599 h 4962109"/>
              <a:gd name="connsiteX89" fmla="*/ 8570718 w 10534650"/>
              <a:gd name="connsiteY89" fmla="*/ 4537136 h 4962109"/>
              <a:gd name="connsiteX90" fmla="*/ 8382959 w 10534650"/>
              <a:gd name="connsiteY90" fmla="*/ 4591539 h 4962109"/>
              <a:gd name="connsiteX91" fmla="*/ 8322237 w 10534650"/>
              <a:gd name="connsiteY91" fmla="*/ 4611347 h 4962109"/>
              <a:gd name="connsiteX92" fmla="*/ 8253574 w 10534650"/>
              <a:gd name="connsiteY92" fmla="*/ 4622451 h 4962109"/>
              <a:gd name="connsiteX93" fmla="*/ 8142452 w 10534650"/>
              <a:gd name="connsiteY93" fmla="*/ 4652191 h 4962109"/>
              <a:gd name="connsiteX94" fmla="*/ 7926082 w 10534650"/>
              <a:gd name="connsiteY94" fmla="*/ 4701680 h 4962109"/>
              <a:gd name="connsiteX95" fmla="*/ 7878875 w 10534650"/>
              <a:gd name="connsiteY95" fmla="*/ 4708305 h 4962109"/>
              <a:gd name="connsiteX96" fmla="*/ 7757501 w 10534650"/>
              <a:gd name="connsiteY96" fmla="*/ 4741432 h 4962109"/>
              <a:gd name="connsiteX97" fmla="*/ 7684511 w 10534650"/>
              <a:gd name="connsiteY97" fmla="*/ 4764301 h 4962109"/>
              <a:gd name="connsiteX98" fmla="*/ 7624515 w 10534650"/>
              <a:gd name="connsiteY98" fmla="*/ 4776179 h 4962109"/>
              <a:gd name="connsiteX99" fmla="*/ 7571930 w 10534650"/>
              <a:gd name="connsiteY99" fmla="*/ 4780027 h 4962109"/>
              <a:gd name="connsiteX100" fmla="*/ 7432402 w 10534650"/>
              <a:gd name="connsiteY100" fmla="*/ 4807278 h 4962109"/>
              <a:gd name="connsiteX101" fmla="*/ 7376754 w 10534650"/>
              <a:gd name="connsiteY101" fmla="*/ 4817968 h 4962109"/>
              <a:gd name="connsiteX102" fmla="*/ 7231546 w 10534650"/>
              <a:gd name="connsiteY102" fmla="*/ 4857825 h 4962109"/>
              <a:gd name="connsiteX103" fmla="*/ 7109089 w 10534650"/>
              <a:gd name="connsiteY103" fmla="*/ 4882341 h 4962109"/>
              <a:gd name="connsiteX104" fmla="*/ 7057788 w 10534650"/>
              <a:gd name="connsiteY104" fmla="*/ 4894624 h 4962109"/>
              <a:gd name="connsiteX105" fmla="*/ 6941125 w 10534650"/>
              <a:gd name="connsiteY105" fmla="*/ 4913041 h 4962109"/>
              <a:gd name="connsiteX106" fmla="*/ 6874857 w 10534650"/>
              <a:gd name="connsiteY106" fmla="*/ 4927091 h 4962109"/>
              <a:gd name="connsiteX107" fmla="*/ 6714789 w 10534650"/>
              <a:gd name="connsiteY107" fmla="*/ 4937175 h 4962109"/>
              <a:gd name="connsiteX108" fmla="*/ 6549597 w 10534650"/>
              <a:gd name="connsiteY108" fmla="*/ 4946170 h 4962109"/>
              <a:gd name="connsiteX109" fmla="*/ 6459201 w 10534650"/>
              <a:gd name="connsiteY109" fmla="*/ 4946704 h 4962109"/>
              <a:gd name="connsiteX110" fmla="*/ 6379993 w 10534650"/>
              <a:gd name="connsiteY110" fmla="*/ 4951898 h 4962109"/>
              <a:gd name="connsiteX111" fmla="*/ 6311205 w 10534650"/>
              <a:gd name="connsiteY111" fmla="*/ 4953901 h 4962109"/>
              <a:gd name="connsiteX112" fmla="*/ 6201505 w 10534650"/>
              <a:gd name="connsiteY112" fmla="*/ 4959986 h 4962109"/>
              <a:gd name="connsiteX113" fmla="*/ 6156018 w 10534650"/>
              <a:gd name="connsiteY113" fmla="*/ 4960421 h 4962109"/>
              <a:gd name="connsiteX114" fmla="*/ 6049276 w 10534650"/>
              <a:gd name="connsiteY114" fmla="*/ 4952977 h 4962109"/>
              <a:gd name="connsiteX115" fmla="*/ 6012280 w 10534650"/>
              <a:gd name="connsiteY115" fmla="*/ 4948608 h 4962109"/>
              <a:gd name="connsiteX116" fmla="*/ 5942361 w 10534650"/>
              <a:gd name="connsiteY116" fmla="*/ 4920847 h 4962109"/>
              <a:gd name="connsiteX117" fmla="*/ 5933980 w 10534650"/>
              <a:gd name="connsiteY117" fmla="*/ 4918608 h 4962109"/>
              <a:gd name="connsiteX118" fmla="*/ 5887681 w 10534650"/>
              <a:gd name="connsiteY118" fmla="*/ 4906368 h 4962109"/>
              <a:gd name="connsiteX119" fmla="*/ 5862209 w 10534650"/>
              <a:gd name="connsiteY119" fmla="*/ 4901667 h 4962109"/>
              <a:gd name="connsiteX120" fmla="*/ 5765973 w 10534650"/>
              <a:gd name="connsiteY120" fmla="*/ 4876200 h 4962109"/>
              <a:gd name="connsiteX121" fmla="*/ 5710431 w 10534650"/>
              <a:gd name="connsiteY121" fmla="*/ 4863519 h 4962109"/>
              <a:gd name="connsiteX122" fmla="*/ 5664908 w 10534650"/>
              <a:gd name="connsiteY122" fmla="*/ 4861723 h 4962109"/>
              <a:gd name="connsiteX123" fmla="*/ 5585007 w 10534650"/>
              <a:gd name="connsiteY123" fmla="*/ 4857960 h 4962109"/>
              <a:gd name="connsiteX124" fmla="*/ 5559231 w 10534650"/>
              <a:gd name="connsiteY124" fmla="*/ 4860477 h 4962109"/>
              <a:gd name="connsiteX125" fmla="*/ 5444811 w 10534650"/>
              <a:gd name="connsiteY125" fmla="*/ 4840451 h 4962109"/>
              <a:gd name="connsiteX126" fmla="*/ 5379124 w 10534650"/>
              <a:gd name="connsiteY126" fmla="*/ 4835057 h 4962109"/>
              <a:gd name="connsiteX127" fmla="*/ 5306093 w 10534650"/>
              <a:gd name="connsiteY127" fmla="*/ 4814877 h 4962109"/>
              <a:gd name="connsiteX128" fmla="*/ 5284433 w 10534650"/>
              <a:gd name="connsiteY128" fmla="*/ 4814147 h 4962109"/>
              <a:gd name="connsiteX129" fmla="*/ 5260152 w 10534650"/>
              <a:gd name="connsiteY129" fmla="*/ 4813796 h 4962109"/>
              <a:gd name="connsiteX130" fmla="*/ 5185829 w 10534650"/>
              <a:gd name="connsiteY130" fmla="*/ 4809858 h 4962109"/>
              <a:gd name="connsiteX131" fmla="*/ 5140387 w 10534650"/>
              <a:gd name="connsiteY131" fmla="*/ 4812334 h 4962109"/>
              <a:gd name="connsiteX132" fmla="*/ 5054734 w 10534650"/>
              <a:gd name="connsiteY132" fmla="*/ 4803174 h 4962109"/>
              <a:gd name="connsiteX133" fmla="*/ 5022638 w 10534650"/>
              <a:gd name="connsiteY133" fmla="*/ 4805814 h 4962109"/>
              <a:gd name="connsiteX134" fmla="*/ 4942261 w 10534650"/>
              <a:gd name="connsiteY134" fmla="*/ 4800907 h 4962109"/>
              <a:gd name="connsiteX135" fmla="*/ 4870420 w 10534650"/>
              <a:gd name="connsiteY135" fmla="*/ 4793240 h 4962109"/>
              <a:gd name="connsiteX136" fmla="*/ 4800874 w 10534650"/>
              <a:gd name="connsiteY136" fmla="*/ 4789997 h 4962109"/>
              <a:gd name="connsiteX137" fmla="*/ 4750778 w 10534650"/>
              <a:gd name="connsiteY137" fmla="*/ 4792713 h 4962109"/>
              <a:gd name="connsiteX138" fmla="*/ 4696598 w 10534650"/>
              <a:gd name="connsiteY138" fmla="*/ 4792741 h 4962109"/>
              <a:gd name="connsiteX139" fmla="*/ 4546427 w 10534650"/>
              <a:gd name="connsiteY139" fmla="*/ 4804612 h 4962109"/>
              <a:gd name="connsiteX140" fmla="*/ 4519273 w 10534650"/>
              <a:gd name="connsiteY140" fmla="*/ 4797386 h 4962109"/>
              <a:gd name="connsiteX141" fmla="*/ 4363361 w 10534650"/>
              <a:gd name="connsiteY141" fmla="*/ 4781778 h 4962109"/>
              <a:gd name="connsiteX142" fmla="*/ 4329354 w 10534650"/>
              <a:gd name="connsiteY142" fmla="*/ 4779838 h 4962109"/>
              <a:gd name="connsiteX143" fmla="*/ 4239595 w 10534650"/>
              <a:gd name="connsiteY143" fmla="*/ 4751840 h 4962109"/>
              <a:gd name="connsiteX144" fmla="*/ 4096514 w 10534650"/>
              <a:gd name="connsiteY144" fmla="*/ 4776811 h 4962109"/>
              <a:gd name="connsiteX145" fmla="*/ 3961888 w 10534650"/>
              <a:gd name="connsiteY145" fmla="*/ 4811077 h 4962109"/>
              <a:gd name="connsiteX146" fmla="*/ 3944891 w 10534650"/>
              <a:gd name="connsiteY146" fmla="*/ 4815486 h 4962109"/>
              <a:gd name="connsiteX147" fmla="*/ 3896970 w 10534650"/>
              <a:gd name="connsiteY147" fmla="*/ 4821693 h 4962109"/>
              <a:gd name="connsiteX148" fmla="*/ 3838196 w 10534650"/>
              <a:gd name="connsiteY148" fmla="*/ 4821037 h 4962109"/>
              <a:gd name="connsiteX149" fmla="*/ 3800670 w 10534650"/>
              <a:gd name="connsiteY149" fmla="*/ 4823403 h 4962109"/>
              <a:gd name="connsiteX150" fmla="*/ 3797857 w 10534650"/>
              <a:gd name="connsiteY150" fmla="*/ 4823456 h 4962109"/>
              <a:gd name="connsiteX151" fmla="*/ 3740361 w 10534650"/>
              <a:gd name="connsiteY151" fmla="*/ 4819547 h 4962109"/>
              <a:gd name="connsiteX152" fmla="*/ 3733853 w 10534650"/>
              <a:gd name="connsiteY152" fmla="*/ 4818257 h 4962109"/>
              <a:gd name="connsiteX153" fmla="*/ 3704618 w 10534650"/>
              <a:gd name="connsiteY153" fmla="*/ 4809915 h 4962109"/>
              <a:gd name="connsiteX154" fmla="*/ 3622533 w 10534650"/>
              <a:gd name="connsiteY154" fmla="*/ 4789121 h 4962109"/>
              <a:gd name="connsiteX155" fmla="*/ 3545207 w 10534650"/>
              <a:gd name="connsiteY155" fmla="*/ 4769391 h 4962109"/>
              <a:gd name="connsiteX156" fmla="*/ 3519303 w 10534650"/>
              <a:gd name="connsiteY156" fmla="*/ 4784698 h 4962109"/>
              <a:gd name="connsiteX157" fmla="*/ 3480065 w 10534650"/>
              <a:gd name="connsiteY157" fmla="*/ 4796876 h 4962109"/>
              <a:gd name="connsiteX158" fmla="*/ 3438793 w 10534650"/>
              <a:gd name="connsiteY158" fmla="*/ 4776257 h 4962109"/>
              <a:gd name="connsiteX159" fmla="*/ 3341926 w 10534650"/>
              <a:gd name="connsiteY159" fmla="*/ 4732751 h 4962109"/>
              <a:gd name="connsiteX160" fmla="*/ 3279243 w 10534650"/>
              <a:gd name="connsiteY160" fmla="*/ 4726817 h 4962109"/>
              <a:gd name="connsiteX161" fmla="*/ 3143823 w 10534650"/>
              <a:gd name="connsiteY161" fmla="*/ 4701842 h 4962109"/>
              <a:gd name="connsiteX162" fmla="*/ 3056138 w 10534650"/>
              <a:gd name="connsiteY162" fmla="*/ 4673429 h 4962109"/>
              <a:gd name="connsiteX163" fmla="*/ 2993770 w 10534650"/>
              <a:gd name="connsiteY163" fmla="*/ 4643771 h 4962109"/>
              <a:gd name="connsiteX164" fmla="*/ 2904225 w 10534650"/>
              <a:gd name="connsiteY164" fmla="*/ 4604470 h 4962109"/>
              <a:gd name="connsiteX165" fmla="*/ 2813231 w 10534650"/>
              <a:gd name="connsiteY165" fmla="*/ 4581028 h 4962109"/>
              <a:gd name="connsiteX166" fmla="*/ 2748028 w 10534650"/>
              <a:gd name="connsiteY166" fmla="*/ 4554886 h 4962109"/>
              <a:gd name="connsiteX167" fmla="*/ 2667581 w 10534650"/>
              <a:gd name="connsiteY167" fmla="*/ 4534574 h 4962109"/>
              <a:gd name="connsiteX168" fmla="*/ 2599283 w 10534650"/>
              <a:gd name="connsiteY168" fmla="*/ 4529376 h 4962109"/>
              <a:gd name="connsiteX169" fmla="*/ 2491986 w 10534650"/>
              <a:gd name="connsiteY169" fmla="*/ 4524678 h 4962109"/>
              <a:gd name="connsiteX170" fmla="*/ 2363895 w 10534650"/>
              <a:gd name="connsiteY170" fmla="*/ 4471069 h 4962109"/>
              <a:gd name="connsiteX171" fmla="*/ 2311566 w 10534650"/>
              <a:gd name="connsiteY171" fmla="*/ 4457491 h 4962109"/>
              <a:gd name="connsiteX172" fmla="*/ 2262011 w 10534650"/>
              <a:gd name="connsiteY172" fmla="*/ 4449484 h 4962109"/>
              <a:gd name="connsiteX173" fmla="*/ 2158206 w 10534650"/>
              <a:gd name="connsiteY173" fmla="*/ 4412555 h 4962109"/>
              <a:gd name="connsiteX174" fmla="*/ 2115838 w 10534650"/>
              <a:gd name="connsiteY174" fmla="*/ 4399840 h 4962109"/>
              <a:gd name="connsiteX175" fmla="*/ 2055614 w 10534650"/>
              <a:gd name="connsiteY175" fmla="*/ 4395932 h 4962109"/>
              <a:gd name="connsiteX176" fmla="*/ 1947021 w 10534650"/>
              <a:gd name="connsiteY176" fmla="*/ 4374820 h 4962109"/>
              <a:gd name="connsiteX177" fmla="*/ 1840396 w 10534650"/>
              <a:gd name="connsiteY177" fmla="*/ 4327492 h 4962109"/>
              <a:gd name="connsiteX178" fmla="*/ 1793775 w 10534650"/>
              <a:gd name="connsiteY178" fmla="*/ 4328221 h 4962109"/>
              <a:gd name="connsiteX179" fmla="*/ 1777216 w 10534650"/>
              <a:gd name="connsiteY179" fmla="*/ 4326168 h 4962109"/>
              <a:gd name="connsiteX180" fmla="*/ 1629295 w 10534650"/>
              <a:gd name="connsiteY180" fmla="*/ 4294032 h 4962109"/>
              <a:gd name="connsiteX181" fmla="*/ 1614496 w 10534650"/>
              <a:gd name="connsiteY181" fmla="*/ 4290614 h 4962109"/>
              <a:gd name="connsiteX182" fmla="*/ 1545646 w 10534650"/>
              <a:gd name="connsiteY182" fmla="*/ 4266265 h 4962109"/>
              <a:gd name="connsiteX183" fmla="*/ 1369537 w 10534650"/>
              <a:gd name="connsiteY183" fmla="*/ 4242047 h 4962109"/>
              <a:gd name="connsiteX184" fmla="*/ 1358743 w 10534650"/>
              <a:gd name="connsiteY184" fmla="*/ 4239828 h 4962109"/>
              <a:gd name="connsiteX185" fmla="*/ 1298789 w 10534650"/>
              <a:gd name="connsiteY185" fmla="*/ 4245587 h 4962109"/>
              <a:gd name="connsiteX186" fmla="*/ 1268483 w 10534650"/>
              <a:gd name="connsiteY186" fmla="*/ 4257443 h 4962109"/>
              <a:gd name="connsiteX187" fmla="*/ 1221700 w 10534650"/>
              <a:gd name="connsiteY187" fmla="*/ 4268736 h 4962109"/>
              <a:gd name="connsiteX188" fmla="*/ 1174793 w 10534650"/>
              <a:gd name="connsiteY188" fmla="*/ 4270928 h 4962109"/>
              <a:gd name="connsiteX189" fmla="*/ 1098150 w 10534650"/>
              <a:gd name="connsiteY189" fmla="*/ 4243822 h 4962109"/>
              <a:gd name="connsiteX190" fmla="*/ 1069859 w 10534650"/>
              <a:gd name="connsiteY190" fmla="*/ 4239673 h 4962109"/>
              <a:gd name="connsiteX191" fmla="*/ 1007226 w 10534650"/>
              <a:gd name="connsiteY191" fmla="*/ 4224839 h 4962109"/>
              <a:gd name="connsiteX192" fmla="*/ 951768 w 10534650"/>
              <a:gd name="connsiteY192" fmla="*/ 4221810 h 4962109"/>
              <a:gd name="connsiteX193" fmla="*/ 906114 w 10534650"/>
              <a:gd name="connsiteY193" fmla="*/ 4235593 h 4962109"/>
              <a:gd name="connsiteX194" fmla="*/ 841245 w 10534650"/>
              <a:gd name="connsiteY194" fmla="*/ 4234521 h 4962109"/>
              <a:gd name="connsiteX195" fmla="*/ 800332 w 10534650"/>
              <a:gd name="connsiteY195" fmla="*/ 4219495 h 4962109"/>
              <a:gd name="connsiteX196" fmla="*/ 791951 w 10534650"/>
              <a:gd name="connsiteY196" fmla="*/ 4217256 h 4962109"/>
              <a:gd name="connsiteX197" fmla="*/ 682847 w 10534650"/>
              <a:gd name="connsiteY197" fmla="*/ 4209095 h 4962109"/>
              <a:gd name="connsiteX198" fmla="*/ 544048 w 10534650"/>
              <a:gd name="connsiteY198" fmla="*/ 4236583 h 4962109"/>
              <a:gd name="connsiteX199" fmla="*/ 520986 w 10534650"/>
              <a:gd name="connsiteY199" fmla="*/ 4242810 h 4962109"/>
              <a:gd name="connsiteX200" fmla="*/ 410178 w 10534650"/>
              <a:gd name="connsiteY200" fmla="*/ 4248822 h 4962109"/>
              <a:gd name="connsiteX201" fmla="*/ 350333 w 10534650"/>
              <a:gd name="connsiteY201" fmla="*/ 4258484 h 4962109"/>
              <a:gd name="connsiteX202" fmla="*/ 307802 w 10534650"/>
              <a:gd name="connsiteY202" fmla="*/ 4256334 h 4962109"/>
              <a:gd name="connsiteX203" fmla="*/ 254816 w 10534650"/>
              <a:gd name="connsiteY203" fmla="*/ 4277037 h 4962109"/>
              <a:gd name="connsiteX204" fmla="*/ 237292 w 10534650"/>
              <a:gd name="connsiteY204" fmla="*/ 4286423 h 4962109"/>
              <a:gd name="connsiteX205" fmla="*/ 216734 w 10534650"/>
              <a:gd name="connsiteY205" fmla="*/ 4291334 h 4962109"/>
              <a:gd name="connsiteX206" fmla="*/ 124141 w 10534650"/>
              <a:gd name="connsiteY206" fmla="*/ 4305079 h 4962109"/>
              <a:gd name="connsiteX207" fmla="*/ 107121 w 10534650"/>
              <a:gd name="connsiteY207" fmla="*/ 4315238 h 4962109"/>
              <a:gd name="connsiteX208" fmla="*/ 95746 w 10534650"/>
              <a:gd name="connsiteY208" fmla="*/ 4321517 h 4962109"/>
              <a:gd name="connsiteX209" fmla="*/ 6292 w 10534650"/>
              <a:gd name="connsiteY209" fmla="*/ 4327311 h 4962109"/>
              <a:gd name="connsiteX210" fmla="*/ 1 w 10534650"/>
              <a:gd name="connsiteY210" fmla="*/ 4327851 h 496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0534650" h="4962109">
                <a:moveTo>
                  <a:pt x="6180200" y="4801197"/>
                </a:moveTo>
                <a:lnTo>
                  <a:pt x="6147637" y="4805291"/>
                </a:lnTo>
                <a:lnTo>
                  <a:pt x="6164640" y="4804893"/>
                </a:lnTo>
                <a:cubicBezTo>
                  <a:pt x="6170280" y="4804512"/>
                  <a:pt x="6175677" y="4803578"/>
                  <a:pt x="6180200" y="4801197"/>
                </a:cubicBezTo>
                <a:close/>
                <a:moveTo>
                  <a:pt x="5969537" y="4731750"/>
                </a:moveTo>
                <a:lnTo>
                  <a:pt x="5980870" y="4743324"/>
                </a:lnTo>
                <a:lnTo>
                  <a:pt x="5980870" y="4743323"/>
                </a:lnTo>
                <a:close/>
                <a:moveTo>
                  <a:pt x="6712815" y="4676908"/>
                </a:moveTo>
                <a:lnTo>
                  <a:pt x="6712815" y="4676909"/>
                </a:lnTo>
                <a:lnTo>
                  <a:pt x="6734605" y="4700281"/>
                </a:lnTo>
                <a:cubicBezTo>
                  <a:pt x="6728727" y="4693945"/>
                  <a:pt x="6722664" y="4687596"/>
                  <a:pt x="6712815" y="4676908"/>
                </a:cubicBezTo>
                <a:close/>
                <a:moveTo>
                  <a:pt x="5236566" y="4571169"/>
                </a:moveTo>
                <a:lnTo>
                  <a:pt x="5264294" y="4579674"/>
                </a:lnTo>
                <a:lnTo>
                  <a:pt x="5280204" y="4586908"/>
                </a:lnTo>
                <a:lnTo>
                  <a:pt x="5280336" y="4586967"/>
                </a:lnTo>
                <a:lnTo>
                  <a:pt x="5294396" y="4593609"/>
                </a:lnTo>
                <a:lnTo>
                  <a:pt x="5296104" y="4594130"/>
                </a:lnTo>
                <a:lnTo>
                  <a:pt x="5301566" y="4596610"/>
                </a:lnTo>
                <a:cubicBezTo>
                  <a:pt x="5308775" y="4599427"/>
                  <a:pt x="5316122" y="4601617"/>
                  <a:pt x="5323749" y="4602562"/>
                </a:cubicBezTo>
                <a:lnTo>
                  <a:pt x="5296104" y="4594130"/>
                </a:lnTo>
                <a:lnTo>
                  <a:pt x="5280336" y="4586967"/>
                </a:lnTo>
                <a:lnTo>
                  <a:pt x="5266003" y="4580197"/>
                </a:lnTo>
                <a:lnTo>
                  <a:pt x="5264294" y="4579674"/>
                </a:lnTo>
                <a:lnTo>
                  <a:pt x="5258823" y="4577184"/>
                </a:lnTo>
                <a:cubicBezTo>
                  <a:pt x="5251595" y="4574355"/>
                  <a:pt x="5244224" y="4572143"/>
                  <a:pt x="5236566" y="4571169"/>
                </a:cubicBezTo>
                <a:close/>
                <a:moveTo>
                  <a:pt x="5514391" y="4562409"/>
                </a:moveTo>
                <a:lnTo>
                  <a:pt x="5571581" y="4569638"/>
                </a:lnTo>
                <a:cubicBezTo>
                  <a:pt x="5561681" y="4566506"/>
                  <a:pt x="5551982" y="4564189"/>
                  <a:pt x="5542458" y="4562909"/>
                </a:cubicBezTo>
                <a:cubicBezTo>
                  <a:pt x="5532935" y="4561630"/>
                  <a:pt x="5523588" y="4561388"/>
                  <a:pt x="5514391" y="4562409"/>
                </a:cubicBezTo>
                <a:close/>
                <a:moveTo>
                  <a:pt x="3097094" y="4429045"/>
                </a:moveTo>
                <a:lnTo>
                  <a:pt x="3088347" y="4439791"/>
                </a:lnTo>
                <a:cubicBezTo>
                  <a:pt x="3083671" y="4447172"/>
                  <a:pt x="3078424" y="4452894"/>
                  <a:pt x="3072652" y="4457084"/>
                </a:cubicBezTo>
                <a:lnTo>
                  <a:pt x="3053825" y="4465207"/>
                </a:lnTo>
                <a:cubicBezTo>
                  <a:pt x="3067357" y="4462670"/>
                  <a:pt x="3078995" y="4454555"/>
                  <a:pt x="3088348" y="4439791"/>
                </a:cubicBezTo>
                <a:close/>
                <a:moveTo>
                  <a:pt x="4090071" y="4402823"/>
                </a:moveTo>
                <a:lnTo>
                  <a:pt x="4105672" y="4404644"/>
                </a:lnTo>
                <a:lnTo>
                  <a:pt x="4121173" y="4414076"/>
                </a:lnTo>
                <a:cubicBezTo>
                  <a:pt x="4116059" y="4409460"/>
                  <a:pt x="4110873" y="4406418"/>
                  <a:pt x="4105673" y="4404644"/>
                </a:cubicBezTo>
                <a:lnTo>
                  <a:pt x="4105672" y="4404644"/>
                </a:lnTo>
                <a:lnTo>
                  <a:pt x="4105672" y="4404644"/>
                </a:lnTo>
                <a:cubicBezTo>
                  <a:pt x="4100470" y="4402869"/>
                  <a:pt x="4095250" y="4402364"/>
                  <a:pt x="4090071" y="4402823"/>
                </a:cubicBezTo>
                <a:close/>
                <a:moveTo>
                  <a:pt x="3874703" y="4390456"/>
                </a:moveTo>
                <a:cubicBezTo>
                  <a:pt x="3888207" y="4407424"/>
                  <a:pt x="3904096" y="4414579"/>
                  <a:pt x="3921126" y="4417222"/>
                </a:cubicBezTo>
                <a:lnTo>
                  <a:pt x="3896594" y="4409211"/>
                </a:lnTo>
                <a:cubicBezTo>
                  <a:pt x="3888805" y="4404972"/>
                  <a:pt x="3881457" y="4398939"/>
                  <a:pt x="3874703" y="4390456"/>
                </a:cubicBezTo>
                <a:close/>
                <a:moveTo>
                  <a:pt x="7873706" y="4301238"/>
                </a:moveTo>
                <a:cubicBezTo>
                  <a:pt x="7879271" y="4306720"/>
                  <a:pt x="7885522" y="4312339"/>
                  <a:pt x="7892206" y="4317039"/>
                </a:cubicBezTo>
                <a:lnTo>
                  <a:pt x="7899880" y="4320773"/>
                </a:lnTo>
                <a:lnTo>
                  <a:pt x="7892205" y="4317038"/>
                </a:lnTo>
                <a:cubicBezTo>
                  <a:pt x="7885522" y="4312339"/>
                  <a:pt x="7879271" y="4306720"/>
                  <a:pt x="7873706" y="4301238"/>
                </a:cubicBezTo>
                <a:close/>
                <a:moveTo>
                  <a:pt x="1456506" y="3863438"/>
                </a:moveTo>
                <a:cubicBezTo>
                  <a:pt x="1451501" y="3864050"/>
                  <a:pt x="1446149" y="3865681"/>
                  <a:pt x="1442667" y="3867764"/>
                </a:cubicBezTo>
                <a:cubicBezTo>
                  <a:pt x="1425879" y="3877941"/>
                  <a:pt x="1411091" y="3885493"/>
                  <a:pt x="1397372" y="3890362"/>
                </a:cubicBezTo>
                <a:cubicBezTo>
                  <a:pt x="1411091" y="3885493"/>
                  <a:pt x="1425880" y="3877941"/>
                  <a:pt x="1442668" y="3867764"/>
                </a:cubicBezTo>
                <a:close/>
                <a:moveTo>
                  <a:pt x="1071905" y="3816123"/>
                </a:moveTo>
                <a:lnTo>
                  <a:pt x="1062478" y="3818725"/>
                </a:lnTo>
                <a:lnTo>
                  <a:pt x="1022563" y="3825445"/>
                </a:lnTo>
                <a:lnTo>
                  <a:pt x="1062480" y="3818725"/>
                </a:lnTo>
                <a:close/>
                <a:moveTo>
                  <a:pt x="1209869" y="3815014"/>
                </a:moveTo>
                <a:cubicBezTo>
                  <a:pt x="1227625" y="3817890"/>
                  <a:pt x="1245541" y="3819944"/>
                  <a:pt x="1257364" y="3832567"/>
                </a:cubicBezTo>
                <a:cubicBezTo>
                  <a:pt x="1245542" y="3819944"/>
                  <a:pt x="1227625" y="3817890"/>
                  <a:pt x="1209869" y="3815014"/>
                </a:cubicBezTo>
                <a:close/>
                <a:moveTo>
                  <a:pt x="0" y="0"/>
                </a:moveTo>
                <a:lnTo>
                  <a:pt x="10534650" y="0"/>
                </a:lnTo>
                <a:lnTo>
                  <a:pt x="10534650" y="3353931"/>
                </a:lnTo>
                <a:lnTo>
                  <a:pt x="10495227" y="3401247"/>
                </a:lnTo>
                <a:cubicBezTo>
                  <a:pt x="10485337" y="3413006"/>
                  <a:pt x="10476032" y="3427032"/>
                  <a:pt x="10463118" y="3434133"/>
                </a:cubicBezTo>
                <a:cubicBezTo>
                  <a:pt x="10436316" y="3449009"/>
                  <a:pt x="10407326" y="3460583"/>
                  <a:pt x="10378879" y="3472380"/>
                </a:cubicBezTo>
                <a:cubicBezTo>
                  <a:pt x="10354448" y="3482409"/>
                  <a:pt x="10328740" y="3489381"/>
                  <a:pt x="10304799" y="3500370"/>
                </a:cubicBezTo>
                <a:cubicBezTo>
                  <a:pt x="10285652" y="3509090"/>
                  <a:pt x="10268271" y="3521824"/>
                  <a:pt x="10250242" y="3533216"/>
                </a:cubicBezTo>
                <a:cubicBezTo>
                  <a:pt x="10234541" y="3543095"/>
                  <a:pt x="10217465" y="3551396"/>
                  <a:pt x="10204013" y="3563655"/>
                </a:cubicBezTo>
                <a:cubicBezTo>
                  <a:pt x="10171195" y="3593338"/>
                  <a:pt x="10138228" y="3622454"/>
                  <a:pt x="10098588" y="3643324"/>
                </a:cubicBezTo>
                <a:cubicBezTo>
                  <a:pt x="10059514" y="3664046"/>
                  <a:pt x="10022283" y="3687678"/>
                  <a:pt x="9983369" y="3708784"/>
                </a:cubicBezTo>
                <a:cubicBezTo>
                  <a:pt x="9945228" y="3729383"/>
                  <a:pt x="9910448" y="3752437"/>
                  <a:pt x="9888637" y="3792146"/>
                </a:cubicBezTo>
                <a:cubicBezTo>
                  <a:pt x="9878912" y="3809668"/>
                  <a:pt x="9865565" y="3828615"/>
                  <a:pt x="9848780" y="3838049"/>
                </a:cubicBezTo>
                <a:cubicBezTo>
                  <a:pt x="9824861" y="3851452"/>
                  <a:pt x="9795499" y="3854838"/>
                  <a:pt x="9769701" y="3865885"/>
                </a:cubicBezTo>
                <a:cubicBezTo>
                  <a:pt x="9739318" y="3878850"/>
                  <a:pt x="9704457" y="3889469"/>
                  <a:pt x="9682888" y="3911938"/>
                </a:cubicBezTo>
                <a:cubicBezTo>
                  <a:pt x="9663714" y="3931973"/>
                  <a:pt x="9644670" y="3947376"/>
                  <a:pt x="9620297" y="3959262"/>
                </a:cubicBezTo>
                <a:cubicBezTo>
                  <a:pt x="9603219" y="3967566"/>
                  <a:pt x="9589864" y="3983912"/>
                  <a:pt x="9572344" y="3990515"/>
                </a:cubicBezTo>
                <a:cubicBezTo>
                  <a:pt x="9549293" y="3999339"/>
                  <a:pt x="9526207" y="4005934"/>
                  <a:pt x="9505537" y="4020672"/>
                </a:cubicBezTo>
                <a:cubicBezTo>
                  <a:pt x="9484091" y="4035912"/>
                  <a:pt x="9460115" y="4047456"/>
                  <a:pt x="9437819" y="4061525"/>
                </a:cubicBezTo>
                <a:cubicBezTo>
                  <a:pt x="9425990" y="4069070"/>
                  <a:pt x="9416013" y="4079339"/>
                  <a:pt x="9404527" y="4087281"/>
                </a:cubicBezTo>
                <a:cubicBezTo>
                  <a:pt x="9383500" y="4101807"/>
                  <a:pt x="9362130" y="4115940"/>
                  <a:pt x="9340611" y="4129506"/>
                </a:cubicBezTo>
                <a:cubicBezTo>
                  <a:pt x="9319094" y="4143075"/>
                  <a:pt x="9298336" y="4159103"/>
                  <a:pt x="9275062" y="4168468"/>
                </a:cubicBezTo>
                <a:cubicBezTo>
                  <a:pt x="9235393" y="4184326"/>
                  <a:pt x="9192714" y="4192558"/>
                  <a:pt x="9154049" y="4209968"/>
                </a:cubicBezTo>
                <a:cubicBezTo>
                  <a:pt x="9114807" y="4227709"/>
                  <a:pt x="9077428" y="4250775"/>
                  <a:pt x="9041981" y="4275454"/>
                </a:cubicBezTo>
                <a:cubicBezTo>
                  <a:pt x="9013941" y="4294886"/>
                  <a:pt x="8987577" y="4314247"/>
                  <a:pt x="8953407" y="4322870"/>
                </a:cubicBezTo>
                <a:cubicBezTo>
                  <a:pt x="8934339" y="4327698"/>
                  <a:pt x="8913858" y="4339665"/>
                  <a:pt x="8901537" y="4354413"/>
                </a:cubicBezTo>
                <a:cubicBezTo>
                  <a:pt x="8874858" y="4386553"/>
                  <a:pt x="8842027" y="4408257"/>
                  <a:pt x="8805370" y="4426175"/>
                </a:cubicBezTo>
                <a:cubicBezTo>
                  <a:pt x="8756414" y="4450307"/>
                  <a:pt x="8707976" y="4475033"/>
                  <a:pt x="8658874" y="4498599"/>
                </a:cubicBezTo>
                <a:cubicBezTo>
                  <a:pt x="8629907" y="4512587"/>
                  <a:pt x="8601063" y="4527509"/>
                  <a:pt x="8570718" y="4537136"/>
                </a:cubicBezTo>
                <a:cubicBezTo>
                  <a:pt x="8508693" y="4557041"/>
                  <a:pt x="8445428" y="4573334"/>
                  <a:pt x="8382959" y="4591539"/>
                </a:cubicBezTo>
                <a:cubicBezTo>
                  <a:pt x="8362523" y="4597385"/>
                  <a:pt x="8342983" y="4606448"/>
                  <a:pt x="8322237" y="4611347"/>
                </a:cubicBezTo>
                <a:cubicBezTo>
                  <a:pt x="8299794" y="4616686"/>
                  <a:pt x="8276017" y="4617112"/>
                  <a:pt x="8253574" y="4622451"/>
                </a:cubicBezTo>
                <a:cubicBezTo>
                  <a:pt x="8216238" y="4631231"/>
                  <a:pt x="8179798" y="4643227"/>
                  <a:pt x="8142452" y="4652191"/>
                </a:cubicBezTo>
                <a:cubicBezTo>
                  <a:pt x="8070405" y="4669374"/>
                  <a:pt x="7998236" y="4685619"/>
                  <a:pt x="7926082" y="4701680"/>
                </a:cubicBezTo>
                <a:cubicBezTo>
                  <a:pt x="7910636" y="4705085"/>
                  <a:pt x="7894160" y="4704520"/>
                  <a:pt x="7878875" y="4708305"/>
                </a:cubicBezTo>
                <a:cubicBezTo>
                  <a:pt x="7838286" y="4718535"/>
                  <a:pt x="7797807" y="4729883"/>
                  <a:pt x="7757501" y="4741432"/>
                </a:cubicBezTo>
                <a:cubicBezTo>
                  <a:pt x="7733086" y="4748492"/>
                  <a:pt x="7709086" y="4757622"/>
                  <a:pt x="7684511" y="4764301"/>
                </a:cubicBezTo>
                <a:cubicBezTo>
                  <a:pt x="7664851" y="4769644"/>
                  <a:pt x="7644738" y="4773472"/>
                  <a:pt x="7624515" y="4776179"/>
                </a:cubicBezTo>
                <a:cubicBezTo>
                  <a:pt x="7607100" y="4778522"/>
                  <a:pt x="7589211" y="4776933"/>
                  <a:pt x="7571930" y="4780027"/>
                </a:cubicBezTo>
                <a:cubicBezTo>
                  <a:pt x="7525162" y="4788350"/>
                  <a:pt x="7478851" y="4798192"/>
                  <a:pt x="7432402" y="4807278"/>
                </a:cubicBezTo>
                <a:cubicBezTo>
                  <a:pt x="7413794" y="4810838"/>
                  <a:pt x="7394900" y="4813080"/>
                  <a:pt x="7376754" y="4817968"/>
                </a:cubicBezTo>
                <a:cubicBezTo>
                  <a:pt x="7328196" y="4830812"/>
                  <a:pt x="7280227" y="4845917"/>
                  <a:pt x="7231546" y="4857825"/>
                </a:cubicBezTo>
                <a:cubicBezTo>
                  <a:pt x="7191170" y="4867696"/>
                  <a:pt x="7149922" y="4873983"/>
                  <a:pt x="7109089" y="4882341"/>
                </a:cubicBezTo>
                <a:cubicBezTo>
                  <a:pt x="7091771" y="4885988"/>
                  <a:pt x="7075053" y="4891717"/>
                  <a:pt x="7057788" y="4894624"/>
                </a:cubicBezTo>
                <a:cubicBezTo>
                  <a:pt x="7019113" y="4901273"/>
                  <a:pt x="6979984" y="4906404"/>
                  <a:pt x="6941125" y="4913041"/>
                </a:cubicBezTo>
                <a:cubicBezTo>
                  <a:pt x="6918968" y="4916914"/>
                  <a:pt x="6897260" y="4925088"/>
                  <a:pt x="6874857" y="4927091"/>
                </a:cubicBezTo>
                <a:cubicBezTo>
                  <a:pt x="6821656" y="4931824"/>
                  <a:pt x="6768247" y="4934130"/>
                  <a:pt x="6714789" y="4937175"/>
                </a:cubicBezTo>
                <a:cubicBezTo>
                  <a:pt x="6659657" y="4940292"/>
                  <a:pt x="6604682" y="4943792"/>
                  <a:pt x="6549597" y="4946170"/>
                </a:cubicBezTo>
                <a:cubicBezTo>
                  <a:pt x="6519465" y="4947276"/>
                  <a:pt x="6489322" y="4945783"/>
                  <a:pt x="6459201" y="4946704"/>
                </a:cubicBezTo>
                <a:cubicBezTo>
                  <a:pt x="6432800" y="4947508"/>
                  <a:pt x="6406432" y="4950539"/>
                  <a:pt x="6379993" y="4951898"/>
                </a:cubicBezTo>
                <a:cubicBezTo>
                  <a:pt x="6357100" y="4952937"/>
                  <a:pt x="6334097" y="4952858"/>
                  <a:pt x="6311205" y="4953901"/>
                </a:cubicBezTo>
                <a:cubicBezTo>
                  <a:pt x="6274532" y="4955673"/>
                  <a:pt x="6238005" y="4958014"/>
                  <a:pt x="6201505" y="4959986"/>
                </a:cubicBezTo>
                <a:cubicBezTo>
                  <a:pt x="6186248" y="4960620"/>
                  <a:pt x="6170049" y="4964157"/>
                  <a:pt x="6156018" y="4960421"/>
                </a:cubicBezTo>
                <a:cubicBezTo>
                  <a:pt x="6120663" y="4950966"/>
                  <a:pt x="6085248" y="4950600"/>
                  <a:pt x="6049276" y="4952977"/>
                </a:cubicBezTo>
                <a:cubicBezTo>
                  <a:pt x="6036975" y="4953812"/>
                  <a:pt x="6023887" y="4952550"/>
                  <a:pt x="6012280" y="4948608"/>
                </a:cubicBezTo>
                <a:cubicBezTo>
                  <a:pt x="5988511" y="4940682"/>
                  <a:pt x="5965659" y="4930223"/>
                  <a:pt x="5942361" y="4920847"/>
                </a:cubicBezTo>
                <a:cubicBezTo>
                  <a:pt x="5939837" y="4919748"/>
                  <a:pt x="5936711" y="4919348"/>
                  <a:pt x="5933980" y="4918608"/>
                </a:cubicBezTo>
                <a:cubicBezTo>
                  <a:pt x="5918490" y="4914400"/>
                  <a:pt x="5903193" y="4910205"/>
                  <a:pt x="5887681" y="4906368"/>
                </a:cubicBezTo>
                <a:cubicBezTo>
                  <a:pt x="5879287" y="4904312"/>
                  <a:pt x="5870619" y="4903538"/>
                  <a:pt x="5862209" y="4901667"/>
                </a:cubicBezTo>
                <a:cubicBezTo>
                  <a:pt x="5829686" y="4894261"/>
                  <a:pt x="5792897" y="4900480"/>
                  <a:pt x="5765973" y="4876200"/>
                </a:cubicBezTo>
                <a:cubicBezTo>
                  <a:pt x="5748483" y="4860538"/>
                  <a:pt x="5730341" y="4862645"/>
                  <a:pt x="5710431" y="4863519"/>
                </a:cubicBezTo>
                <a:cubicBezTo>
                  <a:pt x="5695357" y="4864163"/>
                  <a:pt x="5680064" y="4862567"/>
                  <a:pt x="5664908" y="4861723"/>
                </a:cubicBezTo>
                <a:cubicBezTo>
                  <a:pt x="5638275" y="4860468"/>
                  <a:pt x="5611666" y="4858845"/>
                  <a:pt x="5585007" y="4857960"/>
                </a:cubicBezTo>
                <a:cubicBezTo>
                  <a:pt x="5576485" y="4857752"/>
                  <a:pt x="5567492" y="4861780"/>
                  <a:pt x="5559231" y="4860477"/>
                </a:cubicBezTo>
                <a:cubicBezTo>
                  <a:pt x="5521053" y="4854355"/>
                  <a:pt x="5483013" y="4846202"/>
                  <a:pt x="5444811" y="4840451"/>
                </a:cubicBezTo>
                <a:cubicBezTo>
                  <a:pt x="5423144" y="4837123"/>
                  <a:pt x="5400557" y="4839112"/>
                  <a:pt x="5379124" y="4835057"/>
                </a:cubicBezTo>
                <a:cubicBezTo>
                  <a:pt x="5354393" y="4830408"/>
                  <a:pt x="5330529" y="4821180"/>
                  <a:pt x="5306093" y="4814877"/>
                </a:cubicBezTo>
                <a:cubicBezTo>
                  <a:pt x="5299348" y="4813123"/>
                  <a:pt x="5291662" y="4814270"/>
                  <a:pt x="5284433" y="4814147"/>
                </a:cubicBezTo>
                <a:cubicBezTo>
                  <a:pt x="5276282" y="4813965"/>
                  <a:pt x="5268291" y="4814164"/>
                  <a:pt x="5260152" y="4813796"/>
                </a:cubicBezTo>
                <a:cubicBezTo>
                  <a:pt x="5235376" y="4812484"/>
                  <a:pt x="5210666" y="4810246"/>
                  <a:pt x="5185829" y="4809858"/>
                </a:cubicBezTo>
                <a:cubicBezTo>
                  <a:pt x="5170634" y="4809567"/>
                  <a:pt x="5154236" y="4816059"/>
                  <a:pt x="5140387" y="4812334"/>
                </a:cubicBezTo>
                <a:cubicBezTo>
                  <a:pt x="5112124" y="4805032"/>
                  <a:pt x="5082682" y="4815092"/>
                  <a:pt x="5054734" y="4803174"/>
                </a:cubicBezTo>
                <a:cubicBezTo>
                  <a:pt x="5046067" y="4799616"/>
                  <a:pt x="5033378" y="4806174"/>
                  <a:pt x="5022638" y="4805814"/>
                </a:cubicBezTo>
                <a:cubicBezTo>
                  <a:pt x="4995795" y="4804917"/>
                  <a:pt x="4969030" y="4802912"/>
                  <a:pt x="4942261" y="4800907"/>
                </a:cubicBezTo>
                <a:cubicBezTo>
                  <a:pt x="4918263" y="4799091"/>
                  <a:pt x="4893154" y="4799980"/>
                  <a:pt x="4870420" y="4793240"/>
                </a:cubicBezTo>
                <a:cubicBezTo>
                  <a:pt x="4846600" y="4786056"/>
                  <a:pt x="4824759" y="4785313"/>
                  <a:pt x="4800874" y="4789997"/>
                </a:cubicBezTo>
                <a:cubicBezTo>
                  <a:pt x="4784518" y="4793152"/>
                  <a:pt x="4767488" y="4792551"/>
                  <a:pt x="4750778" y="4792713"/>
                </a:cubicBezTo>
                <a:cubicBezTo>
                  <a:pt x="4732764" y="4792973"/>
                  <a:pt x="4713264" y="4787751"/>
                  <a:pt x="4696598" y="4792741"/>
                </a:cubicBezTo>
                <a:cubicBezTo>
                  <a:pt x="4646976" y="4807551"/>
                  <a:pt x="4597032" y="4808052"/>
                  <a:pt x="4546427" y="4804612"/>
                </a:cubicBezTo>
                <a:cubicBezTo>
                  <a:pt x="4537191" y="4803984"/>
                  <a:pt x="4527947" y="4800760"/>
                  <a:pt x="4519273" y="4797386"/>
                </a:cubicBezTo>
                <a:cubicBezTo>
                  <a:pt x="4468687" y="4777248"/>
                  <a:pt x="4416689" y="4775196"/>
                  <a:pt x="4363361" y="4781778"/>
                </a:cubicBezTo>
                <a:cubicBezTo>
                  <a:pt x="4352313" y="4783253"/>
                  <a:pt x="4340098" y="4782794"/>
                  <a:pt x="4329354" y="4779838"/>
                </a:cubicBezTo>
                <a:cubicBezTo>
                  <a:pt x="4299132" y="4771288"/>
                  <a:pt x="4270125" y="4758554"/>
                  <a:pt x="4239595" y="4751840"/>
                </a:cubicBezTo>
                <a:cubicBezTo>
                  <a:pt x="4189137" y="4740803"/>
                  <a:pt x="4143262" y="4763288"/>
                  <a:pt x="4096514" y="4776811"/>
                </a:cubicBezTo>
                <a:cubicBezTo>
                  <a:pt x="4052043" y="4789559"/>
                  <a:pt x="4012695" y="4822508"/>
                  <a:pt x="3961888" y="4811077"/>
                </a:cubicBezTo>
                <a:cubicBezTo>
                  <a:pt x="3956768" y="4809986"/>
                  <a:pt x="3950703" y="4814584"/>
                  <a:pt x="3944891" y="4815486"/>
                </a:cubicBezTo>
                <a:cubicBezTo>
                  <a:pt x="3928953" y="4817931"/>
                  <a:pt x="3912968" y="4821109"/>
                  <a:pt x="3896970" y="4821693"/>
                </a:cubicBezTo>
                <a:cubicBezTo>
                  <a:pt x="3877426" y="4822591"/>
                  <a:pt x="3857714" y="4820509"/>
                  <a:pt x="3838196" y="4821037"/>
                </a:cubicBezTo>
                <a:cubicBezTo>
                  <a:pt x="3825655" y="4821298"/>
                  <a:pt x="3813141" y="4822487"/>
                  <a:pt x="3800670" y="4823403"/>
                </a:cubicBezTo>
                <a:lnTo>
                  <a:pt x="3797857" y="4823456"/>
                </a:lnTo>
                <a:lnTo>
                  <a:pt x="3740361" y="4819547"/>
                </a:lnTo>
                <a:lnTo>
                  <a:pt x="3733853" y="4818257"/>
                </a:lnTo>
                <a:cubicBezTo>
                  <a:pt x="3724094" y="4815461"/>
                  <a:pt x="3714384" y="4812250"/>
                  <a:pt x="3704618" y="4809915"/>
                </a:cubicBezTo>
                <a:cubicBezTo>
                  <a:pt x="3677042" y="4803402"/>
                  <a:pt x="3646294" y="4802610"/>
                  <a:pt x="3622533" y="4789121"/>
                </a:cubicBezTo>
                <a:cubicBezTo>
                  <a:pt x="3597163" y="4774778"/>
                  <a:pt x="3572619" y="4767358"/>
                  <a:pt x="3545207" y="4769391"/>
                </a:cubicBezTo>
                <a:cubicBezTo>
                  <a:pt x="3536068" y="4770067"/>
                  <a:pt x="3523903" y="4777034"/>
                  <a:pt x="3519303" y="4784698"/>
                </a:cubicBezTo>
                <a:cubicBezTo>
                  <a:pt x="3509045" y="4801815"/>
                  <a:pt x="3496459" y="4804113"/>
                  <a:pt x="3480065" y="4796876"/>
                </a:cubicBezTo>
                <a:cubicBezTo>
                  <a:pt x="3465826" y="4790712"/>
                  <a:pt x="3448089" y="4786910"/>
                  <a:pt x="3438793" y="4776257"/>
                </a:cubicBezTo>
                <a:cubicBezTo>
                  <a:pt x="3412454" y="4746079"/>
                  <a:pt x="3376501" y="4742708"/>
                  <a:pt x="3341926" y="4732751"/>
                </a:cubicBezTo>
                <a:cubicBezTo>
                  <a:pt x="3320818" y="4726675"/>
                  <a:pt x="3300881" y="4725135"/>
                  <a:pt x="3279243" y="4726817"/>
                </a:cubicBezTo>
                <a:cubicBezTo>
                  <a:pt x="3232227" y="4730673"/>
                  <a:pt x="3187653" y="4717623"/>
                  <a:pt x="3143823" y="4701842"/>
                </a:cubicBezTo>
                <a:cubicBezTo>
                  <a:pt x="3114850" y="4691337"/>
                  <a:pt x="3084913" y="4684106"/>
                  <a:pt x="3056138" y="4673429"/>
                </a:cubicBezTo>
                <a:cubicBezTo>
                  <a:pt x="3034612" y="4665286"/>
                  <a:pt x="3013174" y="4655850"/>
                  <a:pt x="2993770" y="4643771"/>
                </a:cubicBezTo>
                <a:cubicBezTo>
                  <a:pt x="2965655" y="4626086"/>
                  <a:pt x="2941776" y="4600714"/>
                  <a:pt x="2904225" y="4604470"/>
                </a:cubicBezTo>
                <a:cubicBezTo>
                  <a:pt x="2871157" y="4607788"/>
                  <a:pt x="2842399" y="4594145"/>
                  <a:pt x="2813231" y="4581028"/>
                </a:cubicBezTo>
                <a:cubicBezTo>
                  <a:pt x="2791804" y="4571408"/>
                  <a:pt x="2770396" y="4561601"/>
                  <a:pt x="2748028" y="4554886"/>
                </a:cubicBezTo>
                <a:cubicBezTo>
                  <a:pt x="2721475" y="4546959"/>
                  <a:pt x="2690826" y="4547473"/>
                  <a:pt x="2667581" y="4534574"/>
                </a:cubicBezTo>
                <a:cubicBezTo>
                  <a:pt x="2643266" y="4521045"/>
                  <a:pt x="2621858" y="4527570"/>
                  <a:pt x="2599283" y="4529376"/>
                </a:cubicBezTo>
                <a:cubicBezTo>
                  <a:pt x="2563287" y="4532123"/>
                  <a:pt x="2527170" y="4539316"/>
                  <a:pt x="2491986" y="4524678"/>
                </a:cubicBezTo>
                <a:cubicBezTo>
                  <a:pt x="2449219" y="4506927"/>
                  <a:pt x="2406896" y="4488094"/>
                  <a:pt x="2363895" y="4471069"/>
                </a:cubicBezTo>
                <a:cubicBezTo>
                  <a:pt x="2347265" y="4464556"/>
                  <a:pt x="2329135" y="4461097"/>
                  <a:pt x="2311566" y="4457491"/>
                </a:cubicBezTo>
                <a:cubicBezTo>
                  <a:pt x="2294899" y="4454317"/>
                  <a:pt x="2274416" y="4458121"/>
                  <a:pt x="2262011" y="4449484"/>
                </a:cubicBezTo>
                <a:cubicBezTo>
                  <a:pt x="2230123" y="4427279"/>
                  <a:pt x="2196623" y="4415167"/>
                  <a:pt x="2158206" y="4412555"/>
                </a:cubicBezTo>
                <a:cubicBezTo>
                  <a:pt x="2143798" y="4411575"/>
                  <a:pt x="2130327" y="4402309"/>
                  <a:pt x="2115838" y="4399840"/>
                </a:cubicBezTo>
                <a:cubicBezTo>
                  <a:pt x="2096014" y="4396637"/>
                  <a:pt x="2073451" y="4390093"/>
                  <a:pt x="2055614" y="4395932"/>
                </a:cubicBezTo>
                <a:cubicBezTo>
                  <a:pt x="2013667" y="4409780"/>
                  <a:pt x="1981552" y="4393679"/>
                  <a:pt x="1947021" y="4374820"/>
                </a:cubicBezTo>
                <a:cubicBezTo>
                  <a:pt x="1913035" y="4356182"/>
                  <a:pt x="1876975" y="4340743"/>
                  <a:pt x="1840396" y="4327492"/>
                </a:cubicBezTo>
                <a:cubicBezTo>
                  <a:pt x="1826623" y="4322661"/>
                  <a:pt x="1809379" y="4327983"/>
                  <a:pt x="1793775" y="4328221"/>
                </a:cubicBezTo>
                <a:cubicBezTo>
                  <a:pt x="1788208" y="4328213"/>
                  <a:pt x="1782076" y="4328353"/>
                  <a:pt x="1777216" y="4326168"/>
                </a:cubicBezTo>
                <a:cubicBezTo>
                  <a:pt x="1730217" y="4305160"/>
                  <a:pt x="1682189" y="4288351"/>
                  <a:pt x="1629295" y="4294032"/>
                </a:cubicBezTo>
                <a:cubicBezTo>
                  <a:pt x="1624431" y="4294630"/>
                  <a:pt x="1619210" y="4292232"/>
                  <a:pt x="1614496" y="4290614"/>
                </a:cubicBezTo>
                <a:cubicBezTo>
                  <a:pt x="1591493" y="4282369"/>
                  <a:pt x="1569306" y="4270287"/>
                  <a:pt x="1545646" y="4266265"/>
                </a:cubicBezTo>
                <a:cubicBezTo>
                  <a:pt x="1487316" y="4256363"/>
                  <a:pt x="1428380" y="4249943"/>
                  <a:pt x="1369537" y="4242047"/>
                </a:cubicBezTo>
                <a:cubicBezTo>
                  <a:pt x="1365856" y="4241612"/>
                  <a:pt x="1361977" y="4241349"/>
                  <a:pt x="1358743" y="4239828"/>
                </a:cubicBezTo>
                <a:cubicBezTo>
                  <a:pt x="1337488" y="4230405"/>
                  <a:pt x="1318289" y="4231698"/>
                  <a:pt x="1298789" y="4245587"/>
                </a:cubicBezTo>
                <a:cubicBezTo>
                  <a:pt x="1290211" y="4251684"/>
                  <a:pt x="1278891" y="4254440"/>
                  <a:pt x="1268483" y="4257443"/>
                </a:cubicBezTo>
                <a:cubicBezTo>
                  <a:pt x="1253144" y="4261967"/>
                  <a:pt x="1237453" y="4266280"/>
                  <a:pt x="1221700" y="4268736"/>
                </a:cubicBezTo>
                <a:cubicBezTo>
                  <a:pt x="1206144" y="4271017"/>
                  <a:pt x="1189393" y="4274515"/>
                  <a:pt x="1174793" y="4270928"/>
                </a:cubicBezTo>
                <a:cubicBezTo>
                  <a:pt x="1148512" y="4264504"/>
                  <a:pt x="1123910" y="4252440"/>
                  <a:pt x="1098150" y="4243822"/>
                </a:cubicBezTo>
                <a:cubicBezTo>
                  <a:pt x="1089264" y="4240805"/>
                  <a:pt x="1079265" y="4240499"/>
                  <a:pt x="1069859" y="4239673"/>
                </a:cubicBezTo>
                <a:cubicBezTo>
                  <a:pt x="1048286" y="4237650"/>
                  <a:pt x="1025759" y="4241499"/>
                  <a:pt x="1007226" y="4224839"/>
                </a:cubicBezTo>
                <a:cubicBezTo>
                  <a:pt x="990106" y="4209202"/>
                  <a:pt x="971530" y="4212206"/>
                  <a:pt x="951768" y="4221810"/>
                </a:cubicBezTo>
                <a:cubicBezTo>
                  <a:pt x="937572" y="4228639"/>
                  <a:pt x="921644" y="4233679"/>
                  <a:pt x="906114" y="4235593"/>
                </a:cubicBezTo>
                <a:cubicBezTo>
                  <a:pt x="884782" y="4238224"/>
                  <a:pt x="863800" y="4238468"/>
                  <a:pt x="841245" y="4234521"/>
                </a:cubicBezTo>
                <a:cubicBezTo>
                  <a:pt x="825289" y="4231767"/>
                  <a:pt x="812226" y="4230137"/>
                  <a:pt x="800332" y="4219495"/>
                </a:cubicBezTo>
                <a:cubicBezTo>
                  <a:pt x="798402" y="4217879"/>
                  <a:pt x="794734" y="4217259"/>
                  <a:pt x="791951" y="4217256"/>
                </a:cubicBezTo>
                <a:cubicBezTo>
                  <a:pt x="755353" y="4217923"/>
                  <a:pt x="719451" y="4213811"/>
                  <a:pt x="682847" y="4209095"/>
                </a:cubicBezTo>
                <a:cubicBezTo>
                  <a:pt x="636323" y="4202966"/>
                  <a:pt x="586603" y="4208305"/>
                  <a:pt x="544048" y="4236583"/>
                </a:cubicBezTo>
                <a:cubicBezTo>
                  <a:pt x="537823" y="4240799"/>
                  <a:pt x="528820" y="4242229"/>
                  <a:pt x="520986" y="4242810"/>
                </a:cubicBezTo>
                <a:cubicBezTo>
                  <a:pt x="484092" y="4245125"/>
                  <a:pt x="447111" y="4245951"/>
                  <a:pt x="410178" y="4248822"/>
                </a:cubicBezTo>
                <a:cubicBezTo>
                  <a:pt x="390031" y="4250420"/>
                  <a:pt x="368985" y="4251587"/>
                  <a:pt x="350333" y="4258484"/>
                </a:cubicBezTo>
                <a:cubicBezTo>
                  <a:pt x="332065" y="4265218"/>
                  <a:pt x="317199" y="4273672"/>
                  <a:pt x="307802" y="4256334"/>
                </a:cubicBezTo>
                <a:cubicBezTo>
                  <a:pt x="288364" y="4263918"/>
                  <a:pt x="271422" y="4270190"/>
                  <a:pt x="254816" y="4277037"/>
                </a:cubicBezTo>
                <a:cubicBezTo>
                  <a:pt x="248704" y="4279592"/>
                  <a:pt x="243390" y="4284054"/>
                  <a:pt x="237292" y="4286423"/>
                </a:cubicBezTo>
                <a:cubicBezTo>
                  <a:pt x="230810" y="4288952"/>
                  <a:pt x="223666" y="4290321"/>
                  <a:pt x="216734" y="4291334"/>
                </a:cubicBezTo>
                <a:cubicBezTo>
                  <a:pt x="185806" y="4295911"/>
                  <a:pt x="154918" y="4299934"/>
                  <a:pt x="124141" y="4305079"/>
                </a:cubicBezTo>
                <a:cubicBezTo>
                  <a:pt x="118127" y="4306154"/>
                  <a:pt x="112739" y="4311724"/>
                  <a:pt x="107121" y="4315238"/>
                </a:cubicBezTo>
                <a:cubicBezTo>
                  <a:pt x="103434" y="4317587"/>
                  <a:pt x="99664" y="4321227"/>
                  <a:pt x="95746" y="4321517"/>
                </a:cubicBezTo>
                <a:cubicBezTo>
                  <a:pt x="65894" y="4323941"/>
                  <a:pt x="36179" y="4327118"/>
                  <a:pt x="6292" y="4327311"/>
                </a:cubicBezTo>
                <a:lnTo>
                  <a:pt x="1" y="4327851"/>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78C92F-8E27-8376-B9AA-9686D30FF6C9}"/>
              </a:ext>
            </a:extLst>
          </p:cNvPr>
          <p:cNvSpPr>
            <a:spLocks noGrp="1"/>
          </p:cNvSpPr>
          <p:nvPr>
            <p:ph type="ctrTitle"/>
          </p:nvPr>
        </p:nvSpPr>
        <p:spPr>
          <a:xfrm>
            <a:off x="1716088" y="1263652"/>
            <a:ext cx="8748712" cy="1806779"/>
          </a:xfrm>
        </p:spPr>
        <p:txBody>
          <a:bodyPr>
            <a:normAutofit/>
          </a:bodyPr>
          <a:lstStyle/>
          <a:p>
            <a:pPr algn="l"/>
            <a:r>
              <a:rPr lang="en-GB" sz="7200">
                <a:solidFill>
                  <a:schemeClr val="bg1"/>
                </a:solidFill>
              </a:rPr>
              <a:t>Gaussian Elimination </a:t>
            </a:r>
            <a:endParaRPr lang="en-US" sz="7200">
              <a:solidFill>
                <a:schemeClr val="bg1"/>
              </a:solidFill>
            </a:endParaRPr>
          </a:p>
        </p:txBody>
      </p:sp>
      <p:sp>
        <p:nvSpPr>
          <p:cNvPr id="3" name="Subtitle 2">
            <a:extLst>
              <a:ext uri="{FF2B5EF4-FFF2-40B4-BE49-F238E27FC236}">
                <a16:creationId xmlns:a16="http://schemas.microsoft.com/office/drawing/2014/main" id="{EFE0A3C1-AA41-2A84-9164-8EEE5651D57F}"/>
              </a:ext>
            </a:extLst>
          </p:cNvPr>
          <p:cNvSpPr>
            <a:spLocks noGrp="1"/>
          </p:cNvSpPr>
          <p:nvPr>
            <p:ph type="subTitle" idx="1"/>
          </p:nvPr>
        </p:nvSpPr>
        <p:spPr>
          <a:xfrm>
            <a:off x="1712914" y="3451428"/>
            <a:ext cx="7866062" cy="884538"/>
          </a:xfrm>
        </p:spPr>
        <p:txBody>
          <a:bodyPr wrap="square">
            <a:normAutofit/>
          </a:bodyPr>
          <a:lstStyle/>
          <a:p>
            <a:pPr algn="l"/>
            <a:r>
              <a:rPr lang="en-GB">
                <a:solidFill>
                  <a:schemeClr val="bg1"/>
                </a:solidFill>
              </a:rPr>
              <a:t>By: Seifeldin Amr</a:t>
            </a:r>
          </a:p>
          <a:p>
            <a:pPr algn="l"/>
            <a:r>
              <a:rPr lang="en-GB">
                <a:solidFill>
                  <a:schemeClr val="bg1"/>
                </a:solidFill>
              </a:rPr>
              <a:t>Id:224703</a:t>
            </a:r>
            <a:endParaRPr lang="en-US">
              <a:solidFill>
                <a:schemeClr val="bg1"/>
              </a:solidFill>
            </a:endParaRPr>
          </a:p>
        </p:txBody>
      </p:sp>
      <p:grpSp>
        <p:nvGrpSpPr>
          <p:cNvPr id="12" name="Group 11">
            <a:extLst>
              <a:ext uri="{FF2B5EF4-FFF2-40B4-BE49-F238E27FC236}">
                <a16:creationId xmlns:a16="http://schemas.microsoft.com/office/drawing/2014/main" id="{51579200-569C-441E-840B-B8541A0177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840" y="3637714"/>
            <a:ext cx="10479782" cy="2198910"/>
            <a:chOff x="839281" y="3610818"/>
            <a:chExt cx="10479782" cy="2198910"/>
          </a:xfrm>
        </p:grpSpPr>
        <p:sp>
          <p:nvSpPr>
            <p:cNvPr id="5" name="Freeform: Shape 4">
              <a:extLst>
                <a:ext uri="{FF2B5EF4-FFF2-40B4-BE49-F238E27FC236}">
                  <a16:creationId xmlns:a16="http://schemas.microsoft.com/office/drawing/2014/main" id="{EBEB88F5-C5AF-4DC0-A8DF-1B824164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33341">
              <a:off x="839281" y="3610819"/>
              <a:ext cx="10479782" cy="2198909"/>
            </a:xfrm>
            <a:custGeom>
              <a:avLst/>
              <a:gdLst>
                <a:gd name="connsiteX0" fmla="*/ 10461499 w 10479782"/>
                <a:gd name="connsiteY0" fmla="*/ 0 h 2198909"/>
                <a:gd name="connsiteX1" fmla="*/ 10479782 w 10479782"/>
                <a:gd name="connsiteY1" fmla="*/ 268945 h 2198909"/>
                <a:gd name="connsiteX2" fmla="*/ 10440826 w 10479782"/>
                <a:gd name="connsiteY2" fmla="*/ 322737 h 2198909"/>
                <a:gd name="connsiteX3" fmla="*/ 10411022 w 10479782"/>
                <a:gd name="connsiteY3" fmla="*/ 357725 h 2198909"/>
                <a:gd name="connsiteX4" fmla="*/ 10329570 w 10479782"/>
                <a:gd name="connsiteY4" fmla="*/ 401597 h 2198909"/>
                <a:gd name="connsiteX5" fmla="*/ 10257560 w 10479782"/>
                <a:gd name="connsiteY5" fmla="*/ 434548 h 2198909"/>
                <a:gd name="connsiteX6" fmla="*/ 10205356 w 10479782"/>
                <a:gd name="connsiteY6" fmla="*/ 471018 h 2198909"/>
                <a:gd name="connsiteX7" fmla="*/ 10161298 w 10479782"/>
                <a:gd name="connsiteY7" fmla="*/ 504523 h 2198909"/>
                <a:gd name="connsiteX8" fmla="*/ 10061519 w 10479782"/>
                <a:gd name="connsiteY8" fmla="*/ 591159 h 2198909"/>
                <a:gd name="connsiteX9" fmla="*/ 9951004 w 10479782"/>
                <a:gd name="connsiteY9" fmla="*/ 664281 h 2198909"/>
                <a:gd name="connsiteX10" fmla="*/ 9862146 w 10479782"/>
                <a:gd name="connsiteY10" fmla="*/ 753878 h 2198909"/>
                <a:gd name="connsiteX11" fmla="*/ 9825493 w 10479782"/>
                <a:gd name="connsiteY11" fmla="*/ 802378 h 2198909"/>
                <a:gd name="connsiteX12" fmla="*/ 9748484 w 10479782"/>
                <a:gd name="connsiteY12" fmla="*/ 835515 h 2198909"/>
                <a:gd name="connsiteX13" fmla="*/ 9664995 w 10479782"/>
                <a:gd name="connsiteY13" fmla="*/ 887348 h 2198909"/>
                <a:gd name="connsiteX14" fmla="*/ 9605757 w 10479782"/>
                <a:gd name="connsiteY14" fmla="*/ 938809 h 2198909"/>
                <a:gd name="connsiteX15" fmla="*/ 9560035 w 10479782"/>
                <a:gd name="connsiteY15" fmla="*/ 973242 h 2198909"/>
                <a:gd name="connsiteX16" fmla="*/ 9495427 w 10479782"/>
                <a:gd name="connsiteY16" fmla="*/ 1007860 h 2198909"/>
                <a:gd name="connsiteX17" fmla="*/ 9430637 w 10479782"/>
                <a:gd name="connsiteY17" fmla="*/ 1053214 h 2198909"/>
                <a:gd name="connsiteX18" fmla="*/ 9399167 w 10479782"/>
                <a:gd name="connsiteY18" fmla="*/ 1081166 h 2198909"/>
                <a:gd name="connsiteX19" fmla="*/ 9338262 w 10479782"/>
                <a:gd name="connsiteY19" fmla="*/ 1127630 h 2198909"/>
                <a:gd name="connsiteX20" fmla="*/ 9275507 w 10479782"/>
                <a:gd name="connsiteY20" fmla="*/ 1170948 h 2198909"/>
                <a:gd name="connsiteX21" fmla="*/ 9157587 w 10479782"/>
                <a:gd name="connsiteY21" fmla="*/ 1220560 h 2198909"/>
                <a:gd name="connsiteX22" fmla="*/ 9050218 w 10479782"/>
                <a:gd name="connsiteY22" fmla="*/ 1293496 h 2198909"/>
                <a:gd name="connsiteX23" fmla="*/ 8965064 w 10479782"/>
                <a:gd name="connsiteY23" fmla="*/ 1346810 h 2198909"/>
                <a:gd name="connsiteX24" fmla="*/ 8915452 w 10479782"/>
                <a:gd name="connsiteY24" fmla="*/ 1381799 h 2198909"/>
                <a:gd name="connsiteX25" fmla="*/ 8824374 w 10479782"/>
                <a:gd name="connsiteY25" fmla="*/ 1459917 h 2198909"/>
                <a:gd name="connsiteX26" fmla="*/ 8683128 w 10479782"/>
                <a:gd name="connsiteY26" fmla="*/ 1542110 h 2198909"/>
                <a:gd name="connsiteX27" fmla="*/ 8597789 w 10479782"/>
                <a:gd name="connsiteY27" fmla="*/ 1586538 h 2198909"/>
                <a:gd name="connsiteX28" fmla="*/ 8414152 w 10479782"/>
                <a:gd name="connsiteY28" fmla="*/ 1653552 h 2198909"/>
                <a:gd name="connsiteX29" fmla="*/ 8354914 w 10479782"/>
                <a:gd name="connsiteY29" fmla="*/ 1677432 h 2198909"/>
                <a:gd name="connsiteX30" fmla="*/ 8287162 w 10479782"/>
                <a:gd name="connsiteY30" fmla="*/ 1693166 h 2198909"/>
                <a:gd name="connsiteX31" fmla="*/ 8178313 w 10479782"/>
                <a:gd name="connsiteY31" fmla="*/ 1730375 h 2198909"/>
                <a:gd name="connsiteX32" fmla="*/ 7965797 w 10479782"/>
                <a:gd name="connsiteY32" fmla="*/ 1794426 h 2198909"/>
                <a:gd name="connsiteX33" fmla="*/ 7919147 w 10479782"/>
                <a:gd name="connsiteY33" fmla="*/ 1804237 h 2198909"/>
                <a:gd name="connsiteX34" fmla="*/ 7800300 w 10479782"/>
                <a:gd name="connsiteY34" fmla="*/ 1845519 h 2198909"/>
                <a:gd name="connsiteX35" fmla="*/ 7729030 w 10479782"/>
                <a:gd name="connsiteY35" fmla="*/ 1873286 h 2198909"/>
                <a:gd name="connsiteX36" fmla="*/ 7669977 w 10479782"/>
                <a:gd name="connsiteY36" fmla="*/ 1889207 h 2198909"/>
                <a:gd name="connsiteX37" fmla="*/ 7617775 w 10479782"/>
                <a:gd name="connsiteY37" fmla="*/ 1896611 h 2198909"/>
                <a:gd name="connsiteX38" fmla="*/ 7480416 w 10479782"/>
                <a:gd name="connsiteY38" fmla="*/ 1933264 h 2198909"/>
                <a:gd name="connsiteX39" fmla="*/ 7425622 w 10479782"/>
                <a:gd name="connsiteY39" fmla="*/ 1947704 h 2198909"/>
                <a:gd name="connsiteX40" fmla="*/ 7283451 w 10479782"/>
                <a:gd name="connsiteY40" fmla="*/ 1997316 h 2198909"/>
                <a:gd name="connsiteX41" fmla="*/ 7162938 w 10479782"/>
                <a:gd name="connsiteY41" fmla="*/ 2030081 h 2198909"/>
                <a:gd name="connsiteX42" fmla="*/ 7112588 w 10479782"/>
                <a:gd name="connsiteY42" fmla="*/ 2045816 h 2198909"/>
                <a:gd name="connsiteX43" fmla="*/ 6997443 w 10479782"/>
                <a:gd name="connsiteY43" fmla="*/ 2072103 h 2198909"/>
                <a:gd name="connsiteX44" fmla="*/ 6932282 w 10479782"/>
                <a:gd name="connsiteY44" fmla="*/ 2090616 h 2198909"/>
                <a:gd name="connsiteX45" fmla="*/ 6773265 w 10479782"/>
                <a:gd name="connsiteY45" fmla="*/ 2111533 h 2198909"/>
                <a:gd name="connsiteX46" fmla="*/ 6609064 w 10479782"/>
                <a:gd name="connsiteY46" fmla="*/ 2131711 h 2198909"/>
                <a:gd name="connsiteX47" fmla="*/ 6518913 w 10479782"/>
                <a:gd name="connsiteY47" fmla="*/ 2138375 h 2198909"/>
                <a:gd name="connsiteX48" fmla="*/ 6440239 w 10479782"/>
                <a:gd name="connsiteY48" fmla="*/ 2148928 h 2198909"/>
                <a:gd name="connsiteX49" fmla="*/ 6371744 w 10479782"/>
                <a:gd name="connsiteY49" fmla="*/ 2155592 h 2198909"/>
                <a:gd name="connsiteX50" fmla="*/ 6262710 w 10479782"/>
                <a:gd name="connsiteY50" fmla="*/ 2169105 h 2198909"/>
                <a:gd name="connsiteX51" fmla="*/ 6217357 w 10479782"/>
                <a:gd name="connsiteY51" fmla="*/ 2172623 h 2198909"/>
                <a:gd name="connsiteX52" fmla="*/ 6110358 w 10479782"/>
                <a:gd name="connsiteY52" fmla="*/ 2172437 h 2198909"/>
                <a:gd name="connsiteX53" fmla="*/ 6073149 w 10479782"/>
                <a:gd name="connsiteY53" fmla="*/ 2170587 h 2198909"/>
                <a:gd name="connsiteX54" fmla="*/ 6001508 w 10479782"/>
                <a:gd name="connsiteY54" fmla="*/ 2147632 h 2198909"/>
                <a:gd name="connsiteX55" fmla="*/ 5992994 w 10479782"/>
                <a:gd name="connsiteY55" fmla="*/ 2145966 h 2198909"/>
                <a:gd name="connsiteX56" fmla="*/ 5945973 w 10479782"/>
                <a:gd name="connsiteY56" fmla="*/ 2136894 h 2198909"/>
                <a:gd name="connsiteX57" fmla="*/ 5920240 w 10479782"/>
                <a:gd name="connsiteY57" fmla="*/ 2133932 h 2198909"/>
                <a:gd name="connsiteX58" fmla="*/ 5822498 w 10479782"/>
                <a:gd name="connsiteY58" fmla="*/ 2115051 h 2198909"/>
                <a:gd name="connsiteX59" fmla="*/ 5766224 w 10479782"/>
                <a:gd name="connsiteY59" fmla="*/ 2106165 h 2198909"/>
                <a:gd name="connsiteX60" fmla="*/ 5720684 w 10479782"/>
                <a:gd name="connsiteY60" fmla="*/ 2107461 h 2198909"/>
                <a:gd name="connsiteX61" fmla="*/ 5640713 w 10479782"/>
                <a:gd name="connsiteY61" fmla="*/ 2109127 h 2198909"/>
                <a:gd name="connsiteX62" fmla="*/ 5615165 w 10479782"/>
                <a:gd name="connsiteY62" fmla="*/ 2113386 h 2198909"/>
                <a:gd name="connsiteX63" fmla="*/ 5499652 w 10479782"/>
                <a:gd name="connsiteY63" fmla="*/ 2101167 h 2198909"/>
                <a:gd name="connsiteX64" fmla="*/ 5433750 w 10479782"/>
                <a:gd name="connsiteY64" fmla="*/ 2100242 h 2198909"/>
                <a:gd name="connsiteX65" fmla="*/ 5359518 w 10479782"/>
                <a:gd name="connsiteY65" fmla="*/ 2085061 h 2198909"/>
                <a:gd name="connsiteX66" fmla="*/ 5337859 w 10479782"/>
                <a:gd name="connsiteY66" fmla="*/ 2085801 h 2198909"/>
                <a:gd name="connsiteX67" fmla="*/ 5313608 w 10479782"/>
                <a:gd name="connsiteY67" fmla="*/ 2087098 h 2198909"/>
                <a:gd name="connsiteX68" fmla="*/ 5239190 w 10479782"/>
                <a:gd name="connsiteY68" fmla="*/ 2088209 h 2198909"/>
                <a:gd name="connsiteX69" fmla="*/ 5194022 w 10479782"/>
                <a:gd name="connsiteY69" fmla="*/ 2093762 h 2198909"/>
                <a:gd name="connsiteX70" fmla="*/ 5107944 w 10479782"/>
                <a:gd name="connsiteY70" fmla="*/ 2090431 h 2198909"/>
                <a:gd name="connsiteX71" fmla="*/ 5076101 w 10479782"/>
                <a:gd name="connsiteY71" fmla="*/ 2095243 h 2198909"/>
                <a:gd name="connsiteX72" fmla="*/ 4995576 w 10479782"/>
                <a:gd name="connsiteY72" fmla="*/ 2095799 h 2198909"/>
                <a:gd name="connsiteX73" fmla="*/ 4923380 w 10479782"/>
                <a:gd name="connsiteY73" fmla="*/ 2093021 h 2198909"/>
                <a:gd name="connsiteX74" fmla="*/ 4853775 w 10479782"/>
                <a:gd name="connsiteY74" fmla="*/ 2094502 h 2198909"/>
                <a:gd name="connsiteX75" fmla="*/ 4803979 w 10479782"/>
                <a:gd name="connsiteY75" fmla="*/ 2100611 h 2198909"/>
                <a:gd name="connsiteX76" fmla="*/ 4749925 w 10479782"/>
                <a:gd name="connsiteY76" fmla="*/ 2104313 h 2198909"/>
                <a:gd name="connsiteX77" fmla="*/ 4600905 w 10479782"/>
                <a:gd name="connsiteY77" fmla="*/ 2126343 h 2198909"/>
                <a:gd name="connsiteX78" fmla="*/ 4573322 w 10479782"/>
                <a:gd name="connsiteY78" fmla="*/ 2120975 h 2198909"/>
                <a:gd name="connsiteX79" fmla="*/ 4416711 w 10479782"/>
                <a:gd name="connsiteY79" fmla="*/ 2115976 h 2198909"/>
                <a:gd name="connsiteX80" fmla="*/ 4382651 w 10479782"/>
                <a:gd name="connsiteY80" fmla="*/ 2116347 h 2198909"/>
                <a:gd name="connsiteX81" fmla="*/ 4291200 w 10479782"/>
                <a:gd name="connsiteY81" fmla="*/ 2094502 h 2198909"/>
                <a:gd name="connsiteX82" fmla="*/ 4150141 w 10479782"/>
                <a:gd name="connsiteY82" fmla="*/ 2129120 h 2198909"/>
                <a:gd name="connsiteX83" fmla="*/ 4018151 w 10479782"/>
                <a:gd name="connsiteY83" fmla="*/ 2172437 h 2198909"/>
                <a:gd name="connsiteX84" fmla="*/ 4001491 w 10479782"/>
                <a:gd name="connsiteY84" fmla="*/ 2177991 h 2198909"/>
                <a:gd name="connsiteX85" fmla="*/ 3954101 w 10479782"/>
                <a:gd name="connsiteY85" fmla="*/ 2187433 h 2198909"/>
                <a:gd name="connsiteX86" fmla="*/ 3895419 w 10479782"/>
                <a:gd name="connsiteY86" fmla="*/ 2190764 h 2198909"/>
                <a:gd name="connsiteX87" fmla="*/ 3821000 w 10479782"/>
                <a:gd name="connsiteY87" fmla="*/ 2198909 h 2198909"/>
                <a:gd name="connsiteX88" fmla="*/ 3761394 w 10479782"/>
                <a:gd name="connsiteY88" fmla="*/ 2188727 h 2198909"/>
                <a:gd name="connsiteX89" fmla="*/ 3678089 w 10479782"/>
                <a:gd name="connsiteY89" fmla="*/ 2173548 h 2198909"/>
                <a:gd name="connsiteX90" fmla="*/ 3599599 w 10479782"/>
                <a:gd name="connsiteY90" fmla="*/ 2159108 h 2198909"/>
                <a:gd name="connsiteX91" fmla="*/ 3574795 w 10479782"/>
                <a:gd name="connsiteY91" fmla="*/ 2176139 h 2198909"/>
                <a:gd name="connsiteX92" fmla="*/ 3536474 w 10479782"/>
                <a:gd name="connsiteY92" fmla="*/ 2190949 h 2198909"/>
                <a:gd name="connsiteX93" fmla="*/ 3493898 w 10479782"/>
                <a:gd name="connsiteY93" fmla="*/ 2173177 h 2198909"/>
                <a:gd name="connsiteX94" fmla="*/ 3394304 w 10479782"/>
                <a:gd name="connsiteY94" fmla="*/ 2136340 h 2198909"/>
                <a:gd name="connsiteX95" fmla="*/ 3331364 w 10479782"/>
                <a:gd name="connsiteY95" fmla="*/ 2134672 h 2198909"/>
                <a:gd name="connsiteX96" fmla="*/ 3194561 w 10479782"/>
                <a:gd name="connsiteY96" fmla="*/ 2118938 h 2198909"/>
                <a:gd name="connsiteX97" fmla="*/ 3105150 w 10479782"/>
                <a:gd name="connsiteY97" fmla="*/ 2096539 h 2198909"/>
                <a:gd name="connsiteX98" fmla="*/ 3040916 w 10479782"/>
                <a:gd name="connsiteY98" fmla="*/ 2071178 h 2198909"/>
                <a:gd name="connsiteX99" fmla="*/ 2948911 w 10479782"/>
                <a:gd name="connsiteY99" fmla="*/ 2038042 h 2198909"/>
                <a:gd name="connsiteX100" fmla="*/ 2856536 w 10479782"/>
                <a:gd name="connsiteY100" fmla="*/ 2020826 h 2198909"/>
                <a:gd name="connsiteX101" fmla="*/ 2789709 w 10479782"/>
                <a:gd name="connsiteY101" fmla="*/ 1999166 h 2198909"/>
                <a:gd name="connsiteX102" fmla="*/ 2708071 w 10479782"/>
                <a:gd name="connsiteY102" fmla="*/ 1984356 h 2198909"/>
                <a:gd name="connsiteX103" fmla="*/ 2639578 w 10479782"/>
                <a:gd name="connsiteY103" fmla="*/ 1983803 h 2198909"/>
                <a:gd name="connsiteX104" fmla="*/ 2532209 w 10479782"/>
                <a:gd name="connsiteY104" fmla="*/ 1986393 h 2198909"/>
                <a:gd name="connsiteX105" fmla="*/ 2400776 w 10479782"/>
                <a:gd name="connsiteY105" fmla="*/ 1941596 h 2198909"/>
                <a:gd name="connsiteX106" fmla="*/ 2347647 w 10479782"/>
                <a:gd name="connsiteY106" fmla="*/ 1931598 h 2198909"/>
                <a:gd name="connsiteX107" fmla="*/ 2297664 w 10479782"/>
                <a:gd name="connsiteY107" fmla="*/ 1926971 h 2198909"/>
                <a:gd name="connsiteX108" fmla="*/ 2191592 w 10479782"/>
                <a:gd name="connsiteY108" fmla="*/ 1897167 h 2198909"/>
                <a:gd name="connsiteX109" fmla="*/ 2148460 w 10479782"/>
                <a:gd name="connsiteY109" fmla="*/ 1887355 h 2198909"/>
                <a:gd name="connsiteX110" fmla="*/ 2088110 w 10479782"/>
                <a:gd name="connsiteY110" fmla="*/ 1887541 h 2198909"/>
                <a:gd name="connsiteX111" fmla="*/ 1978335 w 10479782"/>
                <a:gd name="connsiteY111" fmla="*/ 1873842 h 2198909"/>
                <a:gd name="connsiteX112" fmla="*/ 1868746 w 10479782"/>
                <a:gd name="connsiteY112" fmla="*/ 1833856 h 2198909"/>
                <a:gd name="connsiteX113" fmla="*/ 1822281 w 10479782"/>
                <a:gd name="connsiteY113" fmla="*/ 1837743 h 2198909"/>
                <a:gd name="connsiteX114" fmla="*/ 1805620 w 10479782"/>
                <a:gd name="connsiteY114" fmla="*/ 1836818 h 2198909"/>
                <a:gd name="connsiteX115" fmla="*/ 1655861 w 10479782"/>
                <a:gd name="connsiteY115" fmla="*/ 1814789 h 2198909"/>
                <a:gd name="connsiteX116" fmla="*/ 1640864 w 10479782"/>
                <a:gd name="connsiteY116" fmla="*/ 1812383 h 2198909"/>
                <a:gd name="connsiteX117" fmla="*/ 1570522 w 10479782"/>
                <a:gd name="connsiteY117" fmla="*/ 1792761 h 2198909"/>
                <a:gd name="connsiteX118" fmla="*/ 1393176 w 10479782"/>
                <a:gd name="connsiteY118" fmla="*/ 1780542 h 2198909"/>
                <a:gd name="connsiteX119" fmla="*/ 1382255 w 10479782"/>
                <a:gd name="connsiteY119" fmla="*/ 1779061 h 2198909"/>
                <a:gd name="connsiteX120" fmla="*/ 1322831 w 10479782"/>
                <a:gd name="connsiteY120" fmla="*/ 1788872 h 2198909"/>
                <a:gd name="connsiteX121" fmla="*/ 1293399 w 10479782"/>
                <a:gd name="connsiteY121" fmla="*/ 1802756 h 2198909"/>
                <a:gd name="connsiteX122" fmla="*/ 1247489 w 10479782"/>
                <a:gd name="connsiteY122" fmla="*/ 1817197 h 2198909"/>
                <a:gd name="connsiteX123" fmla="*/ 1200839 w 10479782"/>
                <a:gd name="connsiteY123" fmla="*/ 1822564 h 2198909"/>
                <a:gd name="connsiteX124" fmla="*/ 1122534 w 10479782"/>
                <a:gd name="connsiteY124" fmla="*/ 1800720 h 2198909"/>
                <a:gd name="connsiteX125" fmla="*/ 1094027 w 10479782"/>
                <a:gd name="connsiteY125" fmla="*/ 1798498 h 2198909"/>
                <a:gd name="connsiteX126" fmla="*/ 1030531 w 10479782"/>
                <a:gd name="connsiteY126" fmla="*/ 1787947 h 2198909"/>
                <a:gd name="connsiteX127" fmla="*/ 974995 w 10479782"/>
                <a:gd name="connsiteY127" fmla="*/ 1788687 h 2198909"/>
                <a:gd name="connsiteX128" fmla="*/ 930382 w 10479782"/>
                <a:gd name="connsiteY128" fmla="*/ 1805534 h 2198909"/>
                <a:gd name="connsiteX129" fmla="*/ 865590 w 10479782"/>
                <a:gd name="connsiteY129" fmla="*/ 1808865 h 2198909"/>
                <a:gd name="connsiteX130" fmla="*/ 823752 w 10479782"/>
                <a:gd name="connsiteY130" fmla="*/ 1796648 h 2198909"/>
                <a:gd name="connsiteX131" fmla="*/ 815238 w 10479782"/>
                <a:gd name="connsiteY131" fmla="*/ 1794982 h 2198909"/>
                <a:gd name="connsiteX132" fmla="*/ 705832 w 10479782"/>
                <a:gd name="connsiteY132" fmla="*/ 1794240 h 2198909"/>
                <a:gd name="connsiteX133" fmla="*/ 569216 w 10479782"/>
                <a:gd name="connsiteY133" fmla="*/ 1831079 h 2198909"/>
                <a:gd name="connsiteX134" fmla="*/ 546631 w 10479782"/>
                <a:gd name="connsiteY134" fmla="*/ 1838854 h 2198909"/>
                <a:gd name="connsiteX135" fmla="*/ 436485 w 10479782"/>
                <a:gd name="connsiteY135" fmla="*/ 1852368 h 2198909"/>
                <a:gd name="connsiteX136" fmla="*/ 377434 w 10479782"/>
                <a:gd name="connsiteY136" fmla="*/ 1866067 h 2198909"/>
                <a:gd name="connsiteX137" fmla="*/ 334855 w 10479782"/>
                <a:gd name="connsiteY137" fmla="*/ 1866808 h 2198909"/>
                <a:gd name="connsiteX138" fmla="*/ 283396 w 10479782"/>
                <a:gd name="connsiteY138" fmla="*/ 1891057 h 2198909"/>
                <a:gd name="connsiteX139" fmla="*/ 266547 w 10479782"/>
                <a:gd name="connsiteY139" fmla="*/ 1901610 h 2198909"/>
                <a:gd name="connsiteX140" fmla="*/ 246370 w 10479782"/>
                <a:gd name="connsiteY140" fmla="*/ 1907903 h 2198909"/>
                <a:gd name="connsiteX141" fmla="*/ 154923 w 10479782"/>
                <a:gd name="connsiteY141" fmla="*/ 1927896 h 2198909"/>
                <a:gd name="connsiteX142" fmla="*/ 138630 w 10479782"/>
                <a:gd name="connsiteY142" fmla="*/ 1939188 h 2198909"/>
                <a:gd name="connsiteX143" fmla="*/ 127708 w 10479782"/>
                <a:gd name="connsiteY143" fmla="*/ 1946223 h 2198909"/>
                <a:gd name="connsiteX144" fmla="*/ 38853 w 10479782"/>
                <a:gd name="connsiteY144" fmla="*/ 1958071 h 2198909"/>
                <a:gd name="connsiteX145" fmla="*/ 35679 w 10479782"/>
                <a:gd name="connsiteY145" fmla="*/ 1958561 h 2198909"/>
                <a:gd name="connsiteX146" fmla="*/ 0 w 10479782"/>
                <a:gd name="connsiteY146" fmla="*/ 1433717 h 2198909"/>
                <a:gd name="connsiteX147" fmla="*/ 42184 w 10479782"/>
                <a:gd name="connsiteY147" fmla="*/ 1423079 h 2198909"/>
                <a:gd name="connsiteX148" fmla="*/ 164178 w 10479782"/>
                <a:gd name="connsiteY148" fmla="*/ 1425856 h 2198909"/>
                <a:gd name="connsiteX149" fmla="*/ 250628 w 10479782"/>
                <a:gd name="connsiteY149" fmla="*/ 1422338 h 2198909"/>
                <a:gd name="connsiteX150" fmla="*/ 298019 w 10479782"/>
                <a:gd name="connsiteY150" fmla="*/ 1403642 h 2198909"/>
                <a:gd name="connsiteX151" fmla="*/ 331894 w 10479782"/>
                <a:gd name="connsiteY151" fmla="*/ 1405494 h 2198909"/>
                <a:gd name="connsiteX152" fmla="*/ 395574 w 10479782"/>
                <a:gd name="connsiteY152" fmla="*/ 1418822 h 2198909"/>
                <a:gd name="connsiteX153" fmla="*/ 597169 w 10479782"/>
                <a:gd name="connsiteY153" fmla="*/ 1434557 h 2198909"/>
                <a:gd name="connsiteX154" fmla="*/ 679362 w 10479782"/>
                <a:gd name="connsiteY154" fmla="*/ 1409936 h 2198909"/>
                <a:gd name="connsiteX155" fmla="*/ 703982 w 10479782"/>
                <a:gd name="connsiteY155" fmla="*/ 1409381 h 2198909"/>
                <a:gd name="connsiteX156" fmla="*/ 759147 w 10479782"/>
                <a:gd name="connsiteY156" fmla="*/ 1419007 h 2198909"/>
                <a:gd name="connsiteX157" fmla="*/ 872994 w 10479782"/>
                <a:gd name="connsiteY157" fmla="*/ 1412527 h 2198909"/>
                <a:gd name="connsiteX158" fmla="*/ 915017 w 10479782"/>
                <a:gd name="connsiteY158" fmla="*/ 1402716 h 2198909"/>
                <a:gd name="connsiteX159" fmla="*/ 938341 w 10479782"/>
                <a:gd name="connsiteY159" fmla="*/ 1396421 h 2198909"/>
                <a:gd name="connsiteX160" fmla="*/ 1058113 w 10479782"/>
                <a:gd name="connsiteY160" fmla="*/ 1379021 h 2198909"/>
                <a:gd name="connsiteX161" fmla="*/ 1111427 w 10479782"/>
                <a:gd name="connsiteY161" fmla="*/ 1360325 h 2198909"/>
                <a:gd name="connsiteX162" fmla="*/ 1125867 w 10479782"/>
                <a:gd name="connsiteY162" fmla="*/ 1357548 h 2198909"/>
                <a:gd name="connsiteX163" fmla="*/ 1204911 w 10479782"/>
                <a:gd name="connsiteY163" fmla="*/ 1365321 h 2198909"/>
                <a:gd name="connsiteX164" fmla="*/ 1264149 w 10479782"/>
                <a:gd name="connsiteY164" fmla="*/ 1395496 h 2198909"/>
                <a:gd name="connsiteX165" fmla="*/ 1275627 w 10479782"/>
                <a:gd name="connsiteY165" fmla="*/ 1405679 h 2198909"/>
                <a:gd name="connsiteX166" fmla="*/ 1440752 w 10479782"/>
                <a:gd name="connsiteY166" fmla="*/ 1402160 h 2198909"/>
                <a:gd name="connsiteX167" fmla="*/ 1466113 w 10479782"/>
                <a:gd name="connsiteY167" fmla="*/ 1397903 h 2198909"/>
                <a:gd name="connsiteX168" fmla="*/ 1588663 w 10479782"/>
                <a:gd name="connsiteY168" fmla="*/ 1415674 h 2198909"/>
                <a:gd name="connsiteX169" fmla="*/ 1624390 w 10479782"/>
                <a:gd name="connsiteY169" fmla="*/ 1419192 h 2198909"/>
                <a:gd name="connsiteX170" fmla="*/ 1752492 w 10479782"/>
                <a:gd name="connsiteY170" fmla="*/ 1435112 h 2198909"/>
                <a:gd name="connsiteX171" fmla="*/ 1770632 w 10479782"/>
                <a:gd name="connsiteY171" fmla="*/ 1420303 h 2198909"/>
                <a:gd name="connsiteX172" fmla="*/ 1822836 w 10479782"/>
                <a:gd name="connsiteY172" fmla="*/ 1383093 h 2198909"/>
                <a:gd name="connsiteX173" fmla="*/ 1925762 w 10479782"/>
                <a:gd name="connsiteY173" fmla="*/ 1350143 h 2198909"/>
                <a:gd name="connsiteX174" fmla="*/ 1953716 w 10479782"/>
                <a:gd name="connsiteY174" fmla="*/ 1351993 h 2198909"/>
                <a:gd name="connsiteX175" fmla="*/ 2024430 w 10479782"/>
                <a:gd name="connsiteY175" fmla="*/ 1406975 h 2198909"/>
                <a:gd name="connsiteX176" fmla="*/ 2058863 w 10479782"/>
                <a:gd name="connsiteY176" fmla="*/ 1429002 h 2198909"/>
                <a:gd name="connsiteX177" fmla="*/ 2156605 w 10479782"/>
                <a:gd name="connsiteY177" fmla="*/ 1469544 h 2198909"/>
                <a:gd name="connsiteX178" fmla="*/ 2164750 w 10479782"/>
                <a:gd name="connsiteY178" fmla="*/ 1476948 h 2198909"/>
                <a:gd name="connsiteX179" fmla="*/ 2236945 w 10479782"/>
                <a:gd name="connsiteY179" fmla="*/ 1564880 h 2198909"/>
                <a:gd name="connsiteX180" fmla="*/ 2253235 w 10479782"/>
                <a:gd name="connsiteY180" fmla="*/ 1579874 h 2198909"/>
                <a:gd name="connsiteX181" fmla="*/ 2272859 w 10479782"/>
                <a:gd name="connsiteY181" fmla="*/ 1603200 h 2198909"/>
                <a:gd name="connsiteX182" fmla="*/ 2334132 w 10479782"/>
                <a:gd name="connsiteY182" fmla="*/ 1648369 h 2198909"/>
                <a:gd name="connsiteX183" fmla="*/ 2410031 w 10479782"/>
                <a:gd name="connsiteY183" fmla="*/ 1662807 h 2198909"/>
                <a:gd name="connsiteX184" fmla="*/ 2501665 w 10479782"/>
                <a:gd name="connsiteY184" fmla="*/ 1684837 h 2198909"/>
                <a:gd name="connsiteX185" fmla="*/ 2539985 w 10479782"/>
                <a:gd name="connsiteY185" fmla="*/ 1699646 h 2198909"/>
                <a:gd name="connsiteX186" fmla="*/ 2642724 w 10479782"/>
                <a:gd name="connsiteY186" fmla="*/ 1727784 h 2198909"/>
                <a:gd name="connsiteX187" fmla="*/ 2716031 w 10479782"/>
                <a:gd name="connsiteY187" fmla="*/ 1751479 h 2198909"/>
                <a:gd name="connsiteX188" fmla="*/ 2821734 w 10479782"/>
                <a:gd name="connsiteY188" fmla="*/ 1765363 h 2198909"/>
                <a:gd name="connsiteX189" fmla="*/ 2873011 w 10479782"/>
                <a:gd name="connsiteY189" fmla="*/ 1765917 h 2198909"/>
                <a:gd name="connsiteX190" fmla="*/ 2967236 w 10479782"/>
                <a:gd name="connsiteY190" fmla="*/ 1837003 h 2198909"/>
                <a:gd name="connsiteX191" fmla="*/ 3042395 w 10479782"/>
                <a:gd name="connsiteY191" fmla="*/ 1884024 h 2198909"/>
                <a:gd name="connsiteX192" fmla="*/ 3121440 w 10479782"/>
                <a:gd name="connsiteY192" fmla="*/ 1861254 h 2198909"/>
                <a:gd name="connsiteX193" fmla="*/ 3142914 w 10479782"/>
                <a:gd name="connsiteY193" fmla="*/ 1839780 h 2198909"/>
                <a:gd name="connsiteX194" fmla="*/ 3272497 w 10479782"/>
                <a:gd name="connsiteY194" fmla="*/ 1819418 h 2198909"/>
                <a:gd name="connsiteX195" fmla="*/ 3457615 w 10479782"/>
                <a:gd name="connsiteY195" fmla="*/ 1818677 h 2198909"/>
                <a:gd name="connsiteX196" fmla="*/ 3765467 w 10479782"/>
                <a:gd name="connsiteY196" fmla="*/ 1772397 h 2198909"/>
                <a:gd name="connsiteX197" fmla="*/ 3819150 w 10479782"/>
                <a:gd name="connsiteY197" fmla="*/ 1750923 h 2198909"/>
                <a:gd name="connsiteX198" fmla="*/ 3879498 w 10479782"/>
                <a:gd name="connsiteY198" fmla="*/ 1745555 h 2198909"/>
                <a:gd name="connsiteX199" fmla="*/ 3902639 w 10479782"/>
                <a:gd name="connsiteY199" fmla="*/ 1758699 h 2198909"/>
                <a:gd name="connsiteX200" fmla="*/ 4003898 w 10479782"/>
                <a:gd name="connsiteY200" fmla="*/ 1778321 h 2198909"/>
                <a:gd name="connsiteX201" fmla="*/ 4023152 w 10479782"/>
                <a:gd name="connsiteY201" fmla="*/ 1778692 h 2198909"/>
                <a:gd name="connsiteX202" fmla="*/ 4089054 w 10479782"/>
                <a:gd name="connsiteY202" fmla="*/ 1770360 h 2198909"/>
                <a:gd name="connsiteX203" fmla="*/ 4150142 w 10479782"/>
                <a:gd name="connsiteY203" fmla="*/ 1765548 h 2198909"/>
                <a:gd name="connsiteX204" fmla="*/ 4304160 w 10479782"/>
                <a:gd name="connsiteY204" fmla="*/ 1781283 h 2198909"/>
                <a:gd name="connsiteX205" fmla="*/ 4422267 w 10479782"/>
                <a:gd name="connsiteY205" fmla="*/ 1777580 h 2198909"/>
                <a:gd name="connsiteX206" fmla="*/ 4476691 w 10479782"/>
                <a:gd name="connsiteY206" fmla="*/ 1781282 h 2198909"/>
                <a:gd name="connsiteX207" fmla="*/ 4507419 w 10479782"/>
                <a:gd name="connsiteY207" fmla="*/ 1786837 h 2198909"/>
                <a:gd name="connsiteX208" fmla="*/ 4577023 w 10479782"/>
                <a:gd name="connsiteY208" fmla="*/ 1825526 h 2198909"/>
                <a:gd name="connsiteX209" fmla="*/ 4615158 w 10479782"/>
                <a:gd name="connsiteY209" fmla="*/ 1834227 h 2198909"/>
                <a:gd name="connsiteX210" fmla="*/ 4729932 w 10479782"/>
                <a:gd name="connsiteY210" fmla="*/ 1833487 h 2198909"/>
                <a:gd name="connsiteX211" fmla="*/ 4902090 w 10479782"/>
                <a:gd name="connsiteY211" fmla="*/ 1775174 h 2198909"/>
                <a:gd name="connsiteX212" fmla="*/ 4920048 w 10479782"/>
                <a:gd name="connsiteY212" fmla="*/ 1767398 h 2198909"/>
                <a:gd name="connsiteX213" fmla="*/ 5007609 w 10479782"/>
                <a:gd name="connsiteY213" fmla="*/ 1757772 h 2198909"/>
                <a:gd name="connsiteX214" fmla="*/ 5067031 w 10479782"/>
                <a:gd name="connsiteY214" fmla="*/ 1770916 h 2198909"/>
                <a:gd name="connsiteX215" fmla="*/ 5147929 w 10479782"/>
                <a:gd name="connsiteY215" fmla="*/ 1798129 h 2198909"/>
                <a:gd name="connsiteX216" fmla="*/ 5220680 w 10479782"/>
                <a:gd name="connsiteY216" fmla="*/ 1820899 h 2198909"/>
                <a:gd name="connsiteX217" fmla="*/ 5273623 w 10479782"/>
                <a:gd name="connsiteY217" fmla="*/ 1846629 h 2198909"/>
                <a:gd name="connsiteX218" fmla="*/ 5394691 w 10479782"/>
                <a:gd name="connsiteY218" fmla="*/ 1865512 h 2198909"/>
                <a:gd name="connsiteX219" fmla="*/ 5407280 w 10479782"/>
                <a:gd name="connsiteY219" fmla="*/ 1868658 h 2198909"/>
                <a:gd name="connsiteX220" fmla="*/ 5498358 w 10479782"/>
                <a:gd name="connsiteY220" fmla="*/ 1845704 h 2198909"/>
                <a:gd name="connsiteX221" fmla="*/ 5607761 w 10479782"/>
                <a:gd name="connsiteY221" fmla="*/ 1822380 h 2198909"/>
                <a:gd name="connsiteX222" fmla="*/ 5646821 w 10479782"/>
                <a:gd name="connsiteY222" fmla="*/ 1830338 h 2198909"/>
                <a:gd name="connsiteX223" fmla="*/ 5700320 w 10479782"/>
                <a:gd name="connsiteY223" fmla="*/ 1841632 h 2198909"/>
                <a:gd name="connsiteX224" fmla="*/ 5749931 w 10479782"/>
                <a:gd name="connsiteY224" fmla="*/ 1835708 h 2198909"/>
                <a:gd name="connsiteX225" fmla="*/ 5780107 w 10479782"/>
                <a:gd name="connsiteY225" fmla="*/ 1835153 h 2198909"/>
                <a:gd name="connsiteX226" fmla="*/ 5917835 w 10479782"/>
                <a:gd name="connsiteY226" fmla="*/ 1904386 h 2198909"/>
                <a:gd name="connsiteX227" fmla="*/ 5952821 w 10479782"/>
                <a:gd name="connsiteY227" fmla="*/ 1910125 h 2198909"/>
                <a:gd name="connsiteX228" fmla="*/ 5972630 w 10479782"/>
                <a:gd name="connsiteY228" fmla="*/ 1918641 h 2198909"/>
                <a:gd name="connsiteX229" fmla="*/ 6092032 w 10479782"/>
                <a:gd name="connsiteY229" fmla="*/ 2004536 h 2198909"/>
                <a:gd name="connsiteX230" fmla="*/ 6142754 w 10479782"/>
                <a:gd name="connsiteY230" fmla="*/ 2021936 h 2198909"/>
                <a:gd name="connsiteX231" fmla="*/ 6198473 w 10479782"/>
                <a:gd name="connsiteY231" fmla="*/ 2018418 h 2198909"/>
                <a:gd name="connsiteX232" fmla="*/ 6230685 w 10479782"/>
                <a:gd name="connsiteY232" fmla="*/ 2012125 h 2198909"/>
                <a:gd name="connsiteX233" fmla="*/ 6310656 w 10479782"/>
                <a:gd name="connsiteY233" fmla="*/ 1957515 h 2198909"/>
                <a:gd name="connsiteX234" fmla="*/ 6356194 w 10479782"/>
                <a:gd name="connsiteY234" fmla="*/ 1959367 h 2198909"/>
                <a:gd name="connsiteX235" fmla="*/ 6427279 w 10479782"/>
                <a:gd name="connsiteY235" fmla="*/ 1996945 h 2198909"/>
                <a:gd name="connsiteX236" fmla="*/ 6556307 w 10479782"/>
                <a:gd name="connsiteY236" fmla="*/ 2013791 h 2198909"/>
                <a:gd name="connsiteX237" fmla="*/ 6621839 w 10479782"/>
                <a:gd name="connsiteY237" fmla="*/ 1961217 h 2198909"/>
                <a:gd name="connsiteX238" fmla="*/ 6655715 w 10479782"/>
                <a:gd name="connsiteY238" fmla="*/ 1910681 h 2198909"/>
                <a:gd name="connsiteX239" fmla="*/ 6753644 w 10479782"/>
                <a:gd name="connsiteY239" fmla="*/ 1851999 h 2198909"/>
                <a:gd name="connsiteX240" fmla="*/ 6776969 w 10479782"/>
                <a:gd name="connsiteY240" fmla="*/ 1873841 h 2198909"/>
                <a:gd name="connsiteX241" fmla="*/ 6848795 w 10479782"/>
                <a:gd name="connsiteY241" fmla="*/ 1883099 h 2198909"/>
                <a:gd name="connsiteX242" fmla="*/ 6926543 w 10479782"/>
                <a:gd name="connsiteY242" fmla="*/ 1882358 h 2198909"/>
                <a:gd name="connsiteX243" fmla="*/ 7062050 w 10479782"/>
                <a:gd name="connsiteY243" fmla="*/ 1892169 h 2198909"/>
                <a:gd name="connsiteX244" fmla="*/ 7152202 w 10479782"/>
                <a:gd name="connsiteY244" fmla="*/ 1836078 h 2198909"/>
                <a:gd name="connsiteX245" fmla="*/ 7186635 w 10479782"/>
                <a:gd name="connsiteY245" fmla="*/ 1812938 h 2198909"/>
                <a:gd name="connsiteX246" fmla="*/ 7218845 w 10479782"/>
                <a:gd name="connsiteY246" fmla="*/ 1798129 h 2198909"/>
                <a:gd name="connsiteX247" fmla="*/ 7256055 w 10479782"/>
                <a:gd name="connsiteY247" fmla="*/ 1789799 h 2198909"/>
                <a:gd name="connsiteX248" fmla="*/ 7345837 w 10479782"/>
                <a:gd name="connsiteY248" fmla="*/ 1758328 h 2198909"/>
                <a:gd name="connsiteX249" fmla="*/ 7395078 w 10479782"/>
                <a:gd name="connsiteY249" fmla="*/ 1727413 h 2198909"/>
                <a:gd name="connsiteX250" fmla="*/ 7505779 w 10479782"/>
                <a:gd name="connsiteY250" fmla="*/ 1697609 h 2198909"/>
                <a:gd name="connsiteX251" fmla="*/ 7581123 w 10479782"/>
                <a:gd name="connsiteY251" fmla="*/ 1670952 h 2198909"/>
                <a:gd name="connsiteX252" fmla="*/ 7660538 w 10479782"/>
                <a:gd name="connsiteY252" fmla="*/ 1625043 h 2198909"/>
                <a:gd name="connsiteX253" fmla="*/ 7671645 w 10479782"/>
                <a:gd name="connsiteY253" fmla="*/ 1618009 h 2198909"/>
                <a:gd name="connsiteX254" fmla="*/ 7698302 w 10479782"/>
                <a:gd name="connsiteY254" fmla="*/ 1587834 h 2198909"/>
                <a:gd name="connsiteX255" fmla="*/ 7736991 w 10479782"/>
                <a:gd name="connsiteY255" fmla="*/ 1483984 h 2198909"/>
                <a:gd name="connsiteX256" fmla="*/ 7748098 w 10479782"/>
                <a:gd name="connsiteY256" fmla="*/ 1462879 h 2198909"/>
                <a:gd name="connsiteX257" fmla="*/ 7848987 w 10479782"/>
                <a:gd name="connsiteY257" fmla="*/ 1391794 h 2198909"/>
                <a:gd name="connsiteX258" fmla="*/ 7886382 w 10479782"/>
                <a:gd name="connsiteY258" fmla="*/ 1398458 h 2198909"/>
                <a:gd name="connsiteX259" fmla="*/ 7927662 w 10479782"/>
                <a:gd name="connsiteY259" fmla="*/ 1421784 h 2198909"/>
                <a:gd name="connsiteX260" fmla="*/ 8018186 w 10479782"/>
                <a:gd name="connsiteY260" fmla="*/ 1427893 h 2198909"/>
                <a:gd name="connsiteX261" fmla="*/ 8052063 w 10479782"/>
                <a:gd name="connsiteY261" fmla="*/ 1415860 h 2198909"/>
                <a:gd name="connsiteX262" fmla="*/ 8111299 w 10479782"/>
                <a:gd name="connsiteY262" fmla="*/ 1383464 h 2198909"/>
                <a:gd name="connsiteX263" fmla="*/ 8157024 w 10479782"/>
                <a:gd name="connsiteY263" fmla="*/ 1333297 h 2198909"/>
                <a:gd name="connsiteX264" fmla="*/ 8223482 w 10479782"/>
                <a:gd name="connsiteY264" fmla="*/ 1250364 h 2198909"/>
                <a:gd name="connsiteX265" fmla="*/ 8351027 w 10479782"/>
                <a:gd name="connsiteY265" fmla="*/ 1218708 h 2198909"/>
                <a:gd name="connsiteX266" fmla="*/ 8400085 w 10479782"/>
                <a:gd name="connsiteY266" fmla="*/ 1208157 h 2198909"/>
                <a:gd name="connsiteX267" fmla="*/ 8578539 w 10479782"/>
                <a:gd name="connsiteY267" fmla="*/ 1163913 h 2198909"/>
                <a:gd name="connsiteX268" fmla="*/ 8594087 w 10479782"/>
                <a:gd name="connsiteY268" fmla="*/ 1162432 h 2198909"/>
                <a:gd name="connsiteX269" fmla="*/ 8717746 w 10479782"/>
                <a:gd name="connsiteY269" fmla="*/ 1111526 h 2198909"/>
                <a:gd name="connsiteX270" fmla="*/ 8747550 w 10479782"/>
                <a:gd name="connsiteY270" fmla="*/ 1098936 h 2198909"/>
                <a:gd name="connsiteX271" fmla="*/ 8784019 w 10479782"/>
                <a:gd name="connsiteY271" fmla="*/ 1066727 h 2198909"/>
                <a:gd name="connsiteX272" fmla="*/ 8817712 w 10479782"/>
                <a:gd name="connsiteY272" fmla="*/ 975833 h 2198909"/>
                <a:gd name="connsiteX273" fmla="*/ 8857141 w 10479782"/>
                <a:gd name="connsiteY273" fmla="*/ 934367 h 2198909"/>
                <a:gd name="connsiteX274" fmla="*/ 8885835 w 10479782"/>
                <a:gd name="connsiteY274" fmla="*/ 909191 h 2198909"/>
                <a:gd name="connsiteX275" fmla="*/ 8911009 w 10479782"/>
                <a:gd name="connsiteY275" fmla="*/ 871057 h 2198909"/>
                <a:gd name="connsiteX276" fmla="*/ 8936185 w 10479782"/>
                <a:gd name="connsiteY276" fmla="*/ 779794 h 2198909"/>
                <a:gd name="connsiteX277" fmla="*/ 8974877 w 10479782"/>
                <a:gd name="connsiteY277" fmla="*/ 698896 h 2198909"/>
                <a:gd name="connsiteX278" fmla="*/ 9044481 w 10479782"/>
                <a:gd name="connsiteY278" fmla="*/ 654099 h 2198909"/>
                <a:gd name="connsiteX279" fmla="*/ 9087613 w 10479782"/>
                <a:gd name="connsiteY279" fmla="*/ 630588 h 2198909"/>
                <a:gd name="connsiteX280" fmla="*/ 9258478 w 10479782"/>
                <a:gd name="connsiteY280" fmla="*/ 654284 h 2198909"/>
                <a:gd name="connsiteX281" fmla="*/ 9375101 w 10479782"/>
                <a:gd name="connsiteY281" fmla="*/ 677423 h 2198909"/>
                <a:gd name="connsiteX282" fmla="*/ 9413421 w 10479782"/>
                <a:gd name="connsiteY282" fmla="*/ 668537 h 2198909"/>
                <a:gd name="connsiteX283" fmla="*/ 9521715 w 10479782"/>
                <a:gd name="connsiteY283" fmla="*/ 593009 h 2198909"/>
                <a:gd name="connsiteX284" fmla="*/ 9628714 w 10479782"/>
                <a:gd name="connsiteY284" fmla="*/ 559319 h 2198909"/>
                <a:gd name="connsiteX285" fmla="*/ 9709239 w 10479782"/>
                <a:gd name="connsiteY285" fmla="*/ 549692 h 2198909"/>
                <a:gd name="connsiteX286" fmla="*/ 9778472 w 10479782"/>
                <a:gd name="connsiteY286" fmla="*/ 542288 h 2198909"/>
                <a:gd name="connsiteX287" fmla="*/ 9861592 w 10479782"/>
                <a:gd name="connsiteY287" fmla="*/ 521554 h 2198909"/>
                <a:gd name="connsiteX288" fmla="*/ 9908613 w 10479782"/>
                <a:gd name="connsiteY288" fmla="*/ 498969 h 2198909"/>
                <a:gd name="connsiteX289" fmla="*/ 9983398 w 10479782"/>
                <a:gd name="connsiteY289" fmla="*/ 466574 h 2198909"/>
                <a:gd name="connsiteX290" fmla="*/ 10060038 w 10479782"/>
                <a:gd name="connsiteY290" fmla="*/ 424553 h 2198909"/>
                <a:gd name="connsiteX291" fmla="*/ 10118905 w 10479782"/>
                <a:gd name="connsiteY291" fmla="*/ 365684 h 2198909"/>
                <a:gd name="connsiteX292" fmla="*/ 10150561 w 10479782"/>
                <a:gd name="connsiteY292" fmla="*/ 316072 h 2198909"/>
                <a:gd name="connsiteX293" fmla="*/ 10243306 w 10479782"/>
                <a:gd name="connsiteY293" fmla="*/ 244987 h 2198909"/>
                <a:gd name="connsiteX294" fmla="*/ 10327164 w 10479782"/>
                <a:gd name="connsiteY294" fmla="*/ 110961 h 2198909"/>
                <a:gd name="connsiteX295" fmla="*/ 10379738 w 10479782"/>
                <a:gd name="connsiteY295" fmla="*/ 55241 h 2198909"/>
                <a:gd name="connsiteX296" fmla="*/ 10409541 w 10479782"/>
                <a:gd name="connsiteY296" fmla="*/ 39507 h 2198909"/>
                <a:gd name="connsiteX297" fmla="*/ 10460263 w 10479782"/>
                <a:gd name="connsiteY297" fmla="*/ 817 h 219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Lst>
              <a:rect l="l" t="t" r="r" b="b"/>
              <a:pathLst>
                <a:path w="10479782" h="2198909">
                  <a:moveTo>
                    <a:pt x="10461499" y="0"/>
                  </a:moveTo>
                  <a:lnTo>
                    <a:pt x="10479782" y="268945"/>
                  </a:lnTo>
                  <a:lnTo>
                    <a:pt x="10440826" y="322737"/>
                  </a:lnTo>
                  <a:cubicBezTo>
                    <a:pt x="10431756" y="335140"/>
                    <a:pt x="10423424" y="349765"/>
                    <a:pt x="10411022" y="357725"/>
                  </a:cubicBezTo>
                  <a:cubicBezTo>
                    <a:pt x="10385290" y="374385"/>
                    <a:pt x="10357152" y="387898"/>
                    <a:pt x="10329570" y="401597"/>
                  </a:cubicBezTo>
                  <a:cubicBezTo>
                    <a:pt x="10305875" y="413260"/>
                    <a:pt x="10280699" y="421960"/>
                    <a:pt x="10257560" y="434548"/>
                  </a:cubicBezTo>
                  <a:cubicBezTo>
                    <a:pt x="10239048" y="444545"/>
                    <a:pt x="10222571" y="458429"/>
                    <a:pt x="10205356" y="471018"/>
                  </a:cubicBezTo>
                  <a:cubicBezTo>
                    <a:pt x="10190361" y="481938"/>
                    <a:pt x="10173886" y="491379"/>
                    <a:pt x="10161298" y="504523"/>
                  </a:cubicBezTo>
                  <a:cubicBezTo>
                    <a:pt x="10130568" y="536364"/>
                    <a:pt x="10099653" y="567648"/>
                    <a:pt x="10061519" y="591159"/>
                  </a:cubicBezTo>
                  <a:cubicBezTo>
                    <a:pt x="10023940" y="614483"/>
                    <a:pt x="9988397" y="640586"/>
                    <a:pt x="9951004" y="664281"/>
                  </a:cubicBezTo>
                  <a:cubicBezTo>
                    <a:pt x="9914350" y="687420"/>
                    <a:pt x="9881213" y="712781"/>
                    <a:pt x="9862146" y="753878"/>
                  </a:cubicBezTo>
                  <a:cubicBezTo>
                    <a:pt x="9853631" y="772019"/>
                    <a:pt x="9841599" y="791827"/>
                    <a:pt x="9825493" y="802378"/>
                  </a:cubicBezTo>
                  <a:cubicBezTo>
                    <a:pt x="9802538" y="817372"/>
                    <a:pt x="9773475" y="822742"/>
                    <a:pt x="9748484" y="835515"/>
                  </a:cubicBezTo>
                  <a:cubicBezTo>
                    <a:pt x="9719050" y="850509"/>
                    <a:pt x="9684990" y="863468"/>
                    <a:pt x="9664995" y="887348"/>
                  </a:cubicBezTo>
                  <a:cubicBezTo>
                    <a:pt x="9647224" y="908637"/>
                    <a:pt x="9629268" y="925296"/>
                    <a:pt x="9605757" y="938809"/>
                  </a:cubicBezTo>
                  <a:cubicBezTo>
                    <a:pt x="9589282" y="948251"/>
                    <a:pt x="9577066" y="965466"/>
                    <a:pt x="9560035" y="973242"/>
                  </a:cubicBezTo>
                  <a:cubicBezTo>
                    <a:pt x="9537636" y="983609"/>
                    <a:pt x="9515050" y="991754"/>
                    <a:pt x="9495427" y="1007860"/>
                  </a:cubicBezTo>
                  <a:cubicBezTo>
                    <a:pt x="9475065" y="1024520"/>
                    <a:pt x="9451926" y="1037663"/>
                    <a:pt x="9430637" y="1053214"/>
                  </a:cubicBezTo>
                  <a:cubicBezTo>
                    <a:pt x="9419345" y="1061543"/>
                    <a:pt x="9410088" y="1072466"/>
                    <a:pt x="9399167" y="1081166"/>
                  </a:cubicBezTo>
                  <a:cubicBezTo>
                    <a:pt x="9379175" y="1097086"/>
                    <a:pt x="9358811" y="1112636"/>
                    <a:pt x="9338262" y="1127630"/>
                  </a:cubicBezTo>
                  <a:cubicBezTo>
                    <a:pt x="9317715" y="1142626"/>
                    <a:pt x="9298092" y="1160026"/>
                    <a:pt x="9275507" y="1170948"/>
                  </a:cubicBezTo>
                  <a:cubicBezTo>
                    <a:pt x="9237004" y="1189460"/>
                    <a:pt x="9194982" y="1200568"/>
                    <a:pt x="9157587" y="1220560"/>
                  </a:cubicBezTo>
                  <a:cubicBezTo>
                    <a:pt x="9119638" y="1240922"/>
                    <a:pt x="9083911" y="1266470"/>
                    <a:pt x="9050218" y="1293496"/>
                  </a:cubicBezTo>
                  <a:cubicBezTo>
                    <a:pt x="9023561" y="1314785"/>
                    <a:pt x="8998572" y="1335890"/>
                    <a:pt x="8965064" y="1346810"/>
                  </a:cubicBezTo>
                  <a:cubicBezTo>
                    <a:pt x="8946367" y="1352920"/>
                    <a:pt x="8926746" y="1366249"/>
                    <a:pt x="8915452" y="1381799"/>
                  </a:cubicBezTo>
                  <a:cubicBezTo>
                    <a:pt x="8891017" y="1415674"/>
                    <a:pt x="8859732" y="1439555"/>
                    <a:pt x="8824374" y="1459917"/>
                  </a:cubicBezTo>
                  <a:cubicBezTo>
                    <a:pt x="8777169" y="1487315"/>
                    <a:pt x="8730519" y="1515268"/>
                    <a:pt x="8683128" y="1542110"/>
                  </a:cubicBezTo>
                  <a:cubicBezTo>
                    <a:pt x="8655177" y="1558031"/>
                    <a:pt x="8627410" y="1574875"/>
                    <a:pt x="8597789" y="1586538"/>
                  </a:cubicBezTo>
                  <a:cubicBezTo>
                    <a:pt x="8537257" y="1610604"/>
                    <a:pt x="8475242" y="1631151"/>
                    <a:pt x="8414152" y="1653552"/>
                  </a:cubicBezTo>
                  <a:cubicBezTo>
                    <a:pt x="8394160" y="1660770"/>
                    <a:pt x="8375278" y="1671137"/>
                    <a:pt x="8354914" y="1677432"/>
                  </a:cubicBezTo>
                  <a:cubicBezTo>
                    <a:pt x="8332885" y="1684281"/>
                    <a:pt x="8309192" y="1686317"/>
                    <a:pt x="8287162" y="1693166"/>
                  </a:cubicBezTo>
                  <a:cubicBezTo>
                    <a:pt x="8250508" y="1704458"/>
                    <a:pt x="8214965" y="1718898"/>
                    <a:pt x="8178313" y="1730375"/>
                  </a:cubicBezTo>
                  <a:cubicBezTo>
                    <a:pt x="8107597" y="1752404"/>
                    <a:pt x="8036696" y="1773509"/>
                    <a:pt x="7965797" y="1794426"/>
                  </a:cubicBezTo>
                  <a:cubicBezTo>
                    <a:pt x="7950618" y="1798869"/>
                    <a:pt x="7934141" y="1799425"/>
                    <a:pt x="7919147" y="1804237"/>
                  </a:cubicBezTo>
                  <a:cubicBezTo>
                    <a:pt x="7879346" y="1817196"/>
                    <a:pt x="7839730" y="1831264"/>
                    <a:pt x="7800300" y="1845519"/>
                  </a:cubicBezTo>
                  <a:cubicBezTo>
                    <a:pt x="7776421" y="1854220"/>
                    <a:pt x="7753095" y="1864956"/>
                    <a:pt x="7729030" y="1873286"/>
                  </a:cubicBezTo>
                  <a:cubicBezTo>
                    <a:pt x="7709778" y="1879950"/>
                    <a:pt x="7689970" y="1885133"/>
                    <a:pt x="7669977" y="1889207"/>
                  </a:cubicBezTo>
                  <a:cubicBezTo>
                    <a:pt x="7652762" y="1892725"/>
                    <a:pt x="7634806" y="1892354"/>
                    <a:pt x="7617775" y="1896611"/>
                  </a:cubicBezTo>
                  <a:cubicBezTo>
                    <a:pt x="7571679" y="1908088"/>
                    <a:pt x="7526141" y="1921047"/>
                    <a:pt x="7480416" y="1933264"/>
                  </a:cubicBezTo>
                  <a:cubicBezTo>
                    <a:pt x="7462091" y="1938078"/>
                    <a:pt x="7443393" y="1941596"/>
                    <a:pt x="7425622" y="1947704"/>
                  </a:cubicBezTo>
                  <a:cubicBezTo>
                    <a:pt x="7378046" y="1963810"/>
                    <a:pt x="7331212" y="1982135"/>
                    <a:pt x="7283451" y="1997316"/>
                  </a:cubicBezTo>
                  <a:cubicBezTo>
                    <a:pt x="7243837" y="2009904"/>
                    <a:pt x="7203111" y="2018974"/>
                    <a:pt x="7162938" y="2030081"/>
                  </a:cubicBezTo>
                  <a:cubicBezTo>
                    <a:pt x="7145908" y="2034895"/>
                    <a:pt x="7129617" y="2041744"/>
                    <a:pt x="7112588" y="2045816"/>
                  </a:cubicBezTo>
                  <a:cubicBezTo>
                    <a:pt x="7074453" y="2055073"/>
                    <a:pt x="7035763" y="2062847"/>
                    <a:pt x="6997443" y="2072103"/>
                  </a:cubicBezTo>
                  <a:cubicBezTo>
                    <a:pt x="6975599" y="2077471"/>
                    <a:pt x="6954496" y="2087098"/>
                    <a:pt x="6932282" y="2090616"/>
                  </a:cubicBezTo>
                  <a:cubicBezTo>
                    <a:pt x="6879523" y="2098945"/>
                    <a:pt x="6826394" y="2104869"/>
                    <a:pt x="6773265" y="2111533"/>
                  </a:cubicBezTo>
                  <a:cubicBezTo>
                    <a:pt x="6718472" y="2118382"/>
                    <a:pt x="6663862" y="2125602"/>
                    <a:pt x="6609064" y="2131711"/>
                  </a:cubicBezTo>
                  <a:cubicBezTo>
                    <a:pt x="6579076" y="2134859"/>
                    <a:pt x="6548901" y="2135413"/>
                    <a:pt x="6518913" y="2138375"/>
                  </a:cubicBezTo>
                  <a:cubicBezTo>
                    <a:pt x="6492626" y="2140967"/>
                    <a:pt x="6466524" y="2145780"/>
                    <a:pt x="6440239" y="2148928"/>
                  </a:cubicBezTo>
                  <a:cubicBezTo>
                    <a:pt x="6417469" y="2151519"/>
                    <a:pt x="6394514" y="2153000"/>
                    <a:pt x="6371744" y="2155592"/>
                  </a:cubicBezTo>
                  <a:cubicBezTo>
                    <a:pt x="6335276" y="2159848"/>
                    <a:pt x="6298993" y="2164663"/>
                    <a:pt x="6262710" y="2169105"/>
                  </a:cubicBezTo>
                  <a:cubicBezTo>
                    <a:pt x="6247532" y="2170771"/>
                    <a:pt x="6231610" y="2175399"/>
                    <a:pt x="6217357" y="2172623"/>
                  </a:cubicBezTo>
                  <a:cubicBezTo>
                    <a:pt x="6181442" y="2165588"/>
                    <a:pt x="6146085" y="2167624"/>
                    <a:pt x="6110358" y="2172437"/>
                  </a:cubicBezTo>
                  <a:cubicBezTo>
                    <a:pt x="6098141" y="2174104"/>
                    <a:pt x="6084997" y="2173733"/>
                    <a:pt x="6073149" y="2170587"/>
                  </a:cubicBezTo>
                  <a:cubicBezTo>
                    <a:pt x="6048898" y="2164291"/>
                    <a:pt x="6025389" y="2155406"/>
                    <a:pt x="6001508" y="2147632"/>
                  </a:cubicBezTo>
                  <a:cubicBezTo>
                    <a:pt x="5998915" y="2146707"/>
                    <a:pt x="5995769" y="2146520"/>
                    <a:pt x="5992994" y="2145966"/>
                  </a:cubicBezTo>
                  <a:cubicBezTo>
                    <a:pt x="5977257" y="2142818"/>
                    <a:pt x="5961709" y="2139671"/>
                    <a:pt x="5945973" y="2136894"/>
                  </a:cubicBezTo>
                  <a:cubicBezTo>
                    <a:pt x="5937458" y="2135413"/>
                    <a:pt x="5928757" y="2135228"/>
                    <a:pt x="5920240" y="2133932"/>
                  </a:cubicBezTo>
                  <a:cubicBezTo>
                    <a:pt x="5887290" y="2128749"/>
                    <a:pt x="5851007" y="2137450"/>
                    <a:pt x="5822498" y="2115051"/>
                  </a:cubicBezTo>
                  <a:cubicBezTo>
                    <a:pt x="5803987" y="2100611"/>
                    <a:pt x="5786030" y="2103944"/>
                    <a:pt x="5766224" y="2106165"/>
                  </a:cubicBezTo>
                  <a:cubicBezTo>
                    <a:pt x="5751228" y="2107831"/>
                    <a:pt x="5735863" y="2107275"/>
                    <a:pt x="5720684" y="2107461"/>
                  </a:cubicBezTo>
                  <a:cubicBezTo>
                    <a:pt x="5694027" y="2108016"/>
                    <a:pt x="5667370" y="2108202"/>
                    <a:pt x="5640713" y="2109127"/>
                  </a:cubicBezTo>
                  <a:cubicBezTo>
                    <a:pt x="5632196" y="2109497"/>
                    <a:pt x="5623498" y="2114126"/>
                    <a:pt x="5615165" y="2113386"/>
                  </a:cubicBezTo>
                  <a:cubicBezTo>
                    <a:pt x="5576661" y="2109868"/>
                    <a:pt x="5538157" y="2104313"/>
                    <a:pt x="5499652" y="2101167"/>
                  </a:cubicBezTo>
                  <a:cubicBezTo>
                    <a:pt x="5477809" y="2099316"/>
                    <a:pt x="5455409" y="2102832"/>
                    <a:pt x="5433750" y="2100242"/>
                  </a:cubicBezTo>
                  <a:cubicBezTo>
                    <a:pt x="5408761" y="2097280"/>
                    <a:pt x="5384325" y="2089690"/>
                    <a:pt x="5359518" y="2085061"/>
                  </a:cubicBezTo>
                  <a:cubicBezTo>
                    <a:pt x="5352669" y="2083767"/>
                    <a:pt x="5345080" y="2085432"/>
                    <a:pt x="5337859" y="2085801"/>
                  </a:cubicBezTo>
                  <a:cubicBezTo>
                    <a:pt x="5329714" y="2086172"/>
                    <a:pt x="5321754" y="2086913"/>
                    <a:pt x="5313608" y="2087098"/>
                  </a:cubicBezTo>
                  <a:cubicBezTo>
                    <a:pt x="5288802" y="2087469"/>
                    <a:pt x="5263997" y="2086913"/>
                    <a:pt x="5239190" y="2088209"/>
                  </a:cubicBezTo>
                  <a:cubicBezTo>
                    <a:pt x="5224011" y="2088950"/>
                    <a:pt x="5208092" y="2096539"/>
                    <a:pt x="5194022" y="2093762"/>
                  </a:cubicBezTo>
                  <a:cubicBezTo>
                    <a:pt x="5165329" y="2088394"/>
                    <a:pt x="5136636" y="2100426"/>
                    <a:pt x="5107944" y="2090431"/>
                  </a:cubicBezTo>
                  <a:cubicBezTo>
                    <a:pt x="5099057" y="2087469"/>
                    <a:pt x="5086840" y="2094874"/>
                    <a:pt x="5076101" y="2095243"/>
                  </a:cubicBezTo>
                  <a:cubicBezTo>
                    <a:pt x="5049260" y="2096168"/>
                    <a:pt x="5022419" y="2095983"/>
                    <a:pt x="4995576" y="2095799"/>
                  </a:cubicBezTo>
                  <a:cubicBezTo>
                    <a:pt x="4971510" y="2095614"/>
                    <a:pt x="4946519" y="2098205"/>
                    <a:pt x="4923380" y="2093021"/>
                  </a:cubicBezTo>
                  <a:cubicBezTo>
                    <a:pt x="4899129" y="2087468"/>
                    <a:pt x="4877286" y="2088209"/>
                    <a:pt x="4853775" y="2094502"/>
                  </a:cubicBezTo>
                  <a:cubicBezTo>
                    <a:pt x="4837670" y="2098760"/>
                    <a:pt x="4820639" y="2099316"/>
                    <a:pt x="4803979" y="2100611"/>
                  </a:cubicBezTo>
                  <a:cubicBezTo>
                    <a:pt x="4786023" y="2102092"/>
                    <a:pt x="4766215" y="2098205"/>
                    <a:pt x="4749925" y="2104313"/>
                  </a:cubicBezTo>
                  <a:cubicBezTo>
                    <a:pt x="4701422" y="2122456"/>
                    <a:pt x="4651626" y="2126343"/>
                    <a:pt x="4600905" y="2126343"/>
                  </a:cubicBezTo>
                  <a:cubicBezTo>
                    <a:pt x="4591648" y="2126343"/>
                    <a:pt x="4582206" y="2123752"/>
                    <a:pt x="4573322" y="2120975"/>
                  </a:cubicBezTo>
                  <a:cubicBezTo>
                    <a:pt x="4521488" y="2104313"/>
                    <a:pt x="4469470" y="2105794"/>
                    <a:pt x="4416711" y="2115976"/>
                  </a:cubicBezTo>
                  <a:cubicBezTo>
                    <a:pt x="4405789" y="2118198"/>
                    <a:pt x="4393572" y="2118569"/>
                    <a:pt x="4382651" y="2116347"/>
                  </a:cubicBezTo>
                  <a:cubicBezTo>
                    <a:pt x="4351919" y="2109868"/>
                    <a:pt x="4322116" y="2099130"/>
                    <a:pt x="4291200" y="2094502"/>
                  </a:cubicBezTo>
                  <a:cubicBezTo>
                    <a:pt x="4240110" y="2086913"/>
                    <a:pt x="4195867" y="2112458"/>
                    <a:pt x="4150141" y="2129120"/>
                  </a:cubicBezTo>
                  <a:cubicBezTo>
                    <a:pt x="4106639" y="2144854"/>
                    <a:pt x="4069615" y="2180397"/>
                    <a:pt x="4018151" y="2172437"/>
                  </a:cubicBezTo>
                  <a:cubicBezTo>
                    <a:pt x="4012969" y="2171696"/>
                    <a:pt x="4007231" y="2176695"/>
                    <a:pt x="4001491" y="2177991"/>
                  </a:cubicBezTo>
                  <a:cubicBezTo>
                    <a:pt x="3985757" y="2181509"/>
                    <a:pt x="3970022" y="2185765"/>
                    <a:pt x="3954101" y="2187433"/>
                  </a:cubicBezTo>
                  <a:cubicBezTo>
                    <a:pt x="3934664" y="2189654"/>
                    <a:pt x="3914857" y="2188913"/>
                    <a:pt x="3895419" y="2190764"/>
                  </a:cubicBezTo>
                  <a:cubicBezTo>
                    <a:pt x="3870427" y="2192985"/>
                    <a:pt x="3845808" y="2198909"/>
                    <a:pt x="3821000" y="2198909"/>
                  </a:cubicBezTo>
                  <a:cubicBezTo>
                    <a:pt x="3801008" y="2198909"/>
                    <a:pt x="3781199" y="2192060"/>
                    <a:pt x="3761394" y="2188727"/>
                  </a:cubicBezTo>
                  <a:cubicBezTo>
                    <a:pt x="3733440" y="2184100"/>
                    <a:pt x="3702710" y="2185396"/>
                    <a:pt x="3678089" y="2173548"/>
                  </a:cubicBezTo>
                  <a:cubicBezTo>
                    <a:pt x="3651803" y="2160960"/>
                    <a:pt x="3626812" y="2155221"/>
                    <a:pt x="3599599" y="2159108"/>
                  </a:cubicBezTo>
                  <a:cubicBezTo>
                    <a:pt x="3590529" y="2160404"/>
                    <a:pt x="3578866" y="2168180"/>
                    <a:pt x="3574795" y="2176139"/>
                  </a:cubicBezTo>
                  <a:cubicBezTo>
                    <a:pt x="3565722" y="2193910"/>
                    <a:pt x="3553321" y="2197059"/>
                    <a:pt x="3536474" y="2190949"/>
                  </a:cubicBezTo>
                  <a:cubicBezTo>
                    <a:pt x="3521850" y="2185765"/>
                    <a:pt x="3503894" y="2183174"/>
                    <a:pt x="3493898" y="2173177"/>
                  </a:cubicBezTo>
                  <a:cubicBezTo>
                    <a:pt x="3465573" y="2144855"/>
                    <a:pt x="3429475" y="2143929"/>
                    <a:pt x="3394304" y="2136340"/>
                  </a:cubicBezTo>
                  <a:cubicBezTo>
                    <a:pt x="3372832" y="2131711"/>
                    <a:pt x="3352837" y="2131526"/>
                    <a:pt x="3331364" y="2134672"/>
                  </a:cubicBezTo>
                  <a:cubicBezTo>
                    <a:pt x="3284716" y="2141708"/>
                    <a:pt x="3239360" y="2131711"/>
                    <a:pt x="3194561" y="2118938"/>
                  </a:cubicBezTo>
                  <a:cubicBezTo>
                    <a:pt x="3164942" y="2110423"/>
                    <a:pt x="3134583" y="2105240"/>
                    <a:pt x="3105150" y="2096539"/>
                  </a:cubicBezTo>
                  <a:cubicBezTo>
                    <a:pt x="3083120" y="2089875"/>
                    <a:pt x="3061093" y="2081914"/>
                    <a:pt x="3040916" y="2071178"/>
                  </a:cubicBezTo>
                  <a:cubicBezTo>
                    <a:pt x="3011664" y="2055442"/>
                    <a:pt x="2986121" y="2031747"/>
                    <a:pt x="2948911" y="2038042"/>
                  </a:cubicBezTo>
                  <a:cubicBezTo>
                    <a:pt x="2916143" y="2043595"/>
                    <a:pt x="2886526" y="2031933"/>
                    <a:pt x="2856536" y="2020826"/>
                  </a:cubicBezTo>
                  <a:cubicBezTo>
                    <a:pt x="2834507" y="2012681"/>
                    <a:pt x="2812481" y="2004349"/>
                    <a:pt x="2789709" y="1999166"/>
                  </a:cubicBezTo>
                  <a:cubicBezTo>
                    <a:pt x="2762681" y="1993058"/>
                    <a:pt x="2732137" y="1995650"/>
                    <a:pt x="2708071" y="1984356"/>
                  </a:cubicBezTo>
                  <a:cubicBezTo>
                    <a:pt x="2682894" y="1972509"/>
                    <a:pt x="2661979" y="1980470"/>
                    <a:pt x="2639578" y="1983803"/>
                  </a:cubicBezTo>
                  <a:cubicBezTo>
                    <a:pt x="2603850" y="1988986"/>
                    <a:pt x="2568306" y="1998612"/>
                    <a:pt x="2532209" y="1986393"/>
                  </a:cubicBezTo>
                  <a:cubicBezTo>
                    <a:pt x="2488337" y="1971584"/>
                    <a:pt x="2444833" y="1955665"/>
                    <a:pt x="2400776" y="1941596"/>
                  </a:cubicBezTo>
                  <a:cubicBezTo>
                    <a:pt x="2383743" y="1936226"/>
                    <a:pt x="2365420" y="1934004"/>
                    <a:pt x="2347647" y="1931598"/>
                  </a:cubicBezTo>
                  <a:cubicBezTo>
                    <a:pt x="2330802" y="1929562"/>
                    <a:pt x="2310625" y="1934745"/>
                    <a:pt x="2297664" y="1926971"/>
                  </a:cubicBezTo>
                  <a:cubicBezTo>
                    <a:pt x="2264343" y="1906978"/>
                    <a:pt x="2230098" y="1897168"/>
                    <a:pt x="2191592" y="1897167"/>
                  </a:cubicBezTo>
                  <a:cubicBezTo>
                    <a:pt x="2177152" y="1897167"/>
                    <a:pt x="2163082" y="1888836"/>
                    <a:pt x="2148460" y="1887355"/>
                  </a:cubicBezTo>
                  <a:cubicBezTo>
                    <a:pt x="2128465" y="1885505"/>
                    <a:pt x="2105510" y="1880506"/>
                    <a:pt x="2088110" y="1887541"/>
                  </a:cubicBezTo>
                  <a:cubicBezTo>
                    <a:pt x="2047200" y="1904201"/>
                    <a:pt x="2014065" y="1890317"/>
                    <a:pt x="1978335" y="1873842"/>
                  </a:cubicBezTo>
                  <a:cubicBezTo>
                    <a:pt x="1943162" y="1857551"/>
                    <a:pt x="1906138" y="1844594"/>
                    <a:pt x="1868746" y="1833856"/>
                  </a:cubicBezTo>
                  <a:cubicBezTo>
                    <a:pt x="1854677" y="1829969"/>
                    <a:pt x="1837833" y="1836449"/>
                    <a:pt x="1822281" y="1837743"/>
                  </a:cubicBezTo>
                  <a:cubicBezTo>
                    <a:pt x="1816726" y="1838114"/>
                    <a:pt x="1810617" y="1838670"/>
                    <a:pt x="1805620" y="1836818"/>
                  </a:cubicBezTo>
                  <a:cubicBezTo>
                    <a:pt x="1757306" y="1819047"/>
                    <a:pt x="1708248" y="1805534"/>
                    <a:pt x="1655861" y="1814789"/>
                  </a:cubicBezTo>
                  <a:cubicBezTo>
                    <a:pt x="1651049" y="1815716"/>
                    <a:pt x="1645678" y="1813679"/>
                    <a:pt x="1640864" y="1812383"/>
                  </a:cubicBezTo>
                  <a:cubicBezTo>
                    <a:pt x="1617354" y="1805718"/>
                    <a:pt x="1594400" y="1795167"/>
                    <a:pt x="1570522" y="1792761"/>
                  </a:cubicBezTo>
                  <a:cubicBezTo>
                    <a:pt x="1511653" y="1786837"/>
                    <a:pt x="1452417" y="1784429"/>
                    <a:pt x="1393176" y="1780542"/>
                  </a:cubicBezTo>
                  <a:cubicBezTo>
                    <a:pt x="1389473" y="1780357"/>
                    <a:pt x="1385586" y="1780357"/>
                    <a:pt x="1382255" y="1779061"/>
                  </a:cubicBezTo>
                  <a:cubicBezTo>
                    <a:pt x="1360410" y="1771101"/>
                    <a:pt x="1341344" y="1773693"/>
                    <a:pt x="1322831" y="1788872"/>
                  </a:cubicBezTo>
                  <a:cubicBezTo>
                    <a:pt x="1314686" y="1795536"/>
                    <a:pt x="1303578" y="1799054"/>
                    <a:pt x="1293399" y="1802756"/>
                  </a:cubicBezTo>
                  <a:cubicBezTo>
                    <a:pt x="1278402" y="1808311"/>
                    <a:pt x="1263039" y="1813679"/>
                    <a:pt x="1247489" y="1817197"/>
                  </a:cubicBezTo>
                  <a:cubicBezTo>
                    <a:pt x="1232124" y="1820527"/>
                    <a:pt x="1215649" y="1825155"/>
                    <a:pt x="1200839" y="1822564"/>
                  </a:cubicBezTo>
                  <a:cubicBezTo>
                    <a:pt x="1174182" y="1817937"/>
                    <a:pt x="1148820" y="1807570"/>
                    <a:pt x="1122534" y="1800720"/>
                  </a:cubicBezTo>
                  <a:cubicBezTo>
                    <a:pt x="1113464" y="1798313"/>
                    <a:pt x="1103466" y="1798685"/>
                    <a:pt x="1094027" y="1798498"/>
                  </a:cubicBezTo>
                  <a:cubicBezTo>
                    <a:pt x="1072366" y="1797944"/>
                    <a:pt x="1050152" y="1803312"/>
                    <a:pt x="1030531" y="1787947"/>
                  </a:cubicBezTo>
                  <a:cubicBezTo>
                    <a:pt x="1012390" y="1773508"/>
                    <a:pt x="994061" y="1777765"/>
                    <a:pt x="974995" y="1788687"/>
                  </a:cubicBezTo>
                  <a:cubicBezTo>
                    <a:pt x="961296" y="1796463"/>
                    <a:pt x="945747" y="1802571"/>
                    <a:pt x="930382" y="1805534"/>
                  </a:cubicBezTo>
                  <a:cubicBezTo>
                    <a:pt x="909278" y="1809605"/>
                    <a:pt x="888360" y="1811273"/>
                    <a:pt x="865590" y="1808865"/>
                  </a:cubicBezTo>
                  <a:cubicBezTo>
                    <a:pt x="849484" y="1807199"/>
                    <a:pt x="836340" y="1806459"/>
                    <a:pt x="823752" y="1796648"/>
                  </a:cubicBezTo>
                  <a:cubicBezTo>
                    <a:pt x="821717" y="1795167"/>
                    <a:pt x="818015" y="1794796"/>
                    <a:pt x="815238" y="1794982"/>
                  </a:cubicBezTo>
                  <a:cubicBezTo>
                    <a:pt x="778770" y="1798129"/>
                    <a:pt x="742671" y="1796463"/>
                    <a:pt x="705832" y="1794240"/>
                  </a:cubicBezTo>
                  <a:cubicBezTo>
                    <a:pt x="659000" y="1791280"/>
                    <a:pt x="609756" y="1799979"/>
                    <a:pt x="569216" y="1831079"/>
                  </a:cubicBezTo>
                  <a:cubicBezTo>
                    <a:pt x="563292" y="1835708"/>
                    <a:pt x="554407" y="1837743"/>
                    <a:pt x="546631" y="1838854"/>
                  </a:cubicBezTo>
                  <a:cubicBezTo>
                    <a:pt x="509978" y="1843666"/>
                    <a:pt x="473139" y="1847000"/>
                    <a:pt x="436485" y="1852368"/>
                  </a:cubicBezTo>
                  <a:cubicBezTo>
                    <a:pt x="416492" y="1855330"/>
                    <a:pt x="395574" y="1857923"/>
                    <a:pt x="377434" y="1866067"/>
                  </a:cubicBezTo>
                  <a:cubicBezTo>
                    <a:pt x="359664" y="1874026"/>
                    <a:pt x="345407" y="1883468"/>
                    <a:pt x="334855" y="1866808"/>
                  </a:cubicBezTo>
                  <a:cubicBezTo>
                    <a:pt x="315977" y="1875694"/>
                    <a:pt x="299498" y="1883098"/>
                    <a:pt x="283396" y="1891057"/>
                  </a:cubicBezTo>
                  <a:cubicBezTo>
                    <a:pt x="277470" y="1894019"/>
                    <a:pt x="272471" y="1898833"/>
                    <a:pt x="266547" y="1901610"/>
                  </a:cubicBezTo>
                  <a:cubicBezTo>
                    <a:pt x="260252" y="1904572"/>
                    <a:pt x="253219" y="1906422"/>
                    <a:pt x="246370" y="1907903"/>
                  </a:cubicBezTo>
                  <a:cubicBezTo>
                    <a:pt x="215824" y="1914567"/>
                    <a:pt x="185280" y="1920676"/>
                    <a:pt x="154923" y="1927896"/>
                  </a:cubicBezTo>
                  <a:cubicBezTo>
                    <a:pt x="148997" y="1929377"/>
                    <a:pt x="143998" y="1935301"/>
                    <a:pt x="138630" y="1939188"/>
                  </a:cubicBezTo>
                  <a:cubicBezTo>
                    <a:pt x="135113" y="1941780"/>
                    <a:pt x="131597" y="1945668"/>
                    <a:pt x="127708" y="1946223"/>
                  </a:cubicBezTo>
                  <a:cubicBezTo>
                    <a:pt x="98089" y="1950666"/>
                    <a:pt x="68657" y="1955850"/>
                    <a:pt x="38853" y="1958071"/>
                  </a:cubicBezTo>
                  <a:lnTo>
                    <a:pt x="35679" y="1958561"/>
                  </a:lnTo>
                  <a:lnTo>
                    <a:pt x="0" y="1433717"/>
                  </a:lnTo>
                  <a:lnTo>
                    <a:pt x="42184" y="1423079"/>
                  </a:lnTo>
                  <a:cubicBezTo>
                    <a:pt x="83097" y="1411971"/>
                    <a:pt x="123452" y="1411971"/>
                    <a:pt x="164178" y="1425856"/>
                  </a:cubicBezTo>
                  <a:cubicBezTo>
                    <a:pt x="192871" y="1435666"/>
                    <a:pt x="222119" y="1435666"/>
                    <a:pt x="250628" y="1422338"/>
                  </a:cubicBezTo>
                  <a:cubicBezTo>
                    <a:pt x="265992" y="1415120"/>
                    <a:pt x="281728" y="1407715"/>
                    <a:pt x="298019" y="1403642"/>
                  </a:cubicBezTo>
                  <a:cubicBezTo>
                    <a:pt x="308570" y="1401049"/>
                    <a:pt x="320787" y="1403457"/>
                    <a:pt x="331894" y="1405494"/>
                  </a:cubicBezTo>
                  <a:cubicBezTo>
                    <a:pt x="353368" y="1409565"/>
                    <a:pt x="375582" y="1421969"/>
                    <a:pt x="395574" y="1418822"/>
                  </a:cubicBezTo>
                  <a:cubicBezTo>
                    <a:pt x="464625" y="1407715"/>
                    <a:pt x="529786" y="1433816"/>
                    <a:pt x="597169" y="1434557"/>
                  </a:cubicBezTo>
                  <a:cubicBezTo>
                    <a:pt x="627713" y="1434926"/>
                    <a:pt x="657888" y="1440850"/>
                    <a:pt x="679362" y="1409936"/>
                  </a:cubicBezTo>
                  <a:cubicBezTo>
                    <a:pt x="682137" y="1405863"/>
                    <a:pt x="695652" y="1408084"/>
                    <a:pt x="703982" y="1409381"/>
                  </a:cubicBezTo>
                  <a:cubicBezTo>
                    <a:pt x="722494" y="1412158"/>
                    <a:pt x="740821" y="1419191"/>
                    <a:pt x="759147" y="1419007"/>
                  </a:cubicBezTo>
                  <a:cubicBezTo>
                    <a:pt x="797097" y="1418822"/>
                    <a:pt x="835230" y="1415860"/>
                    <a:pt x="872994" y="1412527"/>
                  </a:cubicBezTo>
                  <a:cubicBezTo>
                    <a:pt x="887248" y="1411231"/>
                    <a:pt x="900948" y="1406234"/>
                    <a:pt x="915017" y="1402716"/>
                  </a:cubicBezTo>
                  <a:cubicBezTo>
                    <a:pt x="922791" y="1400680"/>
                    <a:pt x="931123" y="1395312"/>
                    <a:pt x="938341" y="1396421"/>
                  </a:cubicBezTo>
                  <a:cubicBezTo>
                    <a:pt x="980179" y="1402901"/>
                    <a:pt x="1018498" y="1386982"/>
                    <a:pt x="1058113" y="1379021"/>
                  </a:cubicBezTo>
                  <a:cubicBezTo>
                    <a:pt x="1076440" y="1375319"/>
                    <a:pt x="1093655" y="1366433"/>
                    <a:pt x="1111427" y="1360325"/>
                  </a:cubicBezTo>
                  <a:cubicBezTo>
                    <a:pt x="1116054" y="1358657"/>
                    <a:pt x="1121238" y="1357177"/>
                    <a:pt x="1125867" y="1357548"/>
                  </a:cubicBezTo>
                  <a:cubicBezTo>
                    <a:pt x="1152337" y="1359769"/>
                    <a:pt x="1178625" y="1362916"/>
                    <a:pt x="1204911" y="1365321"/>
                  </a:cubicBezTo>
                  <a:cubicBezTo>
                    <a:pt x="1228792" y="1367543"/>
                    <a:pt x="1252857" y="1368283"/>
                    <a:pt x="1264149" y="1395496"/>
                  </a:cubicBezTo>
                  <a:cubicBezTo>
                    <a:pt x="1265816" y="1399755"/>
                    <a:pt x="1271369" y="1402901"/>
                    <a:pt x="1275627" y="1405679"/>
                  </a:cubicBezTo>
                  <a:cubicBezTo>
                    <a:pt x="1341345" y="1448441"/>
                    <a:pt x="1376516" y="1447329"/>
                    <a:pt x="1440752" y="1402160"/>
                  </a:cubicBezTo>
                  <a:cubicBezTo>
                    <a:pt x="1447417" y="1397533"/>
                    <a:pt x="1461670" y="1394200"/>
                    <a:pt x="1466113" y="1397903"/>
                  </a:cubicBezTo>
                  <a:cubicBezTo>
                    <a:pt x="1503877" y="1428633"/>
                    <a:pt x="1545159" y="1425300"/>
                    <a:pt x="1588663" y="1415674"/>
                  </a:cubicBezTo>
                  <a:cubicBezTo>
                    <a:pt x="1599954" y="1413083"/>
                    <a:pt x="1615875" y="1413083"/>
                    <a:pt x="1624390" y="1419192"/>
                  </a:cubicBezTo>
                  <a:cubicBezTo>
                    <a:pt x="1664931" y="1447514"/>
                    <a:pt x="1708434" y="1443442"/>
                    <a:pt x="1752492" y="1435112"/>
                  </a:cubicBezTo>
                  <a:cubicBezTo>
                    <a:pt x="1759340" y="1433816"/>
                    <a:pt x="1767672" y="1426781"/>
                    <a:pt x="1770632" y="1420303"/>
                  </a:cubicBezTo>
                  <a:cubicBezTo>
                    <a:pt x="1781185" y="1397348"/>
                    <a:pt x="1800993" y="1389572"/>
                    <a:pt x="1822836" y="1383093"/>
                  </a:cubicBezTo>
                  <a:cubicBezTo>
                    <a:pt x="1857269" y="1372542"/>
                    <a:pt x="1891144" y="1360138"/>
                    <a:pt x="1925762" y="1350143"/>
                  </a:cubicBezTo>
                  <a:cubicBezTo>
                    <a:pt x="1934278" y="1347737"/>
                    <a:pt x="1944830" y="1349218"/>
                    <a:pt x="1953716" y="1351993"/>
                  </a:cubicBezTo>
                  <a:cubicBezTo>
                    <a:pt x="1984075" y="1361434"/>
                    <a:pt x="2003327" y="1385130"/>
                    <a:pt x="2024430" y="1406975"/>
                  </a:cubicBezTo>
                  <a:cubicBezTo>
                    <a:pt x="2033686" y="1416601"/>
                    <a:pt x="2046459" y="1423450"/>
                    <a:pt x="2058863" y="1429002"/>
                  </a:cubicBezTo>
                  <a:cubicBezTo>
                    <a:pt x="2091072" y="1443258"/>
                    <a:pt x="2124024" y="1456030"/>
                    <a:pt x="2156605" y="1469544"/>
                  </a:cubicBezTo>
                  <a:cubicBezTo>
                    <a:pt x="2159752" y="1470840"/>
                    <a:pt x="2162342" y="1474171"/>
                    <a:pt x="2164750" y="1476948"/>
                  </a:cubicBezTo>
                  <a:cubicBezTo>
                    <a:pt x="2188815" y="1506198"/>
                    <a:pt x="2212694" y="1535630"/>
                    <a:pt x="2236945" y="1564880"/>
                  </a:cubicBezTo>
                  <a:cubicBezTo>
                    <a:pt x="2241573" y="1570433"/>
                    <a:pt x="2248239" y="1574506"/>
                    <a:pt x="2253235" y="1579874"/>
                  </a:cubicBezTo>
                  <a:cubicBezTo>
                    <a:pt x="2260271" y="1587279"/>
                    <a:pt x="2269157" y="1594314"/>
                    <a:pt x="2272859" y="1603200"/>
                  </a:cubicBezTo>
                  <a:cubicBezTo>
                    <a:pt x="2284336" y="1631151"/>
                    <a:pt x="2306365" y="1643186"/>
                    <a:pt x="2334132" y="1648369"/>
                  </a:cubicBezTo>
                  <a:cubicBezTo>
                    <a:pt x="2359495" y="1653181"/>
                    <a:pt x="2384855" y="1657254"/>
                    <a:pt x="2410031" y="1662807"/>
                  </a:cubicBezTo>
                  <a:cubicBezTo>
                    <a:pt x="2440760" y="1669471"/>
                    <a:pt x="2471306" y="1676691"/>
                    <a:pt x="2501665" y="1684837"/>
                  </a:cubicBezTo>
                  <a:cubicBezTo>
                    <a:pt x="2514807" y="1688354"/>
                    <a:pt x="2528691" y="1692426"/>
                    <a:pt x="2539985" y="1699646"/>
                  </a:cubicBezTo>
                  <a:cubicBezTo>
                    <a:pt x="2571639" y="1719639"/>
                    <a:pt x="2605516" y="1733152"/>
                    <a:pt x="2642724" y="1727784"/>
                  </a:cubicBezTo>
                  <a:cubicBezTo>
                    <a:pt x="2672528" y="1723526"/>
                    <a:pt x="2697519" y="1734448"/>
                    <a:pt x="2716031" y="1751479"/>
                  </a:cubicBezTo>
                  <a:cubicBezTo>
                    <a:pt x="2749723" y="1782394"/>
                    <a:pt x="2785820" y="1775359"/>
                    <a:pt x="2821734" y="1765363"/>
                  </a:cubicBezTo>
                  <a:cubicBezTo>
                    <a:pt x="2840246" y="1760180"/>
                    <a:pt x="2855425" y="1760920"/>
                    <a:pt x="2873011" y="1765917"/>
                  </a:cubicBezTo>
                  <a:cubicBezTo>
                    <a:pt x="2913737" y="1777580"/>
                    <a:pt x="2940950" y="1809236"/>
                    <a:pt x="2967236" y="1837003"/>
                  </a:cubicBezTo>
                  <a:cubicBezTo>
                    <a:pt x="2989636" y="1860698"/>
                    <a:pt x="3014813" y="1874026"/>
                    <a:pt x="3042395" y="1884024"/>
                  </a:cubicBezTo>
                  <a:cubicBezTo>
                    <a:pt x="3077197" y="1896796"/>
                    <a:pt x="3104779" y="1891984"/>
                    <a:pt x="3121440" y="1861254"/>
                  </a:cubicBezTo>
                  <a:cubicBezTo>
                    <a:pt x="3126068" y="1852553"/>
                    <a:pt x="3134213" y="1842370"/>
                    <a:pt x="3142914" y="1839780"/>
                  </a:cubicBezTo>
                  <a:cubicBezTo>
                    <a:pt x="3184935" y="1826822"/>
                    <a:pt x="3227513" y="1807940"/>
                    <a:pt x="3272497" y="1819418"/>
                  </a:cubicBezTo>
                  <a:cubicBezTo>
                    <a:pt x="3334697" y="1835153"/>
                    <a:pt x="3395415" y="1834227"/>
                    <a:pt x="3457615" y="1818677"/>
                  </a:cubicBezTo>
                  <a:cubicBezTo>
                    <a:pt x="3558504" y="1793501"/>
                    <a:pt x="3659393" y="1766844"/>
                    <a:pt x="3765467" y="1772397"/>
                  </a:cubicBezTo>
                  <a:cubicBezTo>
                    <a:pt x="3783052" y="1773322"/>
                    <a:pt x="3803969" y="1762030"/>
                    <a:pt x="3819150" y="1750923"/>
                  </a:cubicBezTo>
                  <a:cubicBezTo>
                    <a:pt x="3848214" y="1729821"/>
                    <a:pt x="3846917" y="1728153"/>
                    <a:pt x="3879498" y="1745555"/>
                  </a:cubicBezTo>
                  <a:cubicBezTo>
                    <a:pt x="3887274" y="1749814"/>
                    <a:pt x="3896900" y="1752404"/>
                    <a:pt x="3902639" y="1758699"/>
                  </a:cubicBezTo>
                  <a:cubicBezTo>
                    <a:pt x="3931887" y="1790724"/>
                    <a:pt x="3967986" y="1782948"/>
                    <a:pt x="4003898" y="1778321"/>
                  </a:cubicBezTo>
                  <a:cubicBezTo>
                    <a:pt x="4010192" y="1777396"/>
                    <a:pt x="4017781" y="1776099"/>
                    <a:pt x="4023152" y="1778692"/>
                  </a:cubicBezTo>
                  <a:cubicBezTo>
                    <a:pt x="4047400" y="1790353"/>
                    <a:pt x="4067949" y="1786281"/>
                    <a:pt x="4089054" y="1770360"/>
                  </a:cubicBezTo>
                  <a:cubicBezTo>
                    <a:pt x="4107379" y="1756662"/>
                    <a:pt x="4128484" y="1748517"/>
                    <a:pt x="4150142" y="1765548"/>
                  </a:cubicBezTo>
                  <a:cubicBezTo>
                    <a:pt x="4198273" y="1803312"/>
                    <a:pt x="4249734" y="1805162"/>
                    <a:pt x="4304160" y="1781283"/>
                  </a:cubicBezTo>
                  <a:cubicBezTo>
                    <a:pt x="4343034" y="1764252"/>
                    <a:pt x="4381353" y="1760365"/>
                    <a:pt x="4422267" y="1777580"/>
                  </a:cubicBezTo>
                  <a:cubicBezTo>
                    <a:pt x="4438001" y="1784244"/>
                    <a:pt x="4458363" y="1779802"/>
                    <a:pt x="4476691" y="1781282"/>
                  </a:cubicBezTo>
                  <a:cubicBezTo>
                    <a:pt x="4487056" y="1782023"/>
                    <a:pt x="4498535" y="1782208"/>
                    <a:pt x="4507419" y="1786837"/>
                  </a:cubicBezTo>
                  <a:cubicBezTo>
                    <a:pt x="4531116" y="1798685"/>
                    <a:pt x="4553143" y="1813863"/>
                    <a:pt x="4577023" y="1825526"/>
                  </a:cubicBezTo>
                  <a:cubicBezTo>
                    <a:pt x="4588502" y="1831079"/>
                    <a:pt x="4602199" y="1834041"/>
                    <a:pt x="4615158" y="1834227"/>
                  </a:cubicBezTo>
                  <a:cubicBezTo>
                    <a:pt x="4653478" y="1835152"/>
                    <a:pt x="4691799" y="1835152"/>
                    <a:pt x="4729932" y="1833487"/>
                  </a:cubicBezTo>
                  <a:cubicBezTo>
                    <a:pt x="4792872" y="1830894"/>
                    <a:pt x="4856737" y="1830338"/>
                    <a:pt x="4902090" y="1775174"/>
                  </a:cubicBezTo>
                  <a:cubicBezTo>
                    <a:pt x="4905795" y="1770731"/>
                    <a:pt x="4913754" y="1768139"/>
                    <a:pt x="4920048" y="1767398"/>
                  </a:cubicBezTo>
                  <a:cubicBezTo>
                    <a:pt x="4949111" y="1763882"/>
                    <a:pt x="4978915" y="1763511"/>
                    <a:pt x="5007609" y="1757772"/>
                  </a:cubicBezTo>
                  <a:cubicBezTo>
                    <a:pt x="5030564" y="1753145"/>
                    <a:pt x="5049631" y="1754625"/>
                    <a:pt x="5067031" y="1770916"/>
                  </a:cubicBezTo>
                  <a:cubicBezTo>
                    <a:pt x="5089801" y="1792389"/>
                    <a:pt x="5117570" y="1804978"/>
                    <a:pt x="5147929" y="1798129"/>
                  </a:cubicBezTo>
                  <a:cubicBezTo>
                    <a:pt x="5178287" y="1791465"/>
                    <a:pt x="5198280" y="1805903"/>
                    <a:pt x="5220680" y="1820899"/>
                  </a:cubicBezTo>
                  <a:cubicBezTo>
                    <a:pt x="5236971" y="1831819"/>
                    <a:pt x="5255482" y="1845519"/>
                    <a:pt x="5273623" y="1846629"/>
                  </a:cubicBezTo>
                  <a:cubicBezTo>
                    <a:pt x="5314721" y="1849035"/>
                    <a:pt x="5350079" y="1887170"/>
                    <a:pt x="5394691" y="1865512"/>
                  </a:cubicBezTo>
                  <a:cubicBezTo>
                    <a:pt x="5397654" y="1864031"/>
                    <a:pt x="5403022" y="1867733"/>
                    <a:pt x="5407280" y="1868658"/>
                  </a:cubicBezTo>
                  <a:cubicBezTo>
                    <a:pt x="5441341" y="1875694"/>
                    <a:pt x="5473366" y="1868843"/>
                    <a:pt x="5498358" y="1845704"/>
                  </a:cubicBezTo>
                  <a:cubicBezTo>
                    <a:pt x="5531123" y="1815529"/>
                    <a:pt x="5567406" y="1812567"/>
                    <a:pt x="5607761" y="1822380"/>
                  </a:cubicBezTo>
                  <a:cubicBezTo>
                    <a:pt x="5620720" y="1825526"/>
                    <a:pt x="5633679" y="1827748"/>
                    <a:pt x="5646821" y="1830338"/>
                  </a:cubicBezTo>
                  <a:cubicBezTo>
                    <a:pt x="5664593" y="1834041"/>
                    <a:pt x="5682550" y="1837930"/>
                    <a:pt x="5700320" y="1841632"/>
                  </a:cubicBezTo>
                  <a:cubicBezTo>
                    <a:pt x="5717538" y="1845334"/>
                    <a:pt x="5736605" y="1851627"/>
                    <a:pt x="5749931" y="1835708"/>
                  </a:cubicBezTo>
                  <a:cubicBezTo>
                    <a:pt x="5761410" y="1822008"/>
                    <a:pt x="5769555" y="1823305"/>
                    <a:pt x="5780107" y="1835153"/>
                  </a:cubicBezTo>
                  <a:cubicBezTo>
                    <a:pt x="5816761" y="1876619"/>
                    <a:pt x="5861189" y="1902535"/>
                    <a:pt x="5917835" y="1904386"/>
                  </a:cubicBezTo>
                  <a:cubicBezTo>
                    <a:pt x="5929498" y="1904757"/>
                    <a:pt x="5941345" y="1907347"/>
                    <a:pt x="5952821" y="1910125"/>
                  </a:cubicBezTo>
                  <a:cubicBezTo>
                    <a:pt x="5959857" y="1911790"/>
                    <a:pt x="5968373" y="1913642"/>
                    <a:pt x="5972630" y="1918641"/>
                  </a:cubicBezTo>
                  <a:cubicBezTo>
                    <a:pt x="6005766" y="1956774"/>
                    <a:pt x="6047048" y="1983247"/>
                    <a:pt x="6092032" y="2004536"/>
                  </a:cubicBezTo>
                  <a:cubicBezTo>
                    <a:pt x="6108136" y="2012125"/>
                    <a:pt x="6125354" y="2019715"/>
                    <a:pt x="6142754" y="2021936"/>
                  </a:cubicBezTo>
                  <a:cubicBezTo>
                    <a:pt x="6160894" y="2024158"/>
                    <a:pt x="6179961" y="2020455"/>
                    <a:pt x="6198473" y="2018418"/>
                  </a:cubicBezTo>
                  <a:cubicBezTo>
                    <a:pt x="6209396" y="2017308"/>
                    <a:pt x="6221984" y="2017493"/>
                    <a:pt x="6230685" y="2012125"/>
                  </a:cubicBezTo>
                  <a:cubicBezTo>
                    <a:pt x="6258267" y="1995279"/>
                    <a:pt x="6284924" y="1977139"/>
                    <a:pt x="6310656" y="1957515"/>
                  </a:cubicBezTo>
                  <a:cubicBezTo>
                    <a:pt x="6332686" y="1940669"/>
                    <a:pt x="6337129" y="1938263"/>
                    <a:pt x="6356194" y="1959367"/>
                  </a:cubicBezTo>
                  <a:cubicBezTo>
                    <a:pt x="6375818" y="1981025"/>
                    <a:pt x="6400253" y="1992317"/>
                    <a:pt x="6427279" y="1996945"/>
                  </a:cubicBezTo>
                  <a:cubicBezTo>
                    <a:pt x="6470043" y="2004165"/>
                    <a:pt x="6513175" y="2010273"/>
                    <a:pt x="6556307" y="2013791"/>
                  </a:cubicBezTo>
                  <a:cubicBezTo>
                    <a:pt x="6595367" y="2016937"/>
                    <a:pt x="6614063" y="1999907"/>
                    <a:pt x="6621839" y="1961217"/>
                  </a:cubicBezTo>
                  <a:cubicBezTo>
                    <a:pt x="6626282" y="1939744"/>
                    <a:pt x="6632021" y="1916418"/>
                    <a:pt x="6655715" y="1910681"/>
                  </a:cubicBezTo>
                  <a:cubicBezTo>
                    <a:pt x="6694405" y="1901424"/>
                    <a:pt x="6734576" y="1897352"/>
                    <a:pt x="6753644" y="1851999"/>
                  </a:cubicBezTo>
                  <a:cubicBezTo>
                    <a:pt x="6764194" y="1861994"/>
                    <a:pt x="6770674" y="1867918"/>
                    <a:pt x="6776969" y="1873841"/>
                  </a:cubicBezTo>
                  <a:cubicBezTo>
                    <a:pt x="6794370" y="1890317"/>
                    <a:pt x="6830466" y="1897352"/>
                    <a:pt x="6848795" y="1883099"/>
                  </a:cubicBezTo>
                  <a:cubicBezTo>
                    <a:pt x="6875822" y="1862365"/>
                    <a:pt x="6900628" y="1866252"/>
                    <a:pt x="6926543" y="1882358"/>
                  </a:cubicBezTo>
                  <a:cubicBezTo>
                    <a:pt x="6969862" y="1909015"/>
                    <a:pt x="7018176" y="1902905"/>
                    <a:pt x="7062050" y="1892169"/>
                  </a:cubicBezTo>
                  <a:cubicBezTo>
                    <a:pt x="7095186" y="1884208"/>
                    <a:pt x="7130544" y="1869584"/>
                    <a:pt x="7152202" y="1836078"/>
                  </a:cubicBezTo>
                  <a:cubicBezTo>
                    <a:pt x="7159051" y="1825341"/>
                    <a:pt x="7174416" y="1819972"/>
                    <a:pt x="7186635" y="1812938"/>
                  </a:cubicBezTo>
                  <a:cubicBezTo>
                    <a:pt x="7196817" y="1807199"/>
                    <a:pt x="7207553" y="1801831"/>
                    <a:pt x="7218845" y="1798129"/>
                  </a:cubicBezTo>
                  <a:cubicBezTo>
                    <a:pt x="7230877" y="1794055"/>
                    <a:pt x="7244207" y="1788132"/>
                    <a:pt x="7256055" y="1789799"/>
                  </a:cubicBezTo>
                  <a:cubicBezTo>
                    <a:pt x="7291967" y="1794611"/>
                    <a:pt x="7320476" y="1785169"/>
                    <a:pt x="7345837" y="1758328"/>
                  </a:cubicBezTo>
                  <a:cubicBezTo>
                    <a:pt x="7358981" y="1744444"/>
                    <a:pt x="7378417" y="1727599"/>
                    <a:pt x="7395078" y="1727413"/>
                  </a:cubicBezTo>
                  <a:cubicBezTo>
                    <a:pt x="7435618" y="1726859"/>
                    <a:pt x="7469309" y="1713530"/>
                    <a:pt x="7505779" y="1697609"/>
                  </a:cubicBezTo>
                  <a:cubicBezTo>
                    <a:pt x="7529288" y="1687427"/>
                    <a:pt x="7555945" y="1680394"/>
                    <a:pt x="7581123" y="1670952"/>
                  </a:cubicBezTo>
                  <a:cubicBezTo>
                    <a:pt x="7610555" y="1659845"/>
                    <a:pt x="7642582" y="1655773"/>
                    <a:pt x="7660538" y="1625043"/>
                  </a:cubicBezTo>
                  <a:cubicBezTo>
                    <a:pt x="7662573" y="1621712"/>
                    <a:pt x="7668683" y="1621156"/>
                    <a:pt x="7671645" y="1618009"/>
                  </a:cubicBezTo>
                  <a:cubicBezTo>
                    <a:pt x="7681084" y="1608383"/>
                    <a:pt x="7693303" y="1599498"/>
                    <a:pt x="7698302" y="1587834"/>
                  </a:cubicBezTo>
                  <a:cubicBezTo>
                    <a:pt x="7712740" y="1553773"/>
                    <a:pt x="7724032" y="1518600"/>
                    <a:pt x="7736991" y="1483984"/>
                  </a:cubicBezTo>
                  <a:cubicBezTo>
                    <a:pt x="7739768" y="1476579"/>
                    <a:pt x="7742359" y="1467138"/>
                    <a:pt x="7748098" y="1462879"/>
                  </a:cubicBezTo>
                  <a:cubicBezTo>
                    <a:pt x="7781235" y="1438444"/>
                    <a:pt x="7814927" y="1414933"/>
                    <a:pt x="7848987" y="1391794"/>
                  </a:cubicBezTo>
                  <a:cubicBezTo>
                    <a:pt x="7862687" y="1382537"/>
                    <a:pt x="7874163" y="1387722"/>
                    <a:pt x="7886382" y="1398458"/>
                  </a:cubicBezTo>
                  <a:cubicBezTo>
                    <a:pt x="7898229" y="1408640"/>
                    <a:pt x="7912854" y="1419192"/>
                    <a:pt x="7927662" y="1421784"/>
                  </a:cubicBezTo>
                  <a:cubicBezTo>
                    <a:pt x="7957283" y="1426781"/>
                    <a:pt x="7988011" y="1427893"/>
                    <a:pt x="8018186" y="1427893"/>
                  </a:cubicBezTo>
                  <a:cubicBezTo>
                    <a:pt x="8029478" y="1427892"/>
                    <a:pt x="8041510" y="1421228"/>
                    <a:pt x="8052063" y="1415860"/>
                  </a:cubicBezTo>
                  <a:cubicBezTo>
                    <a:pt x="8072054" y="1405678"/>
                    <a:pt x="8090566" y="1391979"/>
                    <a:pt x="8111299" y="1383464"/>
                  </a:cubicBezTo>
                  <a:cubicBezTo>
                    <a:pt x="8135365" y="1373653"/>
                    <a:pt x="8149804" y="1357917"/>
                    <a:pt x="8157024" y="1333297"/>
                  </a:cubicBezTo>
                  <a:cubicBezTo>
                    <a:pt x="8167761" y="1296644"/>
                    <a:pt x="8193309" y="1271097"/>
                    <a:pt x="8223482" y="1250364"/>
                  </a:cubicBezTo>
                  <a:cubicBezTo>
                    <a:pt x="8261801" y="1223891"/>
                    <a:pt x="8307526" y="1225188"/>
                    <a:pt x="8351027" y="1218708"/>
                  </a:cubicBezTo>
                  <a:cubicBezTo>
                    <a:pt x="8367689" y="1216302"/>
                    <a:pt x="8384905" y="1214265"/>
                    <a:pt x="8400085" y="1208157"/>
                  </a:cubicBezTo>
                  <a:cubicBezTo>
                    <a:pt x="8457656" y="1185202"/>
                    <a:pt x="8515228" y="1163359"/>
                    <a:pt x="8578539" y="1163913"/>
                  </a:cubicBezTo>
                  <a:cubicBezTo>
                    <a:pt x="8583721" y="1163913"/>
                    <a:pt x="8588906" y="1163359"/>
                    <a:pt x="8594087" y="1162432"/>
                  </a:cubicBezTo>
                  <a:cubicBezTo>
                    <a:pt x="8639071" y="1154843"/>
                    <a:pt x="8685536" y="1151881"/>
                    <a:pt x="8717746" y="1111526"/>
                  </a:cubicBezTo>
                  <a:cubicBezTo>
                    <a:pt x="8723670" y="1104121"/>
                    <a:pt x="8737183" y="1101900"/>
                    <a:pt x="8747550" y="1098936"/>
                  </a:cubicBezTo>
                  <a:cubicBezTo>
                    <a:pt x="8765508" y="1094124"/>
                    <a:pt x="8777542" y="1084313"/>
                    <a:pt x="8784019" y="1066727"/>
                  </a:cubicBezTo>
                  <a:cubicBezTo>
                    <a:pt x="8794942" y="1036367"/>
                    <a:pt x="8807899" y="1006564"/>
                    <a:pt x="8817712" y="975833"/>
                  </a:cubicBezTo>
                  <a:cubicBezTo>
                    <a:pt x="8824561" y="954730"/>
                    <a:pt x="8837333" y="943068"/>
                    <a:pt x="8857141" y="934367"/>
                  </a:cubicBezTo>
                  <a:cubicBezTo>
                    <a:pt x="8868249" y="929554"/>
                    <a:pt x="8877875" y="919003"/>
                    <a:pt x="8885835" y="909191"/>
                  </a:cubicBezTo>
                  <a:cubicBezTo>
                    <a:pt x="8895461" y="897343"/>
                    <a:pt x="8900458" y="881608"/>
                    <a:pt x="8911009" y="871057"/>
                  </a:cubicBezTo>
                  <a:cubicBezTo>
                    <a:pt x="8936741" y="844769"/>
                    <a:pt x="8944702" y="815706"/>
                    <a:pt x="8936185" y="779794"/>
                  </a:cubicBezTo>
                  <a:cubicBezTo>
                    <a:pt x="8928596" y="747954"/>
                    <a:pt x="8948589" y="705376"/>
                    <a:pt x="8974877" y="698896"/>
                  </a:cubicBezTo>
                  <a:cubicBezTo>
                    <a:pt x="9003940" y="691677"/>
                    <a:pt x="9023932" y="673907"/>
                    <a:pt x="9044481" y="654099"/>
                  </a:cubicBezTo>
                  <a:cubicBezTo>
                    <a:pt x="9055957" y="642992"/>
                    <a:pt x="9072063" y="633365"/>
                    <a:pt x="9087613" y="630588"/>
                  </a:cubicBezTo>
                  <a:cubicBezTo>
                    <a:pt x="9146666" y="619852"/>
                    <a:pt x="9202387" y="632994"/>
                    <a:pt x="9258478" y="654284"/>
                  </a:cubicBezTo>
                  <a:cubicBezTo>
                    <a:pt x="9295130" y="668168"/>
                    <a:pt x="9335856" y="671870"/>
                    <a:pt x="9375101" y="677423"/>
                  </a:cubicBezTo>
                  <a:cubicBezTo>
                    <a:pt x="9387320" y="679088"/>
                    <a:pt x="9402870" y="675388"/>
                    <a:pt x="9413421" y="668537"/>
                  </a:cubicBezTo>
                  <a:cubicBezTo>
                    <a:pt x="9450445" y="644842"/>
                    <a:pt x="9487284" y="620407"/>
                    <a:pt x="9521715" y="593009"/>
                  </a:cubicBezTo>
                  <a:cubicBezTo>
                    <a:pt x="9553742" y="567279"/>
                    <a:pt x="9589838" y="556541"/>
                    <a:pt x="9628714" y="559319"/>
                  </a:cubicBezTo>
                  <a:cubicBezTo>
                    <a:pt x="9657037" y="561355"/>
                    <a:pt x="9682582" y="556726"/>
                    <a:pt x="9709239" y="549692"/>
                  </a:cubicBezTo>
                  <a:cubicBezTo>
                    <a:pt x="9731453" y="543769"/>
                    <a:pt x="9755889" y="539695"/>
                    <a:pt x="9778472" y="542288"/>
                  </a:cubicBezTo>
                  <a:cubicBezTo>
                    <a:pt x="9810128" y="545990"/>
                    <a:pt x="9836231" y="540622"/>
                    <a:pt x="9861592" y="521554"/>
                  </a:cubicBezTo>
                  <a:cubicBezTo>
                    <a:pt x="9875105" y="511372"/>
                    <a:pt x="9892507" y="506004"/>
                    <a:pt x="9908613" y="498969"/>
                  </a:cubicBezTo>
                  <a:cubicBezTo>
                    <a:pt x="9933417" y="488048"/>
                    <a:pt x="9959149" y="478792"/>
                    <a:pt x="9983398" y="466574"/>
                  </a:cubicBezTo>
                  <a:cubicBezTo>
                    <a:pt x="10009502" y="453616"/>
                    <a:pt x="10033381" y="435660"/>
                    <a:pt x="10060038" y="424553"/>
                  </a:cubicBezTo>
                  <a:cubicBezTo>
                    <a:pt x="10088732" y="412520"/>
                    <a:pt x="10107244" y="394193"/>
                    <a:pt x="10118905" y="365684"/>
                  </a:cubicBezTo>
                  <a:cubicBezTo>
                    <a:pt x="10126312" y="347728"/>
                    <a:pt x="10136492" y="328660"/>
                    <a:pt x="10150561" y="316072"/>
                  </a:cubicBezTo>
                  <a:cubicBezTo>
                    <a:pt x="10179626" y="290342"/>
                    <a:pt x="10213685" y="270348"/>
                    <a:pt x="10243306" y="244987"/>
                  </a:cubicBezTo>
                  <a:cubicBezTo>
                    <a:pt x="10284957" y="209444"/>
                    <a:pt x="10323462" y="171680"/>
                    <a:pt x="10327164" y="110961"/>
                  </a:cubicBezTo>
                  <a:cubicBezTo>
                    <a:pt x="10329199" y="77455"/>
                    <a:pt x="10346970" y="63202"/>
                    <a:pt x="10379738" y="55241"/>
                  </a:cubicBezTo>
                  <a:cubicBezTo>
                    <a:pt x="10390658" y="52650"/>
                    <a:pt x="10406210" y="47652"/>
                    <a:pt x="10409541" y="39507"/>
                  </a:cubicBezTo>
                  <a:cubicBezTo>
                    <a:pt x="10419537" y="15256"/>
                    <a:pt x="10440270" y="10444"/>
                    <a:pt x="10460263" y="817"/>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716618E-4C0F-42EC-BE06-F84BE1E74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33341">
              <a:off x="839281" y="3610818"/>
              <a:ext cx="10479782" cy="2198909"/>
            </a:xfrm>
            <a:custGeom>
              <a:avLst/>
              <a:gdLst>
                <a:gd name="connsiteX0" fmla="*/ 10461499 w 10479782"/>
                <a:gd name="connsiteY0" fmla="*/ 0 h 2198909"/>
                <a:gd name="connsiteX1" fmla="*/ 10479782 w 10479782"/>
                <a:gd name="connsiteY1" fmla="*/ 268945 h 2198909"/>
                <a:gd name="connsiteX2" fmla="*/ 10440826 w 10479782"/>
                <a:gd name="connsiteY2" fmla="*/ 322737 h 2198909"/>
                <a:gd name="connsiteX3" fmla="*/ 10411022 w 10479782"/>
                <a:gd name="connsiteY3" fmla="*/ 357725 h 2198909"/>
                <a:gd name="connsiteX4" fmla="*/ 10329570 w 10479782"/>
                <a:gd name="connsiteY4" fmla="*/ 401597 h 2198909"/>
                <a:gd name="connsiteX5" fmla="*/ 10257560 w 10479782"/>
                <a:gd name="connsiteY5" fmla="*/ 434548 h 2198909"/>
                <a:gd name="connsiteX6" fmla="*/ 10205356 w 10479782"/>
                <a:gd name="connsiteY6" fmla="*/ 471018 h 2198909"/>
                <a:gd name="connsiteX7" fmla="*/ 10161298 w 10479782"/>
                <a:gd name="connsiteY7" fmla="*/ 504523 h 2198909"/>
                <a:gd name="connsiteX8" fmla="*/ 10061519 w 10479782"/>
                <a:gd name="connsiteY8" fmla="*/ 591159 h 2198909"/>
                <a:gd name="connsiteX9" fmla="*/ 9951004 w 10479782"/>
                <a:gd name="connsiteY9" fmla="*/ 664281 h 2198909"/>
                <a:gd name="connsiteX10" fmla="*/ 9862146 w 10479782"/>
                <a:gd name="connsiteY10" fmla="*/ 753878 h 2198909"/>
                <a:gd name="connsiteX11" fmla="*/ 9825493 w 10479782"/>
                <a:gd name="connsiteY11" fmla="*/ 802378 h 2198909"/>
                <a:gd name="connsiteX12" fmla="*/ 9748484 w 10479782"/>
                <a:gd name="connsiteY12" fmla="*/ 835515 h 2198909"/>
                <a:gd name="connsiteX13" fmla="*/ 9664995 w 10479782"/>
                <a:gd name="connsiteY13" fmla="*/ 887348 h 2198909"/>
                <a:gd name="connsiteX14" fmla="*/ 9605757 w 10479782"/>
                <a:gd name="connsiteY14" fmla="*/ 938809 h 2198909"/>
                <a:gd name="connsiteX15" fmla="*/ 9560035 w 10479782"/>
                <a:gd name="connsiteY15" fmla="*/ 973242 h 2198909"/>
                <a:gd name="connsiteX16" fmla="*/ 9495427 w 10479782"/>
                <a:gd name="connsiteY16" fmla="*/ 1007860 h 2198909"/>
                <a:gd name="connsiteX17" fmla="*/ 9430637 w 10479782"/>
                <a:gd name="connsiteY17" fmla="*/ 1053214 h 2198909"/>
                <a:gd name="connsiteX18" fmla="*/ 9399167 w 10479782"/>
                <a:gd name="connsiteY18" fmla="*/ 1081166 h 2198909"/>
                <a:gd name="connsiteX19" fmla="*/ 9338262 w 10479782"/>
                <a:gd name="connsiteY19" fmla="*/ 1127630 h 2198909"/>
                <a:gd name="connsiteX20" fmla="*/ 9275507 w 10479782"/>
                <a:gd name="connsiteY20" fmla="*/ 1170948 h 2198909"/>
                <a:gd name="connsiteX21" fmla="*/ 9157587 w 10479782"/>
                <a:gd name="connsiteY21" fmla="*/ 1220560 h 2198909"/>
                <a:gd name="connsiteX22" fmla="*/ 9050218 w 10479782"/>
                <a:gd name="connsiteY22" fmla="*/ 1293496 h 2198909"/>
                <a:gd name="connsiteX23" fmla="*/ 8965064 w 10479782"/>
                <a:gd name="connsiteY23" fmla="*/ 1346810 h 2198909"/>
                <a:gd name="connsiteX24" fmla="*/ 8915452 w 10479782"/>
                <a:gd name="connsiteY24" fmla="*/ 1381799 h 2198909"/>
                <a:gd name="connsiteX25" fmla="*/ 8824374 w 10479782"/>
                <a:gd name="connsiteY25" fmla="*/ 1459917 h 2198909"/>
                <a:gd name="connsiteX26" fmla="*/ 8683128 w 10479782"/>
                <a:gd name="connsiteY26" fmla="*/ 1542110 h 2198909"/>
                <a:gd name="connsiteX27" fmla="*/ 8597789 w 10479782"/>
                <a:gd name="connsiteY27" fmla="*/ 1586538 h 2198909"/>
                <a:gd name="connsiteX28" fmla="*/ 8414152 w 10479782"/>
                <a:gd name="connsiteY28" fmla="*/ 1653552 h 2198909"/>
                <a:gd name="connsiteX29" fmla="*/ 8354914 w 10479782"/>
                <a:gd name="connsiteY29" fmla="*/ 1677432 h 2198909"/>
                <a:gd name="connsiteX30" fmla="*/ 8287162 w 10479782"/>
                <a:gd name="connsiteY30" fmla="*/ 1693166 h 2198909"/>
                <a:gd name="connsiteX31" fmla="*/ 8178313 w 10479782"/>
                <a:gd name="connsiteY31" fmla="*/ 1730375 h 2198909"/>
                <a:gd name="connsiteX32" fmla="*/ 7965797 w 10479782"/>
                <a:gd name="connsiteY32" fmla="*/ 1794426 h 2198909"/>
                <a:gd name="connsiteX33" fmla="*/ 7919147 w 10479782"/>
                <a:gd name="connsiteY33" fmla="*/ 1804237 h 2198909"/>
                <a:gd name="connsiteX34" fmla="*/ 7800300 w 10479782"/>
                <a:gd name="connsiteY34" fmla="*/ 1845519 h 2198909"/>
                <a:gd name="connsiteX35" fmla="*/ 7729030 w 10479782"/>
                <a:gd name="connsiteY35" fmla="*/ 1873286 h 2198909"/>
                <a:gd name="connsiteX36" fmla="*/ 7669977 w 10479782"/>
                <a:gd name="connsiteY36" fmla="*/ 1889207 h 2198909"/>
                <a:gd name="connsiteX37" fmla="*/ 7617775 w 10479782"/>
                <a:gd name="connsiteY37" fmla="*/ 1896611 h 2198909"/>
                <a:gd name="connsiteX38" fmla="*/ 7480416 w 10479782"/>
                <a:gd name="connsiteY38" fmla="*/ 1933264 h 2198909"/>
                <a:gd name="connsiteX39" fmla="*/ 7425622 w 10479782"/>
                <a:gd name="connsiteY39" fmla="*/ 1947704 h 2198909"/>
                <a:gd name="connsiteX40" fmla="*/ 7283451 w 10479782"/>
                <a:gd name="connsiteY40" fmla="*/ 1997316 h 2198909"/>
                <a:gd name="connsiteX41" fmla="*/ 7162938 w 10479782"/>
                <a:gd name="connsiteY41" fmla="*/ 2030081 h 2198909"/>
                <a:gd name="connsiteX42" fmla="*/ 7112588 w 10479782"/>
                <a:gd name="connsiteY42" fmla="*/ 2045816 h 2198909"/>
                <a:gd name="connsiteX43" fmla="*/ 6997443 w 10479782"/>
                <a:gd name="connsiteY43" fmla="*/ 2072103 h 2198909"/>
                <a:gd name="connsiteX44" fmla="*/ 6932282 w 10479782"/>
                <a:gd name="connsiteY44" fmla="*/ 2090616 h 2198909"/>
                <a:gd name="connsiteX45" fmla="*/ 6773265 w 10479782"/>
                <a:gd name="connsiteY45" fmla="*/ 2111533 h 2198909"/>
                <a:gd name="connsiteX46" fmla="*/ 6609064 w 10479782"/>
                <a:gd name="connsiteY46" fmla="*/ 2131711 h 2198909"/>
                <a:gd name="connsiteX47" fmla="*/ 6518913 w 10479782"/>
                <a:gd name="connsiteY47" fmla="*/ 2138375 h 2198909"/>
                <a:gd name="connsiteX48" fmla="*/ 6440239 w 10479782"/>
                <a:gd name="connsiteY48" fmla="*/ 2148928 h 2198909"/>
                <a:gd name="connsiteX49" fmla="*/ 6371744 w 10479782"/>
                <a:gd name="connsiteY49" fmla="*/ 2155592 h 2198909"/>
                <a:gd name="connsiteX50" fmla="*/ 6262710 w 10479782"/>
                <a:gd name="connsiteY50" fmla="*/ 2169105 h 2198909"/>
                <a:gd name="connsiteX51" fmla="*/ 6217357 w 10479782"/>
                <a:gd name="connsiteY51" fmla="*/ 2172623 h 2198909"/>
                <a:gd name="connsiteX52" fmla="*/ 6110358 w 10479782"/>
                <a:gd name="connsiteY52" fmla="*/ 2172437 h 2198909"/>
                <a:gd name="connsiteX53" fmla="*/ 6073149 w 10479782"/>
                <a:gd name="connsiteY53" fmla="*/ 2170587 h 2198909"/>
                <a:gd name="connsiteX54" fmla="*/ 6001508 w 10479782"/>
                <a:gd name="connsiteY54" fmla="*/ 2147632 h 2198909"/>
                <a:gd name="connsiteX55" fmla="*/ 5992994 w 10479782"/>
                <a:gd name="connsiteY55" fmla="*/ 2145966 h 2198909"/>
                <a:gd name="connsiteX56" fmla="*/ 5945973 w 10479782"/>
                <a:gd name="connsiteY56" fmla="*/ 2136894 h 2198909"/>
                <a:gd name="connsiteX57" fmla="*/ 5920240 w 10479782"/>
                <a:gd name="connsiteY57" fmla="*/ 2133932 h 2198909"/>
                <a:gd name="connsiteX58" fmla="*/ 5822498 w 10479782"/>
                <a:gd name="connsiteY58" fmla="*/ 2115051 h 2198909"/>
                <a:gd name="connsiteX59" fmla="*/ 5766224 w 10479782"/>
                <a:gd name="connsiteY59" fmla="*/ 2106165 h 2198909"/>
                <a:gd name="connsiteX60" fmla="*/ 5720684 w 10479782"/>
                <a:gd name="connsiteY60" fmla="*/ 2107461 h 2198909"/>
                <a:gd name="connsiteX61" fmla="*/ 5640713 w 10479782"/>
                <a:gd name="connsiteY61" fmla="*/ 2109127 h 2198909"/>
                <a:gd name="connsiteX62" fmla="*/ 5615165 w 10479782"/>
                <a:gd name="connsiteY62" fmla="*/ 2113386 h 2198909"/>
                <a:gd name="connsiteX63" fmla="*/ 5499652 w 10479782"/>
                <a:gd name="connsiteY63" fmla="*/ 2101167 h 2198909"/>
                <a:gd name="connsiteX64" fmla="*/ 5433750 w 10479782"/>
                <a:gd name="connsiteY64" fmla="*/ 2100242 h 2198909"/>
                <a:gd name="connsiteX65" fmla="*/ 5359518 w 10479782"/>
                <a:gd name="connsiteY65" fmla="*/ 2085061 h 2198909"/>
                <a:gd name="connsiteX66" fmla="*/ 5337859 w 10479782"/>
                <a:gd name="connsiteY66" fmla="*/ 2085801 h 2198909"/>
                <a:gd name="connsiteX67" fmla="*/ 5313608 w 10479782"/>
                <a:gd name="connsiteY67" fmla="*/ 2087098 h 2198909"/>
                <a:gd name="connsiteX68" fmla="*/ 5239190 w 10479782"/>
                <a:gd name="connsiteY68" fmla="*/ 2088209 h 2198909"/>
                <a:gd name="connsiteX69" fmla="*/ 5194022 w 10479782"/>
                <a:gd name="connsiteY69" fmla="*/ 2093762 h 2198909"/>
                <a:gd name="connsiteX70" fmla="*/ 5107944 w 10479782"/>
                <a:gd name="connsiteY70" fmla="*/ 2090431 h 2198909"/>
                <a:gd name="connsiteX71" fmla="*/ 5076101 w 10479782"/>
                <a:gd name="connsiteY71" fmla="*/ 2095243 h 2198909"/>
                <a:gd name="connsiteX72" fmla="*/ 4995576 w 10479782"/>
                <a:gd name="connsiteY72" fmla="*/ 2095799 h 2198909"/>
                <a:gd name="connsiteX73" fmla="*/ 4923380 w 10479782"/>
                <a:gd name="connsiteY73" fmla="*/ 2093021 h 2198909"/>
                <a:gd name="connsiteX74" fmla="*/ 4853775 w 10479782"/>
                <a:gd name="connsiteY74" fmla="*/ 2094502 h 2198909"/>
                <a:gd name="connsiteX75" fmla="*/ 4803979 w 10479782"/>
                <a:gd name="connsiteY75" fmla="*/ 2100611 h 2198909"/>
                <a:gd name="connsiteX76" fmla="*/ 4749925 w 10479782"/>
                <a:gd name="connsiteY76" fmla="*/ 2104313 h 2198909"/>
                <a:gd name="connsiteX77" fmla="*/ 4600905 w 10479782"/>
                <a:gd name="connsiteY77" fmla="*/ 2126343 h 2198909"/>
                <a:gd name="connsiteX78" fmla="*/ 4573322 w 10479782"/>
                <a:gd name="connsiteY78" fmla="*/ 2120975 h 2198909"/>
                <a:gd name="connsiteX79" fmla="*/ 4416711 w 10479782"/>
                <a:gd name="connsiteY79" fmla="*/ 2115976 h 2198909"/>
                <a:gd name="connsiteX80" fmla="*/ 4382651 w 10479782"/>
                <a:gd name="connsiteY80" fmla="*/ 2116347 h 2198909"/>
                <a:gd name="connsiteX81" fmla="*/ 4291200 w 10479782"/>
                <a:gd name="connsiteY81" fmla="*/ 2094502 h 2198909"/>
                <a:gd name="connsiteX82" fmla="*/ 4150141 w 10479782"/>
                <a:gd name="connsiteY82" fmla="*/ 2129120 h 2198909"/>
                <a:gd name="connsiteX83" fmla="*/ 4018151 w 10479782"/>
                <a:gd name="connsiteY83" fmla="*/ 2172437 h 2198909"/>
                <a:gd name="connsiteX84" fmla="*/ 4001491 w 10479782"/>
                <a:gd name="connsiteY84" fmla="*/ 2177991 h 2198909"/>
                <a:gd name="connsiteX85" fmla="*/ 3954101 w 10479782"/>
                <a:gd name="connsiteY85" fmla="*/ 2187433 h 2198909"/>
                <a:gd name="connsiteX86" fmla="*/ 3895419 w 10479782"/>
                <a:gd name="connsiteY86" fmla="*/ 2190764 h 2198909"/>
                <a:gd name="connsiteX87" fmla="*/ 3821000 w 10479782"/>
                <a:gd name="connsiteY87" fmla="*/ 2198909 h 2198909"/>
                <a:gd name="connsiteX88" fmla="*/ 3761394 w 10479782"/>
                <a:gd name="connsiteY88" fmla="*/ 2188727 h 2198909"/>
                <a:gd name="connsiteX89" fmla="*/ 3678089 w 10479782"/>
                <a:gd name="connsiteY89" fmla="*/ 2173548 h 2198909"/>
                <a:gd name="connsiteX90" fmla="*/ 3599599 w 10479782"/>
                <a:gd name="connsiteY90" fmla="*/ 2159108 h 2198909"/>
                <a:gd name="connsiteX91" fmla="*/ 3574795 w 10479782"/>
                <a:gd name="connsiteY91" fmla="*/ 2176139 h 2198909"/>
                <a:gd name="connsiteX92" fmla="*/ 3536474 w 10479782"/>
                <a:gd name="connsiteY92" fmla="*/ 2190949 h 2198909"/>
                <a:gd name="connsiteX93" fmla="*/ 3493898 w 10479782"/>
                <a:gd name="connsiteY93" fmla="*/ 2173177 h 2198909"/>
                <a:gd name="connsiteX94" fmla="*/ 3394304 w 10479782"/>
                <a:gd name="connsiteY94" fmla="*/ 2136340 h 2198909"/>
                <a:gd name="connsiteX95" fmla="*/ 3331364 w 10479782"/>
                <a:gd name="connsiteY95" fmla="*/ 2134672 h 2198909"/>
                <a:gd name="connsiteX96" fmla="*/ 3194561 w 10479782"/>
                <a:gd name="connsiteY96" fmla="*/ 2118938 h 2198909"/>
                <a:gd name="connsiteX97" fmla="*/ 3105150 w 10479782"/>
                <a:gd name="connsiteY97" fmla="*/ 2096539 h 2198909"/>
                <a:gd name="connsiteX98" fmla="*/ 3040916 w 10479782"/>
                <a:gd name="connsiteY98" fmla="*/ 2071178 h 2198909"/>
                <a:gd name="connsiteX99" fmla="*/ 2948911 w 10479782"/>
                <a:gd name="connsiteY99" fmla="*/ 2038042 h 2198909"/>
                <a:gd name="connsiteX100" fmla="*/ 2856536 w 10479782"/>
                <a:gd name="connsiteY100" fmla="*/ 2020826 h 2198909"/>
                <a:gd name="connsiteX101" fmla="*/ 2789709 w 10479782"/>
                <a:gd name="connsiteY101" fmla="*/ 1999166 h 2198909"/>
                <a:gd name="connsiteX102" fmla="*/ 2708071 w 10479782"/>
                <a:gd name="connsiteY102" fmla="*/ 1984356 h 2198909"/>
                <a:gd name="connsiteX103" fmla="*/ 2639578 w 10479782"/>
                <a:gd name="connsiteY103" fmla="*/ 1983803 h 2198909"/>
                <a:gd name="connsiteX104" fmla="*/ 2532209 w 10479782"/>
                <a:gd name="connsiteY104" fmla="*/ 1986393 h 2198909"/>
                <a:gd name="connsiteX105" fmla="*/ 2400776 w 10479782"/>
                <a:gd name="connsiteY105" fmla="*/ 1941596 h 2198909"/>
                <a:gd name="connsiteX106" fmla="*/ 2347647 w 10479782"/>
                <a:gd name="connsiteY106" fmla="*/ 1931598 h 2198909"/>
                <a:gd name="connsiteX107" fmla="*/ 2297664 w 10479782"/>
                <a:gd name="connsiteY107" fmla="*/ 1926971 h 2198909"/>
                <a:gd name="connsiteX108" fmla="*/ 2191592 w 10479782"/>
                <a:gd name="connsiteY108" fmla="*/ 1897167 h 2198909"/>
                <a:gd name="connsiteX109" fmla="*/ 2148460 w 10479782"/>
                <a:gd name="connsiteY109" fmla="*/ 1887355 h 2198909"/>
                <a:gd name="connsiteX110" fmla="*/ 2088110 w 10479782"/>
                <a:gd name="connsiteY110" fmla="*/ 1887541 h 2198909"/>
                <a:gd name="connsiteX111" fmla="*/ 1978335 w 10479782"/>
                <a:gd name="connsiteY111" fmla="*/ 1873842 h 2198909"/>
                <a:gd name="connsiteX112" fmla="*/ 1868746 w 10479782"/>
                <a:gd name="connsiteY112" fmla="*/ 1833856 h 2198909"/>
                <a:gd name="connsiteX113" fmla="*/ 1822281 w 10479782"/>
                <a:gd name="connsiteY113" fmla="*/ 1837743 h 2198909"/>
                <a:gd name="connsiteX114" fmla="*/ 1805620 w 10479782"/>
                <a:gd name="connsiteY114" fmla="*/ 1836818 h 2198909"/>
                <a:gd name="connsiteX115" fmla="*/ 1655861 w 10479782"/>
                <a:gd name="connsiteY115" fmla="*/ 1814789 h 2198909"/>
                <a:gd name="connsiteX116" fmla="*/ 1640864 w 10479782"/>
                <a:gd name="connsiteY116" fmla="*/ 1812383 h 2198909"/>
                <a:gd name="connsiteX117" fmla="*/ 1570522 w 10479782"/>
                <a:gd name="connsiteY117" fmla="*/ 1792761 h 2198909"/>
                <a:gd name="connsiteX118" fmla="*/ 1393176 w 10479782"/>
                <a:gd name="connsiteY118" fmla="*/ 1780542 h 2198909"/>
                <a:gd name="connsiteX119" fmla="*/ 1382255 w 10479782"/>
                <a:gd name="connsiteY119" fmla="*/ 1779061 h 2198909"/>
                <a:gd name="connsiteX120" fmla="*/ 1322831 w 10479782"/>
                <a:gd name="connsiteY120" fmla="*/ 1788872 h 2198909"/>
                <a:gd name="connsiteX121" fmla="*/ 1293399 w 10479782"/>
                <a:gd name="connsiteY121" fmla="*/ 1802756 h 2198909"/>
                <a:gd name="connsiteX122" fmla="*/ 1247489 w 10479782"/>
                <a:gd name="connsiteY122" fmla="*/ 1817197 h 2198909"/>
                <a:gd name="connsiteX123" fmla="*/ 1200839 w 10479782"/>
                <a:gd name="connsiteY123" fmla="*/ 1822564 h 2198909"/>
                <a:gd name="connsiteX124" fmla="*/ 1122534 w 10479782"/>
                <a:gd name="connsiteY124" fmla="*/ 1800720 h 2198909"/>
                <a:gd name="connsiteX125" fmla="*/ 1094027 w 10479782"/>
                <a:gd name="connsiteY125" fmla="*/ 1798498 h 2198909"/>
                <a:gd name="connsiteX126" fmla="*/ 1030531 w 10479782"/>
                <a:gd name="connsiteY126" fmla="*/ 1787947 h 2198909"/>
                <a:gd name="connsiteX127" fmla="*/ 974995 w 10479782"/>
                <a:gd name="connsiteY127" fmla="*/ 1788687 h 2198909"/>
                <a:gd name="connsiteX128" fmla="*/ 930382 w 10479782"/>
                <a:gd name="connsiteY128" fmla="*/ 1805534 h 2198909"/>
                <a:gd name="connsiteX129" fmla="*/ 865590 w 10479782"/>
                <a:gd name="connsiteY129" fmla="*/ 1808865 h 2198909"/>
                <a:gd name="connsiteX130" fmla="*/ 823752 w 10479782"/>
                <a:gd name="connsiteY130" fmla="*/ 1796648 h 2198909"/>
                <a:gd name="connsiteX131" fmla="*/ 815238 w 10479782"/>
                <a:gd name="connsiteY131" fmla="*/ 1794982 h 2198909"/>
                <a:gd name="connsiteX132" fmla="*/ 705832 w 10479782"/>
                <a:gd name="connsiteY132" fmla="*/ 1794240 h 2198909"/>
                <a:gd name="connsiteX133" fmla="*/ 569216 w 10479782"/>
                <a:gd name="connsiteY133" fmla="*/ 1831079 h 2198909"/>
                <a:gd name="connsiteX134" fmla="*/ 546631 w 10479782"/>
                <a:gd name="connsiteY134" fmla="*/ 1838854 h 2198909"/>
                <a:gd name="connsiteX135" fmla="*/ 436485 w 10479782"/>
                <a:gd name="connsiteY135" fmla="*/ 1852368 h 2198909"/>
                <a:gd name="connsiteX136" fmla="*/ 377434 w 10479782"/>
                <a:gd name="connsiteY136" fmla="*/ 1866067 h 2198909"/>
                <a:gd name="connsiteX137" fmla="*/ 334855 w 10479782"/>
                <a:gd name="connsiteY137" fmla="*/ 1866808 h 2198909"/>
                <a:gd name="connsiteX138" fmla="*/ 283396 w 10479782"/>
                <a:gd name="connsiteY138" fmla="*/ 1891057 h 2198909"/>
                <a:gd name="connsiteX139" fmla="*/ 266547 w 10479782"/>
                <a:gd name="connsiteY139" fmla="*/ 1901610 h 2198909"/>
                <a:gd name="connsiteX140" fmla="*/ 246370 w 10479782"/>
                <a:gd name="connsiteY140" fmla="*/ 1907903 h 2198909"/>
                <a:gd name="connsiteX141" fmla="*/ 154923 w 10479782"/>
                <a:gd name="connsiteY141" fmla="*/ 1927896 h 2198909"/>
                <a:gd name="connsiteX142" fmla="*/ 138630 w 10479782"/>
                <a:gd name="connsiteY142" fmla="*/ 1939188 h 2198909"/>
                <a:gd name="connsiteX143" fmla="*/ 127708 w 10479782"/>
                <a:gd name="connsiteY143" fmla="*/ 1946223 h 2198909"/>
                <a:gd name="connsiteX144" fmla="*/ 38853 w 10479782"/>
                <a:gd name="connsiteY144" fmla="*/ 1958071 h 2198909"/>
                <a:gd name="connsiteX145" fmla="*/ 35679 w 10479782"/>
                <a:gd name="connsiteY145" fmla="*/ 1958561 h 2198909"/>
                <a:gd name="connsiteX146" fmla="*/ 0 w 10479782"/>
                <a:gd name="connsiteY146" fmla="*/ 1433717 h 2198909"/>
                <a:gd name="connsiteX147" fmla="*/ 42184 w 10479782"/>
                <a:gd name="connsiteY147" fmla="*/ 1423079 h 2198909"/>
                <a:gd name="connsiteX148" fmla="*/ 164178 w 10479782"/>
                <a:gd name="connsiteY148" fmla="*/ 1425856 h 2198909"/>
                <a:gd name="connsiteX149" fmla="*/ 250628 w 10479782"/>
                <a:gd name="connsiteY149" fmla="*/ 1422338 h 2198909"/>
                <a:gd name="connsiteX150" fmla="*/ 298019 w 10479782"/>
                <a:gd name="connsiteY150" fmla="*/ 1403642 h 2198909"/>
                <a:gd name="connsiteX151" fmla="*/ 331894 w 10479782"/>
                <a:gd name="connsiteY151" fmla="*/ 1405494 h 2198909"/>
                <a:gd name="connsiteX152" fmla="*/ 395574 w 10479782"/>
                <a:gd name="connsiteY152" fmla="*/ 1418822 h 2198909"/>
                <a:gd name="connsiteX153" fmla="*/ 597169 w 10479782"/>
                <a:gd name="connsiteY153" fmla="*/ 1434557 h 2198909"/>
                <a:gd name="connsiteX154" fmla="*/ 679362 w 10479782"/>
                <a:gd name="connsiteY154" fmla="*/ 1409936 h 2198909"/>
                <a:gd name="connsiteX155" fmla="*/ 703982 w 10479782"/>
                <a:gd name="connsiteY155" fmla="*/ 1409381 h 2198909"/>
                <a:gd name="connsiteX156" fmla="*/ 759147 w 10479782"/>
                <a:gd name="connsiteY156" fmla="*/ 1419007 h 2198909"/>
                <a:gd name="connsiteX157" fmla="*/ 872994 w 10479782"/>
                <a:gd name="connsiteY157" fmla="*/ 1412527 h 2198909"/>
                <a:gd name="connsiteX158" fmla="*/ 915017 w 10479782"/>
                <a:gd name="connsiteY158" fmla="*/ 1402716 h 2198909"/>
                <a:gd name="connsiteX159" fmla="*/ 938341 w 10479782"/>
                <a:gd name="connsiteY159" fmla="*/ 1396421 h 2198909"/>
                <a:gd name="connsiteX160" fmla="*/ 1058113 w 10479782"/>
                <a:gd name="connsiteY160" fmla="*/ 1379021 h 2198909"/>
                <a:gd name="connsiteX161" fmla="*/ 1111427 w 10479782"/>
                <a:gd name="connsiteY161" fmla="*/ 1360325 h 2198909"/>
                <a:gd name="connsiteX162" fmla="*/ 1125867 w 10479782"/>
                <a:gd name="connsiteY162" fmla="*/ 1357548 h 2198909"/>
                <a:gd name="connsiteX163" fmla="*/ 1204911 w 10479782"/>
                <a:gd name="connsiteY163" fmla="*/ 1365321 h 2198909"/>
                <a:gd name="connsiteX164" fmla="*/ 1264149 w 10479782"/>
                <a:gd name="connsiteY164" fmla="*/ 1395496 h 2198909"/>
                <a:gd name="connsiteX165" fmla="*/ 1275627 w 10479782"/>
                <a:gd name="connsiteY165" fmla="*/ 1405679 h 2198909"/>
                <a:gd name="connsiteX166" fmla="*/ 1440752 w 10479782"/>
                <a:gd name="connsiteY166" fmla="*/ 1402160 h 2198909"/>
                <a:gd name="connsiteX167" fmla="*/ 1466113 w 10479782"/>
                <a:gd name="connsiteY167" fmla="*/ 1397903 h 2198909"/>
                <a:gd name="connsiteX168" fmla="*/ 1588663 w 10479782"/>
                <a:gd name="connsiteY168" fmla="*/ 1415674 h 2198909"/>
                <a:gd name="connsiteX169" fmla="*/ 1624390 w 10479782"/>
                <a:gd name="connsiteY169" fmla="*/ 1419192 h 2198909"/>
                <a:gd name="connsiteX170" fmla="*/ 1752492 w 10479782"/>
                <a:gd name="connsiteY170" fmla="*/ 1435112 h 2198909"/>
                <a:gd name="connsiteX171" fmla="*/ 1770632 w 10479782"/>
                <a:gd name="connsiteY171" fmla="*/ 1420303 h 2198909"/>
                <a:gd name="connsiteX172" fmla="*/ 1822836 w 10479782"/>
                <a:gd name="connsiteY172" fmla="*/ 1383093 h 2198909"/>
                <a:gd name="connsiteX173" fmla="*/ 1925762 w 10479782"/>
                <a:gd name="connsiteY173" fmla="*/ 1350143 h 2198909"/>
                <a:gd name="connsiteX174" fmla="*/ 1953716 w 10479782"/>
                <a:gd name="connsiteY174" fmla="*/ 1351993 h 2198909"/>
                <a:gd name="connsiteX175" fmla="*/ 2024430 w 10479782"/>
                <a:gd name="connsiteY175" fmla="*/ 1406975 h 2198909"/>
                <a:gd name="connsiteX176" fmla="*/ 2058863 w 10479782"/>
                <a:gd name="connsiteY176" fmla="*/ 1429002 h 2198909"/>
                <a:gd name="connsiteX177" fmla="*/ 2156605 w 10479782"/>
                <a:gd name="connsiteY177" fmla="*/ 1469544 h 2198909"/>
                <a:gd name="connsiteX178" fmla="*/ 2164750 w 10479782"/>
                <a:gd name="connsiteY178" fmla="*/ 1476948 h 2198909"/>
                <a:gd name="connsiteX179" fmla="*/ 2236945 w 10479782"/>
                <a:gd name="connsiteY179" fmla="*/ 1564880 h 2198909"/>
                <a:gd name="connsiteX180" fmla="*/ 2253235 w 10479782"/>
                <a:gd name="connsiteY180" fmla="*/ 1579874 h 2198909"/>
                <a:gd name="connsiteX181" fmla="*/ 2272859 w 10479782"/>
                <a:gd name="connsiteY181" fmla="*/ 1603200 h 2198909"/>
                <a:gd name="connsiteX182" fmla="*/ 2334132 w 10479782"/>
                <a:gd name="connsiteY182" fmla="*/ 1648369 h 2198909"/>
                <a:gd name="connsiteX183" fmla="*/ 2410031 w 10479782"/>
                <a:gd name="connsiteY183" fmla="*/ 1662807 h 2198909"/>
                <a:gd name="connsiteX184" fmla="*/ 2501665 w 10479782"/>
                <a:gd name="connsiteY184" fmla="*/ 1684837 h 2198909"/>
                <a:gd name="connsiteX185" fmla="*/ 2539985 w 10479782"/>
                <a:gd name="connsiteY185" fmla="*/ 1699646 h 2198909"/>
                <a:gd name="connsiteX186" fmla="*/ 2642724 w 10479782"/>
                <a:gd name="connsiteY186" fmla="*/ 1727784 h 2198909"/>
                <a:gd name="connsiteX187" fmla="*/ 2716031 w 10479782"/>
                <a:gd name="connsiteY187" fmla="*/ 1751479 h 2198909"/>
                <a:gd name="connsiteX188" fmla="*/ 2821734 w 10479782"/>
                <a:gd name="connsiteY188" fmla="*/ 1765363 h 2198909"/>
                <a:gd name="connsiteX189" fmla="*/ 2873011 w 10479782"/>
                <a:gd name="connsiteY189" fmla="*/ 1765917 h 2198909"/>
                <a:gd name="connsiteX190" fmla="*/ 2967236 w 10479782"/>
                <a:gd name="connsiteY190" fmla="*/ 1837003 h 2198909"/>
                <a:gd name="connsiteX191" fmla="*/ 3042395 w 10479782"/>
                <a:gd name="connsiteY191" fmla="*/ 1884024 h 2198909"/>
                <a:gd name="connsiteX192" fmla="*/ 3121440 w 10479782"/>
                <a:gd name="connsiteY192" fmla="*/ 1861254 h 2198909"/>
                <a:gd name="connsiteX193" fmla="*/ 3142914 w 10479782"/>
                <a:gd name="connsiteY193" fmla="*/ 1839780 h 2198909"/>
                <a:gd name="connsiteX194" fmla="*/ 3272497 w 10479782"/>
                <a:gd name="connsiteY194" fmla="*/ 1819418 h 2198909"/>
                <a:gd name="connsiteX195" fmla="*/ 3457615 w 10479782"/>
                <a:gd name="connsiteY195" fmla="*/ 1818677 h 2198909"/>
                <a:gd name="connsiteX196" fmla="*/ 3765467 w 10479782"/>
                <a:gd name="connsiteY196" fmla="*/ 1772397 h 2198909"/>
                <a:gd name="connsiteX197" fmla="*/ 3819150 w 10479782"/>
                <a:gd name="connsiteY197" fmla="*/ 1750923 h 2198909"/>
                <a:gd name="connsiteX198" fmla="*/ 3879498 w 10479782"/>
                <a:gd name="connsiteY198" fmla="*/ 1745555 h 2198909"/>
                <a:gd name="connsiteX199" fmla="*/ 3902639 w 10479782"/>
                <a:gd name="connsiteY199" fmla="*/ 1758699 h 2198909"/>
                <a:gd name="connsiteX200" fmla="*/ 4003898 w 10479782"/>
                <a:gd name="connsiteY200" fmla="*/ 1778321 h 2198909"/>
                <a:gd name="connsiteX201" fmla="*/ 4023152 w 10479782"/>
                <a:gd name="connsiteY201" fmla="*/ 1778692 h 2198909"/>
                <a:gd name="connsiteX202" fmla="*/ 4089054 w 10479782"/>
                <a:gd name="connsiteY202" fmla="*/ 1770360 h 2198909"/>
                <a:gd name="connsiteX203" fmla="*/ 4150142 w 10479782"/>
                <a:gd name="connsiteY203" fmla="*/ 1765548 h 2198909"/>
                <a:gd name="connsiteX204" fmla="*/ 4304160 w 10479782"/>
                <a:gd name="connsiteY204" fmla="*/ 1781283 h 2198909"/>
                <a:gd name="connsiteX205" fmla="*/ 4422267 w 10479782"/>
                <a:gd name="connsiteY205" fmla="*/ 1777580 h 2198909"/>
                <a:gd name="connsiteX206" fmla="*/ 4476691 w 10479782"/>
                <a:gd name="connsiteY206" fmla="*/ 1781282 h 2198909"/>
                <a:gd name="connsiteX207" fmla="*/ 4507419 w 10479782"/>
                <a:gd name="connsiteY207" fmla="*/ 1786837 h 2198909"/>
                <a:gd name="connsiteX208" fmla="*/ 4577023 w 10479782"/>
                <a:gd name="connsiteY208" fmla="*/ 1825526 h 2198909"/>
                <a:gd name="connsiteX209" fmla="*/ 4615158 w 10479782"/>
                <a:gd name="connsiteY209" fmla="*/ 1834227 h 2198909"/>
                <a:gd name="connsiteX210" fmla="*/ 4729932 w 10479782"/>
                <a:gd name="connsiteY210" fmla="*/ 1833487 h 2198909"/>
                <a:gd name="connsiteX211" fmla="*/ 4902090 w 10479782"/>
                <a:gd name="connsiteY211" fmla="*/ 1775174 h 2198909"/>
                <a:gd name="connsiteX212" fmla="*/ 4920048 w 10479782"/>
                <a:gd name="connsiteY212" fmla="*/ 1767398 h 2198909"/>
                <a:gd name="connsiteX213" fmla="*/ 5007609 w 10479782"/>
                <a:gd name="connsiteY213" fmla="*/ 1757772 h 2198909"/>
                <a:gd name="connsiteX214" fmla="*/ 5067031 w 10479782"/>
                <a:gd name="connsiteY214" fmla="*/ 1770916 h 2198909"/>
                <a:gd name="connsiteX215" fmla="*/ 5147929 w 10479782"/>
                <a:gd name="connsiteY215" fmla="*/ 1798129 h 2198909"/>
                <a:gd name="connsiteX216" fmla="*/ 5220680 w 10479782"/>
                <a:gd name="connsiteY216" fmla="*/ 1820899 h 2198909"/>
                <a:gd name="connsiteX217" fmla="*/ 5273623 w 10479782"/>
                <a:gd name="connsiteY217" fmla="*/ 1846629 h 2198909"/>
                <a:gd name="connsiteX218" fmla="*/ 5394691 w 10479782"/>
                <a:gd name="connsiteY218" fmla="*/ 1865512 h 2198909"/>
                <a:gd name="connsiteX219" fmla="*/ 5407280 w 10479782"/>
                <a:gd name="connsiteY219" fmla="*/ 1868658 h 2198909"/>
                <a:gd name="connsiteX220" fmla="*/ 5498358 w 10479782"/>
                <a:gd name="connsiteY220" fmla="*/ 1845704 h 2198909"/>
                <a:gd name="connsiteX221" fmla="*/ 5607761 w 10479782"/>
                <a:gd name="connsiteY221" fmla="*/ 1822380 h 2198909"/>
                <a:gd name="connsiteX222" fmla="*/ 5646821 w 10479782"/>
                <a:gd name="connsiteY222" fmla="*/ 1830338 h 2198909"/>
                <a:gd name="connsiteX223" fmla="*/ 5700320 w 10479782"/>
                <a:gd name="connsiteY223" fmla="*/ 1841632 h 2198909"/>
                <a:gd name="connsiteX224" fmla="*/ 5749931 w 10479782"/>
                <a:gd name="connsiteY224" fmla="*/ 1835708 h 2198909"/>
                <a:gd name="connsiteX225" fmla="*/ 5780107 w 10479782"/>
                <a:gd name="connsiteY225" fmla="*/ 1835153 h 2198909"/>
                <a:gd name="connsiteX226" fmla="*/ 5917835 w 10479782"/>
                <a:gd name="connsiteY226" fmla="*/ 1904386 h 2198909"/>
                <a:gd name="connsiteX227" fmla="*/ 5952821 w 10479782"/>
                <a:gd name="connsiteY227" fmla="*/ 1910125 h 2198909"/>
                <a:gd name="connsiteX228" fmla="*/ 5972630 w 10479782"/>
                <a:gd name="connsiteY228" fmla="*/ 1918641 h 2198909"/>
                <a:gd name="connsiteX229" fmla="*/ 6092032 w 10479782"/>
                <a:gd name="connsiteY229" fmla="*/ 2004536 h 2198909"/>
                <a:gd name="connsiteX230" fmla="*/ 6142754 w 10479782"/>
                <a:gd name="connsiteY230" fmla="*/ 2021936 h 2198909"/>
                <a:gd name="connsiteX231" fmla="*/ 6198473 w 10479782"/>
                <a:gd name="connsiteY231" fmla="*/ 2018418 h 2198909"/>
                <a:gd name="connsiteX232" fmla="*/ 6230685 w 10479782"/>
                <a:gd name="connsiteY232" fmla="*/ 2012125 h 2198909"/>
                <a:gd name="connsiteX233" fmla="*/ 6310656 w 10479782"/>
                <a:gd name="connsiteY233" fmla="*/ 1957515 h 2198909"/>
                <a:gd name="connsiteX234" fmla="*/ 6356194 w 10479782"/>
                <a:gd name="connsiteY234" fmla="*/ 1959367 h 2198909"/>
                <a:gd name="connsiteX235" fmla="*/ 6427279 w 10479782"/>
                <a:gd name="connsiteY235" fmla="*/ 1996945 h 2198909"/>
                <a:gd name="connsiteX236" fmla="*/ 6556307 w 10479782"/>
                <a:gd name="connsiteY236" fmla="*/ 2013791 h 2198909"/>
                <a:gd name="connsiteX237" fmla="*/ 6621839 w 10479782"/>
                <a:gd name="connsiteY237" fmla="*/ 1961217 h 2198909"/>
                <a:gd name="connsiteX238" fmla="*/ 6655715 w 10479782"/>
                <a:gd name="connsiteY238" fmla="*/ 1910681 h 2198909"/>
                <a:gd name="connsiteX239" fmla="*/ 6753644 w 10479782"/>
                <a:gd name="connsiteY239" fmla="*/ 1851999 h 2198909"/>
                <a:gd name="connsiteX240" fmla="*/ 6776969 w 10479782"/>
                <a:gd name="connsiteY240" fmla="*/ 1873841 h 2198909"/>
                <a:gd name="connsiteX241" fmla="*/ 6848795 w 10479782"/>
                <a:gd name="connsiteY241" fmla="*/ 1883099 h 2198909"/>
                <a:gd name="connsiteX242" fmla="*/ 6926543 w 10479782"/>
                <a:gd name="connsiteY242" fmla="*/ 1882358 h 2198909"/>
                <a:gd name="connsiteX243" fmla="*/ 7062050 w 10479782"/>
                <a:gd name="connsiteY243" fmla="*/ 1892169 h 2198909"/>
                <a:gd name="connsiteX244" fmla="*/ 7152202 w 10479782"/>
                <a:gd name="connsiteY244" fmla="*/ 1836078 h 2198909"/>
                <a:gd name="connsiteX245" fmla="*/ 7186635 w 10479782"/>
                <a:gd name="connsiteY245" fmla="*/ 1812938 h 2198909"/>
                <a:gd name="connsiteX246" fmla="*/ 7218845 w 10479782"/>
                <a:gd name="connsiteY246" fmla="*/ 1798129 h 2198909"/>
                <a:gd name="connsiteX247" fmla="*/ 7256055 w 10479782"/>
                <a:gd name="connsiteY247" fmla="*/ 1789799 h 2198909"/>
                <a:gd name="connsiteX248" fmla="*/ 7345837 w 10479782"/>
                <a:gd name="connsiteY248" fmla="*/ 1758328 h 2198909"/>
                <a:gd name="connsiteX249" fmla="*/ 7395078 w 10479782"/>
                <a:gd name="connsiteY249" fmla="*/ 1727413 h 2198909"/>
                <a:gd name="connsiteX250" fmla="*/ 7505779 w 10479782"/>
                <a:gd name="connsiteY250" fmla="*/ 1697609 h 2198909"/>
                <a:gd name="connsiteX251" fmla="*/ 7581123 w 10479782"/>
                <a:gd name="connsiteY251" fmla="*/ 1670952 h 2198909"/>
                <a:gd name="connsiteX252" fmla="*/ 7660538 w 10479782"/>
                <a:gd name="connsiteY252" fmla="*/ 1625043 h 2198909"/>
                <a:gd name="connsiteX253" fmla="*/ 7671645 w 10479782"/>
                <a:gd name="connsiteY253" fmla="*/ 1618009 h 2198909"/>
                <a:gd name="connsiteX254" fmla="*/ 7698302 w 10479782"/>
                <a:gd name="connsiteY254" fmla="*/ 1587834 h 2198909"/>
                <a:gd name="connsiteX255" fmla="*/ 7736991 w 10479782"/>
                <a:gd name="connsiteY255" fmla="*/ 1483984 h 2198909"/>
                <a:gd name="connsiteX256" fmla="*/ 7748098 w 10479782"/>
                <a:gd name="connsiteY256" fmla="*/ 1462879 h 2198909"/>
                <a:gd name="connsiteX257" fmla="*/ 7848987 w 10479782"/>
                <a:gd name="connsiteY257" fmla="*/ 1391794 h 2198909"/>
                <a:gd name="connsiteX258" fmla="*/ 7886382 w 10479782"/>
                <a:gd name="connsiteY258" fmla="*/ 1398458 h 2198909"/>
                <a:gd name="connsiteX259" fmla="*/ 7927662 w 10479782"/>
                <a:gd name="connsiteY259" fmla="*/ 1421784 h 2198909"/>
                <a:gd name="connsiteX260" fmla="*/ 8018186 w 10479782"/>
                <a:gd name="connsiteY260" fmla="*/ 1427893 h 2198909"/>
                <a:gd name="connsiteX261" fmla="*/ 8052063 w 10479782"/>
                <a:gd name="connsiteY261" fmla="*/ 1415860 h 2198909"/>
                <a:gd name="connsiteX262" fmla="*/ 8111299 w 10479782"/>
                <a:gd name="connsiteY262" fmla="*/ 1383464 h 2198909"/>
                <a:gd name="connsiteX263" fmla="*/ 8157024 w 10479782"/>
                <a:gd name="connsiteY263" fmla="*/ 1333297 h 2198909"/>
                <a:gd name="connsiteX264" fmla="*/ 8223482 w 10479782"/>
                <a:gd name="connsiteY264" fmla="*/ 1250364 h 2198909"/>
                <a:gd name="connsiteX265" fmla="*/ 8351027 w 10479782"/>
                <a:gd name="connsiteY265" fmla="*/ 1218708 h 2198909"/>
                <a:gd name="connsiteX266" fmla="*/ 8400085 w 10479782"/>
                <a:gd name="connsiteY266" fmla="*/ 1208157 h 2198909"/>
                <a:gd name="connsiteX267" fmla="*/ 8578539 w 10479782"/>
                <a:gd name="connsiteY267" fmla="*/ 1163913 h 2198909"/>
                <a:gd name="connsiteX268" fmla="*/ 8594087 w 10479782"/>
                <a:gd name="connsiteY268" fmla="*/ 1162432 h 2198909"/>
                <a:gd name="connsiteX269" fmla="*/ 8717746 w 10479782"/>
                <a:gd name="connsiteY269" fmla="*/ 1111526 h 2198909"/>
                <a:gd name="connsiteX270" fmla="*/ 8747550 w 10479782"/>
                <a:gd name="connsiteY270" fmla="*/ 1098936 h 2198909"/>
                <a:gd name="connsiteX271" fmla="*/ 8784019 w 10479782"/>
                <a:gd name="connsiteY271" fmla="*/ 1066727 h 2198909"/>
                <a:gd name="connsiteX272" fmla="*/ 8817712 w 10479782"/>
                <a:gd name="connsiteY272" fmla="*/ 975833 h 2198909"/>
                <a:gd name="connsiteX273" fmla="*/ 8857141 w 10479782"/>
                <a:gd name="connsiteY273" fmla="*/ 934367 h 2198909"/>
                <a:gd name="connsiteX274" fmla="*/ 8885835 w 10479782"/>
                <a:gd name="connsiteY274" fmla="*/ 909191 h 2198909"/>
                <a:gd name="connsiteX275" fmla="*/ 8911009 w 10479782"/>
                <a:gd name="connsiteY275" fmla="*/ 871057 h 2198909"/>
                <a:gd name="connsiteX276" fmla="*/ 8936185 w 10479782"/>
                <a:gd name="connsiteY276" fmla="*/ 779794 h 2198909"/>
                <a:gd name="connsiteX277" fmla="*/ 8974877 w 10479782"/>
                <a:gd name="connsiteY277" fmla="*/ 698896 h 2198909"/>
                <a:gd name="connsiteX278" fmla="*/ 9044481 w 10479782"/>
                <a:gd name="connsiteY278" fmla="*/ 654099 h 2198909"/>
                <a:gd name="connsiteX279" fmla="*/ 9087613 w 10479782"/>
                <a:gd name="connsiteY279" fmla="*/ 630588 h 2198909"/>
                <a:gd name="connsiteX280" fmla="*/ 9258478 w 10479782"/>
                <a:gd name="connsiteY280" fmla="*/ 654284 h 2198909"/>
                <a:gd name="connsiteX281" fmla="*/ 9375101 w 10479782"/>
                <a:gd name="connsiteY281" fmla="*/ 677423 h 2198909"/>
                <a:gd name="connsiteX282" fmla="*/ 9413421 w 10479782"/>
                <a:gd name="connsiteY282" fmla="*/ 668537 h 2198909"/>
                <a:gd name="connsiteX283" fmla="*/ 9521715 w 10479782"/>
                <a:gd name="connsiteY283" fmla="*/ 593009 h 2198909"/>
                <a:gd name="connsiteX284" fmla="*/ 9628714 w 10479782"/>
                <a:gd name="connsiteY284" fmla="*/ 559319 h 2198909"/>
                <a:gd name="connsiteX285" fmla="*/ 9709239 w 10479782"/>
                <a:gd name="connsiteY285" fmla="*/ 549692 h 2198909"/>
                <a:gd name="connsiteX286" fmla="*/ 9778472 w 10479782"/>
                <a:gd name="connsiteY286" fmla="*/ 542288 h 2198909"/>
                <a:gd name="connsiteX287" fmla="*/ 9861592 w 10479782"/>
                <a:gd name="connsiteY287" fmla="*/ 521554 h 2198909"/>
                <a:gd name="connsiteX288" fmla="*/ 9908613 w 10479782"/>
                <a:gd name="connsiteY288" fmla="*/ 498969 h 2198909"/>
                <a:gd name="connsiteX289" fmla="*/ 9983398 w 10479782"/>
                <a:gd name="connsiteY289" fmla="*/ 466574 h 2198909"/>
                <a:gd name="connsiteX290" fmla="*/ 10060038 w 10479782"/>
                <a:gd name="connsiteY290" fmla="*/ 424553 h 2198909"/>
                <a:gd name="connsiteX291" fmla="*/ 10118905 w 10479782"/>
                <a:gd name="connsiteY291" fmla="*/ 365684 h 2198909"/>
                <a:gd name="connsiteX292" fmla="*/ 10150561 w 10479782"/>
                <a:gd name="connsiteY292" fmla="*/ 316072 h 2198909"/>
                <a:gd name="connsiteX293" fmla="*/ 10243306 w 10479782"/>
                <a:gd name="connsiteY293" fmla="*/ 244987 h 2198909"/>
                <a:gd name="connsiteX294" fmla="*/ 10327164 w 10479782"/>
                <a:gd name="connsiteY294" fmla="*/ 110961 h 2198909"/>
                <a:gd name="connsiteX295" fmla="*/ 10379738 w 10479782"/>
                <a:gd name="connsiteY295" fmla="*/ 55241 h 2198909"/>
                <a:gd name="connsiteX296" fmla="*/ 10409541 w 10479782"/>
                <a:gd name="connsiteY296" fmla="*/ 39507 h 2198909"/>
                <a:gd name="connsiteX297" fmla="*/ 10460263 w 10479782"/>
                <a:gd name="connsiteY297" fmla="*/ 817 h 219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Lst>
              <a:rect l="l" t="t" r="r" b="b"/>
              <a:pathLst>
                <a:path w="10479782" h="2198909">
                  <a:moveTo>
                    <a:pt x="10461499" y="0"/>
                  </a:moveTo>
                  <a:lnTo>
                    <a:pt x="10479782" y="268945"/>
                  </a:lnTo>
                  <a:lnTo>
                    <a:pt x="10440826" y="322737"/>
                  </a:lnTo>
                  <a:cubicBezTo>
                    <a:pt x="10431756" y="335140"/>
                    <a:pt x="10423424" y="349765"/>
                    <a:pt x="10411022" y="357725"/>
                  </a:cubicBezTo>
                  <a:cubicBezTo>
                    <a:pt x="10385290" y="374385"/>
                    <a:pt x="10357152" y="387898"/>
                    <a:pt x="10329570" y="401597"/>
                  </a:cubicBezTo>
                  <a:cubicBezTo>
                    <a:pt x="10305875" y="413260"/>
                    <a:pt x="10280699" y="421960"/>
                    <a:pt x="10257560" y="434548"/>
                  </a:cubicBezTo>
                  <a:cubicBezTo>
                    <a:pt x="10239048" y="444545"/>
                    <a:pt x="10222571" y="458429"/>
                    <a:pt x="10205356" y="471018"/>
                  </a:cubicBezTo>
                  <a:cubicBezTo>
                    <a:pt x="10190361" y="481938"/>
                    <a:pt x="10173886" y="491379"/>
                    <a:pt x="10161298" y="504523"/>
                  </a:cubicBezTo>
                  <a:cubicBezTo>
                    <a:pt x="10130568" y="536364"/>
                    <a:pt x="10099653" y="567648"/>
                    <a:pt x="10061519" y="591159"/>
                  </a:cubicBezTo>
                  <a:cubicBezTo>
                    <a:pt x="10023940" y="614483"/>
                    <a:pt x="9988397" y="640586"/>
                    <a:pt x="9951004" y="664281"/>
                  </a:cubicBezTo>
                  <a:cubicBezTo>
                    <a:pt x="9914350" y="687420"/>
                    <a:pt x="9881213" y="712781"/>
                    <a:pt x="9862146" y="753878"/>
                  </a:cubicBezTo>
                  <a:cubicBezTo>
                    <a:pt x="9853631" y="772019"/>
                    <a:pt x="9841599" y="791827"/>
                    <a:pt x="9825493" y="802378"/>
                  </a:cubicBezTo>
                  <a:cubicBezTo>
                    <a:pt x="9802538" y="817372"/>
                    <a:pt x="9773475" y="822742"/>
                    <a:pt x="9748484" y="835515"/>
                  </a:cubicBezTo>
                  <a:cubicBezTo>
                    <a:pt x="9719050" y="850509"/>
                    <a:pt x="9684990" y="863468"/>
                    <a:pt x="9664995" y="887348"/>
                  </a:cubicBezTo>
                  <a:cubicBezTo>
                    <a:pt x="9647224" y="908637"/>
                    <a:pt x="9629268" y="925296"/>
                    <a:pt x="9605757" y="938809"/>
                  </a:cubicBezTo>
                  <a:cubicBezTo>
                    <a:pt x="9589282" y="948251"/>
                    <a:pt x="9577066" y="965466"/>
                    <a:pt x="9560035" y="973242"/>
                  </a:cubicBezTo>
                  <a:cubicBezTo>
                    <a:pt x="9537636" y="983609"/>
                    <a:pt x="9515050" y="991754"/>
                    <a:pt x="9495427" y="1007860"/>
                  </a:cubicBezTo>
                  <a:cubicBezTo>
                    <a:pt x="9475065" y="1024520"/>
                    <a:pt x="9451926" y="1037663"/>
                    <a:pt x="9430637" y="1053214"/>
                  </a:cubicBezTo>
                  <a:cubicBezTo>
                    <a:pt x="9419345" y="1061543"/>
                    <a:pt x="9410088" y="1072466"/>
                    <a:pt x="9399167" y="1081166"/>
                  </a:cubicBezTo>
                  <a:cubicBezTo>
                    <a:pt x="9379175" y="1097086"/>
                    <a:pt x="9358811" y="1112636"/>
                    <a:pt x="9338262" y="1127630"/>
                  </a:cubicBezTo>
                  <a:cubicBezTo>
                    <a:pt x="9317715" y="1142626"/>
                    <a:pt x="9298092" y="1160026"/>
                    <a:pt x="9275507" y="1170948"/>
                  </a:cubicBezTo>
                  <a:cubicBezTo>
                    <a:pt x="9237004" y="1189460"/>
                    <a:pt x="9194982" y="1200568"/>
                    <a:pt x="9157587" y="1220560"/>
                  </a:cubicBezTo>
                  <a:cubicBezTo>
                    <a:pt x="9119638" y="1240922"/>
                    <a:pt x="9083911" y="1266470"/>
                    <a:pt x="9050218" y="1293496"/>
                  </a:cubicBezTo>
                  <a:cubicBezTo>
                    <a:pt x="9023561" y="1314785"/>
                    <a:pt x="8998572" y="1335890"/>
                    <a:pt x="8965064" y="1346810"/>
                  </a:cubicBezTo>
                  <a:cubicBezTo>
                    <a:pt x="8946367" y="1352920"/>
                    <a:pt x="8926746" y="1366249"/>
                    <a:pt x="8915452" y="1381799"/>
                  </a:cubicBezTo>
                  <a:cubicBezTo>
                    <a:pt x="8891017" y="1415674"/>
                    <a:pt x="8859732" y="1439555"/>
                    <a:pt x="8824374" y="1459917"/>
                  </a:cubicBezTo>
                  <a:cubicBezTo>
                    <a:pt x="8777169" y="1487315"/>
                    <a:pt x="8730519" y="1515268"/>
                    <a:pt x="8683128" y="1542110"/>
                  </a:cubicBezTo>
                  <a:cubicBezTo>
                    <a:pt x="8655177" y="1558031"/>
                    <a:pt x="8627410" y="1574875"/>
                    <a:pt x="8597789" y="1586538"/>
                  </a:cubicBezTo>
                  <a:cubicBezTo>
                    <a:pt x="8537257" y="1610604"/>
                    <a:pt x="8475242" y="1631151"/>
                    <a:pt x="8414152" y="1653552"/>
                  </a:cubicBezTo>
                  <a:cubicBezTo>
                    <a:pt x="8394160" y="1660770"/>
                    <a:pt x="8375278" y="1671137"/>
                    <a:pt x="8354914" y="1677432"/>
                  </a:cubicBezTo>
                  <a:cubicBezTo>
                    <a:pt x="8332885" y="1684281"/>
                    <a:pt x="8309192" y="1686317"/>
                    <a:pt x="8287162" y="1693166"/>
                  </a:cubicBezTo>
                  <a:cubicBezTo>
                    <a:pt x="8250508" y="1704458"/>
                    <a:pt x="8214965" y="1718898"/>
                    <a:pt x="8178313" y="1730375"/>
                  </a:cubicBezTo>
                  <a:cubicBezTo>
                    <a:pt x="8107597" y="1752404"/>
                    <a:pt x="8036696" y="1773509"/>
                    <a:pt x="7965797" y="1794426"/>
                  </a:cubicBezTo>
                  <a:cubicBezTo>
                    <a:pt x="7950618" y="1798869"/>
                    <a:pt x="7934141" y="1799425"/>
                    <a:pt x="7919147" y="1804237"/>
                  </a:cubicBezTo>
                  <a:cubicBezTo>
                    <a:pt x="7879346" y="1817196"/>
                    <a:pt x="7839730" y="1831264"/>
                    <a:pt x="7800300" y="1845519"/>
                  </a:cubicBezTo>
                  <a:cubicBezTo>
                    <a:pt x="7776421" y="1854220"/>
                    <a:pt x="7753095" y="1864956"/>
                    <a:pt x="7729030" y="1873286"/>
                  </a:cubicBezTo>
                  <a:cubicBezTo>
                    <a:pt x="7709778" y="1879950"/>
                    <a:pt x="7689970" y="1885133"/>
                    <a:pt x="7669977" y="1889207"/>
                  </a:cubicBezTo>
                  <a:cubicBezTo>
                    <a:pt x="7652762" y="1892725"/>
                    <a:pt x="7634806" y="1892354"/>
                    <a:pt x="7617775" y="1896611"/>
                  </a:cubicBezTo>
                  <a:cubicBezTo>
                    <a:pt x="7571679" y="1908088"/>
                    <a:pt x="7526141" y="1921047"/>
                    <a:pt x="7480416" y="1933264"/>
                  </a:cubicBezTo>
                  <a:cubicBezTo>
                    <a:pt x="7462091" y="1938078"/>
                    <a:pt x="7443393" y="1941596"/>
                    <a:pt x="7425622" y="1947704"/>
                  </a:cubicBezTo>
                  <a:cubicBezTo>
                    <a:pt x="7378046" y="1963810"/>
                    <a:pt x="7331212" y="1982135"/>
                    <a:pt x="7283451" y="1997316"/>
                  </a:cubicBezTo>
                  <a:cubicBezTo>
                    <a:pt x="7243837" y="2009904"/>
                    <a:pt x="7203111" y="2018974"/>
                    <a:pt x="7162938" y="2030081"/>
                  </a:cubicBezTo>
                  <a:cubicBezTo>
                    <a:pt x="7145908" y="2034895"/>
                    <a:pt x="7129617" y="2041744"/>
                    <a:pt x="7112588" y="2045816"/>
                  </a:cubicBezTo>
                  <a:cubicBezTo>
                    <a:pt x="7074453" y="2055073"/>
                    <a:pt x="7035763" y="2062847"/>
                    <a:pt x="6997443" y="2072103"/>
                  </a:cubicBezTo>
                  <a:cubicBezTo>
                    <a:pt x="6975599" y="2077471"/>
                    <a:pt x="6954496" y="2087098"/>
                    <a:pt x="6932282" y="2090616"/>
                  </a:cubicBezTo>
                  <a:cubicBezTo>
                    <a:pt x="6879523" y="2098945"/>
                    <a:pt x="6826394" y="2104869"/>
                    <a:pt x="6773265" y="2111533"/>
                  </a:cubicBezTo>
                  <a:cubicBezTo>
                    <a:pt x="6718472" y="2118382"/>
                    <a:pt x="6663862" y="2125602"/>
                    <a:pt x="6609064" y="2131711"/>
                  </a:cubicBezTo>
                  <a:cubicBezTo>
                    <a:pt x="6579076" y="2134859"/>
                    <a:pt x="6548901" y="2135413"/>
                    <a:pt x="6518913" y="2138375"/>
                  </a:cubicBezTo>
                  <a:cubicBezTo>
                    <a:pt x="6492626" y="2140967"/>
                    <a:pt x="6466524" y="2145780"/>
                    <a:pt x="6440239" y="2148928"/>
                  </a:cubicBezTo>
                  <a:cubicBezTo>
                    <a:pt x="6417469" y="2151519"/>
                    <a:pt x="6394514" y="2153000"/>
                    <a:pt x="6371744" y="2155592"/>
                  </a:cubicBezTo>
                  <a:cubicBezTo>
                    <a:pt x="6335276" y="2159848"/>
                    <a:pt x="6298993" y="2164663"/>
                    <a:pt x="6262710" y="2169105"/>
                  </a:cubicBezTo>
                  <a:cubicBezTo>
                    <a:pt x="6247532" y="2170771"/>
                    <a:pt x="6231610" y="2175399"/>
                    <a:pt x="6217357" y="2172623"/>
                  </a:cubicBezTo>
                  <a:cubicBezTo>
                    <a:pt x="6181442" y="2165588"/>
                    <a:pt x="6146085" y="2167624"/>
                    <a:pt x="6110358" y="2172437"/>
                  </a:cubicBezTo>
                  <a:cubicBezTo>
                    <a:pt x="6098141" y="2174104"/>
                    <a:pt x="6084997" y="2173733"/>
                    <a:pt x="6073149" y="2170587"/>
                  </a:cubicBezTo>
                  <a:cubicBezTo>
                    <a:pt x="6048898" y="2164291"/>
                    <a:pt x="6025389" y="2155406"/>
                    <a:pt x="6001508" y="2147632"/>
                  </a:cubicBezTo>
                  <a:cubicBezTo>
                    <a:pt x="5998915" y="2146707"/>
                    <a:pt x="5995769" y="2146520"/>
                    <a:pt x="5992994" y="2145966"/>
                  </a:cubicBezTo>
                  <a:cubicBezTo>
                    <a:pt x="5977257" y="2142818"/>
                    <a:pt x="5961709" y="2139671"/>
                    <a:pt x="5945973" y="2136894"/>
                  </a:cubicBezTo>
                  <a:cubicBezTo>
                    <a:pt x="5937458" y="2135413"/>
                    <a:pt x="5928757" y="2135228"/>
                    <a:pt x="5920240" y="2133932"/>
                  </a:cubicBezTo>
                  <a:cubicBezTo>
                    <a:pt x="5887290" y="2128749"/>
                    <a:pt x="5851007" y="2137450"/>
                    <a:pt x="5822498" y="2115051"/>
                  </a:cubicBezTo>
                  <a:cubicBezTo>
                    <a:pt x="5803987" y="2100611"/>
                    <a:pt x="5786030" y="2103944"/>
                    <a:pt x="5766224" y="2106165"/>
                  </a:cubicBezTo>
                  <a:cubicBezTo>
                    <a:pt x="5751228" y="2107831"/>
                    <a:pt x="5735863" y="2107275"/>
                    <a:pt x="5720684" y="2107461"/>
                  </a:cubicBezTo>
                  <a:cubicBezTo>
                    <a:pt x="5694027" y="2108016"/>
                    <a:pt x="5667370" y="2108202"/>
                    <a:pt x="5640713" y="2109127"/>
                  </a:cubicBezTo>
                  <a:cubicBezTo>
                    <a:pt x="5632196" y="2109497"/>
                    <a:pt x="5623498" y="2114126"/>
                    <a:pt x="5615165" y="2113386"/>
                  </a:cubicBezTo>
                  <a:cubicBezTo>
                    <a:pt x="5576661" y="2109868"/>
                    <a:pt x="5538157" y="2104313"/>
                    <a:pt x="5499652" y="2101167"/>
                  </a:cubicBezTo>
                  <a:cubicBezTo>
                    <a:pt x="5477809" y="2099316"/>
                    <a:pt x="5455409" y="2102832"/>
                    <a:pt x="5433750" y="2100242"/>
                  </a:cubicBezTo>
                  <a:cubicBezTo>
                    <a:pt x="5408761" y="2097280"/>
                    <a:pt x="5384325" y="2089690"/>
                    <a:pt x="5359518" y="2085061"/>
                  </a:cubicBezTo>
                  <a:cubicBezTo>
                    <a:pt x="5352669" y="2083767"/>
                    <a:pt x="5345080" y="2085432"/>
                    <a:pt x="5337859" y="2085801"/>
                  </a:cubicBezTo>
                  <a:cubicBezTo>
                    <a:pt x="5329714" y="2086172"/>
                    <a:pt x="5321754" y="2086913"/>
                    <a:pt x="5313608" y="2087098"/>
                  </a:cubicBezTo>
                  <a:cubicBezTo>
                    <a:pt x="5288802" y="2087469"/>
                    <a:pt x="5263997" y="2086913"/>
                    <a:pt x="5239190" y="2088209"/>
                  </a:cubicBezTo>
                  <a:cubicBezTo>
                    <a:pt x="5224011" y="2088950"/>
                    <a:pt x="5208092" y="2096539"/>
                    <a:pt x="5194022" y="2093762"/>
                  </a:cubicBezTo>
                  <a:cubicBezTo>
                    <a:pt x="5165329" y="2088394"/>
                    <a:pt x="5136636" y="2100426"/>
                    <a:pt x="5107944" y="2090431"/>
                  </a:cubicBezTo>
                  <a:cubicBezTo>
                    <a:pt x="5099057" y="2087469"/>
                    <a:pt x="5086840" y="2094874"/>
                    <a:pt x="5076101" y="2095243"/>
                  </a:cubicBezTo>
                  <a:cubicBezTo>
                    <a:pt x="5049260" y="2096168"/>
                    <a:pt x="5022419" y="2095983"/>
                    <a:pt x="4995576" y="2095799"/>
                  </a:cubicBezTo>
                  <a:cubicBezTo>
                    <a:pt x="4971510" y="2095614"/>
                    <a:pt x="4946519" y="2098205"/>
                    <a:pt x="4923380" y="2093021"/>
                  </a:cubicBezTo>
                  <a:cubicBezTo>
                    <a:pt x="4899129" y="2087468"/>
                    <a:pt x="4877286" y="2088209"/>
                    <a:pt x="4853775" y="2094502"/>
                  </a:cubicBezTo>
                  <a:cubicBezTo>
                    <a:pt x="4837670" y="2098760"/>
                    <a:pt x="4820639" y="2099316"/>
                    <a:pt x="4803979" y="2100611"/>
                  </a:cubicBezTo>
                  <a:cubicBezTo>
                    <a:pt x="4786023" y="2102092"/>
                    <a:pt x="4766215" y="2098205"/>
                    <a:pt x="4749925" y="2104313"/>
                  </a:cubicBezTo>
                  <a:cubicBezTo>
                    <a:pt x="4701422" y="2122456"/>
                    <a:pt x="4651626" y="2126343"/>
                    <a:pt x="4600905" y="2126343"/>
                  </a:cubicBezTo>
                  <a:cubicBezTo>
                    <a:pt x="4591648" y="2126343"/>
                    <a:pt x="4582206" y="2123752"/>
                    <a:pt x="4573322" y="2120975"/>
                  </a:cubicBezTo>
                  <a:cubicBezTo>
                    <a:pt x="4521488" y="2104313"/>
                    <a:pt x="4469470" y="2105794"/>
                    <a:pt x="4416711" y="2115976"/>
                  </a:cubicBezTo>
                  <a:cubicBezTo>
                    <a:pt x="4405789" y="2118198"/>
                    <a:pt x="4393572" y="2118569"/>
                    <a:pt x="4382651" y="2116347"/>
                  </a:cubicBezTo>
                  <a:cubicBezTo>
                    <a:pt x="4351919" y="2109868"/>
                    <a:pt x="4322116" y="2099130"/>
                    <a:pt x="4291200" y="2094502"/>
                  </a:cubicBezTo>
                  <a:cubicBezTo>
                    <a:pt x="4240110" y="2086913"/>
                    <a:pt x="4195867" y="2112458"/>
                    <a:pt x="4150141" y="2129120"/>
                  </a:cubicBezTo>
                  <a:cubicBezTo>
                    <a:pt x="4106639" y="2144854"/>
                    <a:pt x="4069615" y="2180397"/>
                    <a:pt x="4018151" y="2172437"/>
                  </a:cubicBezTo>
                  <a:cubicBezTo>
                    <a:pt x="4012969" y="2171696"/>
                    <a:pt x="4007231" y="2176695"/>
                    <a:pt x="4001491" y="2177991"/>
                  </a:cubicBezTo>
                  <a:cubicBezTo>
                    <a:pt x="3985757" y="2181509"/>
                    <a:pt x="3970022" y="2185765"/>
                    <a:pt x="3954101" y="2187433"/>
                  </a:cubicBezTo>
                  <a:cubicBezTo>
                    <a:pt x="3934664" y="2189654"/>
                    <a:pt x="3914857" y="2188913"/>
                    <a:pt x="3895419" y="2190764"/>
                  </a:cubicBezTo>
                  <a:cubicBezTo>
                    <a:pt x="3870427" y="2192985"/>
                    <a:pt x="3845808" y="2198909"/>
                    <a:pt x="3821000" y="2198909"/>
                  </a:cubicBezTo>
                  <a:cubicBezTo>
                    <a:pt x="3801008" y="2198909"/>
                    <a:pt x="3781199" y="2192060"/>
                    <a:pt x="3761394" y="2188727"/>
                  </a:cubicBezTo>
                  <a:cubicBezTo>
                    <a:pt x="3733440" y="2184100"/>
                    <a:pt x="3702710" y="2185396"/>
                    <a:pt x="3678089" y="2173548"/>
                  </a:cubicBezTo>
                  <a:cubicBezTo>
                    <a:pt x="3651803" y="2160960"/>
                    <a:pt x="3626812" y="2155221"/>
                    <a:pt x="3599599" y="2159108"/>
                  </a:cubicBezTo>
                  <a:cubicBezTo>
                    <a:pt x="3590529" y="2160404"/>
                    <a:pt x="3578866" y="2168180"/>
                    <a:pt x="3574795" y="2176139"/>
                  </a:cubicBezTo>
                  <a:cubicBezTo>
                    <a:pt x="3565722" y="2193910"/>
                    <a:pt x="3553321" y="2197059"/>
                    <a:pt x="3536474" y="2190949"/>
                  </a:cubicBezTo>
                  <a:cubicBezTo>
                    <a:pt x="3521850" y="2185765"/>
                    <a:pt x="3503894" y="2183174"/>
                    <a:pt x="3493898" y="2173177"/>
                  </a:cubicBezTo>
                  <a:cubicBezTo>
                    <a:pt x="3465573" y="2144855"/>
                    <a:pt x="3429475" y="2143929"/>
                    <a:pt x="3394304" y="2136340"/>
                  </a:cubicBezTo>
                  <a:cubicBezTo>
                    <a:pt x="3372832" y="2131711"/>
                    <a:pt x="3352837" y="2131526"/>
                    <a:pt x="3331364" y="2134672"/>
                  </a:cubicBezTo>
                  <a:cubicBezTo>
                    <a:pt x="3284716" y="2141708"/>
                    <a:pt x="3239360" y="2131711"/>
                    <a:pt x="3194561" y="2118938"/>
                  </a:cubicBezTo>
                  <a:cubicBezTo>
                    <a:pt x="3164942" y="2110423"/>
                    <a:pt x="3134583" y="2105240"/>
                    <a:pt x="3105150" y="2096539"/>
                  </a:cubicBezTo>
                  <a:cubicBezTo>
                    <a:pt x="3083120" y="2089875"/>
                    <a:pt x="3061093" y="2081914"/>
                    <a:pt x="3040916" y="2071178"/>
                  </a:cubicBezTo>
                  <a:cubicBezTo>
                    <a:pt x="3011664" y="2055442"/>
                    <a:pt x="2986121" y="2031747"/>
                    <a:pt x="2948911" y="2038042"/>
                  </a:cubicBezTo>
                  <a:cubicBezTo>
                    <a:pt x="2916143" y="2043595"/>
                    <a:pt x="2886526" y="2031933"/>
                    <a:pt x="2856536" y="2020826"/>
                  </a:cubicBezTo>
                  <a:cubicBezTo>
                    <a:pt x="2834507" y="2012681"/>
                    <a:pt x="2812481" y="2004349"/>
                    <a:pt x="2789709" y="1999166"/>
                  </a:cubicBezTo>
                  <a:cubicBezTo>
                    <a:pt x="2762681" y="1993058"/>
                    <a:pt x="2732137" y="1995650"/>
                    <a:pt x="2708071" y="1984356"/>
                  </a:cubicBezTo>
                  <a:cubicBezTo>
                    <a:pt x="2682894" y="1972509"/>
                    <a:pt x="2661979" y="1980470"/>
                    <a:pt x="2639578" y="1983803"/>
                  </a:cubicBezTo>
                  <a:cubicBezTo>
                    <a:pt x="2603850" y="1988986"/>
                    <a:pt x="2568306" y="1998612"/>
                    <a:pt x="2532209" y="1986393"/>
                  </a:cubicBezTo>
                  <a:cubicBezTo>
                    <a:pt x="2488337" y="1971584"/>
                    <a:pt x="2444833" y="1955665"/>
                    <a:pt x="2400776" y="1941596"/>
                  </a:cubicBezTo>
                  <a:cubicBezTo>
                    <a:pt x="2383743" y="1936226"/>
                    <a:pt x="2365420" y="1934004"/>
                    <a:pt x="2347647" y="1931598"/>
                  </a:cubicBezTo>
                  <a:cubicBezTo>
                    <a:pt x="2330802" y="1929562"/>
                    <a:pt x="2310625" y="1934745"/>
                    <a:pt x="2297664" y="1926971"/>
                  </a:cubicBezTo>
                  <a:cubicBezTo>
                    <a:pt x="2264343" y="1906978"/>
                    <a:pt x="2230098" y="1897168"/>
                    <a:pt x="2191592" y="1897167"/>
                  </a:cubicBezTo>
                  <a:cubicBezTo>
                    <a:pt x="2177152" y="1897167"/>
                    <a:pt x="2163082" y="1888836"/>
                    <a:pt x="2148460" y="1887355"/>
                  </a:cubicBezTo>
                  <a:cubicBezTo>
                    <a:pt x="2128465" y="1885505"/>
                    <a:pt x="2105510" y="1880506"/>
                    <a:pt x="2088110" y="1887541"/>
                  </a:cubicBezTo>
                  <a:cubicBezTo>
                    <a:pt x="2047200" y="1904201"/>
                    <a:pt x="2014065" y="1890317"/>
                    <a:pt x="1978335" y="1873842"/>
                  </a:cubicBezTo>
                  <a:cubicBezTo>
                    <a:pt x="1943162" y="1857551"/>
                    <a:pt x="1906138" y="1844594"/>
                    <a:pt x="1868746" y="1833856"/>
                  </a:cubicBezTo>
                  <a:cubicBezTo>
                    <a:pt x="1854677" y="1829969"/>
                    <a:pt x="1837833" y="1836449"/>
                    <a:pt x="1822281" y="1837743"/>
                  </a:cubicBezTo>
                  <a:cubicBezTo>
                    <a:pt x="1816726" y="1838114"/>
                    <a:pt x="1810617" y="1838670"/>
                    <a:pt x="1805620" y="1836818"/>
                  </a:cubicBezTo>
                  <a:cubicBezTo>
                    <a:pt x="1757306" y="1819047"/>
                    <a:pt x="1708248" y="1805534"/>
                    <a:pt x="1655861" y="1814789"/>
                  </a:cubicBezTo>
                  <a:cubicBezTo>
                    <a:pt x="1651049" y="1815716"/>
                    <a:pt x="1645678" y="1813679"/>
                    <a:pt x="1640864" y="1812383"/>
                  </a:cubicBezTo>
                  <a:cubicBezTo>
                    <a:pt x="1617354" y="1805718"/>
                    <a:pt x="1594400" y="1795167"/>
                    <a:pt x="1570522" y="1792761"/>
                  </a:cubicBezTo>
                  <a:cubicBezTo>
                    <a:pt x="1511653" y="1786837"/>
                    <a:pt x="1452417" y="1784429"/>
                    <a:pt x="1393176" y="1780542"/>
                  </a:cubicBezTo>
                  <a:cubicBezTo>
                    <a:pt x="1389473" y="1780357"/>
                    <a:pt x="1385586" y="1780357"/>
                    <a:pt x="1382255" y="1779061"/>
                  </a:cubicBezTo>
                  <a:cubicBezTo>
                    <a:pt x="1360410" y="1771101"/>
                    <a:pt x="1341344" y="1773693"/>
                    <a:pt x="1322831" y="1788872"/>
                  </a:cubicBezTo>
                  <a:cubicBezTo>
                    <a:pt x="1314686" y="1795536"/>
                    <a:pt x="1303578" y="1799054"/>
                    <a:pt x="1293399" y="1802756"/>
                  </a:cubicBezTo>
                  <a:cubicBezTo>
                    <a:pt x="1278402" y="1808311"/>
                    <a:pt x="1263039" y="1813679"/>
                    <a:pt x="1247489" y="1817197"/>
                  </a:cubicBezTo>
                  <a:cubicBezTo>
                    <a:pt x="1232124" y="1820527"/>
                    <a:pt x="1215649" y="1825155"/>
                    <a:pt x="1200839" y="1822564"/>
                  </a:cubicBezTo>
                  <a:cubicBezTo>
                    <a:pt x="1174182" y="1817937"/>
                    <a:pt x="1148820" y="1807570"/>
                    <a:pt x="1122534" y="1800720"/>
                  </a:cubicBezTo>
                  <a:cubicBezTo>
                    <a:pt x="1113464" y="1798313"/>
                    <a:pt x="1103466" y="1798685"/>
                    <a:pt x="1094027" y="1798498"/>
                  </a:cubicBezTo>
                  <a:cubicBezTo>
                    <a:pt x="1072366" y="1797944"/>
                    <a:pt x="1050152" y="1803312"/>
                    <a:pt x="1030531" y="1787947"/>
                  </a:cubicBezTo>
                  <a:cubicBezTo>
                    <a:pt x="1012390" y="1773508"/>
                    <a:pt x="994061" y="1777765"/>
                    <a:pt x="974995" y="1788687"/>
                  </a:cubicBezTo>
                  <a:cubicBezTo>
                    <a:pt x="961296" y="1796463"/>
                    <a:pt x="945747" y="1802571"/>
                    <a:pt x="930382" y="1805534"/>
                  </a:cubicBezTo>
                  <a:cubicBezTo>
                    <a:pt x="909278" y="1809605"/>
                    <a:pt x="888360" y="1811273"/>
                    <a:pt x="865590" y="1808865"/>
                  </a:cubicBezTo>
                  <a:cubicBezTo>
                    <a:pt x="849484" y="1807199"/>
                    <a:pt x="836340" y="1806459"/>
                    <a:pt x="823752" y="1796648"/>
                  </a:cubicBezTo>
                  <a:cubicBezTo>
                    <a:pt x="821717" y="1795167"/>
                    <a:pt x="818015" y="1794796"/>
                    <a:pt x="815238" y="1794982"/>
                  </a:cubicBezTo>
                  <a:cubicBezTo>
                    <a:pt x="778770" y="1798129"/>
                    <a:pt x="742671" y="1796463"/>
                    <a:pt x="705832" y="1794240"/>
                  </a:cubicBezTo>
                  <a:cubicBezTo>
                    <a:pt x="659000" y="1791280"/>
                    <a:pt x="609756" y="1799979"/>
                    <a:pt x="569216" y="1831079"/>
                  </a:cubicBezTo>
                  <a:cubicBezTo>
                    <a:pt x="563292" y="1835708"/>
                    <a:pt x="554407" y="1837743"/>
                    <a:pt x="546631" y="1838854"/>
                  </a:cubicBezTo>
                  <a:cubicBezTo>
                    <a:pt x="509978" y="1843666"/>
                    <a:pt x="473139" y="1847000"/>
                    <a:pt x="436485" y="1852368"/>
                  </a:cubicBezTo>
                  <a:cubicBezTo>
                    <a:pt x="416492" y="1855330"/>
                    <a:pt x="395574" y="1857923"/>
                    <a:pt x="377434" y="1866067"/>
                  </a:cubicBezTo>
                  <a:cubicBezTo>
                    <a:pt x="359664" y="1874026"/>
                    <a:pt x="345407" y="1883468"/>
                    <a:pt x="334855" y="1866808"/>
                  </a:cubicBezTo>
                  <a:cubicBezTo>
                    <a:pt x="315977" y="1875694"/>
                    <a:pt x="299498" y="1883098"/>
                    <a:pt x="283396" y="1891057"/>
                  </a:cubicBezTo>
                  <a:cubicBezTo>
                    <a:pt x="277470" y="1894019"/>
                    <a:pt x="272471" y="1898833"/>
                    <a:pt x="266547" y="1901610"/>
                  </a:cubicBezTo>
                  <a:cubicBezTo>
                    <a:pt x="260252" y="1904572"/>
                    <a:pt x="253219" y="1906422"/>
                    <a:pt x="246370" y="1907903"/>
                  </a:cubicBezTo>
                  <a:cubicBezTo>
                    <a:pt x="215824" y="1914567"/>
                    <a:pt x="185280" y="1920676"/>
                    <a:pt x="154923" y="1927896"/>
                  </a:cubicBezTo>
                  <a:cubicBezTo>
                    <a:pt x="148997" y="1929377"/>
                    <a:pt x="143998" y="1935301"/>
                    <a:pt x="138630" y="1939188"/>
                  </a:cubicBezTo>
                  <a:cubicBezTo>
                    <a:pt x="135113" y="1941780"/>
                    <a:pt x="131597" y="1945668"/>
                    <a:pt x="127708" y="1946223"/>
                  </a:cubicBezTo>
                  <a:cubicBezTo>
                    <a:pt x="98089" y="1950666"/>
                    <a:pt x="68657" y="1955850"/>
                    <a:pt x="38853" y="1958071"/>
                  </a:cubicBezTo>
                  <a:lnTo>
                    <a:pt x="35679" y="1958561"/>
                  </a:lnTo>
                  <a:lnTo>
                    <a:pt x="0" y="1433717"/>
                  </a:lnTo>
                  <a:lnTo>
                    <a:pt x="42184" y="1423079"/>
                  </a:lnTo>
                  <a:cubicBezTo>
                    <a:pt x="83097" y="1411971"/>
                    <a:pt x="123452" y="1411971"/>
                    <a:pt x="164178" y="1425856"/>
                  </a:cubicBezTo>
                  <a:cubicBezTo>
                    <a:pt x="192871" y="1435666"/>
                    <a:pt x="222119" y="1435666"/>
                    <a:pt x="250628" y="1422338"/>
                  </a:cubicBezTo>
                  <a:cubicBezTo>
                    <a:pt x="265992" y="1415120"/>
                    <a:pt x="281728" y="1407715"/>
                    <a:pt x="298019" y="1403642"/>
                  </a:cubicBezTo>
                  <a:cubicBezTo>
                    <a:pt x="308570" y="1401049"/>
                    <a:pt x="320787" y="1403457"/>
                    <a:pt x="331894" y="1405494"/>
                  </a:cubicBezTo>
                  <a:cubicBezTo>
                    <a:pt x="353368" y="1409565"/>
                    <a:pt x="375582" y="1421969"/>
                    <a:pt x="395574" y="1418822"/>
                  </a:cubicBezTo>
                  <a:cubicBezTo>
                    <a:pt x="464625" y="1407715"/>
                    <a:pt x="529786" y="1433816"/>
                    <a:pt x="597169" y="1434557"/>
                  </a:cubicBezTo>
                  <a:cubicBezTo>
                    <a:pt x="627713" y="1434926"/>
                    <a:pt x="657888" y="1440850"/>
                    <a:pt x="679362" y="1409936"/>
                  </a:cubicBezTo>
                  <a:cubicBezTo>
                    <a:pt x="682137" y="1405863"/>
                    <a:pt x="695652" y="1408084"/>
                    <a:pt x="703982" y="1409381"/>
                  </a:cubicBezTo>
                  <a:cubicBezTo>
                    <a:pt x="722494" y="1412158"/>
                    <a:pt x="740821" y="1419191"/>
                    <a:pt x="759147" y="1419007"/>
                  </a:cubicBezTo>
                  <a:cubicBezTo>
                    <a:pt x="797097" y="1418822"/>
                    <a:pt x="835230" y="1415860"/>
                    <a:pt x="872994" y="1412527"/>
                  </a:cubicBezTo>
                  <a:cubicBezTo>
                    <a:pt x="887248" y="1411231"/>
                    <a:pt x="900948" y="1406234"/>
                    <a:pt x="915017" y="1402716"/>
                  </a:cubicBezTo>
                  <a:cubicBezTo>
                    <a:pt x="922791" y="1400680"/>
                    <a:pt x="931123" y="1395312"/>
                    <a:pt x="938341" y="1396421"/>
                  </a:cubicBezTo>
                  <a:cubicBezTo>
                    <a:pt x="980179" y="1402901"/>
                    <a:pt x="1018498" y="1386982"/>
                    <a:pt x="1058113" y="1379021"/>
                  </a:cubicBezTo>
                  <a:cubicBezTo>
                    <a:pt x="1076440" y="1375319"/>
                    <a:pt x="1093655" y="1366433"/>
                    <a:pt x="1111427" y="1360325"/>
                  </a:cubicBezTo>
                  <a:cubicBezTo>
                    <a:pt x="1116054" y="1358657"/>
                    <a:pt x="1121238" y="1357177"/>
                    <a:pt x="1125867" y="1357548"/>
                  </a:cubicBezTo>
                  <a:cubicBezTo>
                    <a:pt x="1152337" y="1359769"/>
                    <a:pt x="1178625" y="1362916"/>
                    <a:pt x="1204911" y="1365321"/>
                  </a:cubicBezTo>
                  <a:cubicBezTo>
                    <a:pt x="1228792" y="1367543"/>
                    <a:pt x="1252857" y="1368283"/>
                    <a:pt x="1264149" y="1395496"/>
                  </a:cubicBezTo>
                  <a:cubicBezTo>
                    <a:pt x="1265816" y="1399755"/>
                    <a:pt x="1271369" y="1402901"/>
                    <a:pt x="1275627" y="1405679"/>
                  </a:cubicBezTo>
                  <a:cubicBezTo>
                    <a:pt x="1341345" y="1448441"/>
                    <a:pt x="1376516" y="1447329"/>
                    <a:pt x="1440752" y="1402160"/>
                  </a:cubicBezTo>
                  <a:cubicBezTo>
                    <a:pt x="1447417" y="1397533"/>
                    <a:pt x="1461670" y="1394200"/>
                    <a:pt x="1466113" y="1397903"/>
                  </a:cubicBezTo>
                  <a:cubicBezTo>
                    <a:pt x="1503877" y="1428633"/>
                    <a:pt x="1545159" y="1425300"/>
                    <a:pt x="1588663" y="1415674"/>
                  </a:cubicBezTo>
                  <a:cubicBezTo>
                    <a:pt x="1599954" y="1413083"/>
                    <a:pt x="1615875" y="1413083"/>
                    <a:pt x="1624390" y="1419192"/>
                  </a:cubicBezTo>
                  <a:cubicBezTo>
                    <a:pt x="1664931" y="1447514"/>
                    <a:pt x="1708434" y="1443442"/>
                    <a:pt x="1752492" y="1435112"/>
                  </a:cubicBezTo>
                  <a:cubicBezTo>
                    <a:pt x="1759340" y="1433816"/>
                    <a:pt x="1767672" y="1426781"/>
                    <a:pt x="1770632" y="1420303"/>
                  </a:cubicBezTo>
                  <a:cubicBezTo>
                    <a:pt x="1781185" y="1397348"/>
                    <a:pt x="1800993" y="1389572"/>
                    <a:pt x="1822836" y="1383093"/>
                  </a:cubicBezTo>
                  <a:cubicBezTo>
                    <a:pt x="1857269" y="1372542"/>
                    <a:pt x="1891144" y="1360138"/>
                    <a:pt x="1925762" y="1350143"/>
                  </a:cubicBezTo>
                  <a:cubicBezTo>
                    <a:pt x="1934278" y="1347737"/>
                    <a:pt x="1944830" y="1349218"/>
                    <a:pt x="1953716" y="1351993"/>
                  </a:cubicBezTo>
                  <a:cubicBezTo>
                    <a:pt x="1984075" y="1361434"/>
                    <a:pt x="2003327" y="1385130"/>
                    <a:pt x="2024430" y="1406975"/>
                  </a:cubicBezTo>
                  <a:cubicBezTo>
                    <a:pt x="2033686" y="1416601"/>
                    <a:pt x="2046459" y="1423450"/>
                    <a:pt x="2058863" y="1429002"/>
                  </a:cubicBezTo>
                  <a:cubicBezTo>
                    <a:pt x="2091072" y="1443258"/>
                    <a:pt x="2124024" y="1456030"/>
                    <a:pt x="2156605" y="1469544"/>
                  </a:cubicBezTo>
                  <a:cubicBezTo>
                    <a:pt x="2159752" y="1470840"/>
                    <a:pt x="2162342" y="1474171"/>
                    <a:pt x="2164750" y="1476948"/>
                  </a:cubicBezTo>
                  <a:cubicBezTo>
                    <a:pt x="2188815" y="1506198"/>
                    <a:pt x="2212694" y="1535630"/>
                    <a:pt x="2236945" y="1564880"/>
                  </a:cubicBezTo>
                  <a:cubicBezTo>
                    <a:pt x="2241573" y="1570433"/>
                    <a:pt x="2248239" y="1574506"/>
                    <a:pt x="2253235" y="1579874"/>
                  </a:cubicBezTo>
                  <a:cubicBezTo>
                    <a:pt x="2260271" y="1587279"/>
                    <a:pt x="2269157" y="1594314"/>
                    <a:pt x="2272859" y="1603200"/>
                  </a:cubicBezTo>
                  <a:cubicBezTo>
                    <a:pt x="2284336" y="1631151"/>
                    <a:pt x="2306365" y="1643186"/>
                    <a:pt x="2334132" y="1648369"/>
                  </a:cubicBezTo>
                  <a:cubicBezTo>
                    <a:pt x="2359495" y="1653181"/>
                    <a:pt x="2384855" y="1657254"/>
                    <a:pt x="2410031" y="1662807"/>
                  </a:cubicBezTo>
                  <a:cubicBezTo>
                    <a:pt x="2440760" y="1669471"/>
                    <a:pt x="2471306" y="1676691"/>
                    <a:pt x="2501665" y="1684837"/>
                  </a:cubicBezTo>
                  <a:cubicBezTo>
                    <a:pt x="2514807" y="1688354"/>
                    <a:pt x="2528691" y="1692426"/>
                    <a:pt x="2539985" y="1699646"/>
                  </a:cubicBezTo>
                  <a:cubicBezTo>
                    <a:pt x="2571639" y="1719639"/>
                    <a:pt x="2605516" y="1733152"/>
                    <a:pt x="2642724" y="1727784"/>
                  </a:cubicBezTo>
                  <a:cubicBezTo>
                    <a:pt x="2672528" y="1723526"/>
                    <a:pt x="2697519" y="1734448"/>
                    <a:pt x="2716031" y="1751479"/>
                  </a:cubicBezTo>
                  <a:cubicBezTo>
                    <a:pt x="2749723" y="1782394"/>
                    <a:pt x="2785820" y="1775359"/>
                    <a:pt x="2821734" y="1765363"/>
                  </a:cubicBezTo>
                  <a:cubicBezTo>
                    <a:pt x="2840246" y="1760180"/>
                    <a:pt x="2855425" y="1760920"/>
                    <a:pt x="2873011" y="1765917"/>
                  </a:cubicBezTo>
                  <a:cubicBezTo>
                    <a:pt x="2913737" y="1777580"/>
                    <a:pt x="2940950" y="1809236"/>
                    <a:pt x="2967236" y="1837003"/>
                  </a:cubicBezTo>
                  <a:cubicBezTo>
                    <a:pt x="2989636" y="1860698"/>
                    <a:pt x="3014813" y="1874026"/>
                    <a:pt x="3042395" y="1884024"/>
                  </a:cubicBezTo>
                  <a:cubicBezTo>
                    <a:pt x="3077197" y="1896796"/>
                    <a:pt x="3104779" y="1891984"/>
                    <a:pt x="3121440" y="1861254"/>
                  </a:cubicBezTo>
                  <a:cubicBezTo>
                    <a:pt x="3126068" y="1852553"/>
                    <a:pt x="3134213" y="1842370"/>
                    <a:pt x="3142914" y="1839780"/>
                  </a:cubicBezTo>
                  <a:cubicBezTo>
                    <a:pt x="3184935" y="1826822"/>
                    <a:pt x="3227513" y="1807940"/>
                    <a:pt x="3272497" y="1819418"/>
                  </a:cubicBezTo>
                  <a:cubicBezTo>
                    <a:pt x="3334697" y="1835153"/>
                    <a:pt x="3395415" y="1834227"/>
                    <a:pt x="3457615" y="1818677"/>
                  </a:cubicBezTo>
                  <a:cubicBezTo>
                    <a:pt x="3558504" y="1793501"/>
                    <a:pt x="3659393" y="1766844"/>
                    <a:pt x="3765467" y="1772397"/>
                  </a:cubicBezTo>
                  <a:cubicBezTo>
                    <a:pt x="3783052" y="1773322"/>
                    <a:pt x="3803969" y="1762030"/>
                    <a:pt x="3819150" y="1750923"/>
                  </a:cubicBezTo>
                  <a:cubicBezTo>
                    <a:pt x="3848214" y="1729821"/>
                    <a:pt x="3846917" y="1728153"/>
                    <a:pt x="3879498" y="1745555"/>
                  </a:cubicBezTo>
                  <a:cubicBezTo>
                    <a:pt x="3887274" y="1749814"/>
                    <a:pt x="3896900" y="1752404"/>
                    <a:pt x="3902639" y="1758699"/>
                  </a:cubicBezTo>
                  <a:cubicBezTo>
                    <a:pt x="3931887" y="1790724"/>
                    <a:pt x="3967986" y="1782948"/>
                    <a:pt x="4003898" y="1778321"/>
                  </a:cubicBezTo>
                  <a:cubicBezTo>
                    <a:pt x="4010192" y="1777396"/>
                    <a:pt x="4017781" y="1776099"/>
                    <a:pt x="4023152" y="1778692"/>
                  </a:cubicBezTo>
                  <a:cubicBezTo>
                    <a:pt x="4047400" y="1790353"/>
                    <a:pt x="4067949" y="1786281"/>
                    <a:pt x="4089054" y="1770360"/>
                  </a:cubicBezTo>
                  <a:cubicBezTo>
                    <a:pt x="4107379" y="1756662"/>
                    <a:pt x="4128484" y="1748517"/>
                    <a:pt x="4150142" y="1765548"/>
                  </a:cubicBezTo>
                  <a:cubicBezTo>
                    <a:pt x="4198273" y="1803312"/>
                    <a:pt x="4249734" y="1805162"/>
                    <a:pt x="4304160" y="1781283"/>
                  </a:cubicBezTo>
                  <a:cubicBezTo>
                    <a:pt x="4343034" y="1764252"/>
                    <a:pt x="4381353" y="1760365"/>
                    <a:pt x="4422267" y="1777580"/>
                  </a:cubicBezTo>
                  <a:cubicBezTo>
                    <a:pt x="4438001" y="1784244"/>
                    <a:pt x="4458363" y="1779802"/>
                    <a:pt x="4476691" y="1781282"/>
                  </a:cubicBezTo>
                  <a:cubicBezTo>
                    <a:pt x="4487056" y="1782023"/>
                    <a:pt x="4498535" y="1782208"/>
                    <a:pt x="4507419" y="1786837"/>
                  </a:cubicBezTo>
                  <a:cubicBezTo>
                    <a:pt x="4531116" y="1798685"/>
                    <a:pt x="4553143" y="1813863"/>
                    <a:pt x="4577023" y="1825526"/>
                  </a:cubicBezTo>
                  <a:cubicBezTo>
                    <a:pt x="4588502" y="1831079"/>
                    <a:pt x="4602199" y="1834041"/>
                    <a:pt x="4615158" y="1834227"/>
                  </a:cubicBezTo>
                  <a:cubicBezTo>
                    <a:pt x="4653478" y="1835152"/>
                    <a:pt x="4691799" y="1835152"/>
                    <a:pt x="4729932" y="1833487"/>
                  </a:cubicBezTo>
                  <a:cubicBezTo>
                    <a:pt x="4792872" y="1830894"/>
                    <a:pt x="4856737" y="1830338"/>
                    <a:pt x="4902090" y="1775174"/>
                  </a:cubicBezTo>
                  <a:cubicBezTo>
                    <a:pt x="4905795" y="1770731"/>
                    <a:pt x="4913754" y="1768139"/>
                    <a:pt x="4920048" y="1767398"/>
                  </a:cubicBezTo>
                  <a:cubicBezTo>
                    <a:pt x="4949111" y="1763882"/>
                    <a:pt x="4978915" y="1763511"/>
                    <a:pt x="5007609" y="1757772"/>
                  </a:cubicBezTo>
                  <a:cubicBezTo>
                    <a:pt x="5030564" y="1753145"/>
                    <a:pt x="5049631" y="1754625"/>
                    <a:pt x="5067031" y="1770916"/>
                  </a:cubicBezTo>
                  <a:cubicBezTo>
                    <a:pt x="5089801" y="1792389"/>
                    <a:pt x="5117570" y="1804978"/>
                    <a:pt x="5147929" y="1798129"/>
                  </a:cubicBezTo>
                  <a:cubicBezTo>
                    <a:pt x="5178287" y="1791465"/>
                    <a:pt x="5198280" y="1805903"/>
                    <a:pt x="5220680" y="1820899"/>
                  </a:cubicBezTo>
                  <a:cubicBezTo>
                    <a:pt x="5236971" y="1831819"/>
                    <a:pt x="5255482" y="1845519"/>
                    <a:pt x="5273623" y="1846629"/>
                  </a:cubicBezTo>
                  <a:cubicBezTo>
                    <a:pt x="5314721" y="1849035"/>
                    <a:pt x="5350079" y="1887170"/>
                    <a:pt x="5394691" y="1865512"/>
                  </a:cubicBezTo>
                  <a:cubicBezTo>
                    <a:pt x="5397654" y="1864031"/>
                    <a:pt x="5403022" y="1867733"/>
                    <a:pt x="5407280" y="1868658"/>
                  </a:cubicBezTo>
                  <a:cubicBezTo>
                    <a:pt x="5441341" y="1875694"/>
                    <a:pt x="5473366" y="1868843"/>
                    <a:pt x="5498358" y="1845704"/>
                  </a:cubicBezTo>
                  <a:cubicBezTo>
                    <a:pt x="5531123" y="1815529"/>
                    <a:pt x="5567406" y="1812567"/>
                    <a:pt x="5607761" y="1822380"/>
                  </a:cubicBezTo>
                  <a:cubicBezTo>
                    <a:pt x="5620720" y="1825526"/>
                    <a:pt x="5633679" y="1827748"/>
                    <a:pt x="5646821" y="1830338"/>
                  </a:cubicBezTo>
                  <a:cubicBezTo>
                    <a:pt x="5664593" y="1834041"/>
                    <a:pt x="5682550" y="1837930"/>
                    <a:pt x="5700320" y="1841632"/>
                  </a:cubicBezTo>
                  <a:cubicBezTo>
                    <a:pt x="5717538" y="1845334"/>
                    <a:pt x="5736605" y="1851627"/>
                    <a:pt x="5749931" y="1835708"/>
                  </a:cubicBezTo>
                  <a:cubicBezTo>
                    <a:pt x="5761410" y="1822008"/>
                    <a:pt x="5769555" y="1823305"/>
                    <a:pt x="5780107" y="1835153"/>
                  </a:cubicBezTo>
                  <a:cubicBezTo>
                    <a:pt x="5816761" y="1876619"/>
                    <a:pt x="5861189" y="1902535"/>
                    <a:pt x="5917835" y="1904386"/>
                  </a:cubicBezTo>
                  <a:cubicBezTo>
                    <a:pt x="5929498" y="1904757"/>
                    <a:pt x="5941345" y="1907347"/>
                    <a:pt x="5952821" y="1910125"/>
                  </a:cubicBezTo>
                  <a:cubicBezTo>
                    <a:pt x="5959857" y="1911790"/>
                    <a:pt x="5968373" y="1913642"/>
                    <a:pt x="5972630" y="1918641"/>
                  </a:cubicBezTo>
                  <a:cubicBezTo>
                    <a:pt x="6005766" y="1956774"/>
                    <a:pt x="6047048" y="1983247"/>
                    <a:pt x="6092032" y="2004536"/>
                  </a:cubicBezTo>
                  <a:cubicBezTo>
                    <a:pt x="6108136" y="2012125"/>
                    <a:pt x="6125354" y="2019715"/>
                    <a:pt x="6142754" y="2021936"/>
                  </a:cubicBezTo>
                  <a:cubicBezTo>
                    <a:pt x="6160894" y="2024158"/>
                    <a:pt x="6179961" y="2020455"/>
                    <a:pt x="6198473" y="2018418"/>
                  </a:cubicBezTo>
                  <a:cubicBezTo>
                    <a:pt x="6209396" y="2017308"/>
                    <a:pt x="6221984" y="2017493"/>
                    <a:pt x="6230685" y="2012125"/>
                  </a:cubicBezTo>
                  <a:cubicBezTo>
                    <a:pt x="6258267" y="1995279"/>
                    <a:pt x="6284924" y="1977139"/>
                    <a:pt x="6310656" y="1957515"/>
                  </a:cubicBezTo>
                  <a:cubicBezTo>
                    <a:pt x="6332686" y="1940669"/>
                    <a:pt x="6337129" y="1938263"/>
                    <a:pt x="6356194" y="1959367"/>
                  </a:cubicBezTo>
                  <a:cubicBezTo>
                    <a:pt x="6375818" y="1981025"/>
                    <a:pt x="6400253" y="1992317"/>
                    <a:pt x="6427279" y="1996945"/>
                  </a:cubicBezTo>
                  <a:cubicBezTo>
                    <a:pt x="6470043" y="2004165"/>
                    <a:pt x="6513175" y="2010273"/>
                    <a:pt x="6556307" y="2013791"/>
                  </a:cubicBezTo>
                  <a:cubicBezTo>
                    <a:pt x="6595367" y="2016937"/>
                    <a:pt x="6614063" y="1999907"/>
                    <a:pt x="6621839" y="1961217"/>
                  </a:cubicBezTo>
                  <a:cubicBezTo>
                    <a:pt x="6626282" y="1939744"/>
                    <a:pt x="6632021" y="1916418"/>
                    <a:pt x="6655715" y="1910681"/>
                  </a:cubicBezTo>
                  <a:cubicBezTo>
                    <a:pt x="6694405" y="1901424"/>
                    <a:pt x="6734576" y="1897352"/>
                    <a:pt x="6753644" y="1851999"/>
                  </a:cubicBezTo>
                  <a:cubicBezTo>
                    <a:pt x="6764194" y="1861994"/>
                    <a:pt x="6770674" y="1867918"/>
                    <a:pt x="6776969" y="1873841"/>
                  </a:cubicBezTo>
                  <a:cubicBezTo>
                    <a:pt x="6794370" y="1890317"/>
                    <a:pt x="6830466" y="1897352"/>
                    <a:pt x="6848795" y="1883099"/>
                  </a:cubicBezTo>
                  <a:cubicBezTo>
                    <a:pt x="6875822" y="1862365"/>
                    <a:pt x="6900628" y="1866252"/>
                    <a:pt x="6926543" y="1882358"/>
                  </a:cubicBezTo>
                  <a:cubicBezTo>
                    <a:pt x="6969862" y="1909015"/>
                    <a:pt x="7018176" y="1902905"/>
                    <a:pt x="7062050" y="1892169"/>
                  </a:cubicBezTo>
                  <a:cubicBezTo>
                    <a:pt x="7095186" y="1884208"/>
                    <a:pt x="7130544" y="1869584"/>
                    <a:pt x="7152202" y="1836078"/>
                  </a:cubicBezTo>
                  <a:cubicBezTo>
                    <a:pt x="7159051" y="1825341"/>
                    <a:pt x="7174416" y="1819972"/>
                    <a:pt x="7186635" y="1812938"/>
                  </a:cubicBezTo>
                  <a:cubicBezTo>
                    <a:pt x="7196817" y="1807199"/>
                    <a:pt x="7207553" y="1801831"/>
                    <a:pt x="7218845" y="1798129"/>
                  </a:cubicBezTo>
                  <a:cubicBezTo>
                    <a:pt x="7230877" y="1794055"/>
                    <a:pt x="7244207" y="1788132"/>
                    <a:pt x="7256055" y="1789799"/>
                  </a:cubicBezTo>
                  <a:cubicBezTo>
                    <a:pt x="7291967" y="1794611"/>
                    <a:pt x="7320476" y="1785169"/>
                    <a:pt x="7345837" y="1758328"/>
                  </a:cubicBezTo>
                  <a:cubicBezTo>
                    <a:pt x="7358981" y="1744444"/>
                    <a:pt x="7378417" y="1727599"/>
                    <a:pt x="7395078" y="1727413"/>
                  </a:cubicBezTo>
                  <a:cubicBezTo>
                    <a:pt x="7435618" y="1726859"/>
                    <a:pt x="7469309" y="1713530"/>
                    <a:pt x="7505779" y="1697609"/>
                  </a:cubicBezTo>
                  <a:cubicBezTo>
                    <a:pt x="7529288" y="1687427"/>
                    <a:pt x="7555945" y="1680394"/>
                    <a:pt x="7581123" y="1670952"/>
                  </a:cubicBezTo>
                  <a:cubicBezTo>
                    <a:pt x="7610555" y="1659845"/>
                    <a:pt x="7642582" y="1655773"/>
                    <a:pt x="7660538" y="1625043"/>
                  </a:cubicBezTo>
                  <a:cubicBezTo>
                    <a:pt x="7662573" y="1621712"/>
                    <a:pt x="7668683" y="1621156"/>
                    <a:pt x="7671645" y="1618009"/>
                  </a:cubicBezTo>
                  <a:cubicBezTo>
                    <a:pt x="7681084" y="1608383"/>
                    <a:pt x="7693303" y="1599498"/>
                    <a:pt x="7698302" y="1587834"/>
                  </a:cubicBezTo>
                  <a:cubicBezTo>
                    <a:pt x="7712740" y="1553773"/>
                    <a:pt x="7724032" y="1518600"/>
                    <a:pt x="7736991" y="1483984"/>
                  </a:cubicBezTo>
                  <a:cubicBezTo>
                    <a:pt x="7739768" y="1476579"/>
                    <a:pt x="7742359" y="1467138"/>
                    <a:pt x="7748098" y="1462879"/>
                  </a:cubicBezTo>
                  <a:cubicBezTo>
                    <a:pt x="7781235" y="1438444"/>
                    <a:pt x="7814927" y="1414933"/>
                    <a:pt x="7848987" y="1391794"/>
                  </a:cubicBezTo>
                  <a:cubicBezTo>
                    <a:pt x="7862687" y="1382537"/>
                    <a:pt x="7874163" y="1387722"/>
                    <a:pt x="7886382" y="1398458"/>
                  </a:cubicBezTo>
                  <a:cubicBezTo>
                    <a:pt x="7898229" y="1408640"/>
                    <a:pt x="7912854" y="1419192"/>
                    <a:pt x="7927662" y="1421784"/>
                  </a:cubicBezTo>
                  <a:cubicBezTo>
                    <a:pt x="7957283" y="1426781"/>
                    <a:pt x="7988011" y="1427893"/>
                    <a:pt x="8018186" y="1427893"/>
                  </a:cubicBezTo>
                  <a:cubicBezTo>
                    <a:pt x="8029478" y="1427892"/>
                    <a:pt x="8041510" y="1421228"/>
                    <a:pt x="8052063" y="1415860"/>
                  </a:cubicBezTo>
                  <a:cubicBezTo>
                    <a:pt x="8072054" y="1405678"/>
                    <a:pt x="8090566" y="1391979"/>
                    <a:pt x="8111299" y="1383464"/>
                  </a:cubicBezTo>
                  <a:cubicBezTo>
                    <a:pt x="8135365" y="1373653"/>
                    <a:pt x="8149804" y="1357917"/>
                    <a:pt x="8157024" y="1333297"/>
                  </a:cubicBezTo>
                  <a:cubicBezTo>
                    <a:pt x="8167761" y="1296644"/>
                    <a:pt x="8193309" y="1271097"/>
                    <a:pt x="8223482" y="1250364"/>
                  </a:cubicBezTo>
                  <a:cubicBezTo>
                    <a:pt x="8261801" y="1223891"/>
                    <a:pt x="8307526" y="1225188"/>
                    <a:pt x="8351027" y="1218708"/>
                  </a:cubicBezTo>
                  <a:cubicBezTo>
                    <a:pt x="8367689" y="1216302"/>
                    <a:pt x="8384905" y="1214265"/>
                    <a:pt x="8400085" y="1208157"/>
                  </a:cubicBezTo>
                  <a:cubicBezTo>
                    <a:pt x="8457656" y="1185202"/>
                    <a:pt x="8515228" y="1163359"/>
                    <a:pt x="8578539" y="1163913"/>
                  </a:cubicBezTo>
                  <a:cubicBezTo>
                    <a:pt x="8583721" y="1163913"/>
                    <a:pt x="8588906" y="1163359"/>
                    <a:pt x="8594087" y="1162432"/>
                  </a:cubicBezTo>
                  <a:cubicBezTo>
                    <a:pt x="8639071" y="1154843"/>
                    <a:pt x="8685536" y="1151881"/>
                    <a:pt x="8717746" y="1111526"/>
                  </a:cubicBezTo>
                  <a:cubicBezTo>
                    <a:pt x="8723670" y="1104121"/>
                    <a:pt x="8737183" y="1101900"/>
                    <a:pt x="8747550" y="1098936"/>
                  </a:cubicBezTo>
                  <a:cubicBezTo>
                    <a:pt x="8765508" y="1094124"/>
                    <a:pt x="8777542" y="1084313"/>
                    <a:pt x="8784019" y="1066727"/>
                  </a:cubicBezTo>
                  <a:cubicBezTo>
                    <a:pt x="8794942" y="1036367"/>
                    <a:pt x="8807899" y="1006564"/>
                    <a:pt x="8817712" y="975833"/>
                  </a:cubicBezTo>
                  <a:cubicBezTo>
                    <a:pt x="8824561" y="954730"/>
                    <a:pt x="8837333" y="943068"/>
                    <a:pt x="8857141" y="934367"/>
                  </a:cubicBezTo>
                  <a:cubicBezTo>
                    <a:pt x="8868249" y="929554"/>
                    <a:pt x="8877875" y="919003"/>
                    <a:pt x="8885835" y="909191"/>
                  </a:cubicBezTo>
                  <a:cubicBezTo>
                    <a:pt x="8895461" y="897343"/>
                    <a:pt x="8900458" y="881608"/>
                    <a:pt x="8911009" y="871057"/>
                  </a:cubicBezTo>
                  <a:cubicBezTo>
                    <a:pt x="8936741" y="844769"/>
                    <a:pt x="8944702" y="815706"/>
                    <a:pt x="8936185" y="779794"/>
                  </a:cubicBezTo>
                  <a:cubicBezTo>
                    <a:pt x="8928596" y="747954"/>
                    <a:pt x="8948589" y="705376"/>
                    <a:pt x="8974877" y="698896"/>
                  </a:cubicBezTo>
                  <a:cubicBezTo>
                    <a:pt x="9003940" y="691677"/>
                    <a:pt x="9023932" y="673907"/>
                    <a:pt x="9044481" y="654099"/>
                  </a:cubicBezTo>
                  <a:cubicBezTo>
                    <a:pt x="9055957" y="642992"/>
                    <a:pt x="9072063" y="633365"/>
                    <a:pt x="9087613" y="630588"/>
                  </a:cubicBezTo>
                  <a:cubicBezTo>
                    <a:pt x="9146666" y="619852"/>
                    <a:pt x="9202387" y="632994"/>
                    <a:pt x="9258478" y="654284"/>
                  </a:cubicBezTo>
                  <a:cubicBezTo>
                    <a:pt x="9295130" y="668168"/>
                    <a:pt x="9335856" y="671870"/>
                    <a:pt x="9375101" y="677423"/>
                  </a:cubicBezTo>
                  <a:cubicBezTo>
                    <a:pt x="9387320" y="679088"/>
                    <a:pt x="9402870" y="675388"/>
                    <a:pt x="9413421" y="668537"/>
                  </a:cubicBezTo>
                  <a:cubicBezTo>
                    <a:pt x="9450445" y="644842"/>
                    <a:pt x="9487284" y="620407"/>
                    <a:pt x="9521715" y="593009"/>
                  </a:cubicBezTo>
                  <a:cubicBezTo>
                    <a:pt x="9553742" y="567279"/>
                    <a:pt x="9589838" y="556541"/>
                    <a:pt x="9628714" y="559319"/>
                  </a:cubicBezTo>
                  <a:cubicBezTo>
                    <a:pt x="9657037" y="561355"/>
                    <a:pt x="9682582" y="556726"/>
                    <a:pt x="9709239" y="549692"/>
                  </a:cubicBezTo>
                  <a:cubicBezTo>
                    <a:pt x="9731453" y="543769"/>
                    <a:pt x="9755889" y="539695"/>
                    <a:pt x="9778472" y="542288"/>
                  </a:cubicBezTo>
                  <a:cubicBezTo>
                    <a:pt x="9810128" y="545990"/>
                    <a:pt x="9836231" y="540622"/>
                    <a:pt x="9861592" y="521554"/>
                  </a:cubicBezTo>
                  <a:cubicBezTo>
                    <a:pt x="9875105" y="511372"/>
                    <a:pt x="9892507" y="506004"/>
                    <a:pt x="9908613" y="498969"/>
                  </a:cubicBezTo>
                  <a:cubicBezTo>
                    <a:pt x="9933417" y="488048"/>
                    <a:pt x="9959149" y="478792"/>
                    <a:pt x="9983398" y="466574"/>
                  </a:cubicBezTo>
                  <a:cubicBezTo>
                    <a:pt x="10009502" y="453616"/>
                    <a:pt x="10033381" y="435660"/>
                    <a:pt x="10060038" y="424553"/>
                  </a:cubicBezTo>
                  <a:cubicBezTo>
                    <a:pt x="10088732" y="412520"/>
                    <a:pt x="10107244" y="394193"/>
                    <a:pt x="10118905" y="365684"/>
                  </a:cubicBezTo>
                  <a:cubicBezTo>
                    <a:pt x="10126312" y="347728"/>
                    <a:pt x="10136492" y="328660"/>
                    <a:pt x="10150561" y="316072"/>
                  </a:cubicBezTo>
                  <a:cubicBezTo>
                    <a:pt x="10179626" y="290342"/>
                    <a:pt x="10213685" y="270348"/>
                    <a:pt x="10243306" y="244987"/>
                  </a:cubicBezTo>
                  <a:cubicBezTo>
                    <a:pt x="10284957" y="209444"/>
                    <a:pt x="10323462" y="171680"/>
                    <a:pt x="10327164" y="110961"/>
                  </a:cubicBezTo>
                  <a:cubicBezTo>
                    <a:pt x="10329199" y="77455"/>
                    <a:pt x="10346970" y="63202"/>
                    <a:pt x="10379738" y="55241"/>
                  </a:cubicBezTo>
                  <a:cubicBezTo>
                    <a:pt x="10390658" y="52650"/>
                    <a:pt x="10406210" y="47652"/>
                    <a:pt x="10409541" y="39507"/>
                  </a:cubicBezTo>
                  <a:cubicBezTo>
                    <a:pt x="10419537" y="15256"/>
                    <a:pt x="10440270" y="10444"/>
                    <a:pt x="10460263" y="817"/>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7" name="Audio 86">
            <a:hlinkClick r:id="" action="ppaction://media"/>
            <a:extLst>
              <a:ext uri="{FF2B5EF4-FFF2-40B4-BE49-F238E27FC236}">
                <a16:creationId xmlns:a16="http://schemas.microsoft.com/office/drawing/2014/main" id="{D9CE6D1B-14C5-CCFE-12E5-D20F4617D694}"/>
              </a:ext>
            </a:extLst>
          </p:cNvPr>
          <p:cNvPicPr>
            <a:picLocks noChangeAspect="1"/>
          </p:cNvPicPr>
          <p:nvPr>
            <a:audioFile r:link="rId3"/>
            <p:extLst>
              <p:ext uri="{DAA4B4D4-6D71-4841-9C94-3DE7FCFB9230}">
                <p14:media xmlns:p14="http://schemas.microsoft.com/office/powerpoint/2010/main" r:embed="rId2"/>
              </p:ext>
            </p:extLst>
          </p:nvPr>
        </p:nvPicPr>
        <p:blipFill>
          <a:blip r:embed="rId6"/>
          <a:srcRect l="-118750" t="-118750" r="-118750" b="-118750"/>
          <a:stretch>
            <a:fillRect/>
          </a:stretch>
        </p:blipFill>
        <p:spPr>
          <a:xfrm>
            <a:off x="10052304" y="4718304"/>
            <a:ext cx="2057400" cy="2057400"/>
          </a:xfrm>
          <a:prstGeom prst="ellipse">
            <a:avLst/>
          </a:prstGeom>
        </p:spPr>
      </p:pic>
    </p:spTree>
    <p:custDataLst>
      <p:tags r:id="rId1"/>
    </p:custDataLst>
    <p:extLst>
      <p:ext uri="{BB962C8B-B14F-4D97-AF65-F5344CB8AC3E}">
        <p14:creationId xmlns:p14="http://schemas.microsoft.com/office/powerpoint/2010/main" val="51082250"/>
      </p:ext>
    </p:extLst>
  </p:cSld>
  <p:clrMapOvr>
    <a:masterClrMapping/>
  </p:clrMapOvr>
  <mc:AlternateContent xmlns:mc="http://schemas.openxmlformats.org/markup-compatibility/2006" xmlns:p14="http://schemas.microsoft.com/office/powerpoint/2010/main">
    <mc:Choice Requires="p14">
      <p:transition spd="slow" p14:dur="2000" advTm="386"/>
    </mc:Choice>
    <mc:Fallback xmlns="">
      <p:transition spd="slow" advTm="3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7"/>
                                        </p:tgtEl>
                                      </p:cBhvr>
                                    </p:cmd>
                                  </p:childTnLst>
                                </p:cTn>
                              </p:par>
                              <p:par>
                                <p:cTn id="7" presetID="10" presetClass="entr" presetSubtype="0" fill="hold" grpId="0" nodeType="withEffect">
                                  <p:stCondLst>
                                    <p:cond delay="500"/>
                                  </p:stCondLst>
                                  <p:iterate type="lt">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400"/>
                                        <p:tgtEl>
                                          <p:spTgt spid="2"/>
                                        </p:tgtEl>
                                      </p:cBhvr>
                                    </p:animEffect>
                                  </p:childTnLst>
                                </p:cTn>
                              </p:par>
                              <p:par>
                                <p:cTn id="10" presetID="10" presetClass="entr" presetSubtype="0" fill="hold" grpId="0" nodeType="withEffect">
                                  <p:stCondLst>
                                    <p:cond delay="200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4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87"/>
                </p:tgtEl>
              </p:cMediaNode>
            </p:audio>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1217B-2894-F37E-51DA-5FC73CB47AB7}"/>
              </a:ext>
            </a:extLst>
          </p:cNvPr>
          <p:cNvSpPr>
            <a:spLocks noGrp="1"/>
          </p:cNvSpPr>
          <p:nvPr>
            <p:ph type="title"/>
          </p:nvPr>
        </p:nvSpPr>
        <p:spPr>
          <a:xfrm>
            <a:off x="1331088" y="565739"/>
            <a:ext cx="9745883" cy="1124949"/>
          </a:xfrm>
        </p:spPr>
        <p:txBody>
          <a:bodyPr>
            <a:normAutofit/>
          </a:bodyPr>
          <a:lstStyle/>
          <a:p>
            <a:r>
              <a:rPr lang="en-GB" dirty="0">
                <a:solidFill>
                  <a:schemeClr val="bg1"/>
                </a:solidFill>
                <a:latin typeface="Bahnschrift" panose="020B0502040204020203" pitchFamily="34" charset="0"/>
              </a:rPr>
              <a:t>Introduction on System of Equations</a:t>
            </a:r>
            <a:endParaRPr lang="en-US" dirty="0">
              <a:solidFill>
                <a:schemeClr val="bg1"/>
              </a:solidFill>
              <a:latin typeface="Bahnschrift" panose="020B0502040204020203" pitchFamily="34" charset="0"/>
            </a:endParaRPr>
          </a:p>
        </p:txBody>
      </p:sp>
      <p:sp>
        <p:nvSpPr>
          <p:cNvPr id="19" name="Freeform: Shape 18">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1" name="Freeform: Shape 20">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9E6C92-0739-ECB4-366A-D712F40C56D8}"/>
              </a:ext>
            </a:extLst>
          </p:cNvPr>
          <p:cNvSpPr>
            <a:spLocks/>
          </p:cNvSpPr>
          <p:nvPr/>
        </p:nvSpPr>
        <p:spPr>
          <a:xfrm>
            <a:off x="1074849" y="2371725"/>
            <a:ext cx="7368161" cy="3048933"/>
          </a:xfrm>
          <a:prstGeom prst="rect">
            <a:avLst/>
          </a:prstGeom>
        </p:spPr>
        <p:txBody>
          <a:bodyPr/>
          <a:lstStyle/>
          <a:p>
            <a:pPr defTabSz="640080">
              <a:spcAft>
                <a:spcPts val="600"/>
              </a:spcAft>
            </a:pPr>
            <a:r>
              <a:rPr lang="en-US" dirty="0">
                <a:latin typeface="Bahnschrift" panose="020B0502040204020203" pitchFamily="34" charset="0"/>
              </a:rPr>
              <a:t>A </a:t>
            </a:r>
            <a:r>
              <a:rPr lang="en-US" b="1" dirty="0">
                <a:latin typeface="Bahnschrift" panose="020B0502040204020203" pitchFamily="34" charset="0"/>
              </a:rPr>
              <a:t>system of linear equations </a:t>
            </a:r>
            <a:r>
              <a:rPr lang="en-US" dirty="0">
                <a:latin typeface="Bahnschrift" panose="020B0502040204020203" pitchFamily="34" charset="0"/>
              </a:rPr>
              <a:t>is just a set of two or more linear equations. The goal of system of equations is to find the values of the variables where these lines intersect. </a:t>
            </a:r>
          </a:p>
          <a:p>
            <a:pPr defTabSz="640080">
              <a:spcAft>
                <a:spcPts val="600"/>
              </a:spcAft>
            </a:pPr>
            <a:endParaRPr lang="en-US" dirty="0">
              <a:latin typeface="Bahnschrift" panose="020B0502040204020203" pitchFamily="34" charset="0"/>
            </a:endParaRPr>
          </a:p>
          <a:p>
            <a:pPr defTabSz="640080">
              <a:spcAft>
                <a:spcPts val="600"/>
              </a:spcAft>
            </a:pPr>
            <a:r>
              <a:rPr lang="es-ES" sz="1600" dirty="0">
                <a:latin typeface="Bahnschrift" panose="020B0502040204020203" pitchFamily="34" charset="0"/>
              </a:rPr>
              <a:t>X+2y=7</a:t>
            </a:r>
          </a:p>
          <a:p>
            <a:pPr defTabSz="640080">
              <a:spcAft>
                <a:spcPts val="600"/>
              </a:spcAft>
            </a:pPr>
            <a:r>
              <a:rPr lang="es-ES" sz="1600" dirty="0">
                <a:latin typeface="Bahnschrift" panose="020B0502040204020203" pitchFamily="34" charset="0"/>
              </a:rPr>
              <a:t>3x-2y=-11</a:t>
            </a:r>
            <a:br>
              <a:rPr lang="es-ES" sz="1600" dirty="0">
                <a:latin typeface="Bahnschrift" panose="020B0502040204020203" pitchFamily="34" charset="0"/>
              </a:rPr>
            </a:br>
            <a:endParaRPr lang="en-US" sz="1600" dirty="0">
              <a:latin typeface="Bahnschrift" panose="020B0502040204020203" pitchFamily="34" charset="0"/>
            </a:endParaRPr>
          </a:p>
          <a:p>
            <a:pPr defTabSz="640080">
              <a:spcAft>
                <a:spcPts val="600"/>
              </a:spcAft>
            </a:pPr>
            <a:endParaRPr lang="en-US" dirty="0">
              <a:latin typeface="Bahnschrift" panose="020B0502040204020203" pitchFamily="34" charset="0"/>
            </a:endParaRPr>
          </a:p>
        </p:txBody>
      </p:sp>
      <p:sp>
        <p:nvSpPr>
          <p:cNvPr id="8" name="TextBox 7">
            <a:extLst>
              <a:ext uri="{FF2B5EF4-FFF2-40B4-BE49-F238E27FC236}">
                <a16:creationId xmlns:a16="http://schemas.microsoft.com/office/drawing/2014/main" id="{8DC3AE9F-54C7-665B-0F55-0F3CF754E7EC}"/>
              </a:ext>
            </a:extLst>
          </p:cNvPr>
          <p:cNvSpPr txBox="1"/>
          <p:nvPr/>
        </p:nvSpPr>
        <p:spPr>
          <a:xfrm>
            <a:off x="2711552" y="3457852"/>
            <a:ext cx="2402457" cy="1600438"/>
          </a:xfrm>
          <a:prstGeom prst="rect">
            <a:avLst/>
          </a:prstGeom>
          <a:noFill/>
        </p:spPr>
        <p:txBody>
          <a:bodyPr wrap="square" rtlCol="0">
            <a:spAutoFit/>
          </a:bodyPr>
          <a:lstStyle/>
          <a:p>
            <a:r>
              <a:rPr lang="en-GB" sz="1400" dirty="0">
                <a:latin typeface="Bahnschrift" panose="020B0502040204020203" pitchFamily="34" charset="0"/>
              </a:rPr>
              <a:t>To solve this system of equation. It is needed to remove one the variables to have  equation for one variable. In this example you will add both equations to remove y</a:t>
            </a:r>
            <a:endParaRPr lang="en-US" sz="1400" dirty="0">
              <a:latin typeface="Bahnschrift" panose="020B0502040204020203"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E10D971-4193-B458-972B-2A8C86E6A755}"/>
                  </a:ext>
                </a:extLst>
              </p:cNvPr>
              <p:cNvSpPr txBox="1"/>
              <p:nvPr/>
            </p:nvSpPr>
            <p:spPr>
              <a:xfrm>
                <a:off x="5405427" y="3575155"/>
                <a:ext cx="1597203" cy="1075679"/>
              </a:xfrm>
              <a:prstGeom prst="rect">
                <a:avLst/>
              </a:prstGeom>
              <a:noFill/>
            </p:spPr>
            <p:txBody>
              <a:bodyPr wrap="square" rtlCol="0">
                <a:spAutoFit/>
              </a:bodyPr>
              <a:lstStyle/>
              <a:p>
                <a:r>
                  <a:rPr lang="en-GB" sz="1600" dirty="0">
                    <a:latin typeface="Bahnschrift" panose="020B0502040204020203" pitchFamily="34" charset="0"/>
                  </a:rPr>
                  <a:t>4x=-4</a:t>
                </a:r>
              </a:p>
              <a:p>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4</m:t>
                          </m:r>
                        </m:num>
                        <m:den>
                          <m:r>
                            <a:rPr lang="en-GB" sz="1600" b="0" i="1" smtClean="0">
                              <a:latin typeface="Cambria Math" panose="02040503050406030204" pitchFamily="18" charset="0"/>
                            </a:rPr>
                            <m:t>4</m:t>
                          </m:r>
                        </m:den>
                      </m:f>
                      <m:r>
                        <a:rPr lang="en-GB" sz="1600" b="0" i="1" smtClean="0">
                          <a:latin typeface="Cambria Math" panose="02040503050406030204" pitchFamily="18" charset="0"/>
                        </a:rPr>
                        <m:t>=−1</m:t>
                      </m:r>
                    </m:oMath>
                  </m:oMathPara>
                </a14:m>
                <a:endParaRPr lang="en-GB" sz="1600" b="0" dirty="0">
                  <a:latin typeface="Bahnschrift" panose="020B0502040204020203" pitchFamily="34" charset="0"/>
                </a:endParaRPr>
              </a:p>
              <a:p>
                <a:endParaRPr lang="en-US" dirty="0">
                  <a:latin typeface="Bahnschrift" panose="020B0502040204020203" pitchFamily="34" charset="0"/>
                </a:endParaRPr>
              </a:p>
            </p:txBody>
          </p:sp>
        </mc:Choice>
        <mc:Fallback xmlns="">
          <p:sp>
            <p:nvSpPr>
              <p:cNvPr id="9" name="TextBox 8">
                <a:extLst>
                  <a:ext uri="{FF2B5EF4-FFF2-40B4-BE49-F238E27FC236}">
                    <a16:creationId xmlns:a16="http://schemas.microsoft.com/office/drawing/2014/main" id="{FE10D971-4193-B458-972B-2A8C86E6A755}"/>
                  </a:ext>
                </a:extLst>
              </p:cNvPr>
              <p:cNvSpPr txBox="1">
                <a:spLocks noRot="1" noChangeAspect="1" noMove="1" noResize="1" noEditPoints="1" noAdjustHandles="1" noChangeArrowheads="1" noChangeShapeType="1" noTextEdit="1"/>
              </p:cNvSpPr>
              <p:nvPr/>
            </p:nvSpPr>
            <p:spPr>
              <a:xfrm>
                <a:off x="5405427" y="3575155"/>
                <a:ext cx="1597203" cy="1075679"/>
              </a:xfrm>
              <a:prstGeom prst="rect">
                <a:avLst/>
              </a:prstGeom>
              <a:blipFill>
                <a:blip r:embed="rId3"/>
                <a:stretch>
                  <a:fillRect l="-2290" t="-1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F7E166-283F-87D9-12CC-EF981E75263C}"/>
                  </a:ext>
                </a:extLst>
              </p:cNvPr>
              <p:cNvSpPr txBox="1"/>
              <p:nvPr/>
            </p:nvSpPr>
            <p:spPr>
              <a:xfrm>
                <a:off x="7486540" y="3693008"/>
                <a:ext cx="1206446" cy="932948"/>
              </a:xfrm>
              <a:prstGeom prst="rect">
                <a:avLst/>
              </a:prstGeom>
              <a:noFill/>
            </p:spPr>
            <p:txBody>
              <a:bodyPr wrap="square">
                <a:spAutoFit/>
              </a:bodyPr>
              <a:lstStyle/>
              <a:p>
                <a:r>
                  <a:rPr lang="en-GB" sz="1600" dirty="0">
                    <a:latin typeface="Bahnschrift" panose="020B0502040204020203" pitchFamily="34" charset="0"/>
                  </a:rPr>
                  <a:t>-1+2y=7</a:t>
                </a:r>
              </a:p>
              <a:p>
                <a:r>
                  <a:rPr lang="en-GB" sz="1600" dirty="0">
                    <a:latin typeface="Bahnschrift" panose="020B0502040204020203" pitchFamily="34" charset="0"/>
                  </a:rPr>
                  <a:t>8=2y</a:t>
                </a:r>
              </a:p>
              <a:p>
                <a:r>
                  <a:rPr lang="en-GB" sz="1600" b="0" dirty="0"/>
                  <a:t>y</a:t>
                </a:r>
                <a14:m>
                  <m:oMath xmlns:m="http://schemas.openxmlformats.org/officeDocument/2006/math">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8</m:t>
                        </m:r>
                      </m:num>
                      <m:den>
                        <m:r>
                          <a:rPr lang="en-GB" sz="1600" b="0" i="1" smtClean="0">
                            <a:latin typeface="Cambria Math" panose="02040503050406030204" pitchFamily="18" charset="0"/>
                          </a:rPr>
                          <m:t>2</m:t>
                        </m:r>
                      </m:den>
                    </m:f>
                    <m:r>
                      <a:rPr lang="en-GB" sz="1600" b="0" i="1" smtClean="0">
                        <a:latin typeface="Cambria Math" panose="02040503050406030204" pitchFamily="18" charset="0"/>
                      </a:rPr>
                      <m:t>=4</m:t>
                    </m:r>
                  </m:oMath>
                </a14:m>
                <a:endParaRPr lang="en-GB" sz="1600" b="0" dirty="0">
                  <a:latin typeface="Bahnschrift" panose="020B0502040204020203" pitchFamily="34" charset="0"/>
                </a:endParaRPr>
              </a:p>
            </p:txBody>
          </p:sp>
        </mc:Choice>
        <mc:Fallback xmlns="">
          <p:sp>
            <p:nvSpPr>
              <p:cNvPr id="14" name="TextBox 13">
                <a:extLst>
                  <a:ext uri="{FF2B5EF4-FFF2-40B4-BE49-F238E27FC236}">
                    <a16:creationId xmlns:a16="http://schemas.microsoft.com/office/drawing/2014/main" id="{5DF7E166-283F-87D9-12CC-EF981E75263C}"/>
                  </a:ext>
                </a:extLst>
              </p:cNvPr>
              <p:cNvSpPr txBox="1">
                <a:spLocks noRot="1" noChangeAspect="1" noMove="1" noResize="1" noEditPoints="1" noAdjustHandles="1" noChangeArrowheads="1" noChangeShapeType="1" noTextEdit="1"/>
              </p:cNvSpPr>
              <p:nvPr/>
            </p:nvSpPr>
            <p:spPr>
              <a:xfrm>
                <a:off x="7486540" y="3693008"/>
                <a:ext cx="1206446" cy="932948"/>
              </a:xfrm>
              <a:prstGeom prst="rect">
                <a:avLst/>
              </a:prstGeom>
              <a:blipFill>
                <a:blip r:embed="rId4"/>
                <a:stretch>
                  <a:fillRect l="-2525" t="-1961" b="-2614"/>
                </a:stretch>
              </a:blipFill>
            </p:spPr>
            <p:txBody>
              <a:bodyPr/>
              <a:lstStyle/>
              <a:p>
                <a:r>
                  <a:rPr lang="en-US">
                    <a:noFill/>
                  </a:rPr>
                  <a:t> </a:t>
                </a:r>
              </a:p>
            </p:txBody>
          </p:sp>
        </mc:Fallback>
      </mc:AlternateContent>
      <p:pic>
        <p:nvPicPr>
          <p:cNvPr id="16" name="Picture 15" descr="A graph paper with a cross between the lines&#10;&#10;Description automatically generated">
            <a:extLst>
              <a:ext uri="{FF2B5EF4-FFF2-40B4-BE49-F238E27FC236}">
                <a16:creationId xmlns:a16="http://schemas.microsoft.com/office/drawing/2014/main" id="{79B76E36-519C-0E1F-4007-6315B06201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9607" y="3190871"/>
            <a:ext cx="2084208" cy="2481773"/>
          </a:xfrm>
          <a:prstGeom prst="rect">
            <a:avLst/>
          </a:prstGeom>
        </p:spPr>
      </p:pic>
      <p:sp>
        <p:nvSpPr>
          <p:cNvPr id="20" name="TextBox 19">
            <a:extLst>
              <a:ext uri="{FF2B5EF4-FFF2-40B4-BE49-F238E27FC236}">
                <a16:creationId xmlns:a16="http://schemas.microsoft.com/office/drawing/2014/main" id="{A88BAC76-0B5A-CE50-3804-99C26001E450}"/>
              </a:ext>
            </a:extLst>
          </p:cNvPr>
          <p:cNvSpPr txBox="1"/>
          <p:nvPr/>
        </p:nvSpPr>
        <p:spPr>
          <a:xfrm>
            <a:off x="8679659" y="2856454"/>
            <a:ext cx="2652204" cy="369332"/>
          </a:xfrm>
          <a:prstGeom prst="rect">
            <a:avLst/>
          </a:prstGeom>
          <a:noFill/>
        </p:spPr>
        <p:txBody>
          <a:bodyPr wrap="square">
            <a:spAutoFit/>
          </a:bodyPr>
          <a:lstStyle/>
          <a:p>
            <a:r>
              <a:rPr lang="en-GB" dirty="0">
                <a:latin typeface="Bahnschrift" panose="020B0502040204020203" pitchFamily="34" charset="0"/>
              </a:rPr>
              <a:t>Graph of this equation</a:t>
            </a:r>
            <a:endParaRPr lang="en-GB" sz="1800" dirty="0">
              <a:latin typeface="Bahnschrift" panose="020B0502040204020203" pitchFamily="34" charset="0"/>
            </a:endParaRPr>
          </a:p>
        </p:txBody>
      </p:sp>
      <p:pic>
        <p:nvPicPr>
          <p:cNvPr id="93" name="Graphic 92">
            <a:extLst>
              <a:ext uri="{FF2B5EF4-FFF2-40B4-BE49-F238E27FC236}">
                <a16:creationId xmlns:a16="http://schemas.microsoft.com/office/drawing/2014/main" id="{37B79B7D-373D-78BF-E8B9-5E681E62F3CE}"/>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10052304" y="4718304"/>
            <a:ext cx="2057400" cy="2057400"/>
          </a:xfrm>
          <a:prstGeom prst="ellipse">
            <a:avLst/>
          </a:prstGeom>
        </p:spPr>
      </p:pic>
    </p:spTree>
    <p:custDataLst>
      <p:tags r:id="rId1"/>
    </p:custDataLst>
    <p:extLst>
      <p:ext uri="{BB962C8B-B14F-4D97-AF65-F5344CB8AC3E}">
        <p14:creationId xmlns:p14="http://schemas.microsoft.com/office/powerpoint/2010/main" val="131412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500"/>
                                        <p:tgtEl>
                                          <p:spTgt spid="9">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500"/>
                                        <p:tgtEl>
                                          <p:spTgt spid="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xEl>
                                              <p:pRg st="1" end="1"/>
                                            </p:txEl>
                                          </p:spTgt>
                                        </p:tgtEl>
                                        <p:attrNameLst>
                                          <p:attrName>style.visibility</p:attrName>
                                        </p:attrNameLst>
                                      </p:cBhvr>
                                      <p:to>
                                        <p:strVal val="visible"/>
                                      </p:to>
                                    </p:set>
                                    <p:animEffect transition="in" filter="fade">
                                      <p:cBhvr>
                                        <p:cTn id="34" dur="500"/>
                                        <p:tgtEl>
                                          <p:spTgt spid="14">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xEl>
                                              <p:pRg st="2" end="2"/>
                                            </p:txEl>
                                          </p:spTgt>
                                        </p:tgtEl>
                                        <p:attrNameLst>
                                          <p:attrName>style.visibility</p:attrName>
                                        </p:attrNameLst>
                                      </p:cBhvr>
                                      <p:to>
                                        <p:strVal val="visible"/>
                                      </p:to>
                                    </p:set>
                                    <p:animEffect transition="in" filter="fade">
                                      <p:cBhvr>
                                        <p:cTn id="37" dur="500"/>
                                        <p:tgtEl>
                                          <p:spTgt spid="1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xEl>
                                              <p:pRg st="0" end="0"/>
                                            </p:txEl>
                                          </p:spTgt>
                                        </p:tgtEl>
                                        <p:attrNameLst>
                                          <p:attrName>style.visibility</p:attrName>
                                        </p:attrNameLst>
                                      </p:cBhvr>
                                      <p:to>
                                        <p:strVal val="visible"/>
                                      </p:to>
                                    </p:set>
                                    <p:animEffect transition="in" filter="fade">
                                      <p:cBhvr>
                                        <p:cTn id="45"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1217B-2894-F37E-51DA-5FC73CB47AB7}"/>
              </a:ext>
            </a:extLst>
          </p:cNvPr>
          <p:cNvSpPr>
            <a:spLocks noGrp="1"/>
          </p:cNvSpPr>
          <p:nvPr>
            <p:ph type="title"/>
          </p:nvPr>
        </p:nvSpPr>
        <p:spPr>
          <a:xfrm>
            <a:off x="1331088" y="565739"/>
            <a:ext cx="9745883" cy="1124949"/>
          </a:xfrm>
        </p:spPr>
        <p:txBody>
          <a:bodyPr>
            <a:normAutofit/>
          </a:bodyPr>
          <a:lstStyle/>
          <a:p>
            <a:r>
              <a:rPr lang="en-GB">
                <a:solidFill>
                  <a:schemeClr val="bg1"/>
                </a:solidFill>
                <a:latin typeface="Bahnschrift" panose="020B0502040204020203" pitchFamily="34" charset="0"/>
              </a:rPr>
              <a:t>What is Gaussian Elimination</a:t>
            </a:r>
            <a:endParaRPr lang="en-US">
              <a:solidFill>
                <a:schemeClr val="bg1"/>
              </a:solidFill>
              <a:latin typeface="Bahnschrift" panose="020B0502040204020203" pitchFamily="34" charset="0"/>
            </a:endParaRPr>
          </a:p>
        </p:txBody>
      </p:sp>
      <p:sp>
        <p:nvSpPr>
          <p:cNvPr id="19" name="Freeform: Shape 18">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1" name="Freeform: Shape 20">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9E6C92-0739-ECB4-366A-D712F40C56D8}"/>
              </a:ext>
            </a:extLst>
          </p:cNvPr>
          <p:cNvSpPr>
            <a:spLocks/>
          </p:cNvSpPr>
          <p:nvPr/>
        </p:nvSpPr>
        <p:spPr>
          <a:xfrm>
            <a:off x="2326600" y="2425605"/>
            <a:ext cx="7368161" cy="3048933"/>
          </a:xfrm>
          <a:prstGeom prst="rect">
            <a:avLst/>
          </a:prstGeom>
        </p:spPr>
        <p:txBody>
          <a:bodyPr/>
          <a:lstStyle/>
          <a:p>
            <a:pPr defTabSz="640080">
              <a:spcAft>
                <a:spcPts val="600"/>
              </a:spcAft>
            </a:pPr>
            <a:r>
              <a:rPr lang="en-GB" sz="1260" kern="1200" dirty="0">
                <a:solidFill>
                  <a:schemeClr val="tx1"/>
                </a:solidFill>
                <a:latin typeface="Bahnschrift" panose="020B0502040204020203" pitchFamily="34" charset="0"/>
              </a:rPr>
              <a:t>Gaussian Elimination is a method developed by </a:t>
            </a:r>
            <a:r>
              <a:rPr lang="en-US" sz="1260" kern="1200" dirty="0">
                <a:solidFill>
                  <a:schemeClr val="tx1"/>
                </a:solidFill>
                <a:latin typeface="Bahnschrift" panose="020B0502040204020203" pitchFamily="34" charset="0"/>
              </a:rPr>
              <a:t>Carl Friedrich Gauss to solve system of linear equations. Instead of solving system of linear of equations by the old-fashioned way, he developed a way to simplify the problem(instance simplification) by making a matrix with zeroes under the main diagonal. </a:t>
            </a:r>
            <a:r>
              <a:rPr lang="en-US" sz="1260" dirty="0">
                <a:latin typeface="Bahnschrift" panose="020B0502040204020203" pitchFamily="34" charset="0"/>
              </a:rPr>
              <a:t>Gauss Eliminations can be used for n number of equations.</a:t>
            </a:r>
            <a:r>
              <a:rPr lang="en-US" sz="1260" kern="1200" dirty="0">
                <a:solidFill>
                  <a:schemeClr val="tx1"/>
                </a:solidFill>
                <a:latin typeface="Bahnschrift" panose="020B0502040204020203" pitchFamily="34" charset="0"/>
              </a:rPr>
              <a:t>         </a:t>
            </a:r>
            <a:endParaRPr lang="en-US" dirty="0">
              <a:latin typeface="Bahnschrift" panose="020B0502040204020203" pitchFamily="34" charset="0"/>
            </a:endParaRPr>
          </a:p>
        </p:txBody>
      </p:sp>
      <p:sp>
        <p:nvSpPr>
          <p:cNvPr id="6" name="TextBox 5">
            <a:extLst>
              <a:ext uri="{FF2B5EF4-FFF2-40B4-BE49-F238E27FC236}">
                <a16:creationId xmlns:a16="http://schemas.microsoft.com/office/drawing/2014/main" id="{D5F2FA9B-89C9-05A0-F33E-2BF7FFE756A0}"/>
              </a:ext>
            </a:extLst>
          </p:cNvPr>
          <p:cNvSpPr txBox="1"/>
          <p:nvPr/>
        </p:nvSpPr>
        <p:spPr>
          <a:xfrm>
            <a:off x="8219920" y="4179760"/>
            <a:ext cx="1900973" cy="1643527"/>
          </a:xfrm>
          <a:prstGeom prst="rect">
            <a:avLst/>
          </a:prstGeom>
          <a:noFill/>
        </p:spPr>
        <p:txBody>
          <a:bodyPr wrap="square" rtlCol="0">
            <a:spAutoFit/>
          </a:bodyPr>
          <a:lstStyle/>
          <a:p>
            <a:pPr defTabSz="640080">
              <a:spcAft>
                <a:spcPts val="600"/>
              </a:spcAft>
            </a:pPr>
            <a:r>
              <a:rPr lang="en-US" sz="1120" kern="1200">
                <a:solidFill>
                  <a:schemeClr val="tx1"/>
                </a:solidFill>
                <a:latin typeface="Bahnschrift" panose="020B0502040204020203" pitchFamily="34" charset="0"/>
              </a:rPr>
              <a:t>The goal is to simplify our problem by making the </a:t>
            </a:r>
            <a:r>
              <a:rPr lang="en-US" sz="1120" kern="1200">
                <a:solidFill>
                  <a:srgbClr val="006500"/>
                </a:solidFill>
                <a:latin typeface="Bahnschrift" panose="020B0502040204020203" pitchFamily="34" charset="0"/>
              </a:rPr>
              <a:t>green</a:t>
            </a:r>
            <a:r>
              <a:rPr lang="en-US" sz="1120" kern="1200">
                <a:solidFill>
                  <a:schemeClr val="tx1"/>
                </a:solidFill>
                <a:latin typeface="Bahnschrift" panose="020B0502040204020203" pitchFamily="34" charset="0"/>
              </a:rPr>
              <a:t> numbers zeros to find the value of (z) to then use (z) to substitute it in the other equations to solve them. Substituting (z) in the other equation is called </a:t>
            </a:r>
            <a:r>
              <a:rPr lang="en-US" sz="1120" b="1" kern="1200">
                <a:solidFill>
                  <a:schemeClr val="tx1"/>
                </a:solidFill>
                <a:latin typeface="Bahnschrift" panose="020B0502040204020203" pitchFamily="34" charset="0"/>
              </a:rPr>
              <a:t>Back Substitution</a:t>
            </a:r>
            <a:endParaRPr lang="en-US" sz="1600" b="1">
              <a:latin typeface="Bahnschrift" panose="020B0502040204020203"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DDE982-9BB1-22C3-7050-C08096E1302C}"/>
                  </a:ext>
                </a:extLst>
              </p:cNvPr>
              <p:cNvSpPr txBox="1"/>
              <p:nvPr/>
            </p:nvSpPr>
            <p:spPr>
              <a:xfrm>
                <a:off x="6535034" y="4179760"/>
                <a:ext cx="1810811" cy="1243930"/>
              </a:xfrm>
              <a:prstGeom prst="rect">
                <a:avLst/>
              </a:prstGeom>
              <a:noFill/>
            </p:spPr>
            <p:txBody>
              <a:bodyPr wrap="square" rtlCol="0">
                <a:spAutoFit/>
              </a:bodyPr>
              <a:lstStyle/>
              <a:p>
                <a:pPr defTabSz="640080">
                  <a:spcAft>
                    <a:spcPts val="600"/>
                  </a:spcAft>
                </a:pPr>
                <a14:m>
                  <m:oMath xmlns:m="http://schemas.openxmlformats.org/officeDocument/2006/math">
                    <m:m>
                      <m:mPr>
                        <m:mcs>
                          <m:mc>
                            <m:mcPr>
                              <m:count m:val="3"/>
                              <m:mcJc m:val="center"/>
                            </m:mcPr>
                          </m:mc>
                        </m:mcs>
                        <m:ctrlPr>
                          <a:rPr lang="en-US" sz="1960" i="1" kern="1200">
                            <a:solidFill>
                              <a:schemeClr val="tx1"/>
                            </a:solidFill>
                            <a:latin typeface="Cambria Math" panose="02040503050406030204" pitchFamily="18" charset="0"/>
                          </a:rPr>
                        </m:ctrlPr>
                      </m:mPr>
                      <m:mr>
                        <m:e>
                          <m:r>
                            <m:rPr>
                              <m:brk m:alnAt="7"/>
                            </m:rPr>
                            <a:rPr lang="en-GB" sz="1960" i="1" kern="1200">
                              <a:solidFill>
                                <a:schemeClr val="tx1"/>
                              </a:solidFill>
                              <a:latin typeface="Cambria Math" panose="02040503050406030204" pitchFamily="18" charset="0"/>
                            </a:rPr>
                            <m:t>1</m:t>
                          </m:r>
                        </m:e>
                        <m:e>
                          <m:r>
                            <a:rPr lang="en-GB" sz="1960" i="1" kern="1200">
                              <a:solidFill>
                                <a:schemeClr val="tx1"/>
                              </a:solidFill>
                              <a:latin typeface="Cambria Math" panose="02040503050406030204" pitchFamily="18" charset="0"/>
                            </a:rPr>
                            <m:t>1</m:t>
                          </m:r>
                        </m:e>
                        <m:e>
                          <m:r>
                            <a:rPr lang="en-GB" sz="1960" i="1" kern="1200">
                              <a:solidFill>
                                <a:schemeClr val="tx1"/>
                              </a:solidFill>
                              <a:latin typeface="Cambria Math" panose="02040503050406030204" pitchFamily="18" charset="0"/>
                            </a:rPr>
                            <m:t>1</m:t>
                          </m:r>
                        </m:e>
                      </m:mr>
                      <m:mr>
                        <m:e>
                          <m:r>
                            <a:rPr lang="en-GB" sz="1960" i="1" kern="1200">
                              <a:solidFill>
                                <a:srgbClr val="006500"/>
                              </a:solidFill>
                              <a:latin typeface="Cambria Math" panose="02040503050406030204" pitchFamily="18" charset="0"/>
                            </a:rPr>
                            <m:t>2</m:t>
                          </m:r>
                        </m:e>
                        <m:e>
                          <m:r>
                            <a:rPr lang="en-GB" sz="1960" i="1" kern="1200">
                              <a:solidFill>
                                <a:schemeClr val="tx1"/>
                              </a:solidFill>
                              <a:latin typeface="Cambria Math" panose="02040503050406030204" pitchFamily="18" charset="0"/>
                            </a:rPr>
                            <m:t>3</m:t>
                          </m:r>
                        </m:e>
                        <m:e>
                          <m:r>
                            <a:rPr lang="en-GB" sz="1960" i="1" kern="1200">
                              <a:solidFill>
                                <a:schemeClr val="tx1"/>
                              </a:solidFill>
                              <a:latin typeface="Cambria Math" panose="02040503050406030204" pitchFamily="18" charset="0"/>
                            </a:rPr>
                            <m:t>7</m:t>
                          </m:r>
                        </m:e>
                      </m:mr>
                      <m:mr>
                        <m:e>
                          <m:r>
                            <a:rPr lang="en-GB" sz="1960" i="1" kern="1200">
                              <a:solidFill>
                                <a:srgbClr val="006500"/>
                              </a:solidFill>
                              <a:latin typeface="Cambria Math" panose="02040503050406030204" pitchFamily="18" charset="0"/>
                            </a:rPr>
                            <m:t>1</m:t>
                          </m:r>
                        </m:e>
                        <m:e>
                          <m:r>
                            <a:rPr lang="en-GB" sz="1960" i="1" kern="1200">
                              <a:solidFill>
                                <a:srgbClr val="006500"/>
                              </a:solidFill>
                              <a:latin typeface="Cambria Math" panose="02040503050406030204" pitchFamily="18" charset="0"/>
                            </a:rPr>
                            <m:t>3</m:t>
                          </m:r>
                        </m:e>
                        <m:e>
                          <m:r>
                            <a:rPr lang="en-GB" sz="1960" i="1" kern="1200">
                              <a:solidFill>
                                <a:schemeClr val="tx1"/>
                              </a:solidFill>
                              <a:latin typeface="Cambria Math" panose="02040503050406030204" pitchFamily="18" charset="0"/>
                            </a:rPr>
                            <m:t>−2</m:t>
                          </m:r>
                        </m:e>
                      </m:mr>
                    </m:m>
                  </m:oMath>
                </a14:m>
                <a:r>
                  <a:rPr lang="en-US" sz="1960" kern="1200">
                    <a:solidFill>
                      <a:schemeClr val="tx1"/>
                    </a:solidFill>
                    <a:latin typeface="Bahnschrift" panose="020B0502040204020203" pitchFamily="34" charset="0"/>
                  </a:rPr>
                  <a:t>  </a:t>
                </a:r>
                <a14:m>
                  <m:oMath xmlns:m="http://schemas.openxmlformats.org/officeDocument/2006/math">
                    <m:m>
                      <m:mPr>
                        <m:mcs>
                          <m:mc>
                            <m:mcPr>
                              <m:count m:val="1"/>
                              <m:mcJc m:val="center"/>
                            </m:mcPr>
                          </m:mc>
                        </m:mcs>
                        <m:ctrlPr>
                          <a:rPr lang="en-US" sz="1960" i="1" kern="1200" dirty="0">
                            <a:solidFill>
                              <a:schemeClr val="tx1"/>
                            </a:solidFill>
                            <a:latin typeface="Cambria Math" panose="02040503050406030204" pitchFamily="18" charset="0"/>
                          </a:rPr>
                        </m:ctrlPr>
                      </m:mPr>
                      <m:mr>
                        <m:e>
                          <m:r>
                            <m:rPr>
                              <m:brk m:alnAt="7"/>
                            </m:rPr>
                            <a:rPr lang="en-GB" sz="1960" i="1" kern="1200" dirty="0">
                              <a:solidFill>
                                <a:schemeClr val="tx1"/>
                              </a:solidFill>
                              <a:latin typeface="Cambria Math" panose="02040503050406030204" pitchFamily="18" charset="0"/>
                            </a:rPr>
                            <m:t>3</m:t>
                          </m:r>
                        </m:e>
                      </m:mr>
                      <m:mr>
                        <m:e>
                          <m:r>
                            <a:rPr lang="en-GB" sz="1960" i="1" kern="1200" dirty="0">
                              <a:solidFill>
                                <a:schemeClr val="tx1"/>
                              </a:solidFill>
                              <a:latin typeface="Cambria Math" panose="02040503050406030204" pitchFamily="18" charset="0"/>
                            </a:rPr>
                            <m:t>0</m:t>
                          </m:r>
                        </m:e>
                      </m:mr>
                      <m:mr>
                        <m:e>
                          <m:r>
                            <a:rPr lang="en-GB" sz="1960" i="1" kern="1200" dirty="0">
                              <a:solidFill>
                                <a:schemeClr val="tx1"/>
                              </a:solidFill>
                              <a:latin typeface="Cambria Math" panose="02040503050406030204" pitchFamily="18" charset="0"/>
                            </a:rPr>
                            <m:t>17</m:t>
                          </m:r>
                        </m:e>
                      </m:mr>
                    </m:m>
                  </m:oMath>
                </a14:m>
                <a:endParaRPr lang="en-US" sz="1960" kern="1200">
                  <a:solidFill>
                    <a:schemeClr val="tx1"/>
                  </a:solidFill>
                  <a:latin typeface="Bahnschrift" panose="020B0502040204020203" pitchFamily="34" charset="0"/>
                </a:endParaRPr>
              </a:p>
              <a:p>
                <a:pPr>
                  <a:spcAft>
                    <a:spcPts val="600"/>
                  </a:spcAft>
                </a:pPr>
                <a:endParaRPr lang="en-US">
                  <a:latin typeface="Bahnschrift" panose="020B0502040204020203" pitchFamily="34" charset="0"/>
                </a:endParaRPr>
              </a:p>
            </p:txBody>
          </p:sp>
        </mc:Choice>
        <mc:Fallback xmlns="">
          <p:sp>
            <p:nvSpPr>
              <p:cNvPr id="7" name="TextBox 6">
                <a:extLst>
                  <a:ext uri="{FF2B5EF4-FFF2-40B4-BE49-F238E27FC236}">
                    <a16:creationId xmlns:a16="http://schemas.microsoft.com/office/drawing/2014/main" id="{8CDDE982-9BB1-22C3-7050-C08096E1302C}"/>
                  </a:ext>
                </a:extLst>
              </p:cNvPr>
              <p:cNvSpPr txBox="1">
                <a:spLocks noRot="1" noChangeAspect="1" noMove="1" noResize="1" noEditPoints="1" noAdjustHandles="1" noChangeArrowheads="1" noChangeShapeType="1" noTextEdit="1"/>
              </p:cNvSpPr>
              <p:nvPr/>
            </p:nvSpPr>
            <p:spPr>
              <a:xfrm>
                <a:off x="6535034" y="4179760"/>
                <a:ext cx="1810811" cy="1243930"/>
              </a:xfrm>
              <a:prstGeom prst="rect">
                <a:avLst/>
              </a:prstGeom>
              <a:blipFill>
                <a:blip r:embed="rId3"/>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97B8710D-9C4A-0548-90C8-3703CEB9D065}"/>
              </a:ext>
            </a:extLst>
          </p:cNvPr>
          <p:cNvCxnSpPr/>
          <p:nvPr/>
        </p:nvCxnSpPr>
        <p:spPr>
          <a:xfrm>
            <a:off x="7759535" y="4235114"/>
            <a:ext cx="0" cy="767643"/>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C2BEF8C-9208-65B7-3FCC-73A826A93A31}"/>
              </a:ext>
            </a:extLst>
          </p:cNvPr>
          <p:cNvSpPr txBox="1"/>
          <p:nvPr/>
        </p:nvSpPr>
        <p:spPr>
          <a:xfrm>
            <a:off x="2389812" y="4093497"/>
            <a:ext cx="1747599" cy="1658916"/>
          </a:xfrm>
          <a:prstGeom prst="rect">
            <a:avLst/>
          </a:prstGeom>
          <a:noFill/>
        </p:spPr>
        <p:txBody>
          <a:bodyPr wrap="square" rtlCol="0">
            <a:spAutoFit/>
          </a:bodyPr>
          <a:lstStyle/>
          <a:p>
            <a:pPr defTabSz="640080">
              <a:spcAft>
                <a:spcPts val="600"/>
              </a:spcAft>
            </a:pPr>
            <a:r>
              <a:rPr lang="en-GB" sz="1960" i="1" kern="1200" dirty="0" err="1">
                <a:solidFill>
                  <a:schemeClr val="tx1"/>
                </a:solidFill>
                <a:latin typeface="Bahnschrift" panose="020B0502040204020203" pitchFamily="34" charset="0"/>
                <a:ea typeface="Cambria Math" panose="02040503050406030204" pitchFamily="18" charset="0"/>
              </a:rPr>
              <a:t>x+y+z</a:t>
            </a:r>
            <a:r>
              <a:rPr lang="en-GB" sz="1960" i="1" kern="1200" dirty="0">
                <a:solidFill>
                  <a:schemeClr val="tx1"/>
                </a:solidFill>
                <a:latin typeface="Bahnschrift" panose="020B0502040204020203" pitchFamily="34" charset="0"/>
                <a:ea typeface="Cambria Math" panose="02040503050406030204" pitchFamily="18" charset="0"/>
              </a:rPr>
              <a:t>=3</a:t>
            </a:r>
          </a:p>
          <a:p>
            <a:pPr defTabSz="640080">
              <a:spcAft>
                <a:spcPts val="600"/>
              </a:spcAft>
            </a:pPr>
            <a:r>
              <a:rPr lang="en-GB" sz="1960" i="1" kern="1200" dirty="0">
                <a:solidFill>
                  <a:schemeClr val="tx1"/>
                </a:solidFill>
                <a:latin typeface="Bahnschrift" panose="020B0502040204020203" pitchFamily="34" charset="0"/>
                <a:ea typeface="Cambria Math" panose="02040503050406030204" pitchFamily="18" charset="0"/>
              </a:rPr>
              <a:t>2x+3y+7z=0</a:t>
            </a:r>
          </a:p>
          <a:p>
            <a:pPr defTabSz="640080">
              <a:spcAft>
                <a:spcPts val="600"/>
              </a:spcAft>
            </a:pPr>
            <a:r>
              <a:rPr lang="en-GB" sz="1960" i="1" kern="1200" dirty="0">
                <a:solidFill>
                  <a:schemeClr val="tx1"/>
                </a:solidFill>
                <a:latin typeface="Bahnschrift" panose="020B0502040204020203" pitchFamily="34" charset="0"/>
                <a:ea typeface="Cambria Math" panose="02040503050406030204" pitchFamily="18" charset="0"/>
              </a:rPr>
              <a:t>x+3y-2z=17</a:t>
            </a:r>
          </a:p>
          <a:p>
            <a:pPr>
              <a:spcAft>
                <a:spcPts val="600"/>
              </a:spcAft>
            </a:pPr>
            <a:endParaRPr lang="en-US" sz="2800" i="1" dirty="0">
              <a:latin typeface="Bahnschrift" panose="020B0502040204020203" pitchFamily="34" charset="0"/>
              <a:ea typeface="Cambria Math" panose="02040503050406030204" pitchFamily="18" charset="0"/>
            </a:endParaRPr>
          </a:p>
        </p:txBody>
      </p:sp>
      <p:sp>
        <p:nvSpPr>
          <p:cNvPr id="12" name="TextBox 11">
            <a:extLst>
              <a:ext uri="{FF2B5EF4-FFF2-40B4-BE49-F238E27FC236}">
                <a16:creationId xmlns:a16="http://schemas.microsoft.com/office/drawing/2014/main" id="{88D8149C-B608-6169-23D6-711465D3AE5F}"/>
              </a:ext>
            </a:extLst>
          </p:cNvPr>
          <p:cNvSpPr txBox="1"/>
          <p:nvPr/>
        </p:nvSpPr>
        <p:spPr>
          <a:xfrm>
            <a:off x="4010224" y="4101362"/>
            <a:ext cx="1414397" cy="1255728"/>
          </a:xfrm>
          <a:prstGeom prst="rect">
            <a:avLst/>
          </a:prstGeom>
          <a:noFill/>
        </p:spPr>
        <p:txBody>
          <a:bodyPr wrap="square" rtlCol="0">
            <a:spAutoFit/>
          </a:bodyPr>
          <a:lstStyle/>
          <a:p>
            <a:pPr defTabSz="640080">
              <a:spcAft>
                <a:spcPts val="600"/>
              </a:spcAft>
            </a:pPr>
            <a:r>
              <a:rPr lang="en-GB" sz="1260" kern="1200">
                <a:solidFill>
                  <a:schemeClr val="tx1"/>
                </a:solidFill>
                <a:latin typeface="Bahnschrift" panose="020B0502040204020203" pitchFamily="34" charset="0"/>
              </a:rPr>
              <a:t>This is the system of linear equations. We can transform it into </a:t>
            </a:r>
            <a:r>
              <a:rPr lang="en-GB" sz="1260" b="1" kern="1200">
                <a:solidFill>
                  <a:schemeClr val="tx1"/>
                </a:solidFill>
                <a:latin typeface="Bahnschrift" panose="020B0502040204020203" pitchFamily="34" charset="0"/>
              </a:rPr>
              <a:t>Matrix Notation. </a:t>
            </a:r>
            <a:endParaRPr lang="en-US" b="1">
              <a:latin typeface="Bahnschrift" panose="020B0502040204020203" pitchFamily="34" charset="0"/>
            </a:endParaRPr>
          </a:p>
        </p:txBody>
      </p:sp>
      <p:sp>
        <p:nvSpPr>
          <p:cNvPr id="4" name="Arrow: Right 3">
            <a:extLst>
              <a:ext uri="{FF2B5EF4-FFF2-40B4-BE49-F238E27FC236}">
                <a16:creationId xmlns:a16="http://schemas.microsoft.com/office/drawing/2014/main" id="{B871E42C-4F40-E955-2B02-D96A24447AEB}"/>
              </a:ext>
            </a:extLst>
          </p:cNvPr>
          <p:cNvSpPr/>
          <p:nvPr/>
        </p:nvSpPr>
        <p:spPr>
          <a:xfrm>
            <a:off x="5486328" y="4356003"/>
            <a:ext cx="713745" cy="47146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Bahnschrift" panose="020B0502040204020203" pitchFamily="34" charset="0"/>
            </a:endParaRPr>
          </a:p>
        </p:txBody>
      </p:sp>
      <p:pic>
        <p:nvPicPr>
          <p:cNvPr id="43" name="Graphic 42">
            <a:extLst>
              <a:ext uri="{FF2B5EF4-FFF2-40B4-BE49-F238E27FC236}">
                <a16:creationId xmlns:a16="http://schemas.microsoft.com/office/drawing/2014/main" id="{9EFE46B2-6C3B-8D8F-F928-9D143100037E}"/>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custDataLst>
      <p:tags r:id="rId1"/>
    </p:custDataLst>
    <p:extLst>
      <p:ext uri="{BB962C8B-B14F-4D97-AF65-F5344CB8AC3E}">
        <p14:creationId xmlns:p14="http://schemas.microsoft.com/office/powerpoint/2010/main" val="79386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500"/>
                                        <p:tgtEl>
                                          <p:spTgt spid="11">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C34552-A1A2-F333-E76B-B3F0EB67A7B6}"/>
              </a:ext>
            </a:extLst>
          </p:cNvPr>
          <p:cNvSpPr>
            <a:spLocks noGrp="1"/>
          </p:cNvSpPr>
          <p:nvPr>
            <p:ph type="title"/>
          </p:nvPr>
        </p:nvSpPr>
        <p:spPr>
          <a:xfrm>
            <a:off x="1331088" y="565739"/>
            <a:ext cx="9745883" cy="1124949"/>
          </a:xfrm>
        </p:spPr>
        <p:txBody>
          <a:bodyPr>
            <a:normAutofit/>
          </a:bodyPr>
          <a:lstStyle/>
          <a:p>
            <a:r>
              <a:rPr lang="en-GB" dirty="0">
                <a:solidFill>
                  <a:schemeClr val="bg1"/>
                </a:solidFill>
                <a:latin typeface="Bahnschrift" panose="020B0502040204020203" pitchFamily="34" charset="0"/>
              </a:rPr>
              <a:t>Example of Gaussian Elimination </a:t>
            </a:r>
            <a:endParaRPr lang="en-US" dirty="0">
              <a:solidFill>
                <a:schemeClr val="bg1"/>
              </a:solidFill>
              <a:latin typeface="Bahnschrift" panose="020B0502040204020203" pitchFamily="34" charset="0"/>
            </a:endParaRPr>
          </a:p>
        </p:txBody>
      </p:sp>
      <p:sp>
        <p:nvSpPr>
          <p:cNvPr id="37" name="Freeform: Shape 36">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9" name="Freeform: Shape 38">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7D52702-5F8E-6393-7316-195EB6FF637A}"/>
              </a:ext>
            </a:extLst>
          </p:cNvPr>
          <p:cNvSpPr txBox="1"/>
          <p:nvPr/>
        </p:nvSpPr>
        <p:spPr>
          <a:xfrm>
            <a:off x="4284462" y="2425605"/>
            <a:ext cx="2453866" cy="1166345"/>
          </a:xfrm>
          <a:prstGeom prst="rect">
            <a:avLst/>
          </a:prstGeom>
          <a:noFill/>
        </p:spPr>
        <p:txBody>
          <a:bodyPr wrap="square" rtlCol="0">
            <a:spAutoFit/>
          </a:bodyPr>
          <a:lstStyle/>
          <a:p>
            <a:pPr defTabSz="557784">
              <a:spcAft>
                <a:spcPts val="600"/>
              </a:spcAft>
            </a:pPr>
            <a:r>
              <a:rPr lang="en-GB" sz="976" kern="1200" dirty="0">
                <a:solidFill>
                  <a:schemeClr val="tx1"/>
                </a:solidFill>
                <a:latin typeface="Bahnschrift" panose="020B0502040204020203" pitchFamily="34" charset="0"/>
              </a:rPr>
              <a:t>Changing every </a:t>
            </a:r>
            <a:r>
              <a:rPr lang="en-GB" sz="976" kern="1200" dirty="0">
                <a:solidFill>
                  <a:srgbClr val="006500"/>
                </a:solidFill>
                <a:latin typeface="Bahnschrift" panose="020B0502040204020203" pitchFamily="34" charset="0"/>
              </a:rPr>
              <a:t>highlighted</a:t>
            </a:r>
            <a:r>
              <a:rPr lang="en-GB" sz="976" kern="1200" dirty="0">
                <a:solidFill>
                  <a:schemeClr val="tx1"/>
                </a:solidFill>
                <a:latin typeface="Bahnschrift" panose="020B0502040204020203" pitchFamily="34" charset="0"/>
              </a:rPr>
              <a:t> number with 0 requires that we multiply the pivot row with a </a:t>
            </a:r>
            <a:r>
              <a:rPr lang="en-GB" sz="976" b="1" kern="1200" dirty="0">
                <a:solidFill>
                  <a:schemeClr val="tx1"/>
                </a:solidFill>
                <a:latin typeface="Bahnschrift" panose="020B0502040204020203" pitchFamily="34" charset="0"/>
              </a:rPr>
              <a:t>constant</a:t>
            </a:r>
            <a:r>
              <a:rPr lang="en-GB" sz="976" kern="1200" dirty="0">
                <a:solidFill>
                  <a:schemeClr val="tx1"/>
                </a:solidFill>
                <a:latin typeface="Bahnschrift" panose="020B0502040204020203" pitchFamily="34" charset="0"/>
              </a:rPr>
              <a:t> then adding or subtracting the resulting row with the </a:t>
            </a:r>
            <a:r>
              <a:rPr lang="en-GB" sz="976" kern="1200" dirty="0">
                <a:solidFill>
                  <a:srgbClr val="006500"/>
                </a:solidFill>
                <a:latin typeface="Bahnschrift" panose="020B0502040204020203" pitchFamily="34" charset="0"/>
              </a:rPr>
              <a:t>highlighted</a:t>
            </a:r>
            <a:r>
              <a:rPr lang="en-GB" sz="976" kern="1200" dirty="0">
                <a:solidFill>
                  <a:schemeClr val="tx1"/>
                </a:solidFill>
                <a:latin typeface="Bahnschrift" panose="020B0502040204020203" pitchFamily="34" charset="0"/>
              </a:rPr>
              <a:t> number’s row. </a:t>
            </a:r>
          </a:p>
          <a:p>
            <a:pPr>
              <a:spcAft>
                <a:spcPts val="600"/>
              </a:spcAft>
            </a:pPr>
            <a:endParaRPr lang="en-US" sz="1600" dirty="0">
              <a:latin typeface="Bahnschrift" panose="020B0502040204020203"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66714E-6BB1-4872-A0BD-0103B8D6A2E4}"/>
                  </a:ext>
                </a:extLst>
              </p:cNvPr>
              <p:cNvSpPr txBox="1"/>
              <p:nvPr/>
            </p:nvSpPr>
            <p:spPr>
              <a:xfrm>
                <a:off x="2585082" y="2445555"/>
                <a:ext cx="1054760" cy="539763"/>
              </a:xfrm>
              <a:prstGeom prst="rect">
                <a:avLst/>
              </a:prstGeom>
              <a:noFill/>
            </p:spPr>
            <p:txBody>
              <a:bodyPr wrap="square" rtlCol="0">
                <a:spAutoFit/>
              </a:bodyPr>
              <a:lstStyle/>
              <a:p>
                <a:pPr defTabSz="557784">
                  <a:spcAft>
                    <a:spcPts val="600"/>
                  </a:spcAft>
                </a:pPr>
                <a14:m>
                  <m:oMath xmlns:m="http://schemas.openxmlformats.org/officeDocument/2006/math">
                    <m:m>
                      <m:mPr>
                        <m:mcs>
                          <m:mc>
                            <m:mcPr>
                              <m:count m:val="3"/>
                              <m:mcJc m:val="center"/>
                            </m:mcPr>
                          </m:mc>
                        </m:mcs>
                        <m:ctrlPr>
                          <a:rPr lang="en-US" sz="1098" i="1" kern="1200">
                            <a:solidFill>
                              <a:schemeClr val="tx1"/>
                            </a:solidFill>
                            <a:latin typeface="Cambria Math" panose="02040503050406030204" pitchFamily="18" charset="0"/>
                          </a:rPr>
                        </m:ctrlPr>
                      </m:mPr>
                      <m:mr>
                        <m:e>
                          <m:r>
                            <m:rPr>
                              <m:brk m:alnAt="7"/>
                            </m:rPr>
                            <a:rPr lang="en-GB" sz="1098" i="1" kern="1200">
                              <a:solidFill>
                                <a:schemeClr val="tx1"/>
                              </a:solidFill>
                              <a:latin typeface="Cambria Math" panose="02040503050406030204" pitchFamily="18" charset="0"/>
                            </a:rPr>
                            <m:t>1</m:t>
                          </m:r>
                        </m:e>
                        <m:e>
                          <m:r>
                            <a:rPr lang="en-GB" sz="1098" i="1" kern="1200">
                              <a:solidFill>
                                <a:schemeClr val="tx1"/>
                              </a:solidFill>
                              <a:latin typeface="Cambria Math" panose="02040503050406030204" pitchFamily="18" charset="0"/>
                            </a:rPr>
                            <m:t>1</m:t>
                          </m:r>
                        </m:e>
                        <m:e>
                          <m:r>
                            <a:rPr lang="en-GB" sz="1098" i="1" kern="1200">
                              <a:solidFill>
                                <a:schemeClr val="tx1"/>
                              </a:solidFill>
                              <a:latin typeface="Cambria Math" panose="02040503050406030204" pitchFamily="18" charset="0"/>
                            </a:rPr>
                            <m:t>1</m:t>
                          </m:r>
                        </m:e>
                      </m:mr>
                      <m:mr>
                        <m:e>
                          <m:r>
                            <a:rPr lang="en-GB" sz="1098" i="1" kern="1200">
                              <a:solidFill>
                                <a:srgbClr val="006500"/>
                              </a:solidFill>
                              <a:latin typeface="Cambria Math" panose="02040503050406030204" pitchFamily="18" charset="0"/>
                            </a:rPr>
                            <m:t>2</m:t>
                          </m:r>
                        </m:e>
                        <m:e>
                          <m:r>
                            <a:rPr lang="en-GB" sz="1098" i="1" kern="1200">
                              <a:solidFill>
                                <a:schemeClr val="tx1"/>
                              </a:solidFill>
                              <a:latin typeface="Cambria Math" panose="02040503050406030204" pitchFamily="18" charset="0"/>
                            </a:rPr>
                            <m:t>3</m:t>
                          </m:r>
                        </m:e>
                        <m:e>
                          <m:r>
                            <a:rPr lang="en-GB" sz="1098" i="1" kern="1200">
                              <a:solidFill>
                                <a:schemeClr val="tx1"/>
                              </a:solidFill>
                              <a:latin typeface="Cambria Math" panose="02040503050406030204" pitchFamily="18" charset="0"/>
                            </a:rPr>
                            <m:t>7</m:t>
                          </m:r>
                        </m:e>
                      </m:mr>
                      <m:mr>
                        <m:e>
                          <m:r>
                            <a:rPr lang="en-GB" sz="1098" i="1" kern="1200">
                              <a:solidFill>
                                <a:srgbClr val="006500"/>
                              </a:solidFill>
                              <a:latin typeface="Cambria Math" panose="02040503050406030204" pitchFamily="18" charset="0"/>
                            </a:rPr>
                            <m:t>1</m:t>
                          </m:r>
                        </m:e>
                        <m:e>
                          <m:r>
                            <a:rPr lang="en-GB" sz="1098" i="1" kern="1200">
                              <a:solidFill>
                                <a:srgbClr val="006500"/>
                              </a:solidFill>
                              <a:latin typeface="Cambria Math" panose="02040503050406030204" pitchFamily="18" charset="0"/>
                            </a:rPr>
                            <m:t>3</m:t>
                          </m:r>
                        </m:e>
                        <m:e>
                          <m:r>
                            <a:rPr lang="en-GB" sz="1098" i="1" kern="1200">
                              <a:solidFill>
                                <a:schemeClr val="tx1"/>
                              </a:solidFill>
                              <a:latin typeface="Cambria Math" panose="02040503050406030204" pitchFamily="18" charset="0"/>
                            </a:rPr>
                            <m:t>−2</m:t>
                          </m:r>
                        </m:e>
                      </m:mr>
                    </m:m>
                  </m:oMath>
                </a14:m>
                <a:r>
                  <a:rPr lang="en-US" sz="1098" kern="1200" dirty="0">
                    <a:solidFill>
                      <a:schemeClr val="tx1"/>
                    </a:solidFill>
                    <a:latin typeface="Bahnschrift" panose="020B0502040204020203" pitchFamily="34" charset="0"/>
                  </a:rPr>
                  <a:t>  </a:t>
                </a:r>
                <a14:m>
                  <m:oMath xmlns:m="http://schemas.openxmlformats.org/officeDocument/2006/math">
                    <m:m>
                      <m:mPr>
                        <m:mcs>
                          <m:mc>
                            <m:mcPr>
                              <m:count m:val="1"/>
                              <m:mcJc m:val="center"/>
                            </m:mcPr>
                          </m:mc>
                        </m:mcs>
                        <m:ctrlPr>
                          <a:rPr lang="en-US" sz="1098" i="1" kern="1200" dirty="0">
                            <a:solidFill>
                              <a:schemeClr val="tx1"/>
                            </a:solidFill>
                            <a:latin typeface="Cambria Math" panose="02040503050406030204" pitchFamily="18" charset="0"/>
                          </a:rPr>
                        </m:ctrlPr>
                      </m:mPr>
                      <m:mr>
                        <m:e>
                          <m:r>
                            <m:rPr>
                              <m:brk m:alnAt="7"/>
                            </m:rPr>
                            <a:rPr lang="en-GB" sz="1098" i="1" kern="1200" dirty="0">
                              <a:solidFill>
                                <a:schemeClr val="tx1"/>
                              </a:solidFill>
                              <a:latin typeface="Cambria Math" panose="02040503050406030204" pitchFamily="18" charset="0"/>
                            </a:rPr>
                            <m:t>3</m:t>
                          </m:r>
                        </m:e>
                      </m:mr>
                      <m:mr>
                        <m:e>
                          <m:r>
                            <a:rPr lang="en-GB" sz="1098" i="1" kern="1200" dirty="0">
                              <a:solidFill>
                                <a:schemeClr val="tx1"/>
                              </a:solidFill>
                              <a:latin typeface="Cambria Math" panose="02040503050406030204" pitchFamily="18" charset="0"/>
                            </a:rPr>
                            <m:t>0</m:t>
                          </m:r>
                        </m:e>
                      </m:mr>
                      <m:mr>
                        <m:e>
                          <m:r>
                            <a:rPr lang="en-GB" sz="1098" i="1" kern="1200" dirty="0">
                              <a:solidFill>
                                <a:schemeClr val="tx1"/>
                              </a:solidFill>
                              <a:latin typeface="Cambria Math" panose="02040503050406030204" pitchFamily="18" charset="0"/>
                            </a:rPr>
                            <m:t>17</m:t>
                          </m:r>
                        </m:e>
                      </m:mr>
                    </m:m>
                  </m:oMath>
                </a14:m>
                <a:r>
                  <a:rPr lang="en-US" sz="1098" kern="1200" dirty="0">
                    <a:solidFill>
                      <a:schemeClr val="tx1"/>
                    </a:solidFill>
                    <a:latin typeface="Bahnschrift" panose="020B0502040204020203" pitchFamily="34" charset="0"/>
                  </a:rPr>
                  <a:t> </a:t>
                </a:r>
                <a:endParaRPr lang="en-US" dirty="0">
                  <a:latin typeface="Bahnschrift" panose="020B0502040204020203" pitchFamily="34" charset="0"/>
                </a:endParaRPr>
              </a:p>
            </p:txBody>
          </p:sp>
        </mc:Choice>
        <mc:Fallback xmlns="">
          <p:sp>
            <p:nvSpPr>
              <p:cNvPr id="7" name="TextBox 6">
                <a:extLst>
                  <a:ext uri="{FF2B5EF4-FFF2-40B4-BE49-F238E27FC236}">
                    <a16:creationId xmlns:a16="http://schemas.microsoft.com/office/drawing/2014/main" id="{7466714E-6BB1-4872-A0BD-0103B8D6A2E4}"/>
                  </a:ext>
                </a:extLst>
              </p:cNvPr>
              <p:cNvSpPr txBox="1">
                <a:spLocks noRot="1" noChangeAspect="1" noMove="1" noResize="1" noEditPoints="1" noAdjustHandles="1" noChangeArrowheads="1" noChangeShapeType="1" noTextEdit="1"/>
              </p:cNvSpPr>
              <p:nvPr/>
            </p:nvSpPr>
            <p:spPr>
              <a:xfrm>
                <a:off x="2585082" y="2445555"/>
                <a:ext cx="1054760" cy="539763"/>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2C9AA8B-C30A-70DC-020A-8410AD7D6574}"/>
              </a:ext>
            </a:extLst>
          </p:cNvPr>
          <p:cNvSpPr txBox="1"/>
          <p:nvPr/>
        </p:nvSpPr>
        <p:spPr>
          <a:xfrm>
            <a:off x="3349539" y="3119447"/>
            <a:ext cx="955711" cy="261290"/>
          </a:xfrm>
          <a:prstGeom prst="rect">
            <a:avLst/>
          </a:prstGeom>
          <a:noFill/>
        </p:spPr>
        <p:txBody>
          <a:bodyPr wrap="none" rtlCol="0">
            <a:spAutoFit/>
          </a:bodyPr>
          <a:lstStyle/>
          <a:p>
            <a:pPr defTabSz="557784">
              <a:spcAft>
                <a:spcPts val="600"/>
              </a:spcAft>
            </a:pPr>
            <a:r>
              <a:rPr lang="en-GB" sz="1098" kern="1200" dirty="0">
                <a:solidFill>
                  <a:srgbClr val="B30000"/>
                </a:solidFill>
                <a:latin typeface="Bahnschrift" panose="020B0502040204020203" pitchFamily="34" charset="0"/>
              </a:rPr>
              <a:t>2R1-R2-&gt; R2</a:t>
            </a:r>
            <a:endParaRPr lang="en-US" dirty="0">
              <a:solidFill>
                <a:srgbClr val="FF0000"/>
              </a:solidFill>
              <a:latin typeface="Bahnschrift" panose="020B0502040204020203" pitchFamily="34" charset="0"/>
            </a:endParaRPr>
          </a:p>
        </p:txBody>
      </p:sp>
      <p:sp>
        <p:nvSpPr>
          <p:cNvPr id="10" name="TextBox 9">
            <a:extLst>
              <a:ext uri="{FF2B5EF4-FFF2-40B4-BE49-F238E27FC236}">
                <a16:creationId xmlns:a16="http://schemas.microsoft.com/office/drawing/2014/main" id="{F0630FF0-7185-89DE-2968-2D0AB2071424}"/>
              </a:ext>
            </a:extLst>
          </p:cNvPr>
          <p:cNvSpPr txBox="1"/>
          <p:nvPr/>
        </p:nvSpPr>
        <p:spPr>
          <a:xfrm>
            <a:off x="3347084" y="3300411"/>
            <a:ext cx="909678" cy="261290"/>
          </a:xfrm>
          <a:prstGeom prst="rect">
            <a:avLst/>
          </a:prstGeom>
          <a:noFill/>
        </p:spPr>
        <p:txBody>
          <a:bodyPr wrap="square">
            <a:spAutoFit/>
          </a:bodyPr>
          <a:lstStyle/>
          <a:p>
            <a:pPr defTabSz="557784">
              <a:spcAft>
                <a:spcPts val="600"/>
              </a:spcAft>
            </a:pPr>
            <a:r>
              <a:rPr lang="en-GB" sz="1098" kern="1200" dirty="0">
                <a:solidFill>
                  <a:srgbClr val="B30000"/>
                </a:solidFill>
                <a:latin typeface="Bahnschrift" panose="020B0502040204020203" pitchFamily="34" charset="0"/>
              </a:rPr>
              <a:t>R1-R3-&gt; R3</a:t>
            </a:r>
            <a:endParaRPr lang="en-US" dirty="0">
              <a:solidFill>
                <a:srgbClr val="FF0000"/>
              </a:solidFill>
              <a:latin typeface="Bahnschrift" panose="020B0502040204020203" pitchFamily="34" charset="0"/>
            </a:endParaRPr>
          </a:p>
        </p:txBody>
      </p:sp>
      <p:sp>
        <p:nvSpPr>
          <p:cNvPr id="11" name="Arrow: Down 10">
            <a:extLst>
              <a:ext uri="{FF2B5EF4-FFF2-40B4-BE49-F238E27FC236}">
                <a16:creationId xmlns:a16="http://schemas.microsoft.com/office/drawing/2014/main" id="{C9FAE368-165D-5837-BEA4-EBCBF7502278}"/>
              </a:ext>
            </a:extLst>
          </p:cNvPr>
          <p:cNvSpPr/>
          <p:nvPr/>
        </p:nvSpPr>
        <p:spPr>
          <a:xfrm>
            <a:off x="3038389" y="3188375"/>
            <a:ext cx="227404" cy="30861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Bahnschrift" panose="020B0502040204020203"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823AE4-BB1F-B553-4059-470F34D87570}"/>
                  </a:ext>
                </a:extLst>
              </p:cNvPr>
              <p:cNvSpPr txBox="1"/>
              <p:nvPr/>
            </p:nvSpPr>
            <p:spPr>
              <a:xfrm>
                <a:off x="2602146" y="3664162"/>
                <a:ext cx="1066853" cy="539763"/>
              </a:xfrm>
              <a:prstGeom prst="rect">
                <a:avLst/>
              </a:prstGeom>
              <a:noFill/>
            </p:spPr>
            <p:txBody>
              <a:bodyPr wrap="square">
                <a:spAutoFit/>
              </a:bodyPr>
              <a:lstStyle/>
              <a:p>
                <a:pPr defTabSz="557784">
                  <a:spcAft>
                    <a:spcPts val="600"/>
                  </a:spcAft>
                </a:pPr>
                <a14:m>
                  <m:oMath xmlns:m="http://schemas.openxmlformats.org/officeDocument/2006/math">
                    <m:m>
                      <m:mPr>
                        <m:mcs>
                          <m:mc>
                            <m:mcPr>
                              <m:count m:val="3"/>
                              <m:mcJc m:val="center"/>
                            </m:mcPr>
                          </m:mc>
                        </m:mcs>
                        <m:ctrlPr>
                          <a:rPr lang="en-US" sz="1098" i="1" kern="1200">
                            <a:solidFill>
                              <a:schemeClr val="tx1"/>
                            </a:solidFill>
                            <a:latin typeface="Cambria Math" panose="02040503050406030204" pitchFamily="18" charset="0"/>
                          </a:rPr>
                        </m:ctrlPr>
                      </m:mPr>
                      <m:mr>
                        <m:e>
                          <m:r>
                            <m:rPr>
                              <m:brk m:alnAt="7"/>
                            </m:rPr>
                            <a:rPr lang="en-GB" sz="1098" i="1" kern="1200">
                              <a:solidFill>
                                <a:srgbClr val="B50000"/>
                              </a:solidFill>
                              <a:latin typeface="Cambria Math" panose="02040503050406030204" pitchFamily="18" charset="0"/>
                            </a:rPr>
                            <m:t>1</m:t>
                          </m:r>
                        </m:e>
                        <m:e>
                          <m:r>
                            <a:rPr lang="en-GB" sz="1098" i="1" kern="1200">
                              <a:solidFill>
                                <a:schemeClr val="tx1"/>
                              </a:solidFill>
                              <a:latin typeface="Cambria Math" panose="02040503050406030204" pitchFamily="18" charset="0"/>
                            </a:rPr>
                            <m:t>1</m:t>
                          </m:r>
                        </m:e>
                        <m:e>
                          <m:r>
                            <a:rPr lang="en-GB" sz="1098" i="1" kern="1200">
                              <a:solidFill>
                                <a:schemeClr val="tx1"/>
                              </a:solidFill>
                              <a:latin typeface="Cambria Math" panose="02040503050406030204" pitchFamily="18" charset="0"/>
                            </a:rPr>
                            <m:t>1</m:t>
                          </m:r>
                        </m:e>
                      </m:mr>
                      <m:mr>
                        <m:e>
                          <m:r>
                            <a:rPr lang="en-GB" sz="1098" i="1" kern="1200">
                              <a:solidFill>
                                <a:srgbClr val="005993"/>
                              </a:solidFill>
                              <a:latin typeface="Cambria Math" panose="02040503050406030204" pitchFamily="18" charset="0"/>
                            </a:rPr>
                            <m:t>0</m:t>
                          </m:r>
                        </m:e>
                        <m:e>
                          <m:r>
                            <a:rPr lang="en-GB" sz="1098" i="1" kern="1200">
                              <a:solidFill>
                                <a:srgbClr val="7D4C00"/>
                              </a:solidFill>
                              <a:latin typeface="Cambria Math" panose="02040503050406030204" pitchFamily="18" charset="0"/>
                            </a:rPr>
                            <m:t>1</m:t>
                          </m:r>
                        </m:e>
                        <m:e>
                          <m:r>
                            <a:rPr lang="en-GB" sz="1098" i="1" kern="1200">
                              <a:solidFill>
                                <a:schemeClr val="tx1"/>
                              </a:solidFill>
                              <a:latin typeface="Cambria Math" panose="02040503050406030204" pitchFamily="18" charset="0"/>
                            </a:rPr>
                            <m:t>5</m:t>
                          </m:r>
                        </m:e>
                      </m:mr>
                      <m:mr>
                        <m:e>
                          <m:r>
                            <a:rPr lang="en-GB" sz="1098" i="1" kern="1200">
                              <a:solidFill>
                                <a:srgbClr val="005993"/>
                              </a:solidFill>
                              <a:latin typeface="Cambria Math" panose="02040503050406030204" pitchFamily="18" charset="0"/>
                            </a:rPr>
                            <m:t>0</m:t>
                          </m:r>
                        </m:e>
                        <m:e>
                          <m:r>
                            <a:rPr lang="en-GB" sz="1098" i="1" kern="1200">
                              <a:solidFill>
                                <a:srgbClr val="006500"/>
                              </a:solidFill>
                              <a:latin typeface="Cambria Math" panose="02040503050406030204" pitchFamily="18" charset="0"/>
                            </a:rPr>
                            <m:t>2</m:t>
                          </m:r>
                        </m:e>
                        <m:e>
                          <m:r>
                            <a:rPr lang="en-GB" sz="1098" i="1" kern="1200">
                              <a:solidFill>
                                <a:schemeClr val="tx1"/>
                              </a:solidFill>
                              <a:latin typeface="Cambria Math" panose="02040503050406030204" pitchFamily="18" charset="0"/>
                            </a:rPr>
                            <m:t>−3</m:t>
                          </m:r>
                        </m:e>
                      </m:mr>
                    </m:m>
                  </m:oMath>
                </a14:m>
                <a:r>
                  <a:rPr lang="en-US" sz="1098" kern="1200" dirty="0">
                    <a:solidFill>
                      <a:schemeClr val="tx1"/>
                    </a:solidFill>
                    <a:latin typeface="Bahnschrift" panose="020B0502040204020203" pitchFamily="34" charset="0"/>
                  </a:rPr>
                  <a:t>  </a:t>
                </a:r>
                <a14:m>
                  <m:oMath xmlns:m="http://schemas.openxmlformats.org/officeDocument/2006/math">
                    <m:m>
                      <m:mPr>
                        <m:mcs>
                          <m:mc>
                            <m:mcPr>
                              <m:count m:val="1"/>
                              <m:mcJc m:val="center"/>
                            </m:mcPr>
                          </m:mc>
                        </m:mcs>
                        <m:ctrlPr>
                          <a:rPr lang="en-US" sz="1098" i="1" kern="1200" dirty="0">
                            <a:solidFill>
                              <a:schemeClr val="tx1"/>
                            </a:solidFill>
                            <a:latin typeface="Cambria Math" panose="02040503050406030204" pitchFamily="18" charset="0"/>
                          </a:rPr>
                        </m:ctrlPr>
                      </m:mPr>
                      <m:mr>
                        <m:e>
                          <m:r>
                            <m:rPr>
                              <m:brk m:alnAt="7"/>
                            </m:rPr>
                            <a:rPr lang="en-GB" sz="1098" i="1" kern="1200" dirty="0">
                              <a:solidFill>
                                <a:schemeClr val="tx1"/>
                              </a:solidFill>
                              <a:latin typeface="Cambria Math" panose="02040503050406030204" pitchFamily="18" charset="0"/>
                            </a:rPr>
                            <m:t>3</m:t>
                          </m:r>
                        </m:e>
                      </m:mr>
                      <m:mr>
                        <m:e>
                          <m:r>
                            <a:rPr lang="en-GB" sz="1098" i="1" kern="1200" dirty="0">
                              <a:solidFill>
                                <a:schemeClr val="tx1"/>
                              </a:solidFill>
                              <a:latin typeface="Cambria Math" panose="02040503050406030204" pitchFamily="18" charset="0"/>
                            </a:rPr>
                            <m:t>−6</m:t>
                          </m:r>
                        </m:e>
                      </m:mr>
                      <m:mr>
                        <m:e>
                          <m:r>
                            <a:rPr lang="en-GB" sz="1098" i="1" kern="1200" dirty="0">
                              <a:solidFill>
                                <a:schemeClr val="tx1"/>
                              </a:solidFill>
                              <a:latin typeface="Cambria Math" panose="02040503050406030204" pitchFamily="18" charset="0"/>
                            </a:rPr>
                            <m:t>14</m:t>
                          </m:r>
                        </m:e>
                      </m:mr>
                    </m:m>
                  </m:oMath>
                </a14:m>
                <a:r>
                  <a:rPr lang="en-US" sz="1098" kern="1200" dirty="0">
                    <a:solidFill>
                      <a:schemeClr val="tx1"/>
                    </a:solidFill>
                    <a:latin typeface="Bahnschrift" panose="020B0502040204020203" pitchFamily="34" charset="0"/>
                  </a:rPr>
                  <a:t> </a:t>
                </a:r>
                <a:endParaRPr lang="en-US" dirty="0">
                  <a:latin typeface="Bahnschrift" panose="020B0502040204020203" pitchFamily="34" charset="0"/>
                </a:endParaRPr>
              </a:p>
            </p:txBody>
          </p:sp>
        </mc:Choice>
        <mc:Fallback xmlns="">
          <p:sp>
            <p:nvSpPr>
              <p:cNvPr id="13" name="TextBox 12">
                <a:extLst>
                  <a:ext uri="{FF2B5EF4-FFF2-40B4-BE49-F238E27FC236}">
                    <a16:creationId xmlns:a16="http://schemas.microsoft.com/office/drawing/2014/main" id="{4F823AE4-BB1F-B553-4059-470F34D87570}"/>
                  </a:ext>
                </a:extLst>
              </p:cNvPr>
              <p:cNvSpPr txBox="1">
                <a:spLocks noRot="1" noChangeAspect="1" noMove="1" noResize="1" noEditPoints="1" noAdjustHandles="1" noChangeArrowheads="1" noChangeShapeType="1" noTextEdit="1"/>
              </p:cNvSpPr>
              <p:nvPr/>
            </p:nvSpPr>
            <p:spPr>
              <a:xfrm>
                <a:off x="2602146" y="3664162"/>
                <a:ext cx="1066853" cy="539763"/>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A5A44DC1-A851-DDBF-B5DE-B16F66A807D1}"/>
              </a:ext>
            </a:extLst>
          </p:cNvPr>
          <p:cNvCxnSpPr/>
          <p:nvPr/>
        </p:nvCxnSpPr>
        <p:spPr>
          <a:xfrm>
            <a:off x="3361972" y="2428517"/>
            <a:ext cx="0" cy="507984"/>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CA3BF17-E25C-FA1C-B2B4-CCDB4C3E6234}"/>
              </a:ext>
            </a:extLst>
          </p:cNvPr>
          <p:cNvCxnSpPr/>
          <p:nvPr/>
        </p:nvCxnSpPr>
        <p:spPr>
          <a:xfrm>
            <a:off x="3344185" y="3664162"/>
            <a:ext cx="0" cy="507984"/>
          </a:xfrm>
          <a:prstGeom prst="line">
            <a:avLst/>
          </a:prstGeom>
        </p:spPr>
        <p:style>
          <a:lnRef idx="1">
            <a:schemeClr val="dk1"/>
          </a:lnRef>
          <a:fillRef idx="0">
            <a:schemeClr val="dk1"/>
          </a:fillRef>
          <a:effectRef idx="0">
            <a:schemeClr val="dk1"/>
          </a:effectRef>
          <a:fontRef idx="minor">
            <a:schemeClr val="tx1"/>
          </a:fontRef>
        </p:style>
      </p:cxnSp>
      <p:sp>
        <p:nvSpPr>
          <p:cNvPr id="17" name="Arrow: Down 16">
            <a:extLst>
              <a:ext uri="{FF2B5EF4-FFF2-40B4-BE49-F238E27FC236}">
                <a16:creationId xmlns:a16="http://schemas.microsoft.com/office/drawing/2014/main" id="{47D5F38C-1216-BFCE-80AE-DB7197B84D6D}"/>
              </a:ext>
            </a:extLst>
          </p:cNvPr>
          <p:cNvSpPr/>
          <p:nvPr/>
        </p:nvSpPr>
        <p:spPr>
          <a:xfrm>
            <a:off x="3038389" y="4561911"/>
            <a:ext cx="227404" cy="30861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Bahnschrift" panose="020B0502040204020203"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22928AB-829D-D5E3-6F8D-B116C31E9238}"/>
                  </a:ext>
                </a:extLst>
              </p:cNvPr>
              <p:cNvSpPr txBox="1"/>
              <p:nvPr/>
            </p:nvSpPr>
            <p:spPr>
              <a:xfrm>
                <a:off x="2601741" y="5006303"/>
                <a:ext cx="1182763" cy="539763"/>
              </a:xfrm>
              <a:prstGeom prst="rect">
                <a:avLst/>
              </a:prstGeom>
              <a:noFill/>
            </p:spPr>
            <p:txBody>
              <a:bodyPr wrap="square">
                <a:spAutoFit/>
              </a:bodyPr>
              <a:lstStyle/>
              <a:p>
                <a:pPr defTabSz="557784">
                  <a:spcAft>
                    <a:spcPts val="600"/>
                  </a:spcAft>
                </a:pPr>
                <a14:m>
                  <m:oMath xmlns:m="http://schemas.openxmlformats.org/officeDocument/2006/math">
                    <m:m>
                      <m:mPr>
                        <m:mcs>
                          <m:mc>
                            <m:mcPr>
                              <m:count m:val="3"/>
                              <m:mcJc m:val="center"/>
                            </m:mcPr>
                          </m:mc>
                        </m:mcs>
                        <m:ctrlPr>
                          <a:rPr lang="en-US" sz="1098" i="1" kern="1200">
                            <a:solidFill>
                              <a:schemeClr val="tx1"/>
                            </a:solidFill>
                            <a:latin typeface="Cambria Math" panose="02040503050406030204" pitchFamily="18" charset="0"/>
                          </a:rPr>
                        </m:ctrlPr>
                      </m:mPr>
                      <m:mr>
                        <m:e>
                          <m:r>
                            <m:rPr>
                              <m:brk m:alnAt="7"/>
                            </m:rPr>
                            <a:rPr lang="en-GB" sz="1098" i="1" kern="1200">
                              <a:solidFill>
                                <a:schemeClr val="tx1"/>
                              </a:solidFill>
                              <a:latin typeface="Cambria Math" panose="02040503050406030204" pitchFamily="18" charset="0"/>
                            </a:rPr>
                            <m:t>1</m:t>
                          </m:r>
                        </m:e>
                        <m:e>
                          <m:r>
                            <a:rPr lang="en-GB" sz="1098" i="1" kern="1200">
                              <a:solidFill>
                                <a:schemeClr val="tx1"/>
                              </a:solidFill>
                              <a:latin typeface="Cambria Math" panose="02040503050406030204" pitchFamily="18" charset="0"/>
                            </a:rPr>
                            <m:t>1</m:t>
                          </m:r>
                        </m:e>
                        <m:e>
                          <m:r>
                            <a:rPr lang="en-GB" sz="1098" i="1" kern="1200">
                              <a:solidFill>
                                <a:schemeClr val="tx1"/>
                              </a:solidFill>
                              <a:latin typeface="Cambria Math" panose="02040503050406030204" pitchFamily="18" charset="0"/>
                            </a:rPr>
                            <m:t>1</m:t>
                          </m:r>
                        </m:e>
                      </m:mr>
                      <m:mr>
                        <m:e>
                          <m:r>
                            <a:rPr lang="en-GB" sz="1098" i="1" kern="1200">
                              <a:solidFill>
                                <a:srgbClr val="005993"/>
                              </a:solidFill>
                              <a:latin typeface="Cambria Math" panose="02040503050406030204" pitchFamily="18" charset="0"/>
                            </a:rPr>
                            <m:t>0</m:t>
                          </m:r>
                        </m:e>
                        <m:e>
                          <m:r>
                            <a:rPr lang="en-GB" sz="1098" i="1" kern="1200">
                              <a:solidFill>
                                <a:schemeClr val="tx1"/>
                              </a:solidFill>
                              <a:latin typeface="Cambria Math" panose="02040503050406030204" pitchFamily="18" charset="0"/>
                            </a:rPr>
                            <m:t>1</m:t>
                          </m:r>
                        </m:e>
                        <m:e>
                          <m:r>
                            <a:rPr lang="en-GB" sz="1098" i="1" kern="1200">
                              <a:solidFill>
                                <a:schemeClr val="tx1"/>
                              </a:solidFill>
                              <a:latin typeface="Cambria Math" panose="02040503050406030204" pitchFamily="18" charset="0"/>
                            </a:rPr>
                            <m:t>5</m:t>
                          </m:r>
                        </m:e>
                      </m:mr>
                      <m:mr>
                        <m:e>
                          <m:r>
                            <a:rPr lang="en-GB" sz="1098" i="1" kern="1200">
                              <a:solidFill>
                                <a:srgbClr val="005993"/>
                              </a:solidFill>
                              <a:latin typeface="Cambria Math" panose="02040503050406030204" pitchFamily="18" charset="0"/>
                            </a:rPr>
                            <m:t>0</m:t>
                          </m:r>
                        </m:e>
                        <m:e>
                          <m:r>
                            <a:rPr lang="en-GB" sz="1098" i="1" kern="1200">
                              <a:solidFill>
                                <a:srgbClr val="005993"/>
                              </a:solidFill>
                              <a:latin typeface="Cambria Math" panose="02040503050406030204" pitchFamily="18" charset="0"/>
                            </a:rPr>
                            <m:t>0</m:t>
                          </m:r>
                        </m:e>
                        <m:e>
                          <m:r>
                            <a:rPr lang="en-GB" sz="1098" i="1" kern="1200">
                              <a:solidFill>
                                <a:schemeClr val="tx1"/>
                              </a:solidFill>
                              <a:latin typeface="Cambria Math" panose="02040503050406030204" pitchFamily="18" charset="0"/>
                            </a:rPr>
                            <m:t>13</m:t>
                          </m:r>
                        </m:e>
                      </m:mr>
                    </m:m>
                  </m:oMath>
                </a14:m>
                <a:r>
                  <a:rPr lang="en-US" sz="1098" kern="1200" dirty="0">
                    <a:solidFill>
                      <a:schemeClr val="tx1"/>
                    </a:solidFill>
                    <a:latin typeface="Bahnschrift" panose="020B0502040204020203" pitchFamily="34" charset="0"/>
                  </a:rPr>
                  <a:t>  </a:t>
                </a:r>
                <a14:m>
                  <m:oMath xmlns:m="http://schemas.openxmlformats.org/officeDocument/2006/math">
                    <m:m>
                      <m:mPr>
                        <m:mcs>
                          <m:mc>
                            <m:mcPr>
                              <m:count m:val="1"/>
                              <m:mcJc m:val="center"/>
                            </m:mcPr>
                          </m:mc>
                        </m:mcs>
                        <m:ctrlPr>
                          <a:rPr lang="en-US" sz="1098" i="1" kern="1200" dirty="0">
                            <a:solidFill>
                              <a:schemeClr val="tx1"/>
                            </a:solidFill>
                            <a:latin typeface="Cambria Math" panose="02040503050406030204" pitchFamily="18" charset="0"/>
                          </a:rPr>
                        </m:ctrlPr>
                      </m:mPr>
                      <m:mr>
                        <m:e>
                          <m:r>
                            <m:rPr>
                              <m:brk m:alnAt="7"/>
                            </m:rPr>
                            <a:rPr lang="en-GB" sz="1098" i="1" kern="1200" dirty="0">
                              <a:solidFill>
                                <a:schemeClr val="tx1"/>
                              </a:solidFill>
                              <a:latin typeface="Cambria Math" panose="02040503050406030204" pitchFamily="18" charset="0"/>
                            </a:rPr>
                            <m:t>3</m:t>
                          </m:r>
                        </m:e>
                      </m:mr>
                      <m:mr>
                        <m:e>
                          <m:r>
                            <a:rPr lang="en-GB" sz="1098" i="1" kern="1200" dirty="0">
                              <a:solidFill>
                                <a:schemeClr val="tx1"/>
                              </a:solidFill>
                              <a:latin typeface="Cambria Math" panose="02040503050406030204" pitchFamily="18" charset="0"/>
                            </a:rPr>
                            <m:t>−6</m:t>
                          </m:r>
                        </m:e>
                      </m:mr>
                      <m:mr>
                        <m:e>
                          <m:r>
                            <a:rPr lang="en-GB" sz="1098" i="1" kern="1200" dirty="0">
                              <a:solidFill>
                                <a:schemeClr val="tx1"/>
                              </a:solidFill>
                              <a:latin typeface="Cambria Math" panose="02040503050406030204" pitchFamily="18" charset="0"/>
                            </a:rPr>
                            <m:t>−26</m:t>
                          </m:r>
                        </m:e>
                      </m:mr>
                    </m:m>
                  </m:oMath>
                </a14:m>
                <a:r>
                  <a:rPr lang="en-US" sz="1098" kern="1200" dirty="0">
                    <a:solidFill>
                      <a:schemeClr val="tx1"/>
                    </a:solidFill>
                    <a:latin typeface="Bahnschrift" panose="020B0502040204020203" pitchFamily="34" charset="0"/>
                  </a:rPr>
                  <a:t> </a:t>
                </a:r>
                <a:endParaRPr lang="en-US" dirty="0">
                  <a:latin typeface="Bahnschrift" panose="020B0502040204020203" pitchFamily="34" charset="0"/>
                </a:endParaRPr>
              </a:p>
            </p:txBody>
          </p:sp>
        </mc:Choice>
        <mc:Fallback xmlns="">
          <p:sp>
            <p:nvSpPr>
              <p:cNvPr id="19" name="TextBox 18">
                <a:extLst>
                  <a:ext uri="{FF2B5EF4-FFF2-40B4-BE49-F238E27FC236}">
                    <a16:creationId xmlns:a16="http://schemas.microsoft.com/office/drawing/2014/main" id="{A22928AB-829D-D5E3-6F8D-B116C31E9238}"/>
                  </a:ext>
                </a:extLst>
              </p:cNvPr>
              <p:cNvSpPr txBox="1">
                <a:spLocks noRot="1" noChangeAspect="1" noMove="1" noResize="1" noEditPoints="1" noAdjustHandles="1" noChangeArrowheads="1" noChangeShapeType="1" noTextEdit="1"/>
              </p:cNvSpPr>
              <p:nvPr/>
            </p:nvSpPr>
            <p:spPr>
              <a:xfrm>
                <a:off x="2601741" y="5006303"/>
                <a:ext cx="1182763" cy="539763"/>
              </a:xfrm>
              <a:prstGeom prst="rect">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7C9160BA-1131-13F9-2213-37B80EDCEA8A}"/>
              </a:ext>
            </a:extLst>
          </p:cNvPr>
          <p:cNvCxnSpPr/>
          <p:nvPr/>
        </p:nvCxnSpPr>
        <p:spPr>
          <a:xfrm>
            <a:off x="3297988" y="4992915"/>
            <a:ext cx="0" cy="507984"/>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EBB3C2E-C12C-BDA0-6542-C3102A868D64}"/>
              </a:ext>
            </a:extLst>
          </p:cNvPr>
          <p:cNvSpPr txBox="1"/>
          <p:nvPr/>
        </p:nvSpPr>
        <p:spPr>
          <a:xfrm>
            <a:off x="3349538" y="4602502"/>
            <a:ext cx="1049145" cy="261290"/>
          </a:xfrm>
          <a:prstGeom prst="rect">
            <a:avLst/>
          </a:prstGeom>
          <a:noFill/>
        </p:spPr>
        <p:txBody>
          <a:bodyPr wrap="square">
            <a:spAutoFit/>
          </a:bodyPr>
          <a:lstStyle/>
          <a:p>
            <a:pPr defTabSz="557784">
              <a:spcAft>
                <a:spcPts val="600"/>
              </a:spcAft>
            </a:pPr>
            <a:r>
              <a:rPr lang="en-GB" sz="1098" kern="1200" dirty="0">
                <a:solidFill>
                  <a:srgbClr val="B30000"/>
                </a:solidFill>
                <a:latin typeface="Bahnschrift" panose="020B0502040204020203" pitchFamily="34" charset="0"/>
              </a:rPr>
              <a:t>2R2-R3-&gt; R3</a:t>
            </a:r>
            <a:endParaRPr lang="en-US" dirty="0">
              <a:solidFill>
                <a:srgbClr val="FF0000"/>
              </a:solidFill>
              <a:latin typeface="Bahnschrift" panose="020B0502040204020203" pitchFamily="34" charset="0"/>
            </a:endParaRPr>
          </a:p>
        </p:txBody>
      </p:sp>
      <p:sp>
        <p:nvSpPr>
          <p:cNvPr id="24" name="TextBox 23">
            <a:extLst>
              <a:ext uri="{FF2B5EF4-FFF2-40B4-BE49-F238E27FC236}">
                <a16:creationId xmlns:a16="http://schemas.microsoft.com/office/drawing/2014/main" id="{988C5AE3-4FCA-098D-0B04-C3F7162A775A}"/>
              </a:ext>
            </a:extLst>
          </p:cNvPr>
          <p:cNvSpPr txBox="1"/>
          <p:nvPr/>
        </p:nvSpPr>
        <p:spPr>
          <a:xfrm>
            <a:off x="4263612" y="3346733"/>
            <a:ext cx="2453868" cy="1612942"/>
          </a:xfrm>
          <a:prstGeom prst="rect">
            <a:avLst/>
          </a:prstGeom>
          <a:noFill/>
        </p:spPr>
        <p:txBody>
          <a:bodyPr wrap="square">
            <a:spAutoFit/>
          </a:bodyPr>
          <a:lstStyle/>
          <a:p>
            <a:pPr defTabSz="557784">
              <a:spcAft>
                <a:spcPts val="600"/>
              </a:spcAft>
            </a:pPr>
            <a:r>
              <a:rPr lang="en-GB" sz="1098" kern="1200" dirty="0">
                <a:solidFill>
                  <a:schemeClr val="tx1"/>
                </a:solidFill>
                <a:latin typeface="Bahnschrift" panose="020B0502040204020203" pitchFamily="34" charset="0"/>
              </a:rPr>
              <a:t>Importantly, you must change the </a:t>
            </a:r>
            <a:r>
              <a:rPr lang="en-GB" sz="1098" b="1" kern="1200" dirty="0">
                <a:solidFill>
                  <a:schemeClr val="tx1"/>
                </a:solidFill>
                <a:latin typeface="Bahnschrift" panose="020B0502040204020203" pitchFamily="34" charset="0"/>
              </a:rPr>
              <a:t>pivot </a:t>
            </a:r>
            <a:r>
              <a:rPr lang="en-GB" sz="1098" kern="1200" dirty="0">
                <a:solidFill>
                  <a:schemeClr val="tx1"/>
                </a:solidFill>
                <a:latin typeface="Bahnschrift" panose="020B0502040204020203" pitchFamily="34" charset="0"/>
              </a:rPr>
              <a:t>to be the row that corresponds its zero with the zero in the row you want to change. In this instance, </a:t>
            </a:r>
            <a:r>
              <a:rPr lang="en-GB" sz="1098" kern="1200" dirty="0">
                <a:solidFill>
                  <a:srgbClr val="7D4C00"/>
                </a:solidFill>
                <a:latin typeface="Bahnschrift" panose="020B0502040204020203" pitchFamily="34" charset="0"/>
              </a:rPr>
              <a:t>1 in the 2</a:t>
            </a:r>
            <a:r>
              <a:rPr lang="en-GB" sz="1098" kern="1200" baseline="30000" dirty="0">
                <a:solidFill>
                  <a:srgbClr val="7D4C00"/>
                </a:solidFill>
                <a:latin typeface="Bahnschrift" panose="020B0502040204020203" pitchFamily="34" charset="0"/>
              </a:rPr>
              <a:t>nd</a:t>
            </a:r>
            <a:r>
              <a:rPr lang="en-GB" sz="1098" kern="1200" dirty="0">
                <a:solidFill>
                  <a:srgbClr val="7D4C00"/>
                </a:solidFill>
                <a:latin typeface="Bahnschrift" panose="020B0502040204020203" pitchFamily="34" charset="0"/>
              </a:rPr>
              <a:t> row </a:t>
            </a:r>
            <a:r>
              <a:rPr lang="en-GB" sz="1098" kern="1200" dirty="0">
                <a:solidFill>
                  <a:schemeClr val="tx1"/>
                </a:solidFill>
                <a:latin typeface="Bahnschrift" panose="020B0502040204020203" pitchFamily="34" charset="0"/>
              </a:rPr>
              <a:t>because using the </a:t>
            </a:r>
            <a:r>
              <a:rPr lang="en-GB" sz="1098" kern="1200" dirty="0">
                <a:solidFill>
                  <a:srgbClr val="B50000"/>
                </a:solidFill>
                <a:latin typeface="Bahnschrift" panose="020B0502040204020203" pitchFamily="34" charset="0"/>
              </a:rPr>
              <a:t>1 in the 1</a:t>
            </a:r>
            <a:r>
              <a:rPr lang="en-GB" sz="1098" kern="1200" baseline="30000" dirty="0">
                <a:solidFill>
                  <a:srgbClr val="B50000"/>
                </a:solidFill>
                <a:latin typeface="Bahnschrift" panose="020B0502040204020203" pitchFamily="34" charset="0"/>
              </a:rPr>
              <a:t>st</a:t>
            </a:r>
            <a:r>
              <a:rPr lang="en-GB" sz="1098" kern="1200" dirty="0">
                <a:solidFill>
                  <a:srgbClr val="B50000"/>
                </a:solidFill>
                <a:latin typeface="Bahnschrift" panose="020B0502040204020203" pitchFamily="34" charset="0"/>
              </a:rPr>
              <a:t> row will result</a:t>
            </a:r>
            <a:r>
              <a:rPr lang="en-GB" sz="1098" kern="1200" dirty="0">
                <a:solidFill>
                  <a:schemeClr val="tx1"/>
                </a:solidFill>
                <a:latin typeface="Bahnschrift" panose="020B0502040204020203" pitchFamily="34" charset="0"/>
              </a:rPr>
              <a:t> in the zeros to change its values and making the previous step useless.  </a:t>
            </a:r>
            <a:endParaRPr lang="en-US" dirty="0">
              <a:latin typeface="Bahnschrift" panose="020B0502040204020203" pitchFamily="34" charset="0"/>
            </a:endParaRPr>
          </a:p>
        </p:txBody>
      </p:sp>
      <p:sp>
        <p:nvSpPr>
          <p:cNvPr id="5" name="TextBox 4">
            <a:extLst>
              <a:ext uri="{FF2B5EF4-FFF2-40B4-BE49-F238E27FC236}">
                <a16:creationId xmlns:a16="http://schemas.microsoft.com/office/drawing/2014/main" id="{BA8D608D-3ED6-2141-65C8-460E55E14A33}"/>
              </a:ext>
            </a:extLst>
          </p:cNvPr>
          <p:cNvSpPr txBox="1"/>
          <p:nvPr/>
        </p:nvSpPr>
        <p:spPr>
          <a:xfrm>
            <a:off x="4263612" y="4977398"/>
            <a:ext cx="1444603" cy="1106072"/>
          </a:xfrm>
          <a:prstGeom prst="rect">
            <a:avLst/>
          </a:prstGeom>
          <a:noFill/>
        </p:spPr>
        <p:txBody>
          <a:bodyPr wrap="square">
            <a:spAutoFit/>
          </a:bodyPr>
          <a:lstStyle/>
          <a:p>
            <a:pPr defTabSz="557784">
              <a:spcAft>
                <a:spcPts val="600"/>
              </a:spcAft>
            </a:pPr>
            <a:r>
              <a:rPr lang="en-GB" sz="1098" kern="1200" dirty="0">
                <a:solidFill>
                  <a:schemeClr val="tx1"/>
                </a:solidFill>
                <a:latin typeface="Bahnschrift" panose="020B0502040204020203" pitchFamily="34" charset="0"/>
              </a:rPr>
              <a:t>After reaching this state, start using </a:t>
            </a:r>
            <a:r>
              <a:rPr lang="en-GB" sz="1098" b="1" kern="1200" dirty="0">
                <a:solidFill>
                  <a:schemeClr val="tx1"/>
                </a:solidFill>
                <a:latin typeface="Bahnschrift" panose="020B0502040204020203" pitchFamily="34" charset="0"/>
              </a:rPr>
              <a:t>Backward Substitution </a:t>
            </a:r>
            <a:r>
              <a:rPr lang="en-GB" sz="1098" kern="1200" dirty="0">
                <a:solidFill>
                  <a:schemeClr val="tx1"/>
                </a:solidFill>
                <a:latin typeface="Bahnschrift" panose="020B0502040204020203" pitchFamily="34" charset="0"/>
              </a:rPr>
              <a:t>to find values of the variables.    </a:t>
            </a:r>
            <a:endParaRPr lang="en-US" dirty="0">
              <a:latin typeface="Bahnschrift" panose="020B0502040204020203"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B9DF48B-8EEC-1F28-3F30-AFEE6DB9C059}"/>
                  </a:ext>
                </a:extLst>
              </p:cNvPr>
              <p:cNvSpPr txBox="1"/>
              <p:nvPr/>
            </p:nvSpPr>
            <p:spPr>
              <a:xfrm>
                <a:off x="6972808" y="2759298"/>
                <a:ext cx="1843645" cy="332399"/>
              </a:xfrm>
              <a:prstGeom prst="rect">
                <a:avLst/>
              </a:prstGeom>
              <a:noFill/>
            </p:spPr>
            <p:txBody>
              <a:bodyPr wrap="square">
                <a:spAutoFit/>
              </a:bodyPr>
              <a:lstStyle/>
              <a:p>
                <a:pPr defTabSz="557784">
                  <a:spcAft>
                    <a:spcPts val="600"/>
                  </a:spcAft>
                </a:pPr>
                <a14:m>
                  <m:oMath xmlns:m="http://schemas.openxmlformats.org/officeDocument/2006/math">
                    <m:r>
                      <a:rPr lang="en-GB" sz="1098" i="1" kern="1200" smtClean="0">
                        <a:solidFill>
                          <a:schemeClr val="tx1"/>
                        </a:solidFill>
                        <a:latin typeface="Cambria Math" panose="02040503050406030204" pitchFamily="18" charset="0"/>
                      </a:rPr>
                      <m:t>−</m:t>
                    </m:r>
                    <m:r>
                      <a:rPr lang="en-GB" sz="1098" b="0" i="1" kern="1200" smtClean="0">
                        <a:solidFill>
                          <a:schemeClr val="tx1"/>
                        </a:solidFill>
                        <a:latin typeface="Cambria Math" panose="02040503050406030204" pitchFamily="18" charset="0"/>
                      </a:rPr>
                      <m:t>1</m:t>
                    </m:r>
                    <m:r>
                      <a:rPr lang="en-GB" sz="1098" i="1" kern="1200">
                        <a:solidFill>
                          <a:schemeClr val="tx1"/>
                        </a:solidFill>
                        <a:latin typeface="Cambria Math" panose="02040503050406030204" pitchFamily="18" charset="0"/>
                      </a:rPr>
                      <m:t>3</m:t>
                    </m:r>
                    <m:r>
                      <a:rPr lang="en-GB" sz="1098" i="1" kern="1200">
                        <a:solidFill>
                          <a:schemeClr val="tx1"/>
                        </a:solidFill>
                        <a:latin typeface="Cambria Math" panose="02040503050406030204" pitchFamily="18" charset="0"/>
                      </a:rPr>
                      <m:t>𝑧</m:t>
                    </m:r>
                    <m:r>
                      <a:rPr lang="en-GB" sz="1098" i="1" kern="1200">
                        <a:solidFill>
                          <a:schemeClr val="tx1"/>
                        </a:solidFill>
                        <a:latin typeface="Cambria Math" panose="02040503050406030204" pitchFamily="18" charset="0"/>
                      </a:rPr>
                      <m:t>=−26, </m:t>
                    </m:r>
                    <m:r>
                      <a:rPr lang="en-GB" sz="1098" i="1" kern="1200">
                        <a:solidFill>
                          <a:schemeClr val="tx1"/>
                        </a:solidFill>
                        <a:latin typeface="Cambria Math" panose="02040503050406030204" pitchFamily="18" charset="0"/>
                      </a:rPr>
                      <m:t>𝑧</m:t>
                    </m:r>
                    <m:r>
                      <a:rPr lang="en-GB" sz="1098" i="1" kern="1200">
                        <a:solidFill>
                          <a:schemeClr val="tx1"/>
                        </a:solidFill>
                        <a:latin typeface="Cambria Math" panose="02040503050406030204" pitchFamily="18" charset="0"/>
                      </a:rPr>
                      <m:t>=−</m:t>
                    </m:r>
                    <m:f>
                      <m:fPr>
                        <m:ctrlPr>
                          <a:rPr lang="en-GB" sz="1098" i="1" kern="1200">
                            <a:solidFill>
                              <a:schemeClr val="tx1"/>
                            </a:solidFill>
                            <a:latin typeface="Cambria Math" panose="02040503050406030204" pitchFamily="18" charset="0"/>
                          </a:rPr>
                        </m:ctrlPr>
                      </m:fPr>
                      <m:num>
                        <m:r>
                          <a:rPr lang="en-GB" sz="1098" i="1" kern="1200">
                            <a:solidFill>
                              <a:schemeClr val="tx1"/>
                            </a:solidFill>
                            <a:latin typeface="Cambria Math" panose="02040503050406030204" pitchFamily="18" charset="0"/>
                          </a:rPr>
                          <m:t>26</m:t>
                        </m:r>
                      </m:num>
                      <m:den>
                        <m:r>
                          <a:rPr lang="en-GB" sz="1098" i="1" kern="1200">
                            <a:solidFill>
                              <a:schemeClr val="tx1"/>
                            </a:solidFill>
                            <a:latin typeface="Cambria Math" panose="02040503050406030204" pitchFamily="18" charset="0"/>
                          </a:rPr>
                          <m:t>13</m:t>
                        </m:r>
                      </m:den>
                    </m:f>
                  </m:oMath>
                </a14:m>
                <a:r>
                  <a:rPr lang="en-US" sz="1098" kern="1200" dirty="0">
                    <a:solidFill>
                      <a:schemeClr val="tx1"/>
                    </a:solidFill>
                    <a:latin typeface="Bahnschrift" panose="020B0502040204020203" pitchFamily="34" charset="0"/>
                  </a:rPr>
                  <a:t>  = -</a:t>
                </a:r>
                <a:r>
                  <a:rPr lang="en-US" sz="1098" b="1" kern="1200" dirty="0">
                    <a:solidFill>
                      <a:schemeClr val="tx1"/>
                    </a:solidFill>
                    <a:latin typeface="Bahnschrift" panose="020B0502040204020203" pitchFamily="34" charset="0"/>
                  </a:rPr>
                  <a:t>2</a:t>
                </a:r>
                <a:endParaRPr lang="en-US" b="1" dirty="0">
                  <a:latin typeface="Bahnschrift" panose="020B0502040204020203" pitchFamily="34" charset="0"/>
                </a:endParaRPr>
              </a:p>
            </p:txBody>
          </p:sp>
        </mc:Choice>
        <mc:Fallback>
          <p:sp>
            <p:nvSpPr>
              <p:cNvPr id="9" name="TextBox 8">
                <a:extLst>
                  <a:ext uri="{FF2B5EF4-FFF2-40B4-BE49-F238E27FC236}">
                    <a16:creationId xmlns:a16="http://schemas.microsoft.com/office/drawing/2014/main" id="{7B9DF48B-8EEC-1F28-3F30-AFEE6DB9C059}"/>
                  </a:ext>
                </a:extLst>
              </p:cNvPr>
              <p:cNvSpPr txBox="1">
                <a:spLocks noRot="1" noChangeAspect="1" noMove="1" noResize="1" noEditPoints="1" noAdjustHandles="1" noChangeArrowheads="1" noChangeShapeType="1" noTextEdit="1"/>
              </p:cNvSpPr>
              <p:nvPr/>
            </p:nvSpPr>
            <p:spPr>
              <a:xfrm>
                <a:off x="6972808" y="2759298"/>
                <a:ext cx="1843645" cy="3323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933FD05-8F1A-B717-AB73-C9D2C3B8322F}"/>
                  </a:ext>
                </a:extLst>
              </p:cNvPr>
              <p:cNvSpPr txBox="1"/>
              <p:nvPr/>
            </p:nvSpPr>
            <p:spPr>
              <a:xfrm>
                <a:off x="6933629" y="2944664"/>
                <a:ext cx="2912123" cy="338234"/>
              </a:xfrm>
              <a:prstGeom prst="rect">
                <a:avLst/>
              </a:prstGeom>
              <a:noFill/>
            </p:spPr>
            <p:txBody>
              <a:bodyPr wrap="square">
                <a:spAutoFit/>
              </a:bodyPr>
              <a:lstStyle/>
              <a:p>
                <a:pPr defTabSz="557784">
                  <a:spcAft>
                    <a:spcPts val="600"/>
                  </a:spcAft>
                </a:pPr>
                <a14:m>
                  <m:oMathPara xmlns:m="http://schemas.openxmlformats.org/officeDocument/2006/math">
                    <m:oMathParaPr>
                      <m:jc m:val="centerGroup"/>
                    </m:oMathParaPr>
                    <m:oMath xmlns:m="http://schemas.openxmlformats.org/officeDocument/2006/math">
                      <m:r>
                        <m:rPr>
                          <m:sty m:val="p"/>
                        </m:rPr>
                        <a:rPr lang="en-GB" sz="1098" i="1" kern="1200">
                          <a:solidFill>
                            <a:schemeClr val="tx1"/>
                          </a:solidFill>
                          <a:latin typeface="Cambria Math" panose="02040503050406030204" pitchFamily="18" charset="0"/>
                        </a:rPr>
                        <m:t>y</m:t>
                      </m:r>
                      <m:r>
                        <a:rPr lang="en-GB" sz="1098" i="1" kern="1200">
                          <a:solidFill>
                            <a:schemeClr val="tx1"/>
                          </a:solidFill>
                          <a:latin typeface="Cambria Math" panose="02040503050406030204" pitchFamily="18" charset="0"/>
                        </a:rPr>
                        <m:t>+5</m:t>
                      </m:r>
                      <m:d>
                        <m:dPr>
                          <m:ctrlPr>
                            <a:rPr lang="en-GB" sz="1098" i="1" kern="1200">
                              <a:solidFill>
                                <a:schemeClr val="tx1"/>
                              </a:solidFill>
                              <a:latin typeface="Cambria Math" panose="02040503050406030204" pitchFamily="18" charset="0"/>
                            </a:rPr>
                          </m:ctrlPr>
                        </m:dPr>
                        <m:e>
                          <m:r>
                            <a:rPr lang="en-GB" sz="1098" i="1" kern="1200">
                              <a:solidFill>
                                <a:schemeClr val="tx1"/>
                              </a:solidFill>
                              <a:latin typeface="Cambria Math" panose="02040503050406030204" pitchFamily="18" charset="0"/>
                            </a:rPr>
                            <m:t>−2</m:t>
                          </m:r>
                        </m:e>
                      </m:d>
                      <m:r>
                        <a:rPr lang="en-GB" sz="1098" i="1" kern="1200">
                          <a:solidFill>
                            <a:schemeClr val="tx1"/>
                          </a:solidFill>
                          <a:latin typeface="Cambria Math" panose="02040503050406030204" pitchFamily="18" charset="0"/>
                        </a:rPr>
                        <m:t>=−6, </m:t>
                      </m:r>
                      <m:r>
                        <a:rPr lang="en-GB" sz="1098" i="1" kern="1200">
                          <a:solidFill>
                            <a:schemeClr val="tx1"/>
                          </a:solidFill>
                          <a:latin typeface="Cambria Math" panose="02040503050406030204" pitchFamily="18" charset="0"/>
                        </a:rPr>
                        <m:t>𝑦</m:t>
                      </m:r>
                      <m:r>
                        <a:rPr lang="en-GB" sz="1098" i="1" kern="1200">
                          <a:solidFill>
                            <a:schemeClr val="tx1"/>
                          </a:solidFill>
                          <a:latin typeface="Cambria Math" panose="02040503050406030204" pitchFamily="18" charset="0"/>
                        </a:rPr>
                        <m:t>−10=6,</m:t>
                      </m:r>
                      <m:r>
                        <a:rPr lang="en-GB" sz="1098" i="1" kern="1200">
                          <a:solidFill>
                            <a:schemeClr val="tx1"/>
                          </a:solidFill>
                          <a:latin typeface="Cambria Math" panose="02040503050406030204" pitchFamily="18" charset="0"/>
                        </a:rPr>
                        <m:t>𝑦</m:t>
                      </m:r>
                      <m:r>
                        <a:rPr lang="en-GB" sz="1098" i="1" kern="1200">
                          <a:solidFill>
                            <a:schemeClr val="tx1"/>
                          </a:solidFill>
                          <a:latin typeface="Cambria Math" panose="02040503050406030204" pitchFamily="18" charset="0"/>
                        </a:rPr>
                        <m:t>=10−6=</m:t>
                      </m:r>
                      <m:r>
                        <a:rPr lang="en-GB" sz="1098" b="1" i="1" kern="1200">
                          <a:solidFill>
                            <a:schemeClr val="tx1"/>
                          </a:solidFill>
                          <a:latin typeface="Cambria Math" panose="02040503050406030204" pitchFamily="18" charset="0"/>
                        </a:rPr>
                        <m:t>𝟒</m:t>
                      </m:r>
                    </m:oMath>
                  </m:oMathPara>
                </a14:m>
                <a:endParaRPr lang="en-US" b="1" dirty="0">
                  <a:latin typeface="Bahnschrift" panose="020B0502040204020203" pitchFamily="34" charset="0"/>
                </a:endParaRPr>
              </a:p>
            </p:txBody>
          </p:sp>
        </mc:Choice>
        <mc:Fallback xmlns="">
          <p:sp>
            <p:nvSpPr>
              <p:cNvPr id="14" name="TextBox 13">
                <a:extLst>
                  <a:ext uri="{FF2B5EF4-FFF2-40B4-BE49-F238E27FC236}">
                    <a16:creationId xmlns:a16="http://schemas.microsoft.com/office/drawing/2014/main" id="{4933FD05-8F1A-B717-AB73-C9D2C3B8322F}"/>
                  </a:ext>
                </a:extLst>
              </p:cNvPr>
              <p:cNvSpPr txBox="1">
                <a:spLocks noRot="1" noChangeAspect="1" noMove="1" noResize="1" noEditPoints="1" noAdjustHandles="1" noChangeArrowheads="1" noChangeShapeType="1" noTextEdit="1"/>
              </p:cNvSpPr>
              <p:nvPr/>
            </p:nvSpPr>
            <p:spPr>
              <a:xfrm>
                <a:off x="6933629" y="2944664"/>
                <a:ext cx="2912123" cy="33823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5A664B3-4506-015A-5965-7CB1820CDD51}"/>
                  </a:ext>
                </a:extLst>
              </p:cNvPr>
              <p:cNvSpPr txBox="1"/>
              <p:nvPr/>
            </p:nvSpPr>
            <p:spPr>
              <a:xfrm>
                <a:off x="6972809" y="3130030"/>
                <a:ext cx="2833763" cy="338234"/>
              </a:xfrm>
              <a:prstGeom prst="rect">
                <a:avLst/>
              </a:prstGeom>
              <a:noFill/>
            </p:spPr>
            <p:txBody>
              <a:bodyPr wrap="square">
                <a:spAutoFit/>
              </a:bodyPr>
              <a:lstStyle/>
              <a:p>
                <a:pPr defTabSz="557784">
                  <a:spcAft>
                    <a:spcPts val="600"/>
                  </a:spcAft>
                </a:pPr>
                <a14:m>
                  <m:oMathPara xmlns:m="http://schemas.openxmlformats.org/officeDocument/2006/math">
                    <m:oMathParaPr>
                      <m:jc m:val="left"/>
                    </m:oMathParaPr>
                    <m:oMath xmlns:m="http://schemas.openxmlformats.org/officeDocument/2006/math">
                      <m:r>
                        <a:rPr lang="en-GB" sz="1098" i="1" kern="1200">
                          <a:solidFill>
                            <a:schemeClr val="tx1"/>
                          </a:solidFill>
                          <a:latin typeface="Cambria Math" panose="02040503050406030204" pitchFamily="18" charset="0"/>
                        </a:rPr>
                        <m:t>𝑥</m:t>
                      </m:r>
                      <m:r>
                        <a:rPr lang="en-GB" sz="1098" i="1" kern="1200">
                          <a:solidFill>
                            <a:schemeClr val="tx1"/>
                          </a:solidFill>
                          <a:latin typeface="Cambria Math" panose="02040503050406030204" pitchFamily="18" charset="0"/>
                        </a:rPr>
                        <m:t>+4−2=3, </m:t>
                      </m:r>
                      <m:r>
                        <a:rPr lang="en-GB" sz="1098" i="1" kern="1200">
                          <a:solidFill>
                            <a:schemeClr val="tx1"/>
                          </a:solidFill>
                          <a:latin typeface="Cambria Math" panose="02040503050406030204" pitchFamily="18" charset="0"/>
                        </a:rPr>
                        <m:t>𝑥</m:t>
                      </m:r>
                      <m:r>
                        <a:rPr lang="en-GB" sz="1098" i="1" kern="1200">
                          <a:solidFill>
                            <a:schemeClr val="tx1"/>
                          </a:solidFill>
                          <a:latin typeface="Cambria Math" panose="02040503050406030204" pitchFamily="18" charset="0"/>
                        </a:rPr>
                        <m:t>+2=3, </m:t>
                      </m:r>
                      <m:r>
                        <a:rPr lang="en-GB" sz="1098" i="1" kern="1200">
                          <a:solidFill>
                            <a:schemeClr val="tx1"/>
                          </a:solidFill>
                          <a:latin typeface="Cambria Math" panose="02040503050406030204" pitchFamily="18" charset="0"/>
                        </a:rPr>
                        <m:t>𝑥</m:t>
                      </m:r>
                      <m:r>
                        <a:rPr lang="en-GB" sz="1098" i="1" kern="1200">
                          <a:solidFill>
                            <a:schemeClr val="tx1"/>
                          </a:solidFill>
                          <a:latin typeface="Cambria Math" panose="02040503050406030204" pitchFamily="18" charset="0"/>
                        </a:rPr>
                        <m:t>=3−2=</m:t>
                      </m:r>
                      <m:r>
                        <a:rPr lang="en-GB" sz="1098" b="1" i="1" kern="1200">
                          <a:solidFill>
                            <a:schemeClr val="tx1"/>
                          </a:solidFill>
                          <a:latin typeface="Cambria Math" panose="02040503050406030204" pitchFamily="18" charset="0"/>
                        </a:rPr>
                        <m:t>𝟏</m:t>
                      </m:r>
                    </m:oMath>
                  </m:oMathPara>
                </a14:m>
                <a:endParaRPr lang="en-US" b="1" dirty="0">
                  <a:latin typeface="Bahnschrift" panose="020B0502040204020203" pitchFamily="34" charset="0"/>
                </a:endParaRPr>
              </a:p>
            </p:txBody>
          </p:sp>
        </mc:Choice>
        <mc:Fallback xmlns="">
          <p:sp>
            <p:nvSpPr>
              <p:cNvPr id="26" name="TextBox 25">
                <a:extLst>
                  <a:ext uri="{FF2B5EF4-FFF2-40B4-BE49-F238E27FC236}">
                    <a16:creationId xmlns:a16="http://schemas.microsoft.com/office/drawing/2014/main" id="{E5A664B3-4506-015A-5965-7CB1820CDD51}"/>
                  </a:ext>
                </a:extLst>
              </p:cNvPr>
              <p:cNvSpPr txBox="1">
                <a:spLocks noRot="1" noChangeAspect="1" noMove="1" noResize="1" noEditPoints="1" noAdjustHandles="1" noChangeArrowheads="1" noChangeShapeType="1" noTextEdit="1"/>
              </p:cNvSpPr>
              <p:nvPr/>
            </p:nvSpPr>
            <p:spPr>
              <a:xfrm>
                <a:off x="6972809" y="3130030"/>
                <a:ext cx="2833763" cy="338234"/>
              </a:xfrm>
              <a:prstGeom prst="rect">
                <a:avLst/>
              </a:prstGeom>
              <a:blipFill>
                <a:blip r:embed="rId8"/>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E17F95F4-FC4D-4475-2CD8-946A99A9F898}"/>
              </a:ext>
            </a:extLst>
          </p:cNvPr>
          <p:cNvSpPr txBox="1"/>
          <p:nvPr/>
        </p:nvSpPr>
        <p:spPr>
          <a:xfrm>
            <a:off x="7663708" y="3496994"/>
            <a:ext cx="1012939" cy="1696170"/>
          </a:xfrm>
          <a:prstGeom prst="rect">
            <a:avLst/>
          </a:prstGeom>
          <a:noFill/>
        </p:spPr>
        <p:txBody>
          <a:bodyPr wrap="square">
            <a:spAutoFit/>
          </a:bodyPr>
          <a:lstStyle/>
          <a:p>
            <a:pPr defTabSz="557784">
              <a:spcAft>
                <a:spcPts val="600"/>
              </a:spcAft>
            </a:pPr>
            <a:r>
              <a:rPr lang="en-GB" sz="1098" kern="1200" dirty="0">
                <a:solidFill>
                  <a:schemeClr val="tx1"/>
                </a:solidFill>
                <a:latin typeface="Bahnschrift" panose="020B0502040204020203" pitchFamily="34" charset="0"/>
                <a:ea typeface="Cambria Math" panose="02040503050406030204" pitchFamily="18" charset="0"/>
              </a:rPr>
              <a:t>The solution will be:</a:t>
            </a:r>
          </a:p>
          <a:p>
            <a:pPr defTabSz="557784">
              <a:spcAft>
                <a:spcPts val="600"/>
              </a:spcAft>
            </a:pPr>
            <a:r>
              <a:rPr lang="en-GB" sz="1342" b="1" kern="1200" dirty="0">
                <a:solidFill>
                  <a:schemeClr val="tx1"/>
                </a:solidFill>
                <a:latin typeface="Bahnschrift" panose="020B0502040204020203" pitchFamily="34" charset="0"/>
                <a:ea typeface="Cambria Math" panose="02040503050406030204" pitchFamily="18" charset="0"/>
              </a:rPr>
              <a:t>x=1</a:t>
            </a:r>
          </a:p>
          <a:p>
            <a:pPr defTabSz="557784">
              <a:spcAft>
                <a:spcPts val="600"/>
              </a:spcAft>
            </a:pPr>
            <a:r>
              <a:rPr lang="en-GB" sz="1342" b="1" kern="1200" dirty="0">
                <a:solidFill>
                  <a:schemeClr val="tx1"/>
                </a:solidFill>
                <a:latin typeface="Bahnschrift" panose="020B0502040204020203" pitchFamily="34" charset="0"/>
                <a:ea typeface="Cambria Math" panose="02040503050406030204" pitchFamily="18" charset="0"/>
              </a:rPr>
              <a:t>y=4</a:t>
            </a:r>
          </a:p>
          <a:p>
            <a:pPr defTabSz="557784">
              <a:spcAft>
                <a:spcPts val="600"/>
              </a:spcAft>
            </a:pPr>
            <a:r>
              <a:rPr lang="en-GB" sz="1342" b="1" kern="1200" dirty="0">
                <a:solidFill>
                  <a:schemeClr val="tx1"/>
                </a:solidFill>
                <a:latin typeface="Bahnschrift" panose="020B0502040204020203" pitchFamily="34" charset="0"/>
                <a:ea typeface="Cambria Math" panose="02040503050406030204" pitchFamily="18" charset="0"/>
              </a:rPr>
              <a:t>z=-2</a:t>
            </a:r>
          </a:p>
          <a:p>
            <a:pPr>
              <a:spcAft>
                <a:spcPts val="600"/>
              </a:spcAft>
            </a:pPr>
            <a:endParaRPr lang="en-US" sz="2200" b="1" dirty="0">
              <a:latin typeface="Bahnschrift" panose="020B0502040204020203" pitchFamily="34" charset="0"/>
              <a:ea typeface="Cambria Math" panose="02040503050406030204" pitchFamily="18" charset="0"/>
            </a:endParaRPr>
          </a:p>
        </p:txBody>
      </p:sp>
      <p:pic>
        <p:nvPicPr>
          <p:cNvPr id="69" name="Graphic 68">
            <a:extLst>
              <a:ext uri="{FF2B5EF4-FFF2-40B4-BE49-F238E27FC236}">
                <a16:creationId xmlns:a16="http://schemas.microsoft.com/office/drawing/2014/main" id="{C00B9961-5DFF-A235-F926-E37E8A495D26}"/>
              </a:ext>
            </a:extLst>
          </p:cNvPr>
          <p:cNvPicPr>
            <a:picLocks noChangeAspect="1"/>
            <a:extLst>
              <a:ext uri="{51228E76-BA90-4043-B771-695A4F85340A}">
                <alf:liveFeedProps xmlns:alf="http://schemas.microsoft.com/office/drawing/2021/livefeed"/>
              </a:ext>
            </a:extLst>
          </p:cNvPicPr>
          <p:nvPr/>
        </p:nvPicPr>
        <p:blipFill>
          <a:blip r:embed="rId9">
            <a:extLst>
              <a:ext uri="{96DAC541-7B7A-43D3-8B79-37D633B846F1}">
                <asvg:svgBlip xmlns:asvg="http://schemas.microsoft.com/office/drawing/2016/SVG/main" r:embed="rId10"/>
              </a:ext>
            </a:extLst>
          </a:blip>
          <a:stretch>
            <a:fillRect/>
          </a:stretch>
        </p:blipFill>
        <p:spPr>
          <a:xfrm>
            <a:off x="10052304" y="4718304"/>
            <a:ext cx="2057400" cy="2057400"/>
          </a:xfrm>
          <a:prstGeom prst="ellipse">
            <a:avLst/>
          </a:prstGeom>
        </p:spPr>
      </p:pic>
    </p:spTree>
    <p:custDataLst>
      <p:tags r:id="rId1"/>
    </p:custDataLst>
    <p:extLst>
      <p:ext uri="{BB962C8B-B14F-4D97-AF65-F5344CB8AC3E}">
        <p14:creationId xmlns:p14="http://schemas.microsoft.com/office/powerpoint/2010/main" val="11969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fade">
                                      <p:cBhvr>
                                        <p:cTn id="48" dur="500"/>
                                        <p:tgtEl>
                                          <p:spTgt spid="19">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Effect transition="in" filter="fade">
                                      <p:cBhvr>
                                        <p:cTn id="51" dur="500"/>
                                        <p:tgtEl>
                                          <p:spTgt spid="5">
                                            <p:txEl>
                                              <p:pRg st="0" end="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p:bldP spid="17" grpId="0" animBg="1"/>
      <p:bldP spid="22" grpId="0"/>
      <p:bldP spid="9" grpId="0"/>
      <p:bldP spid="14" grpId="0"/>
      <p:bldP spid="26"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C34552-A1A2-F333-E76B-B3F0EB67A7B6}"/>
              </a:ext>
            </a:extLst>
          </p:cNvPr>
          <p:cNvSpPr>
            <a:spLocks noGrp="1"/>
          </p:cNvSpPr>
          <p:nvPr>
            <p:ph type="title"/>
          </p:nvPr>
        </p:nvSpPr>
        <p:spPr>
          <a:xfrm>
            <a:off x="1331088" y="565739"/>
            <a:ext cx="9745883" cy="1124949"/>
          </a:xfrm>
        </p:spPr>
        <p:txBody>
          <a:bodyPr>
            <a:normAutofit/>
          </a:bodyPr>
          <a:lstStyle/>
          <a:p>
            <a:r>
              <a:rPr lang="en-GB" dirty="0">
                <a:solidFill>
                  <a:schemeClr val="bg1"/>
                </a:solidFill>
                <a:latin typeface="Bahnschrift" panose="020B0502040204020203" pitchFamily="34" charset="0"/>
              </a:rPr>
              <a:t>How To Implement </a:t>
            </a:r>
            <a:endParaRPr lang="en-US" dirty="0">
              <a:solidFill>
                <a:schemeClr val="bg1"/>
              </a:solidFill>
              <a:latin typeface="Bahnschrift" panose="020B0502040204020203" pitchFamily="34" charset="0"/>
            </a:endParaRPr>
          </a:p>
        </p:txBody>
      </p:sp>
      <p:sp>
        <p:nvSpPr>
          <p:cNvPr id="37" name="Freeform: Shape 36">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9" name="Freeform: Shape 38">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66714E-6BB1-4872-A0BD-0103B8D6A2E4}"/>
                  </a:ext>
                </a:extLst>
              </p:cNvPr>
              <p:cNvSpPr txBox="1"/>
              <p:nvPr/>
            </p:nvSpPr>
            <p:spPr>
              <a:xfrm>
                <a:off x="4541638" y="2648612"/>
                <a:ext cx="1596995" cy="743537"/>
              </a:xfrm>
              <a:prstGeom prst="rect">
                <a:avLst/>
              </a:prstGeom>
              <a:noFill/>
            </p:spPr>
            <p:txBody>
              <a:bodyPr wrap="square" rtlCol="0">
                <a:spAutoFit/>
              </a:bodyPr>
              <a:lstStyle/>
              <a:p>
                <a:pPr defTabSz="557784">
                  <a:spcAft>
                    <a:spcPts val="600"/>
                  </a:spcAft>
                </a:pPr>
                <a14:m>
                  <m:oMath xmlns:m="http://schemas.openxmlformats.org/officeDocument/2006/math">
                    <m:m>
                      <m:mPr>
                        <m:mcs>
                          <m:mc>
                            <m:mcPr>
                              <m:count m:val="3"/>
                              <m:mcJc m:val="center"/>
                            </m:mcPr>
                          </m:mc>
                        </m:mcs>
                        <m:ctrlPr>
                          <a:rPr lang="en-US" sz="1600" i="1" kern="1200">
                            <a:solidFill>
                              <a:schemeClr val="tx1"/>
                            </a:solidFill>
                            <a:latin typeface="Cambria Math" panose="02040503050406030204" pitchFamily="18" charset="0"/>
                          </a:rPr>
                        </m:ctrlPr>
                      </m:mPr>
                      <m:mr>
                        <m:e>
                          <m:r>
                            <m:rPr>
                              <m:brk m:alnAt="7"/>
                            </m:rPr>
                            <a:rPr lang="en-GB" sz="1600" i="1" kern="1200" smtClean="0">
                              <a:solidFill>
                                <a:srgbClr val="FF0000"/>
                              </a:solidFill>
                              <a:latin typeface="Cambria Math" panose="02040503050406030204" pitchFamily="18" charset="0"/>
                            </a:rPr>
                            <m:t>1</m:t>
                          </m:r>
                        </m:e>
                        <m:e>
                          <m:r>
                            <a:rPr lang="en-GB" sz="1600" i="1" kern="1200" smtClean="0">
                              <a:solidFill>
                                <a:srgbClr val="FF0000"/>
                              </a:solidFill>
                              <a:latin typeface="Cambria Math" panose="02040503050406030204" pitchFamily="18" charset="0"/>
                            </a:rPr>
                            <m:t>1</m:t>
                          </m:r>
                        </m:e>
                        <m:e>
                          <m:r>
                            <a:rPr lang="en-GB" sz="1600" i="1" kern="1200" smtClean="0">
                              <a:solidFill>
                                <a:srgbClr val="FF0000"/>
                              </a:solidFill>
                              <a:latin typeface="Cambria Math" panose="02040503050406030204" pitchFamily="18" charset="0"/>
                            </a:rPr>
                            <m:t>1</m:t>
                          </m:r>
                        </m:e>
                      </m:mr>
                      <m:mr>
                        <m:e>
                          <m:r>
                            <a:rPr lang="en-GB" sz="1600" i="1" kern="1200" smtClean="0">
                              <a:solidFill>
                                <a:schemeClr val="tx1"/>
                              </a:solidFill>
                              <a:latin typeface="Cambria Math" panose="02040503050406030204" pitchFamily="18" charset="0"/>
                            </a:rPr>
                            <m:t>2</m:t>
                          </m:r>
                        </m:e>
                        <m:e>
                          <m:r>
                            <a:rPr lang="en-GB" sz="1600" i="1" kern="1200">
                              <a:solidFill>
                                <a:schemeClr val="tx1"/>
                              </a:solidFill>
                              <a:latin typeface="Cambria Math" panose="02040503050406030204" pitchFamily="18" charset="0"/>
                            </a:rPr>
                            <m:t>3</m:t>
                          </m:r>
                        </m:e>
                        <m:e>
                          <m:r>
                            <a:rPr lang="en-GB" sz="1600" i="1" kern="1200">
                              <a:solidFill>
                                <a:schemeClr val="tx1"/>
                              </a:solidFill>
                              <a:latin typeface="Cambria Math" panose="02040503050406030204" pitchFamily="18" charset="0"/>
                            </a:rPr>
                            <m:t>7</m:t>
                          </m:r>
                        </m:e>
                      </m:mr>
                      <m:mr>
                        <m:e>
                          <m:r>
                            <a:rPr lang="en-GB" sz="1600" i="1" kern="1200" smtClean="0">
                              <a:solidFill>
                                <a:schemeClr val="tx1"/>
                              </a:solidFill>
                              <a:latin typeface="Cambria Math" panose="02040503050406030204" pitchFamily="18" charset="0"/>
                            </a:rPr>
                            <m:t>1</m:t>
                          </m:r>
                        </m:e>
                        <m:e>
                          <m:r>
                            <a:rPr lang="en-GB" sz="1600" i="1" kern="1200" smtClean="0">
                              <a:solidFill>
                                <a:schemeClr val="tx1"/>
                              </a:solidFill>
                              <a:latin typeface="Cambria Math" panose="02040503050406030204" pitchFamily="18" charset="0"/>
                            </a:rPr>
                            <m:t>3</m:t>
                          </m:r>
                        </m:e>
                        <m:e>
                          <m:r>
                            <a:rPr lang="en-GB" sz="1600" i="1" kern="1200">
                              <a:solidFill>
                                <a:schemeClr val="tx1"/>
                              </a:solidFill>
                              <a:latin typeface="Cambria Math" panose="02040503050406030204" pitchFamily="18" charset="0"/>
                            </a:rPr>
                            <m:t>−2</m:t>
                          </m:r>
                        </m:e>
                      </m:mr>
                    </m:m>
                  </m:oMath>
                </a14:m>
                <a:r>
                  <a:rPr lang="en-US" sz="1600" kern="1200" dirty="0">
                    <a:solidFill>
                      <a:schemeClr val="tx1"/>
                    </a:solidFill>
                    <a:latin typeface="Bahnschrift" panose="020B0502040204020203" pitchFamily="34" charset="0"/>
                  </a:rPr>
                  <a:t>  </a:t>
                </a:r>
                <a14:m>
                  <m:oMath xmlns:m="http://schemas.openxmlformats.org/officeDocument/2006/math">
                    <m:m>
                      <m:mPr>
                        <m:mcs>
                          <m:mc>
                            <m:mcPr>
                              <m:count m:val="1"/>
                              <m:mcJc m:val="center"/>
                            </m:mcPr>
                          </m:mc>
                        </m:mcs>
                        <m:ctrlPr>
                          <a:rPr lang="en-US" sz="1600" i="1" kern="1200" dirty="0">
                            <a:solidFill>
                              <a:schemeClr val="tx1"/>
                            </a:solidFill>
                            <a:latin typeface="Cambria Math" panose="02040503050406030204" pitchFamily="18" charset="0"/>
                          </a:rPr>
                        </m:ctrlPr>
                      </m:mPr>
                      <m:mr>
                        <m:e>
                          <m:r>
                            <m:rPr>
                              <m:brk m:alnAt="7"/>
                            </m:rPr>
                            <a:rPr lang="en-GB" sz="1600" i="1" kern="1200" dirty="0" smtClean="0">
                              <a:solidFill>
                                <a:srgbClr val="FF0000"/>
                              </a:solidFill>
                              <a:latin typeface="Cambria Math" panose="02040503050406030204" pitchFamily="18" charset="0"/>
                            </a:rPr>
                            <m:t>3</m:t>
                          </m:r>
                        </m:e>
                      </m:mr>
                      <m:mr>
                        <m:e>
                          <m:r>
                            <a:rPr lang="en-GB" sz="1600" i="1" kern="1200" dirty="0">
                              <a:solidFill>
                                <a:schemeClr val="tx1"/>
                              </a:solidFill>
                              <a:latin typeface="Cambria Math" panose="02040503050406030204" pitchFamily="18" charset="0"/>
                            </a:rPr>
                            <m:t>0</m:t>
                          </m:r>
                        </m:e>
                      </m:mr>
                      <m:mr>
                        <m:e>
                          <m:r>
                            <a:rPr lang="en-GB" sz="1600" i="1" kern="1200" dirty="0">
                              <a:solidFill>
                                <a:schemeClr val="tx1"/>
                              </a:solidFill>
                              <a:latin typeface="Cambria Math" panose="02040503050406030204" pitchFamily="18" charset="0"/>
                            </a:rPr>
                            <m:t>17</m:t>
                          </m:r>
                        </m:e>
                      </m:mr>
                    </m:m>
                  </m:oMath>
                </a14:m>
                <a:r>
                  <a:rPr lang="en-US" sz="1600" kern="1200" dirty="0">
                    <a:solidFill>
                      <a:schemeClr val="tx1"/>
                    </a:solidFill>
                    <a:latin typeface="Bahnschrift" panose="020B0502040204020203" pitchFamily="34" charset="0"/>
                  </a:rPr>
                  <a:t> </a:t>
                </a:r>
                <a:endParaRPr lang="en-US" sz="1600" dirty="0">
                  <a:latin typeface="Bahnschrift" panose="020B0502040204020203" pitchFamily="34" charset="0"/>
                </a:endParaRPr>
              </a:p>
            </p:txBody>
          </p:sp>
        </mc:Choice>
        <mc:Fallback xmlns="">
          <p:sp>
            <p:nvSpPr>
              <p:cNvPr id="7" name="TextBox 6">
                <a:extLst>
                  <a:ext uri="{FF2B5EF4-FFF2-40B4-BE49-F238E27FC236}">
                    <a16:creationId xmlns:a16="http://schemas.microsoft.com/office/drawing/2014/main" id="{7466714E-6BB1-4872-A0BD-0103B8D6A2E4}"/>
                  </a:ext>
                </a:extLst>
              </p:cNvPr>
              <p:cNvSpPr txBox="1">
                <a:spLocks noRot="1" noChangeAspect="1" noMove="1" noResize="1" noEditPoints="1" noAdjustHandles="1" noChangeArrowheads="1" noChangeShapeType="1" noTextEdit="1"/>
              </p:cNvSpPr>
              <p:nvPr/>
            </p:nvSpPr>
            <p:spPr>
              <a:xfrm>
                <a:off x="4541638" y="2648612"/>
                <a:ext cx="1596995" cy="743537"/>
              </a:xfrm>
              <a:prstGeom prst="rect">
                <a:avLst/>
              </a:prstGeom>
              <a:blipFill>
                <a:blip r:embed="rId3"/>
                <a:stretch>
                  <a:fillRect/>
                </a:stretch>
              </a:blipFill>
            </p:spPr>
            <p:txBody>
              <a:bodyPr/>
              <a:lstStyle/>
              <a:p>
                <a:r>
                  <a:rPr lang="en-US">
                    <a:noFill/>
                  </a:rPr>
                  <a:t> </a:t>
                </a:r>
              </a:p>
            </p:txBody>
          </p:sp>
        </mc:Fallback>
      </mc:AlternateContent>
      <p:sp>
        <p:nvSpPr>
          <p:cNvPr id="11" name="Arrow: Down 10">
            <a:extLst>
              <a:ext uri="{FF2B5EF4-FFF2-40B4-BE49-F238E27FC236}">
                <a16:creationId xmlns:a16="http://schemas.microsoft.com/office/drawing/2014/main" id="{C9FAE368-165D-5837-BEA4-EBCBF7502278}"/>
              </a:ext>
            </a:extLst>
          </p:cNvPr>
          <p:cNvSpPr/>
          <p:nvPr/>
        </p:nvSpPr>
        <p:spPr>
          <a:xfrm>
            <a:off x="5127916" y="3444967"/>
            <a:ext cx="227404" cy="30861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Bahnschrift" panose="020B0502040204020203"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823AE4-BB1F-B553-4059-470F34D87570}"/>
                  </a:ext>
                </a:extLst>
              </p:cNvPr>
              <p:cNvSpPr txBox="1"/>
              <p:nvPr/>
            </p:nvSpPr>
            <p:spPr>
              <a:xfrm>
                <a:off x="4541638" y="3721130"/>
                <a:ext cx="1463490" cy="743537"/>
              </a:xfrm>
              <a:prstGeom prst="rect">
                <a:avLst/>
              </a:prstGeom>
              <a:noFill/>
            </p:spPr>
            <p:txBody>
              <a:bodyPr wrap="square">
                <a:spAutoFit/>
              </a:bodyPr>
              <a:lstStyle/>
              <a:p>
                <a:pPr defTabSz="557784">
                  <a:spcAft>
                    <a:spcPts val="600"/>
                  </a:spcAft>
                </a:pPr>
                <a14:m>
                  <m:oMath xmlns:m="http://schemas.openxmlformats.org/officeDocument/2006/math">
                    <m:m>
                      <m:mPr>
                        <m:mcs>
                          <m:mc>
                            <m:mcPr>
                              <m:count m:val="3"/>
                              <m:mcJc m:val="center"/>
                            </m:mcPr>
                          </m:mc>
                        </m:mcs>
                        <m:ctrlPr>
                          <a:rPr lang="en-US" sz="1600" i="1">
                            <a:latin typeface="Cambria Math" panose="02040503050406030204" pitchFamily="18" charset="0"/>
                          </a:rPr>
                        </m:ctrlPr>
                      </m:mPr>
                      <m:mr>
                        <m:e>
                          <m:r>
                            <m:rPr>
                              <m:brk m:alnAt="7"/>
                            </m:rPr>
                            <a:rPr lang="en-GB" sz="1600" i="1">
                              <a:solidFill>
                                <a:srgbClr val="FF0000"/>
                              </a:solidFill>
                              <a:latin typeface="Cambria Math" panose="02040503050406030204" pitchFamily="18" charset="0"/>
                            </a:rPr>
                            <m:t>1</m:t>
                          </m:r>
                        </m:e>
                        <m:e>
                          <m:r>
                            <a:rPr lang="en-GB" sz="1600" i="1">
                              <a:solidFill>
                                <a:srgbClr val="FF0000"/>
                              </a:solidFill>
                              <a:latin typeface="Cambria Math" panose="02040503050406030204" pitchFamily="18" charset="0"/>
                            </a:rPr>
                            <m:t>1</m:t>
                          </m:r>
                        </m:e>
                        <m:e>
                          <m:r>
                            <a:rPr lang="en-GB" sz="1600" i="1">
                              <a:solidFill>
                                <a:srgbClr val="FF0000"/>
                              </a:solidFill>
                              <a:latin typeface="Cambria Math" panose="02040503050406030204" pitchFamily="18" charset="0"/>
                            </a:rPr>
                            <m:t>1</m:t>
                          </m:r>
                        </m:e>
                      </m:mr>
                      <m:mr>
                        <m:e>
                          <m:r>
                            <a:rPr lang="en-GB" sz="1600" i="1" smtClean="0">
                              <a:solidFill>
                                <a:srgbClr val="00B0F0"/>
                              </a:solidFill>
                              <a:latin typeface="Cambria Math" panose="02040503050406030204" pitchFamily="18" charset="0"/>
                            </a:rPr>
                            <m:t>2</m:t>
                          </m:r>
                        </m:e>
                        <m:e>
                          <m:r>
                            <a:rPr lang="en-GB" sz="1600" i="1" smtClean="0">
                              <a:solidFill>
                                <a:srgbClr val="00B0F0"/>
                              </a:solidFill>
                              <a:latin typeface="Cambria Math" panose="02040503050406030204" pitchFamily="18" charset="0"/>
                            </a:rPr>
                            <m:t>3</m:t>
                          </m:r>
                        </m:e>
                        <m:e>
                          <m:r>
                            <a:rPr lang="en-GB" sz="1600" i="1" smtClean="0">
                              <a:solidFill>
                                <a:srgbClr val="00B0F0"/>
                              </a:solidFill>
                              <a:latin typeface="Cambria Math" panose="02040503050406030204" pitchFamily="18" charset="0"/>
                            </a:rPr>
                            <m:t>7</m:t>
                          </m:r>
                        </m:e>
                      </m:mr>
                      <m:mr>
                        <m:e>
                          <m:r>
                            <a:rPr lang="en-GB" sz="1600" i="1">
                              <a:latin typeface="Cambria Math" panose="02040503050406030204" pitchFamily="18" charset="0"/>
                            </a:rPr>
                            <m:t>1</m:t>
                          </m:r>
                        </m:e>
                        <m:e>
                          <m:r>
                            <a:rPr lang="en-GB" sz="1600" i="1">
                              <a:latin typeface="Cambria Math" panose="02040503050406030204" pitchFamily="18" charset="0"/>
                            </a:rPr>
                            <m:t>3</m:t>
                          </m:r>
                        </m:e>
                        <m:e>
                          <m:r>
                            <a:rPr lang="en-GB" sz="1600" i="1">
                              <a:latin typeface="Cambria Math" panose="02040503050406030204" pitchFamily="18" charset="0"/>
                            </a:rPr>
                            <m:t>−2</m:t>
                          </m:r>
                        </m:e>
                      </m:mr>
                    </m:m>
                  </m:oMath>
                </a14:m>
                <a:r>
                  <a:rPr lang="en-US" sz="1600" dirty="0">
                    <a:latin typeface="Bahnschrift" panose="020B0502040204020203" pitchFamily="34" charset="0"/>
                  </a:rPr>
                  <a:t>  </a:t>
                </a:r>
                <a14:m>
                  <m:oMath xmlns:m="http://schemas.openxmlformats.org/officeDocument/2006/math">
                    <m:m>
                      <m:mPr>
                        <m:mcs>
                          <m:mc>
                            <m:mcPr>
                              <m:count m:val="1"/>
                              <m:mcJc m:val="center"/>
                            </m:mcPr>
                          </m:mc>
                        </m:mcs>
                        <m:ctrlPr>
                          <a:rPr lang="en-US" sz="1600" i="1" dirty="0">
                            <a:latin typeface="Cambria Math" panose="02040503050406030204" pitchFamily="18" charset="0"/>
                          </a:rPr>
                        </m:ctrlPr>
                      </m:mPr>
                      <m:mr>
                        <m:e>
                          <m:r>
                            <m:rPr>
                              <m:brk m:alnAt="7"/>
                            </m:rPr>
                            <a:rPr lang="en-GB" sz="1600" i="1" dirty="0">
                              <a:solidFill>
                                <a:srgbClr val="FF0000"/>
                              </a:solidFill>
                              <a:latin typeface="Cambria Math" panose="02040503050406030204" pitchFamily="18" charset="0"/>
                            </a:rPr>
                            <m:t>3</m:t>
                          </m:r>
                        </m:e>
                      </m:mr>
                      <m:mr>
                        <m:e>
                          <m:r>
                            <a:rPr lang="en-GB" sz="1600" i="1" dirty="0" smtClean="0">
                              <a:solidFill>
                                <a:srgbClr val="00B0F0"/>
                              </a:solidFill>
                              <a:latin typeface="Cambria Math" panose="02040503050406030204" pitchFamily="18" charset="0"/>
                            </a:rPr>
                            <m:t>0</m:t>
                          </m:r>
                        </m:e>
                      </m:mr>
                      <m:mr>
                        <m:e>
                          <m:r>
                            <a:rPr lang="en-GB" sz="1600" i="1" dirty="0">
                              <a:latin typeface="Cambria Math" panose="02040503050406030204" pitchFamily="18" charset="0"/>
                            </a:rPr>
                            <m:t>17</m:t>
                          </m:r>
                        </m:e>
                      </m:mr>
                    </m:m>
                  </m:oMath>
                </a14:m>
                <a:endParaRPr lang="en-US" sz="1600" dirty="0">
                  <a:latin typeface="Bahnschrift" panose="020B0502040204020203" pitchFamily="34" charset="0"/>
                </a:endParaRPr>
              </a:p>
            </p:txBody>
          </p:sp>
        </mc:Choice>
        <mc:Fallback xmlns="">
          <p:sp>
            <p:nvSpPr>
              <p:cNvPr id="13" name="TextBox 12">
                <a:extLst>
                  <a:ext uri="{FF2B5EF4-FFF2-40B4-BE49-F238E27FC236}">
                    <a16:creationId xmlns:a16="http://schemas.microsoft.com/office/drawing/2014/main" id="{4F823AE4-BB1F-B553-4059-470F34D87570}"/>
                  </a:ext>
                </a:extLst>
              </p:cNvPr>
              <p:cNvSpPr txBox="1">
                <a:spLocks noRot="1" noChangeAspect="1" noMove="1" noResize="1" noEditPoints="1" noAdjustHandles="1" noChangeArrowheads="1" noChangeShapeType="1" noTextEdit="1"/>
              </p:cNvSpPr>
              <p:nvPr/>
            </p:nvSpPr>
            <p:spPr>
              <a:xfrm>
                <a:off x="4541638" y="3721130"/>
                <a:ext cx="1463490" cy="743537"/>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A5A44DC1-A851-DDBF-B5DE-B16F66A807D1}"/>
              </a:ext>
            </a:extLst>
          </p:cNvPr>
          <p:cNvCxnSpPr>
            <a:cxnSpLocks/>
          </p:cNvCxnSpPr>
          <p:nvPr/>
        </p:nvCxnSpPr>
        <p:spPr>
          <a:xfrm>
            <a:off x="5598435" y="2688759"/>
            <a:ext cx="0" cy="66324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CA3BF17-E25C-FA1C-B2B4-CCDB4C3E6234}"/>
              </a:ext>
            </a:extLst>
          </p:cNvPr>
          <p:cNvCxnSpPr>
            <a:cxnSpLocks/>
          </p:cNvCxnSpPr>
          <p:nvPr/>
        </p:nvCxnSpPr>
        <p:spPr>
          <a:xfrm>
            <a:off x="5598435" y="3776365"/>
            <a:ext cx="0" cy="688302"/>
          </a:xfrm>
          <a:prstGeom prst="line">
            <a:avLst/>
          </a:prstGeom>
        </p:spPr>
        <p:style>
          <a:lnRef idx="1">
            <a:schemeClr val="dk1"/>
          </a:lnRef>
          <a:fillRef idx="0">
            <a:schemeClr val="dk1"/>
          </a:fillRef>
          <a:effectRef idx="0">
            <a:schemeClr val="dk1"/>
          </a:effectRef>
          <a:fontRef idx="minor">
            <a:schemeClr val="tx1"/>
          </a:fontRef>
        </p:style>
      </p:cxnSp>
      <p:sp>
        <p:nvSpPr>
          <p:cNvPr id="17" name="Arrow: Down 16">
            <a:extLst>
              <a:ext uri="{FF2B5EF4-FFF2-40B4-BE49-F238E27FC236}">
                <a16:creationId xmlns:a16="http://schemas.microsoft.com/office/drawing/2014/main" id="{47D5F38C-1216-BFCE-80AE-DB7197B84D6D}"/>
              </a:ext>
            </a:extLst>
          </p:cNvPr>
          <p:cNvSpPr/>
          <p:nvPr/>
        </p:nvSpPr>
        <p:spPr>
          <a:xfrm>
            <a:off x="5127916" y="4507904"/>
            <a:ext cx="227404" cy="30861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Bahnschrift" panose="020B0502040204020203"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22928AB-829D-D5E3-6F8D-B116C31E9238}"/>
                  </a:ext>
                </a:extLst>
              </p:cNvPr>
              <p:cNvSpPr txBox="1"/>
              <p:nvPr/>
            </p:nvSpPr>
            <p:spPr>
              <a:xfrm>
                <a:off x="4541638" y="4827815"/>
                <a:ext cx="1734279" cy="743537"/>
              </a:xfrm>
              <a:prstGeom prst="rect">
                <a:avLst/>
              </a:prstGeom>
              <a:noFill/>
            </p:spPr>
            <p:txBody>
              <a:bodyPr wrap="square">
                <a:spAutoFit/>
              </a:bodyPr>
              <a:lstStyle/>
              <a:p>
                <a:pPr defTabSz="557784">
                  <a:spcAft>
                    <a:spcPts val="600"/>
                  </a:spcAft>
                </a:pPr>
                <a14:m>
                  <m:oMath xmlns:m="http://schemas.openxmlformats.org/officeDocument/2006/math">
                    <m:m>
                      <m:mPr>
                        <m:mcs>
                          <m:mc>
                            <m:mcPr>
                              <m:count m:val="3"/>
                              <m:mcJc m:val="center"/>
                            </m:mcPr>
                          </m:mc>
                        </m:mcs>
                        <m:ctrlPr>
                          <a:rPr lang="en-US" sz="1600" i="1" smtClean="0">
                            <a:latin typeface="Cambria Math" panose="02040503050406030204" pitchFamily="18" charset="0"/>
                          </a:rPr>
                        </m:ctrlPr>
                      </m:mPr>
                      <m:mr>
                        <m:e>
                          <m:r>
                            <m:rPr>
                              <m:brk m:alnAt="7"/>
                            </m:rPr>
                            <a:rPr lang="en-GB" sz="1600" i="1">
                              <a:solidFill>
                                <a:srgbClr val="FF0000"/>
                              </a:solidFill>
                              <a:latin typeface="Cambria Math" panose="02040503050406030204" pitchFamily="18" charset="0"/>
                            </a:rPr>
                            <m:t>1</m:t>
                          </m:r>
                        </m:e>
                        <m:e>
                          <m:r>
                            <a:rPr lang="en-GB" sz="1600" i="1">
                              <a:solidFill>
                                <a:srgbClr val="FF0000"/>
                              </a:solidFill>
                              <a:latin typeface="Cambria Math" panose="02040503050406030204" pitchFamily="18" charset="0"/>
                            </a:rPr>
                            <m:t>1</m:t>
                          </m:r>
                        </m:e>
                        <m:e>
                          <m:r>
                            <a:rPr lang="en-GB" sz="1600" i="1">
                              <a:solidFill>
                                <a:srgbClr val="FF0000"/>
                              </a:solidFill>
                              <a:latin typeface="Cambria Math" panose="02040503050406030204" pitchFamily="18" charset="0"/>
                            </a:rPr>
                            <m:t>1</m:t>
                          </m:r>
                        </m:e>
                      </m:mr>
                      <m:mr>
                        <m:e/>
                        <m:e/>
                        <m:e/>
                      </m:mr>
                      <m:mr>
                        <m:e>
                          <m:r>
                            <a:rPr lang="en-GB" sz="1600" i="1">
                              <a:latin typeface="Cambria Math" panose="02040503050406030204" pitchFamily="18" charset="0"/>
                            </a:rPr>
                            <m:t>1</m:t>
                          </m:r>
                        </m:e>
                        <m:e>
                          <m:r>
                            <a:rPr lang="en-GB" sz="1600" i="1">
                              <a:latin typeface="Cambria Math" panose="02040503050406030204" pitchFamily="18" charset="0"/>
                            </a:rPr>
                            <m:t>3</m:t>
                          </m:r>
                        </m:e>
                        <m:e>
                          <m:r>
                            <a:rPr lang="en-GB" sz="1600" i="1">
                              <a:latin typeface="Cambria Math" panose="02040503050406030204" pitchFamily="18" charset="0"/>
                            </a:rPr>
                            <m:t>−2</m:t>
                          </m:r>
                        </m:e>
                      </m:mr>
                    </m:m>
                  </m:oMath>
                </a14:m>
                <a:r>
                  <a:rPr lang="en-US" sz="1600" dirty="0">
                    <a:latin typeface="Bahnschrift" panose="020B0502040204020203" pitchFamily="34" charset="0"/>
                  </a:rPr>
                  <a:t>  </a:t>
                </a:r>
                <a14:m>
                  <m:oMath xmlns:m="http://schemas.openxmlformats.org/officeDocument/2006/math">
                    <m:m>
                      <m:mPr>
                        <m:mcs>
                          <m:mc>
                            <m:mcPr>
                              <m:count m:val="1"/>
                              <m:mcJc m:val="center"/>
                            </m:mcPr>
                          </m:mc>
                        </m:mcs>
                        <m:ctrlPr>
                          <a:rPr lang="en-US" sz="1600" i="1" dirty="0">
                            <a:latin typeface="Cambria Math" panose="02040503050406030204" pitchFamily="18" charset="0"/>
                          </a:rPr>
                        </m:ctrlPr>
                      </m:mPr>
                      <m:mr>
                        <m:e>
                          <m:r>
                            <m:rPr>
                              <m:brk m:alnAt="7"/>
                            </m:rPr>
                            <a:rPr lang="en-GB" sz="1600" i="1" dirty="0">
                              <a:solidFill>
                                <a:srgbClr val="FF0000"/>
                              </a:solidFill>
                              <a:latin typeface="Cambria Math" panose="02040503050406030204" pitchFamily="18" charset="0"/>
                            </a:rPr>
                            <m:t>3</m:t>
                          </m:r>
                        </m:e>
                      </m:mr>
                      <m:mr>
                        <m:e/>
                      </m:mr>
                      <m:mr>
                        <m:e>
                          <m:r>
                            <a:rPr lang="en-GB" sz="1600" i="1" dirty="0">
                              <a:latin typeface="Cambria Math" panose="02040503050406030204" pitchFamily="18" charset="0"/>
                            </a:rPr>
                            <m:t>17</m:t>
                          </m:r>
                        </m:e>
                      </m:mr>
                    </m:m>
                  </m:oMath>
                </a14:m>
                <a:endParaRPr lang="en-US" sz="1600" dirty="0">
                  <a:latin typeface="Bahnschrift" panose="020B0502040204020203" pitchFamily="34" charset="0"/>
                </a:endParaRPr>
              </a:p>
            </p:txBody>
          </p:sp>
        </mc:Choice>
        <mc:Fallback xmlns="">
          <p:sp>
            <p:nvSpPr>
              <p:cNvPr id="19" name="TextBox 18">
                <a:extLst>
                  <a:ext uri="{FF2B5EF4-FFF2-40B4-BE49-F238E27FC236}">
                    <a16:creationId xmlns:a16="http://schemas.microsoft.com/office/drawing/2014/main" id="{A22928AB-829D-D5E3-6F8D-B116C31E9238}"/>
                  </a:ext>
                </a:extLst>
              </p:cNvPr>
              <p:cNvSpPr txBox="1">
                <a:spLocks noRot="1" noChangeAspect="1" noMove="1" noResize="1" noEditPoints="1" noAdjustHandles="1" noChangeArrowheads="1" noChangeShapeType="1" noTextEdit="1"/>
              </p:cNvSpPr>
              <p:nvPr/>
            </p:nvSpPr>
            <p:spPr>
              <a:xfrm>
                <a:off x="4541638" y="4827815"/>
                <a:ext cx="1734279" cy="743537"/>
              </a:xfrm>
              <a:prstGeom prst="rect">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7C9160BA-1131-13F9-2213-37B80EDCEA8A}"/>
              </a:ext>
            </a:extLst>
          </p:cNvPr>
          <p:cNvCxnSpPr>
            <a:cxnSpLocks/>
          </p:cNvCxnSpPr>
          <p:nvPr/>
        </p:nvCxnSpPr>
        <p:spPr>
          <a:xfrm>
            <a:off x="5728905" y="4879990"/>
            <a:ext cx="0" cy="639186"/>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8C5AE3-4FCA-098D-0B04-C3F7162A775A}"/>
              </a:ext>
            </a:extLst>
          </p:cNvPr>
          <p:cNvSpPr txBox="1"/>
          <p:nvPr/>
        </p:nvSpPr>
        <p:spPr>
          <a:xfrm>
            <a:off x="6300710" y="2557092"/>
            <a:ext cx="4580222" cy="907941"/>
          </a:xfrm>
          <a:prstGeom prst="rect">
            <a:avLst/>
          </a:prstGeom>
          <a:noFill/>
        </p:spPr>
        <p:txBody>
          <a:bodyPr wrap="square">
            <a:spAutoFit/>
          </a:bodyPr>
          <a:lstStyle/>
          <a:p>
            <a:pPr defTabSz="557784">
              <a:spcAft>
                <a:spcPts val="600"/>
              </a:spcAft>
            </a:pPr>
            <a:r>
              <a:rPr lang="en-GB" sz="1600" dirty="0">
                <a:latin typeface="Bahnschrift" panose="020B0502040204020203" pitchFamily="34" charset="0"/>
              </a:rPr>
              <a:t>1</a:t>
            </a:r>
            <a:r>
              <a:rPr lang="en-GB" sz="1600" baseline="30000" dirty="0">
                <a:latin typeface="Bahnschrift" panose="020B0502040204020203" pitchFamily="34" charset="0"/>
              </a:rPr>
              <a:t>st</a:t>
            </a:r>
            <a:r>
              <a:rPr lang="en-GB" sz="1600" dirty="0">
                <a:latin typeface="Bahnschrift" panose="020B0502040204020203" pitchFamily="34" charset="0"/>
              </a:rPr>
              <a:t> step we always need to know what is our </a:t>
            </a:r>
            <a:r>
              <a:rPr lang="en-GB" sz="1600" dirty="0">
                <a:solidFill>
                  <a:srgbClr val="FF0000"/>
                </a:solidFill>
                <a:latin typeface="Bahnschrift" panose="020B0502040204020203" pitchFamily="34" charset="0"/>
              </a:rPr>
              <a:t>pivot row</a:t>
            </a:r>
          </a:p>
          <a:p>
            <a:pPr defTabSz="557784">
              <a:spcAft>
                <a:spcPts val="600"/>
              </a:spcAft>
            </a:pPr>
            <a:endParaRPr lang="en-US" sz="1600" dirty="0">
              <a:latin typeface="Bahnschrift" panose="020B0502040204020203" pitchFamily="34" charset="0"/>
            </a:endParaRPr>
          </a:p>
        </p:txBody>
      </p:sp>
      <p:sp>
        <p:nvSpPr>
          <p:cNvPr id="5" name="TextBox 4">
            <a:extLst>
              <a:ext uri="{FF2B5EF4-FFF2-40B4-BE49-F238E27FC236}">
                <a16:creationId xmlns:a16="http://schemas.microsoft.com/office/drawing/2014/main" id="{BA8D608D-3ED6-2141-65C8-460E55E14A33}"/>
              </a:ext>
            </a:extLst>
          </p:cNvPr>
          <p:cNvSpPr txBox="1"/>
          <p:nvPr/>
        </p:nvSpPr>
        <p:spPr>
          <a:xfrm>
            <a:off x="6300710" y="4481192"/>
            <a:ext cx="3575954" cy="1569660"/>
          </a:xfrm>
          <a:prstGeom prst="rect">
            <a:avLst/>
          </a:prstGeom>
          <a:noFill/>
        </p:spPr>
        <p:txBody>
          <a:bodyPr wrap="square">
            <a:spAutoFit/>
          </a:bodyPr>
          <a:lstStyle/>
          <a:p>
            <a:pPr defTabSz="557784">
              <a:spcAft>
                <a:spcPts val="600"/>
              </a:spcAft>
            </a:pPr>
            <a:r>
              <a:rPr lang="en-GB" sz="1600" dirty="0">
                <a:latin typeface="Bahnschrift" panose="020B0502040204020203" pitchFamily="34" charset="0"/>
              </a:rPr>
              <a:t>3</a:t>
            </a:r>
            <a:r>
              <a:rPr lang="en-GB" sz="1600" baseline="30000" dirty="0">
                <a:latin typeface="Bahnschrift" panose="020B0502040204020203" pitchFamily="34" charset="0"/>
              </a:rPr>
              <a:t>rd</a:t>
            </a:r>
            <a:r>
              <a:rPr lang="en-GB" sz="1600" dirty="0">
                <a:latin typeface="Bahnschrift" panose="020B0502040204020203" pitchFamily="34" charset="0"/>
              </a:rPr>
              <a:t> step, After clarifying which 2 rows the execution will be based on, we should iterate on each cell in the row to update it value, the update relies that we turn the cell under the pivot zero</a:t>
            </a:r>
            <a:endParaRPr lang="en-US" sz="1600" dirty="0">
              <a:latin typeface="Bahnschrift" panose="020B0502040204020203" pitchFamily="34" charset="0"/>
            </a:endParaRPr>
          </a:p>
        </p:txBody>
      </p:sp>
      <p:sp>
        <p:nvSpPr>
          <p:cNvPr id="3" name="TextBox 2">
            <a:extLst>
              <a:ext uri="{FF2B5EF4-FFF2-40B4-BE49-F238E27FC236}">
                <a16:creationId xmlns:a16="http://schemas.microsoft.com/office/drawing/2014/main" id="{65D6A68A-6255-4E4E-7736-79BE7F6514C1}"/>
              </a:ext>
            </a:extLst>
          </p:cNvPr>
          <p:cNvSpPr txBox="1"/>
          <p:nvPr/>
        </p:nvSpPr>
        <p:spPr>
          <a:xfrm>
            <a:off x="735106" y="2690336"/>
            <a:ext cx="2714158" cy="738664"/>
          </a:xfrm>
          <a:prstGeom prst="rect">
            <a:avLst/>
          </a:prstGeom>
          <a:noFill/>
        </p:spPr>
        <p:txBody>
          <a:bodyPr wrap="square" rtlCol="0">
            <a:spAutoFit/>
          </a:bodyPr>
          <a:lstStyle/>
          <a:p>
            <a:pPr defTabSz="557784">
              <a:spcAft>
                <a:spcPts val="600"/>
              </a:spcAft>
            </a:pPr>
            <a:r>
              <a:rPr lang="en-US" sz="1400" dirty="0">
                <a:highlight>
                  <a:srgbClr val="FFFF00"/>
                </a:highlight>
                <a:latin typeface="Bahnschrift" panose="020B0502040204020203" pitchFamily="34" charset="0"/>
              </a:rPr>
              <a:t>for </a:t>
            </a:r>
            <a:r>
              <a:rPr lang="en-US" sz="1400" dirty="0" err="1">
                <a:solidFill>
                  <a:srgbClr val="FF0000"/>
                </a:solidFill>
                <a:highlight>
                  <a:srgbClr val="FFFF00"/>
                </a:highlight>
                <a:latin typeface="Bahnschrift" panose="020B0502040204020203" pitchFamily="34" charset="0"/>
              </a:rPr>
              <a:t>i</a:t>
            </a:r>
            <a:r>
              <a:rPr lang="en-US" sz="1400" dirty="0">
                <a:solidFill>
                  <a:srgbClr val="FF0000"/>
                </a:solidFill>
                <a:highlight>
                  <a:srgbClr val="FFFF00"/>
                </a:highlight>
                <a:latin typeface="Bahnschrift" panose="020B0502040204020203" pitchFamily="34" charset="0"/>
              </a:rPr>
              <a:t> ← 1 </a:t>
            </a:r>
            <a:r>
              <a:rPr lang="en-US" sz="1400" dirty="0">
                <a:highlight>
                  <a:srgbClr val="FFFF00"/>
                </a:highlight>
                <a:latin typeface="Bahnschrift" panose="020B0502040204020203" pitchFamily="34" charset="0"/>
              </a:rPr>
              <a:t>to n − 1 </a:t>
            </a:r>
            <a:r>
              <a:rPr lang="en-US" sz="1400" dirty="0">
                <a:latin typeface="Bahnschrift" panose="020B0502040204020203" pitchFamily="34" charset="0"/>
              </a:rPr>
              <a:t>, if </a:t>
            </a:r>
            <a:r>
              <a:rPr lang="en-US" sz="1400" dirty="0" err="1">
                <a:latin typeface="Bahnschrift" panose="020B0502040204020203" pitchFamily="34" charset="0"/>
              </a:rPr>
              <a:t>i</a:t>
            </a:r>
            <a:r>
              <a:rPr lang="en-US" sz="1400" dirty="0">
                <a:latin typeface="Bahnschrift" panose="020B0502040204020203" pitchFamily="34" charset="0"/>
              </a:rPr>
              <a:t> reaches n their will be no row under the pivot so we will loop till n-1</a:t>
            </a:r>
            <a:endParaRPr lang="en-GB" sz="1400" dirty="0">
              <a:latin typeface="Bahnschrift" panose="020B0502040204020203" pitchFamily="34" charset="0"/>
            </a:endParaRPr>
          </a:p>
        </p:txBody>
      </p:sp>
      <p:sp>
        <p:nvSpPr>
          <p:cNvPr id="12" name="TextBox 11">
            <a:extLst>
              <a:ext uri="{FF2B5EF4-FFF2-40B4-BE49-F238E27FC236}">
                <a16:creationId xmlns:a16="http://schemas.microsoft.com/office/drawing/2014/main" id="{C3D6CCCA-AFF5-7603-C527-1CC44CF56DFA}"/>
              </a:ext>
            </a:extLst>
          </p:cNvPr>
          <p:cNvSpPr txBox="1"/>
          <p:nvPr/>
        </p:nvSpPr>
        <p:spPr>
          <a:xfrm>
            <a:off x="6272197" y="3534358"/>
            <a:ext cx="4038328" cy="907941"/>
          </a:xfrm>
          <a:prstGeom prst="rect">
            <a:avLst/>
          </a:prstGeom>
          <a:noFill/>
        </p:spPr>
        <p:txBody>
          <a:bodyPr wrap="square">
            <a:spAutoFit/>
          </a:bodyPr>
          <a:lstStyle/>
          <a:p>
            <a:pPr defTabSz="557784">
              <a:spcAft>
                <a:spcPts val="600"/>
              </a:spcAft>
            </a:pPr>
            <a:r>
              <a:rPr lang="en-GB" sz="1600" dirty="0">
                <a:latin typeface="Bahnschrift" panose="020B0502040204020203" pitchFamily="34" charset="0"/>
              </a:rPr>
              <a:t>2</a:t>
            </a:r>
            <a:r>
              <a:rPr lang="en-GB" sz="1600" baseline="30000" dirty="0">
                <a:latin typeface="Bahnschrift" panose="020B0502040204020203" pitchFamily="34" charset="0"/>
              </a:rPr>
              <a:t>nd</a:t>
            </a:r>
            <a:r>
              <a:rPr lang="en-GB" sz="1600" dirty="0">
                <a:latin typeface="Bahnschrift" panose="020B0502040204020203" pitchFamily="34" charset="0"/>
              </a:rPr>
              <a:t> step is to identify the </a:t>
            </a:r>
            <a:r>
              <a:rPr lang="en-GB" sz="1600" dirty="0">
                <a:solidFill>
                  <a:srgbClr val="00B0F0"/>
                </a:solidFill>
                <a:latin typeface="Bahnschrift" panose="020B0502040204020203" pitchFamily="34" charset="0"/>
              </a:rPr>
              <a:t>row</a:t>
            </a:r>
            <a:r>
              <a:rPr lang="en-GB" sz="1600" dirty="0">
                <a:latin typeface="Bahnschrift" panose="020B0502040204020203" pitchFamily="34" charset="0"/>
              </a:rPr>
              <a:t> that the operation will be executed on</a:t>
            </a:r>
          </a:p>
          <a:p>
            <a:pPr defTabSz="557784">
              <a:spcAft>
                <a:spcPts val="600"/>
              </a:spcAft>
            </a:pPr>
            <a:endParaRPr lang="en-GB" sz="1600" dirty="0">
              <a:latin typeface="Bahnschrift" panose="020B0502040204020203" pitchFamily="34" charset="0"/>
            </a:endParaRPr>
          </a:p>
        </p:txBody>
      </p:sp>
      <p:sp>
        <p:nvSpPr>
          <p:cNvPr id="23" name="TextBox 22">
            <a:extLst>
              <a:ext uri="{FF2B5EF4-FFF2-40B4-BE49-F238E27FC236}">
                <a16:creationId xmlns:a16="http://schemas.microsoft.com/office/drawing/2014/main" id="{48B009D6-5DB0-45FE-AD16-823E0955E31E}"/>
              </a:ext>
            </a:extLst>
          </p:cNvPr>
          <p:cNvSpPr txBox="1"/>
          <p:nvPr/>
        </p:nvSpPr>
        <p:spPr>
          <a:xfrm>
            <a:off x="1101507" y="3599276"/>
            <a:ext cx="2533427" cy="1031051"/>
          </a:xfrm>
          <a:prstGeom prst="rect">
            <a:avLst/>
          </a:prstGeom>
          <a:noFill/>
        </p:spPr>
        <p:txBody>
          <a:bodyPr wrap="square">
            <a:spAutoFit/>
          </a:bodyPr>
          <a:lstStyle/>
          <a:p>
            <a:pPr defTabSz="557784">
              <a:spcAft>
                <a:spcPts val="600"/>
              </a:spcAft>
            </a:pPr>
            <a:r>
              <a:rPr lang="en-US" sz="1400" b="0" i="0" dirty="0">
                <a:effectLst/>
                <a:highlight>
                  <a:srgbClr val="FFFF00"/>
                </a:highlight>
                <a:latin typeface="Bahnschrift" panose="020B0502040204020203" pitchFamily="34" charset="0"/>
              </a:rPr>
              <a:t>for j ← </a:t>
            </a:r>
            <a:r>
              <a:rPr lang="en-US" sz="1400" b="0" i="0" dirty="0" err="1">
                <a:effectLst/>
                <a:highlight>
                  <a:srgbClr val="FFFF00"/>
                </a:highlight>
                <a:latin typeface="Bahnschrift" panose="020B0502040204020203" pitchFamily="34" charset="0"/>
              </a:rPr>
              <a:t>i</a:t>
            </a:r>
            <a:r>
              <a:rPr lang="en-US" sz="1400" b="0" i="0" dirty="0">
                <a:effectLst/>
                <a:highlight>
                  <a:srgbClr val="FFFF00"/>
                </a:highlight>
                <a:latin typeface="Bahnschrift" panose="020B0502040204020203" pitchFamily="34" charset="0"/>
              </a:rPr>
              <a:t> + 1 to n </a:t>
            </a:r>
            <a:r>
              <a:rPr lang="en-US" sz="1400" dirty="0">
                <a:highlight>
                  <a:srgbClr val="FFFF00"/>
                </a:highlight>
                <a:latin typeface="Bahnschrift" panose="020B0502040204020203" pitchFamily="34" charset="0"/>
              </a:rPr>
              <a:t>,</a:t>
            </a:r>
          </a:p>
          <a:p>
            <a:pPr defTabSz="557784">
              <a:spcAft>
                <a:spcPts val="600"/>
              </a:spcAft>
            </a:pPr>
            <a:r>
              <a:rPr lang="en-GB" sz="1400" dirty="0">
                <a:latin typeface="Bahnschrift" panose="020B0502040204020203" pitchFamily="34" charset="0"/>
              </a:rPr>
              <a:t>j</a:t>
            </a:r>
            <a:r>
              <a:rPr lang="en-GB" sz="1400" b="0" i="0" dirty="0">
                <a:effectLst/>
                <a:latin typeface="Bahnschrift" panose="020B0502040204020203" pitchFamily="34" charset="0"/>
              </a:rPr>
              <a:t> will always be i+1 to iterate on the row beneath the pivot row</a:t>
            </a:r>
            <a:endParaRPr lang="en-GB" sz="1400" dirty="0">
              <a:latin typeface="Bahnschrift" panose="020B0502040204020203" pitchFamily="34" charset="0"/>
            </a:endParaRPr>
          </a:p>
        </p:txBody>
      </p:sp>
      <p:sp>
        <p:nvSpPr>
          <p:cNvPr id="27" name="TextBox 26">
            <a:extLst>
              <a:ext uri="{FF2B5EF4-FFF2-40B4-BE49-F238E27FC236}">
                <a16:creationId xmlns:a16="http://schemas.microsoft.com/office/drawing/2014/main" id="{EA60A673-7F4D-E10A-6FBD-AA528A4C89B7}"/>
              </a:ext>
            </a:extLst>
          </p:cNvPr>
          <p:cNvSpPr txBox="1"/>
          <p:nvPr/>
        </p:nvSpPr>
        <p:spPr>
          <a:xfrm>
            <a:off x="1381556" y="4850524"/>
            <a:ext cx="3171008" cy="1323439"/>
          </a:xfrm>
          <a:prstGeom prst="rect">
            <a:avLst/>
          </a:prstGeom>
          <a:noFill/>
        </p:spPr>
        <p:txBody>
          <a:bodyPr wrap="square">
            <a:spAutoFit/>
          </a:bodyPr>
          <a:lstStyle/>
          <a:p>
            <a:pPr marL="0" indent="0">
              <a:buNone/>
            </a:pPr>
            <a:r>
              <a:rPr lang="en-US" sz="1600" b="0" i="0" dirty="0">
                <a:effectLst/>
                <a:highlight>
                  <a:srgbClr val="FFFF00"/>
                </a:highlight>
                <a:latin typeface="Bahnschrift" panose="020B0502040204020203" pitchFamily="34" charset="0"/>
              </a:rPr>
              <a:t>for k ←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to n + 1 do </a:t>
            </a:r>
            <a:endParaRPr lang="en-US" sz="1600" b="0" i="0" dirty="0">
              <a:solidFill>
                <a:srgbClr val="00B050"/>
              </a:solidFill>
              <a:effectLst/>
              <a:highlight>
                <a:srgbClr val="FFFF00"/>
              </a:highlight>
              <a:latin typeface="Bahnschrift" panose="020B0502040204020203" pitchFamily="34" charset="0"/>
            </a:endParaRPr>
          </a:p>
          <a:p>
            <a:pPr marL="0" indent="0">
              <a:buNone/>
            </a:pPr>
            <a:r>
              <a:rPr lang="en-US" sz="1600" dirty="0">
                <a:highlight>
                  <a:srgbClr val="FFFF00"/>
                </a:highlight>
                <a:latin typeface="Bahnschrift" panose="020B0502040204020203" pitchFamily="34" charset="0"/>
              </a:rPr>
              <a:t>    </a:t>
            </a:r>
            <a:r>
              <a:rPr lang="en-US" sz="1600" b="0" i="0" dirty="0">
                <a:effectLst/>
                <a:highlight>
                  <a:srgbClr val="FFFF00"/>
                </a:highlight>
                <a:latin typeface="Bahnschrift" panose="020B0502040204020203" pitchFamily="34" charset="0"/>
              </a:rPr>
              <a:t> A[j, k]← A[j, k] − A[</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k] ∗ A[j,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a:t>
            </a:r>
          </a:p>
          <a:p>
            <a:pPr marL="0" indent="0">
              <a:buNone/>
            </a:pPr>
            <a:endParaRPr lang="en-US" sz="1600" b="0" i="0" dirty="0">
              <a:effectLst/>
              <a:highlight>
                <a:srgbClr val="FFFF00"/>
              </a:highlight>
              <a:latin typeface="Bahnschrift" panose="020B0502040204020203" pitchFamily="34" charset="0"/>
            </a:endParaRPr>
          </a:p>
          <a:p>
            <a:pPr marL="0" indent="0">
              <a:buNone/>
            </a:pPr>
            <a:endParaRPr lang="en-US" sz="1600" b="0" i="0" dirty="0">
              <a:effectLst/>
              <a:latin typeface="Bahnschrift" panose="020B0502040204020203" pitchFamily="34" charset="0"/>
            </a:endParaRPr>
          </a:p>
          <a:p>
            <a:pPr marL="0" indent="0">
              <a:buNone/>
            </a:pPr>
            <a:r>
              <a:rPr lang="en-US" sz="1600" b="0" i="0" dirty="0">
                <a:effectLst/>
                <a:highlight>
                  <a:srgbClr val="FFFF00"/>
                </a:highlight>
                <a:latin typeface="Bahnschrift" panose="020B0502040204020203" pitchFamily="34" charset="0"/>
              </a:rPr>
              <a:t> </a:t>
            </a:r>
            <a:endParaRPr lang="en-US" sz="1600" b="0" i="0" dirty="0">
              <a:solidFill>
                <a:srgbClr val="00B050"/>
              </a:solidFill>
              <a:effectLst/>
              <a:highlight>
                <a:srgbClr val="FFFF00"/>
              </a:highlight>
              <a:latin typeface="Bahnschrift" panose="020B0502040204020203" pitchFamily="34" charset="0"/>
            </a:endParaRPr>
          </a:p>
        </p:txBody>
      </p:sp>
      <p:sp>
        <p:nvSpPr>
          <p:cNvPr id="4" name="TextBox 3">
            <a:extLst>
              <a:ext uri="{FF2B5EF4-FFF2-40B4-BE49-F238E27FC236}">
                <a16:creationId xmlns:a16="http://schemas.microsoft.com/office/drawing/2014/main" id="{3A9EB524-A6A9-742B-8380-CF82DC50BB86}"/>
              </a:ext>
            </a:extLst>
          </p:cNvPr>
          <p:cNvSpPr txBox="1"/>
          <p:nvPr/>
        </p:nvSpPr>
        <p:spPr>
          <a:xfrm>
            <a:off x="4579455" y="5014917"/>
            <a:ext cx="306029" cy="369332"/>
          </a:xfrm>
          <a:prstGeom prst="rect">
            <a:avLst/>
          </a:prstGeom>
          <a:noFill/>
        </p:spPr>
        <p:txBody>
          <a:bodyPr wrap="square" rtlCol="0">
            <a:spAutoFit/>
          </a:bodyPr>
          <a:lstStyle/>
          <a:p>
            <a:r>
              <a:rPr lang="en-GB" dirty="0"/>
              <a:t>0</a:t>
            </a:r>
            <a:endParaRPr lang="en-US" dirty="0"/>
          </a:p>
        </p:txBody>
      </p:sp>
      <p:sp>
        <p:nvSpPr>
          <p:cNvPr id="8" name="TextBox 7">
            <a:extLst>
              <a:ext uri="{FF2B5EF4-FFF2-40B4-BE49-F238E27FC236}">
                <a16:creationId xmlns:a16="http://schemas.microsoft.com/office/drawing/2014/main" id="{001C5A4F-B1C6-3E59-1AF7-9ED8F010B880}"/>
              </a:ext>
            </a:extLst>
          </p:cNvPr>
          <p:cNvSpPr txBox="1"/>
          <p:nvPr/>
        </p:nvSpPr>
        <p:spPr>
          <a:xfrm>
            <a:off x="4953721" y="5014917"/>
            <a:ext cx="227404" cy="369332"/>
          </a:xfrm>
          <a:prstGeom prst="rect">
            <a:avLst/>
          </a:prstGeom>
          <a:noFill/>
        </p:spPr>
        <p:txBody>
          <a:bodyPr wrap="square">
            <a:spAutoFit/>
          </a:bodyPr>
          <a:lstStyle/>
          <a:p>
            <a:r>
              <a:rPr lang="en-GB" dirty="0"/>
              <a:t>1</a:t>
            </a:r>
            <a:endParaRPr lang="en-US" dirty="0"/>
          </a:p>
        </p:txBody>
      </p:sp>
      <p:sp>
        <p:nvSpPr>
          <p:cNvPr id="14" name="TextBox 13">
            <a:extLst>
              <a:ext uri="{FF2B5EF4-FFF2-40B4-BE49-F238E27FC236}">
                <a16:creationId xmlns:a16="http://schemas.microsoft.com/office/drawing/2014/main" id="{55CCF963-3370-4DAD-E36A-758FCDCE06A4}"/>
              </a:ext>
            </a:extLst>
          </p:cNvPr>
          <p:cNvSpPr txBox="1"/>
          <p:nvPr/>
        </p:nvSpPr>
        <p:spPr>
          <a:xfrm>
            <a:off x="5405405" y="5014917"/>
            <a:ext cx="227404" cy="369332"/>
          </a:xfrm>
          <a:prstGeom prst="rect">
            <a:avLst/>
          </a:prstGeom>
          <a:noFill/>
        </p:spPr>
        <p:txBody>
          <a:bodyPr wrap="square">
            <a:spAutoFit/>
          </a:bodyPr>
          <a:lstStyle/>
          <a:p>
            <a:r>
              <a:rPr lang="en-GB" dirty="0"/>
              <a:t>5</a:t>
            </a:r>
            <a:endParaRPr lang="en-US" dirty="0"/>
          </a:p>
        </p:txBody>
      </p:sp>
      <p:sp>
        <p:nvSpPr>
          <p:cNvPr id="18" name="TextBox 17">
            <a:extLst>
              <a:ext uri="{FF2B5EF4-FFF2-40B4-BE49-F238E27FC236}">
                <a16:creationId xmlns:a16="http://schemas.microsoft.com/office/drawing/2014/main" id="{9E241C90-5059-F084-03C3-84D6C81DFDCE}"/>
              </a:ext>
            </a:extLst>
          </p:cNvPr>
          <p:cNvSpPr txBox="1"/>
          <p:nvPr/>
        </p:nvSpPr>
        <p:spPr>
          <a:xfrm>
            <a:off x="5685497" y="5001972"/>
            <a:ext cx="401878" cy="369332"/>
          </a:xfrm>
          <a:prstGeom prst="rect">
            <a:avLst/>
          </a:prstGeom>
          <a:noFill/>
        </p:spPr>
        <p:txBody>
          <a:bodyPr wrap="square">
            <a:spAutoFit/>
          </a:bodyPr>
          <a:lstStyle/>
          <a:p>
            <a:r>
              <a:rPr lang="en-GB" dirty="0"/>
              <a:t>-6</a:t>
            </a:r>
            <a:endParaRPr lang="en-US" dirty="0"/>
          </a:p>
        </p:txBody>
      </p:sp>
      <p:pic>
        <p:nvPicPr>
          <p:cNvPr id="46" name="Graphic 45">
            <a:extLst>
              <a:ext uri="{FF2B5EF4-FFF2-40B4-BE49-F238E27FC236}">
                <a16:creationId xmlns:a16="http://schemas.microsoft.com/office/drawing/2014/main" id="{17956DD1-7A35-3745-F66B-2761ACC41D51}"/>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10052304" y="4718304"/>
            <a:ext cx="2057400" cy="2057400"/>
          </a:xfrm>
          <a:prstGeom prst="ellipse">
            <a:avLst/>
          </a:prstGeom>
        </p:spPr>
      </p:pic>
    </p:spTree>
    <p:custDataLst>
      <p:tags r:id="rId1"/>
    </p:custDataLst>
    <p:extLst>
      <p:ext uri="{BB962C8B-B14F-4D97-AF65-F5344CB8AC3E}">
        <p14:creationId xmlns:p14="http://schemas.microsoft.com/office/powerpoint/2010/main" val="262735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p:bldP spid="17" grpId="0" animBg="1"/>
      <p:bldP spid="19" grpId="0"/>
      <p:bldP spid="24" grpId="0"/>
      <p:bldP spid="5" grpId="0"/>
      <p:bldP spid="12" grpId="0"/>
      <p:bldP spid="23" grpId="0"/>
      <p:bldP spid="27" grpId="0"/>
      <p:bldP spid="4" grpId="0"/>
      <p:bldP spid="8" grpId="0"/>
      <p:bldP spid="14"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C34552-A1A2-F333-E76B-B3F0EB67A7B6}"/>
              </a:ext>
            </a:extLst>
          </p:cNvPr>
          <p:cNvSpPr>
            <a:spLocks noGrp="1"/>
          </p:cNvSpPr>
          <p:nvPr>
            <p:ph type="title"/>
          </p:nvPr>
        </p:nvSpPr>
        <p:spPr>
          <a:xfrm>
            <a:off x="1331088" y="565739"/>
            <a:ext cx="9745883" cy="1124949"/>
          </a:xfrm>
        </p:spPr>
        <p:txBody>
          <a:bodyPr>
            <a:normAutofit/>
          </a:bodyPr>
          <a:lstStyle/>
          <a:p>
            <a:r>
              <a:rPr lang="en-GB" dirty="0">
                <a:solidFill>
                  <a:schemeClr val="bg1"/>
                </a:solidFill>
                <a:latin typeface="Bahnschrift" panose="020B0502040204020203" pitchFamily="34" charset="0"/>
              </a:rPr>
              <a:t>Con. How To Implement </a:t>
            </a:r>
            <a:endParaRPr lang="en-US" dirty="0">
              <a:solidFill>
                <a:schemeClr val="bg1"/>
              </a:solidFill>
              <a:latin typeface="Bahnschrift" panose="020B0502040204020203" pitchFamily="34" charset="0"/>
            </a:endParaRPr>
          </a:p>
        </p:txBody>
      </p:sp>
      <p:sp>
        <p:nvSpPr>
          <p:cNvPr id="37" name="Freeform: Shape 36">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9" name="Freeform: Shape 38">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66714E-6BB1-4872-A0BD-0103B8D6A2E4}"/>
                  </a:ext>
                </a:extLst>
              </p:cNvPr>
              <p:cNvSpPr txBox="1"/>
              <p:nvPr/>
            </p:nvSpPr>
            <p:spPr>
              <a:xfrm>
                <a:off x="4541638" y="2648612"/>
                <a:ext cx="1596995" cy="743537"/>
              </a:xfrm>
              <a:prstGeom prst="rect">
                <a:avLst/>
              </a:prstGeom>
              <a:noFill/>
            </p:spPr>
            <p:txBody>
              <a:bodyPr wrap="square" rtlCol="0">
                <a:spAutoFit/>
              </a:bodyPr>
              <a:lstStyle/>
              <a:p>
                <a:pPr defTabSz="557784">
                  <a:spcAft>
                    <a:spcPts val="600"/>
                  </a:spcAft>
                </a:pPr>
                <a14:m>
                  <m:oMath xmlns:m="http://schemas.openxmlformats.org/officeDocument/2006/math">
                    <m:m>
                      <m:mPr>
                        <m:mcs>
                          <m:mc>
                            <m:mcPr>
                              <m:count m:val="3"/>
                              <m:mcJc m:val="center"/>
                            </m:mcPr>
                          </m:mc>
                        </m:mcs>
                        <m:ctrlPr>
                          <a:rPr lang="en-US" sz="1600" i="1">
                            <a:latin typeface="Cambria Math" panose="02040503050406030204" pitchFamily="18" charset="0"/>
                          </a:rPr>
                        </m:ctrlPr>
                      </m:mPr>
                      <m:mr>
                        <m:e>
                          <m:r>
                            <m:rPr>
                              <m:brk m:alnAt="7"/>
                            </m:rPr>
                            <a:rPr lang="en-GB" sz="1600" i="1">
                              <a:latin typeface="Cambria Math" panose="02040503050406030204" pitchFamily="18" charset="0"/>
                            </a:rPr>
                            <m:t>1</m:t>
                          </m:r>
                        </m:e>
                        <m:e>
                          <m:r>
                            <a:rPr lang="en-GB" sz="1600" i="1">
                              <a:latin typeface="Cambria Math" panose="02040503050406030204" pitchFamily="18" charset="0"/>
                            </a:rPr>
                            <m:t>1</m:t>
                          </m:r>
                        </m:e>
                        <m:e>
                          <m:r>
                            <a:rPr lang="en-GB" sz="1600" i="1">
                              <a:latin typeface="Cambria Math" panose="02040503050406030204" pitchFamily="18" charset="0"/>
                            </a:rPr>
                            <m:t>1</m:t>
                          </m:r>
                        </m:e>
                      </m:mr>
                      <m:mr>
                        <m:e>
                          <m:r>
                            <a:rPr lang="en-GB" sz="1600" i="1">
                              <a:solidFill>
                                <a:srgbClr val="005993"/>
                              </a:solidFill>
                              <a:latin typeface="Cambria Math" panose="02040503050406030204" pitchFamily="18" charset="0"/>
                            </a:rPr>
                            <m:t>0</m:t>
                          </m:r>
                        </m:e>
                        <m:e>
                          <m:r>
                            <a:rPr lang="en-GB" sz="1600" i="1">
                              <a:latin typeface="Cambria Math" panose="02040503050406030204" pitchFamily="18" charset="0"/>
                            </a:rPr>
                            <m:t>1</m:t>
                          </m:r>
                        </m:e>
                        <m:e>
                          <m:r>
                            <a:rPr lang="en-GB" sz="1600" i="1">
                              <a:latin typeface="Cambria Math" panose="02040503050406030204" pitchFamily="18" charset="0"/>
                            </a:rPr>
                            <m:t>5</m:t>
                          </m:r>
                        </m:e>
                      </m:mr>
                      <m:mr>
                        <m:e>
                          <m:r>
                            <a:rPr lang="en-GB" sz="1600" i="1">
                              <a:solidFill>
                                <a:srgbClr val="005993"/>
                              </a:solidFill>
                              <a:latin typeface="Cambria Math" panose="02040503050406030204" pitchFamily="18" charset="0"/>
                            </a:rPr>
                            <m:t>0</m:t>
                          </m:r>
                        </m:e>
                        <m:e>
                          <m:r>
                            <a:rPr lang="en-GB" sz="1600" i="1">
                              <a:solidFill>
                                <a:srgbClr val="005993"/>
                              </a:solidFill>
                              <a:latin typeface="Cambria Math" panose="02040503050406030204" pitchFamily="18" charset="0"/>
                            </a:rPr>
                            <m:t>0</m:t>
                          </m:r>
                        </m:e>
                        <m:e>
                          <m:r>
                            <a:rPr lang="en-GB" sz="1600" i="1">
                              <a:latin typeface="Cambria Math" panose="02040503050406030204" pitchFamily="18" charset="0"/>
                            </a:rPr>
                            <m:t>13</m:t>
                          </m:r>
                        </m:e>
                      </m:mr>
                    </m:m>
                  </m:oMath>
                </a14:m>
                <a:r>
                  <a:rPr lang="en-US" sz="1600" dirty="0">
                    <a:latin typeface="Bahnschrift" panose="020B0502040204020203" pitchFamily="34" charset="0"/>
                  </a:rPr>
                  <a:t>  </a:t>
                </a:r>
                <a14:m>
                  <m:oMath xmlns:m="http://schemas.openxmlformats.org/officeDocument/2006/math">
                    <m:m>
                      <m:mPr>
                        <m:mcs>
                          <m:mc>
                            <m:mcPr>
                              <m:count m:val="1"/>
                              <m:mcJc m:val="center"/>
                            </m:mcPr>
                          </m:mc>
                        </m:mcs>
                        <m:ctrlPr>
                          <a:rPr lang="en-US" sz="1600" i="1" dirty="0">
                            <a:latin typeface="Cambria Math" panose="02040503050406030204" pitchFamily="18" charset="0"/>
                          </a:rPr>
                        </m:ctrlPr>
                      </m:mPr>
                      <m:mr>
                        <m:e>
                          <m:r>
                            <m:rPr>
                              <m:brk m:alnAt="7"/>
                            </m:rPr>
                            <a:rPr lang="en-GB" sz="1600" i="1" dirty="0">
                              <a:latin typeface="Cambria Math" panose="02040503050406030204" pitchFamily="18" charset="0"/>
                            </a:rPr>
                            <m:t>3</m:t>
                          </m:r>
                        </m:e>
                      </m:mr>
                      <m:mr>
                        <m:e>
                          <m:r>
                            <a:rPr lang="en-GB" sz="1600" i="1" dirty="0">
                              <a:latin typeface="Cambria Math" panose="02040503050406030204" pitchFamily="18" charset="0"/>
                            </a:rPr>
                            <m:t>−6</m:t>
                          </m:r>
                        </m:e>
                      </m:mr>
                      <m:mr>
                        <m:e>
                          <m:r>
                            <a:rPr lang="en-GB" sz="1600" i="1" dirty="0">
                              <a:latin typeface="Cambria Math" panose="02040503050406030204" pitchFamily="18" charset="0"/>
                            </a:rPr>
                            <m:t>−26</m:t>
                          </m:r>
                        </m:e>
                      </m:mr>
                    </m:m>
                  </m:oMath>
                </a14:m>
                <a:endParaRPr lang="en-US" sz="1600" dirty="0">
                  <a:latin typeface="Bahnschrift" panose="020B0502040204020203" pitchFamily="34" charset="0"/>
                </a:endParaRPr>
              </a:p>
            </p:txBody>
          </p:sp>
        </mc:Choice>
        <mc:Fallback xmlns="">
          <p:sp>
            <p:nvSpPr>
              <p:cNvPr id="7" name="TextBox 6">
                <a:extLst>
                  <a:ext uri="{FF2B5EF4-FFF2-40B4-BE49-F238E27FC236}">
                    <a16:creationId xmlns:a16="http://schemas.microsoft.com/office/drawing/2014/main" id="{7466714E-6BB1-4872-A0BD-0103B8D6A2E4}"/>
                  </a:ext>
                </a:extLst>
              </p:cNvPr>
              <p:cNvSpPr txBox="1">
                <a:spLocks noRot="1" noChangeAspect="1" noMove="1" noResize="1" noEditPoints="1" noAdjustHandles="1" noChangeArrowheads="1" noChangeShapeType="1" noTextEdit="1"/>
              </p:cNvSpPr>
              <p:nvPr/>
            </p:nvSpPr>
            <p:spPr>
              <a:xfrm>
                <a:off x="4541638" y="2648612"/>
                <a:ext cx="1596995" cy="743537"/>
              </a:xfrm>
              <a:prstGeom prst="rect">
                <a:avLst/>
              </a:prstGeom>
              <a:blipFill>
                <a:blip r:embed="rId3"/>
                <a:stretch>
                  <a:fillRect/>
                </a:stretch>
              </a:blipFill>
            </p:spPr>
            <p:txBody>
              <a:bodyPr/>
              <a:lstStyle/>
              <a:p>
                <a:r>
                  <a:rPr lang="en-US">
                    <a:noFill/>
                  </a:rPr>
                  <a:t> </a:t>
                </a:r>
              </a:p>
            </p:txBody>
          </p:sp>
        </mc:Fallback>
      </mc:AlternateContent>
      <p:sp>
        <p:nvSpPr>
          <p:cNvPr id="11" name="Arrow: Down 10">
            <a:extLst>
              <a:ext uri="{FF2B5EF4-FFF2-40B4-BE49-F238E27FC236}">
                <a16:creationId xmlns:a16="http://schemas.microsoft.com/office/drawing/2014/main" id="{C9FAE368-165D-5837-BEA4-EBCBF7502278}"/>
              </a:ext>
            </a:extLst>
          </p:cNvPr>
          <p:cNvSpPr/>
          <p:nvPr/>
        </p:nvSpPr>
        <p:spPr>
          <a:xfrm>
            <a:off x="5348258" y="3442333"/>
            <a:ext cx="227404" cy="30861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Bahnschrift" panose="020B0502040204020203" pitchFamily="34"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F823AE4-BB1F-B553-4059-470F34D87570}"/>
                  </a:ext>
                </a:extLst>
              </p:cNvPr>
              <p:cNvSpPr txBox="1"/>
              <p:nvPr/>
            </p:nvSpPr>
            <p:spPr>
              <a:xfrm>
                <a:off x="4282927" y="3702186"/>
                <a:ext cx="2917115" cy="764953"/>
              </a:xfrm>
              <a:prstGeom prst="rect">
                <a:avLst/>
              </a:prstGeom>
              <a:noFill/>
            </p:spPr>
            <p:txBody>
              <a:bodyPr wrap="square">
                <a:spAutoFit/>
              </a:bodyPr>
              <a:lstStyle/>
              <a:p>
                <a:pPr defTabSz="557784">
                  <a:spcAft>
                    <a:spcPts val="600"/>
                  </a:spcAft>
                </a:pPr>
                <a14:m>
                  <m:oMath xmlns:m="http://schemas.openxmlformats.org/officeDocument/2006/math">
                    <m:r>
                      <a:rPr lang="en-GB" sz="1600" i="1" smtClean="0">
                        <a:latin typeface="Cambria Math" panose="02040503050406030204" pitchFamily="18" charset="0"/>
                      </a:rPr>
                      <m:t>−</m:t>
                    </m:r>
                    <m:r>
                      <a:rPr lang="en-GB" sz="1600" b="0" i="1" smtClean="0">
                        <a:latin typeface="Cambria Math" panose="02040503050406030204" pitchFamily="18" charset="0"/>
                      </a:rPr>
                      <m:t>1</m:t>
                    </m:r>
                    <m:r>
                      <a:rPr lang="en-GB" sz="1600" i="1">
                        <a:latin typeface="Cambria Math" panose="02040503050406030204" pitchFamily="18" charset="0"/>
                      </a:rPr>
                      <m:t>3</m:t>
                    </m:r>
                    <m:r>
                      <a:rPr lang="en-GB" sz="1600" i="1">
                        <a:latin typeface="Cambria Math" panose="02040503050406030204" pitchFamily="18" charset="0"/>
                      </a:rPr>
                      <m:t>𝑧</m:t>
                    </m:r>
                    <m:r>
                      <a:rPr lang="en-GB" sz="1600" i="1">
                        <a:latin typeface="Cambria Math" panose="02040503050406030204" pitchFamily="18" charset="0"/>
                      </a:rPr>
                      <m:t>=−26, </m:t>
                    </m:r>
                    <m:r>
                      <a:rPr lang="en-GB" sz="1600" i="1">
                        <a:latin typeface="Cambria Math" panose="02040503050406030204" pitchFamily="18" charset="0"/>
                      </a:rPr>
                      <m:t>𝑧</m:t>
                    </m:r>
                    <m:r>
                      <a:rPr lang="en-GB" sz="1600" i="1">
                        <a:latin typeface="Cambria Math" panose="02040503050406030204" pitchFamily="18" charset="0"/>
                      </a:rPr>
                      <m:t>=−</m:t>
                    </m:r>
                    <m:f>
                      <m:fPr>
                        <m:ctrlPr>
                          <a:rPr lang="en-GB" sz="1600" i="1">
                            <a:latin typeface="Cambria Math" panose="02040503050406030204" pitchFamily="18" charset="0"/>
                          </a:rPr>
                        </m:ctrlPr>
                      </m:fPr>
                      <m:num>
                        <m:r>
                          <a:rPr lang="en-GB" sz="1600" i="1">
                            <a:latin typeface="Cambria Math" panose="02040503050406030204" pitchFamily="18" charset="0"/>
                          </a:rPr>
                          <m:t>26</m:t>
                        </m:r>
                      </m:num>
                      <m:den>
                        <m:r>
                          <a:rPr lang="en-GB" sz="1600" i="1">
                            <a:latin typeface="Cambria Math" panose="02040503050406030204" pitchFamily="18" charset="0"/>
                          </a:rPr>
                          <m:t>13</m:t>
                        </m:r>
                      </m:den>
                    </m:f>
                  </m:oMath>
                </a14:m>
                <a:r>
                  <a:rPr lang="en-US" sz="1600" dirty="0">
                    <a:latin typeface="Bahnschrift" panose="020B0502040204020203" pitchFamily="34" charset="0"/>
                  </a:rPr>
                  <a:t>  = -</a:t>
                </a:r>
                <a:r>
                  <a:rPr lang="en-US" sz="1600" b="1" dirty="0">
                    <a:latin typeface="Bahnschrift" panose="020B0502040204020203" pitchFamily="34" charset="0"/>
                  </a:rPr>
                  <a:t>2</a:t>
                </a:r>
              </a:p>
              <a:p>
                <a:pPr defTabSz="557784">
                  <a:spcAft>
                    <a:spcPts val="600"/>
                  </a:spcAft>
                </a:pPr>
                <a:endParaRPr lang="en-US" sz="1600" dirty="0">
                  <a:latin typeface="Bahnschrift" panose="020B0502040204020203" pitchFamily="34" charset="0"/>
                </a:endParaRPr>
              </a:p>
            </p:txBody>
          </p:sp>
        </mc:Choice>
        <mc:Fallback>
          <p:sp>
            <p:nvSpPr>
              <p:cNvPr id="13" name="TextBox 12">
                <a:extLst>
                  <a:ext uri="{FF2B5EF4-FFF2-40B4-BE49-F238E27FC236}">
                    <a16:creationId xmlns:a16="http://schemas.microsoft.com/office/drawing/2014/main" id="{4F823AE4-BB1F-B553-4059-470F34D87570}"/>
                  </a:ext>
                </a:extLst>
              </p:cNvPr>
              <p:cNvSpPr txBox="1">
                <a:spLocks noRot="1" noChangeAspect="1" noMove="1" noResize="1" noEditPoints="1" noAdjustHandles="1" noChangeArrowheads="1" noChangeShapeType="1" noTextEdit="1"/>
              </p:cNvSpPr>
              <p:nvPr/>
            </p:nvSpPr>
            <p:spPr>
              <a:xfrm>
                <a:off x="4282927" y="3702186"/>
                <a:ext cx="2917115" cy="764953"/>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A5A44DC1-A851-DDBF-B5DE-B16F66A807D1}"/>
              </a:ext>
            </a:extLst>
          </p:cNvPr>
          <p:cNvCxnSpPr>
            <a:cxnSpLocks/>
          </p:cNvCxnSpPr>
          <p:nvPr/>
        </p:nvCxnSpPr>
        <p:spPr>
          <a:xfrm>
            <a:off x="5598435" y="2688759"/>
            <a:ext cx="0" cy="663241"/>
          </a:xfrm>
          <a:prstGeom prst="line">
            <a:avLst/>
          </a:prstGeom>
        </p:spPr>
        <p:style>
          <a:lnRef idx="1">
            <a:schemeClr val="dk1"/>
          </a:lnRef>
          <a:fillRef idx="0">
            <a:schemeClr val="dk1"/>
          </a:fillRef>
          <a:effectRef idx="0">
            <a:schemeClr val="dk1"/>
          </a:effectRef>
          <a:fontRef idx="minor">
            <a:schemeClr val="tx1"/>
          </a:fontRef>
        </p:style>
      </p:cxnSp>
      <p:sp>
        <p:nvSpPr>
          <p:cNvPr id="17" name="Arrow: Down 16">
            <a:extLst>
              <a:ext uri="{FF2B5EF4-FFF2-40B4-BE49-F238E27FC236}">
                <a16:creationId xmlns:a16="http://schemas.microsoft.com/office/drawing/2014/main" id="{47D5F38C-1216-BFCE-80AE-DB7197B84D6D}"/>
              </a:ext>
            </a:extLst>
          </p:cNvPr>
          <p:cNvSpPr/>
          <p:nvPr/>
        </p:nvSpPr>
        <p:spPr>
          <a:xfrm>
            <a:off x="5348258" y="4234818"/>
            <a:ext cx="227404" cy="30861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Bahnschrift" panose="020B0502040204020203" pitchFamily="34" charset="0"/>
            </a:endParaRPr>
          </a:p>
        </p:txBody>
      </p:sp>
      <p:sp>
        <p:nvSpPr>
          <p:cNvPr id="24" name="TextBox 23">
            <a:extLst>
              <a:ext uri="{FF2B5EF4-FFF2-40B4-BE49-F238E27FC236}">
                <a16:creationId xmlns:a16="http://schemas.microsoft.com/office/drawing/2014/main" id="{988C5AE3-4FCA-098D-0B04-C3F7162A775A}"/>
              </a:ext>
            </a:extLst>
          </p:cNvPr>
          <p:cNvSpPr txBox="1"/>
          <p:nvPr/>
        </p:nvSpPr>
        <p:spPr>
          <a:xfrm>
            <a:off x="7287594" y="2361111"/>
            <a:ext cx="3655092" cy="1154162"/>
          </a:xfrm>
          <a:prstGeom prst="rect">
            <a:avLst/>
          </a:prstGeom>
          <a:noFill/>
        </p:spPr>
        <p:txBody>
          <a:bodyPr wrap="square">
            <a:spAutoFit/>
          </a:bodyPr>
          <a:lstStyle/>
          <a:p>
            <a:pPr marL="285750" indent="-285750" defTabSz="557784">
              <a:spcAft>
                <a:spcPts val="600"/>
              </a:spcAft>
              <a:buFont typeface="Arial" panose="020B0604020202020204" pitchFamily="34" charset="0"/>
              <a:buChar char="•"/>
            </a:pPr>
            <a:r>
              <a:rPr lang="en-GB" sz="1600" dirty="0">
                <a:latin typeface="Bahnschrift" panose="020B0502040204020203" pitchFamily="34" charset="0"/>
              </a:rPr>
              <a:t>After doing this n-1 times we will exit the nested loops with this Matrix</a:t>
            </a:r>
          </a:p>
          <a:p>
            <a:pPr defTabSz="557784">
              <a:spcAft>
                <a:spcPts val="600"/>
              </a:spcAft>
            </a:pPr>
            <a:endParaRPr lang="en-US" sz="1600" dirty="0">
              <a:latin typeface="Bahnschrift" panose="020B0502040204020203" pitchFamily="34" charset="0"/>
            </a:endParaRPr>
          </a:p>
        </p:txBody>
      </p:sp>
      <p:sp>
        <p:nvSpPr>
          <p:cNvPr id="5" name="TextBox 4">
            <a:extLst>
              <a:ext uri="{FF2B5EF4-FFF2-40B4-BE49-F238E27FC236}">
                <a16:creationId xmlns:a16="http://schemas.microsoft.com/office/drawing/2014/main" id="{BA8D608D-3ED6-2141-65C8-460E55E14A33}"/>
              </a:ext>
            </a:extLst>
          </p:cNvPr>
          <p:cNvSpPr txBox="1"/>
          <p:nvPr/>
        </p:nvSpPr>
        <p:spPr>
          <a:xfrm>
            <a:off x="7302979" y="4734686"/>
            <a:ext cx="3575954" cy="584775"/>
          </a:xfrm>
          <a:prstGeom prst="rect">
            <a:avLst/>
          </a:prstGeom>
          <a:noFill/>
        </p:spPr>
        <p:txBody>
          <a:bodyPr wrap="square">
            <a:spAutoFit/>
          </a:bodyPr>
          <a:lstStyle/>
          <a:p>
            <a:pPr marL="285750" indent="-285750" defTabSz="557784">
              <a:spcAft>
                <a:spcPts val="600"/>
              </a:spcAft>
              <a:buFont typeface="Arial" panose="020B0604020202020204" pitchFamily="34" charset="0"/>
              <a:buChar char="•"/>
            </a:pPr>
            <a:r>
              <a:rPr lang="en-GB" sz="1600" dirty="0">
                <a:latin typeface="Bahnschrift" panose="020B0502040204020203" pitchFamily="34" charset="0"/>
              </a:rPr>
              <a:t>After doing this until the 1</a:t>
            </a:r>
            <a:r>
              <a:rPr lang="en-GB" sz="1600" baseline="30000" dirty="0">
                <a:latin typeface="Bahnschrift" panose="020B0502040204020203" pitchFamily="34" charset="0"/>
              </a:rPr>
              <a:t>st</a:t>
            </a:r>
            <a:r>
              <a:rPr lang="en-GB" sz="1600" dirty="0">
                <a:latin typeface="Bahnschrift" panose="020B0502040204020203" pitchFamily="34" charset="0"/>
              </a:rPr>
              <a:t> row. We would reach the result</a:t>
            </a:r>
            <a:endParaRPr lang="en-US" sz="1600" dirty="0">
              <a:latin typeface="Bahnschrift" panose="020B0502040204020203" pitchFamily="34" charset="0"/>
            </a:endParaRPr>
          </a:p>
        </p:txBody>
      </p:sp>
      <p:sp>
        <p:nvSpPr>
          <p:cNvPr id="3" name="TextBox 2">
            <a:extLst>
              <a:ext uri="{FF2B5EF4-FFF2-40B4-BE49-F238E27FC236}">
                <a16:creationId xmlns:a16="http://schemas.microsoft.com/office/drawing/2014/main" id="{65D6A68A-6255-4E4E-7736-79BE7F6514C1}"/>
              </a:ext>
            </a:extLst>
          </p:cNvPr>
          <p:cNvSpPr txBox="1"/>
          <p:nvPr/>
        </p:nvSpPr>
        <p:spPr>
          <a:xfrm>
            <a:off x="855297" y="2352797"/>
            <a:ext cx="2714158" cy="307777"/>
          </a:xfrm>
          <a:prstGeom prst="rect">
            <a:avLst/>
          </a:prstGeom>
          <a:noFill/>
        </p:spPr>
        <p:txBody>
          <a:bodyPr wrap="square" rtlCol="0">
            <a:spAutoFit/>
          </a:bodyPr>
          <a:lstStyle/>
          <a:p>
            <a:pPr defTabSz="557784">
              <a:spcAft>
                <a:spcPts val="600"/>
              </a:spcAft>
            </a:pPr>
            <a:r>
              <a:rPr lang="en-US" sz="1400" dirty="0">
                <a:highlight>
                  <a:srgbClr val="FFFF00"/>
                </a:highlight>
                <a:latin typeface="Bahnschrift" panose="020B0502040204020203" pitchFamily="34" charset="0"/>
              </a:rPr>
              <a:t>for </a:t>
            </a:r>
            <a:r>
              <a:rPr lang="en-US" sz="1400" dirty="0" err="1">
                <a:solidFill>
                  <a:srgbClr val="FF0000"/>
                </a:solidFill>
                <a:highlight>
                  <a:srgbClr val="FFFF00"/>
                </a:highlight>
                <a:latin typeface="Bahnschrift" panose="020B0502040204020203" pitchFamily="34" charset="0"/>
              </a:rPr>
              <a:t>i</a:t>
            </a:r>
            <a:r>
              <a:rPr lang="en-US" sz="1400" dirty="0">
                <a:solidFill>
                  <a:srgbClr val="FF0000"/>
                </a:solidFill>
                <a:highlight>
                  <a:srgbClr val="FFFF00"/>
                </a:highlight>
                <a:latin typeface="Bahnschrift" panose="020B0502040204020203" pitchFamily="34" charset="0"/>
              </a:rPr>
              <a:t> ← 1 </a:t>
            </a:r>
            <a:r>
              <a:rPr lang="en-US" sz="1400" dirty="0">
                <a:highlight>
                  <a:srgbClr val="FFFF00"/>
                </a:highlight>
                <a:latin typeface="Bahnschrift" panose="020B0502040204020203" pitchFamily="34" charset="0"/>
              </a:rPr>
              <a:t>to n − 1</a:t>
            </a:r>
            <a:endParaRPr lang="en-GB" sz="1400" dirty="0">
              <a:latin typeface="Bahnschrift" panose="020B0502040204020203" pitchFamily="34" charset="0"/>
            </a:endParaRPr>
          </a:p>
        </p:txBody>
      </p:sp>
      <p:sp>
        <p:nvSpPr>
          <p:cNvPr id="12" name="TextBox 11">
            <a:extLst>
              <a:ext uri="{FF2B5EF4-FFF2-40B4-BE49-F238E27FC236}">
                <a16:creationId xmlns:a16="http://schemas.microsoft.com/office/drawing/2014/main" id="{C3D6CCCA-AFF5-7603-C527-1CC44CF56DFA}"/>
              </a:ext>
            </a:extLst>
          </p:cNvPr>
          <p:cNvSpPr txBox="1"/>
          <p:nvPr/>
        </p:nvSpPr>
        <p:spPr>
          <a:xfrm>
            <a:off x="7267937" y="3201434"/>
            <a:ext cx="4038328" cy="1892826"/>
          </a:xfrm>
          <a:prstGeom prst="rect">
            <a:avLst/>
          </a:prstGeom>
          <a:noFill/>
        </p:spPr>
        <p:txBody>
          <a:bodyPr wrap="square">
            <a:spAutoFit/>
          </a:bodyPr>
          <a:lstStyle/>
          <a:p>
            <a:pPr marL="285750" indent="-285750" defTabSz="557784">
              <a:spcAft>
                <a:spcPts val="600"/>
              </a:spcAft>
              <a:buFont typeface="Arial" panose="020B0604020202020204" pitchFamily="34" charset="0"/>
              <a:buChar char="•"/>
            </a:pPr>
            <a:r>
              <a:rPr lang="en-GB" sz="1600" dirty="0">
                <a:latin typeface="Bahnschrift" panose="020B0502040204020203" pitchFamily="34" charset="0"/>
              </a:rPr>
              <a:t>4</a:t>
            </a:r>
            <a:r>
              <a:rPr lang="en-GB" sz="1600" baseline="30000" dirty="0">
                <a:latin typeface="Bahnschrift" panose="020B0502040204020203" pitchFamily="34" charset="0"/>
              </a:rPr>
              <a:t>th</a:t>
            </a:r>
            <a:r>
              <a:rPr lang="en-GB" sz="1600" dirty="0">
                <a:latin typeface="Bahnschrift" panose="020B0502040204020203" pitchFamily="34" charset="0"/>
              </a:rPr>
              <a:t> step is to apply backward substitution and start with last row up to the 1</a:t>
            </a:r>
            <a:r>
              <a:rPr lang="en-GB" sz="1600" baseline="30000" dirty="0">
                <a:latin typeface="Bahnschrift" panose="020B0502040204020203" pitchFamily="34" charset="0"/>
              </a:rPr>
              <a:t>st</a:t>
            </a:r>
            <a:r>
              <a:rPr lang="en-GB" sz="1600" dirty="0">
                <a:latin typeface="Bahnschrift" panose="020B0502040204020203" pitchFamily="34" charset="0"/>
              </a:rPr>
              <a:t> one, inside every iteration we need to iterate again to add up all the values in the row. The Example shown is for the last row</a:t>
            </a:r>
          </a:p>
          <a:p>
            <a:pPr defTabSz="557784">
              <a:spcAft>
                <a:spcPts val="600"/>
              </a:spcAft>
            </a:pPr>
            <a:endParaRPr lang="en-GB" sz="1600" dirty="0">
              <a:latin typeface="Bahnschrift" panose="020B0502040204020203" pitchFamily="34" charset="0"/>
            </a:endParaRPr>
          </a:p>
        </p:txBody>
      </p:sp>
      <p:sp>
        <p:nvSpPr>
          <p:cNvPr id="23" name="TextBox 22">
            <a:extLst>
              <a:ext uri="{FF2B5EF4-FFF2-40B4-BE49-F238E27FC236}">
                <a16:creationId xmlns:a16="http://schemas.microsoft.com/office/drawing/2014/main" id="{48B009D6-5DB0-45FE-AD16-823E0955E31E}"/>
              </a:ext>
            </a:extLst>
          </p:cNvPr>
          <p:cNvSpPr txBox="1"/>
          <p:nvPr/>
        </p:nvSpPr>
        <p:spPr>
          <a:xfrm>
            <a:off x="945662" y="2825773"/>
            <a:ext cx="2533427" cy="307777"/>
          </a:xfrm>
          <a:prstGeom prst="rect">
            <a:avLst/>
          </a:prstGeom>
          <a:noFill/>
        </p:spPr>
        <p:txBody>
          <a:bodyPr wrap="square">
            <a:spAutoFit/>
          </a:bodyPr>
          <a:lstStyle/>
          <a:p>
            <a:pPr defTabSz="557784">
              <a:spcAft>
                <a:spcPts val="600"/>
              </a:spcAft>
            </a:pPr>
            <a:r>
              <a:rPr lang="en-US" sz="1400" b="0" i="0" dirty="0">
                <a:effectLst/>
                <a:highlight>
                  <a:srgbClr val="FFFF00"/>
                </a:highlight>
                <a:latin typeface="Bahnschrift" panose="020B0502040204020203" pitchFamily="34" charset="0"/>
              </a:rPr>
              <a:t>for j ← </a:t>
            </a:r>
            <a:r>
              <a:rPr lang="en-US" sz="1400" b="0" i="0" dirty="0" err="1">
                <a:effectLst/>
                <a:highlight>
                  <a:srgbClr val="FFFF00"/>
                </a:highlight>
                <a:latin typeface="Bahnschrift" panose="020B0502040204020203" pitchFamily="34" charset="0"/>
              </a:rPr>
              <a:t>i</a:t>
            </a:r>
            <a:r>
              <a:rPr lang="en-US" sz="1400" b="0" i="0" dirty="0">
                <a:effectLst/>
                <a:highlight>
                  <a:srgbClr val="FFFF00"/>
                </a:highlight>
                <a:latin typeface="Bahnschrift" panose="020B0502040204020203" pitchFamily="34" charset="0"/>
              </a:rPr>
              <a:t> + 1 to n </a:t>
            </a:r>
            <a:r>
              <a:rPr lang="en-US" sz="1400" dirty="0">
                <a:highlight>
                  <a:srgbClr val="FFFF00"/>
                </a:highlight>
                <a:latin typeface="Bahnschrift" panose="020B0502040204020203" pitchFamily="34" charset="0"/>
              </a:rPr>
              <a:t>,</a:t>
            </a:r>
          </a:p>
        </p:txBody>
      </p:sp>
      <p:sp>
        <p:nvSpPr>
          <p:cNvPr id="27" name="TextBox 26">
            <a:extLst>
              <a:ext uri="{FF2B5EF4-FFF2-40B4-BE49-F238E27FC236}">
                <a16:creationId xmlns:a16="http://schemas.microsoft.com/office/drawing/2014/main" id="{EA60A673-7F4D-E10A-6FBD-AA528A4C89B7}"/>
              </a:ext>
            </a:extLst>
          </p:cNvPr>
          <p:cNvSpPr txBox="1"/>
          <p:nvPr/>
        </p:nvSpPr>
        <p:spPr>
          <a:xfrm>
            <a:off x="1125815" y="3261901"/>
            <a:ext cx="3171008" cy="830997"/>
          </a:xfrm>
          <a:prstGeom prst="rect">
            <a:avLst/>
          </a:prstGeom>
          <a:noFill/>
        </p:spPr>
        <p:txBody>
          <a:bodyPr wrap="square">
            <a:spAutoFit/>
          </a:bodyPr>
          <a:lstStyle/>
          <a:p>
            <a:pPr marL="0" indent="0">
              <a:buNone/>
            </a:pPr>
            <a:r>
              <a:rPr lang="en-US" sz="1600" b="0" i="0" dirty="0">
                <a:effectLst/>
                <a:highlight>
                  <a:srgbClr val="FFFF00"/>
                </a:highlight>
                <a:latin typeface="Bahnschrift" panose="020B0502040204020203" pitchFamily="34" charset="0"/>
              </a:rPr>
              <a:t>for k ←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to n + 1 do </a:t>
            </a:r>
            <a:endParaRPr lang="en-US" sz="1600" b="0" i="0" dirty="0">
              <a:solidFill>
                <a:srgbClr val="00B050"/>
              </a:solidFill>
              <a:effectLst/>
              <a:highlight>
                <a:srgbClr val="FFFF00"/>
              </a:highlight>
              <a:latin typeface="Bahnschrift" panose="020B0502040204020203" pitchFamily="34" charset="0"/>
            </a:endParaRPr>
          </a:p>
          <a:p>
            <a:pPr marL="0" indent="0">
              <a:buNone/>
            </a:pPr>
            <a:r>
              <a:rPr lang="en-US" sz="1600" dirty="0">
                <a:highlight>
                  <a:srgbClr val="FFFF00"/>
                </a:highlight>
                <a:latin typeface="Bahnschrift" panose="020B0502040204020203" pitchFamily="34" charset="0"/>
              </a:rPr>
              <a:t>    </a:t>
            </a:r>
            <a:r>
              <a:rPr lang="en-US" sz="1600" b="0" i="0" dirty="0">
                <a:effectLst/>
                <a:highlight>
                  <a:srgbClr val="FFFF00"/>
                </a:highlight>
                <a:latin typeface="Bahnschrift" panose="020B0502040204020203" pitchFamily="34" charset="0"/>
              </a:rPr>
              <a:t> A[j, k]← A[j, k] − A[</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k] ∗ A[j,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a:t>
            </a:r>
          </a:p>
          <a:p>
            <a:pPr marL="0" indent="0">
              <a:buNone/>
            </a:pPr>
            <a:r>
              <a:rPr lang="en-US" sz="1600" b="0" i="0" dirty="0">
                <a:effectLst/>
                <a:highlight>
                  <a:srgbClr val="FFFF00"/>
                </a:highlight>
                <a:latin typeface="Bahnschrift" panose="020B0502040204020203" pitchFamily="34" charset="0"/>
              </a:rPr>
              <a:t> </a:t>
            </a:r>
            <a:endParaRPr lang="en-US" sz="1600" b="0" i="0" dirty="0">
              <a:solidFill>
                <a:srgbClr val="00B050"/>
              </a:solidFill>
              <a:effectLst/>
              <a:highlight>
                <a:srgbClr val="FFFF00"/>
              </a:highlight>
              <a:latin typeface="Bahnschrift" panose="020B0502040204020203" pitchFamily="34" charset="0"/>
            </a:endParaRPr>
          </a:p>
        </p:txBody>
      </p:sp>
      <p:sp>
        <p:nvSpPr>
          <p:cNvPr id="6" name="TextBox 5">
            <a:extLst>
              <a:ext uri="{FF2B5EF4-FFF2-40B4-BE49-F238E27FC236}">
                <a16:creationId xmlns:a16="http://schemas.microsoft.com/office/drawing/2014/main" id="{6E6759F1-664C-43B0-7D6F-3E44CDCC53E9}"/>
              </a:ext>
            </a:extLst>
          </p:cNvPr>
          <p:cNvSpPr txBox="1"/>
          <p:nvPr/>
        </p:nvSpPr>
        <p:spPr>
          <a:xfrm>
            <a:off x="855297" y="4468610"/>
            <a:ext cx="2714158" cy="369332"/>
          </a:xfrm>
          <a:prstGeom prst="rect">
            <a:avLst/>
          </a:prstGeom>
          <a:noFill/>
        </p:spPr>
        <p:txBody>
          <a:bodyPr wrap="square">
            <a:spAutoFit/>
          </a:bodyPr>
          <a:lstStyle/>
          <a:p>
            <a:r>
              <a:rPr lang="en-US" sz="1800" b="0" i="0" dirty="0">
                <a:effectLst/>
                <a:highlight>
                  <a:srgbClr val="FFFF00"/>
                </a:highlight>
                <a:latin typeface="Bahnschrift" panose="020B0502040204020203" pitchFamily="34" charset="0"/>
              </a:rPr>
              <a:t>for j ← n down to 1 do </a:t>
            </a:r>
            <a:endParaRPr lang="en-US" dirty="0">
              <a:highlight>
                <a:srgbClr val="FFFF00"/>
              </a:highlight>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1B9A595-7D22-A021-C542-F015DBCF7FC4}"/>
                  </a:ext>
                </a:extLst>
              </p:cNvPr>
              <p:cNvSpPr txBox="1"/>
              <p:nvPr/>
            </p:nvSpPr>
            <p:spPr>
              <a:xfrm>
                <a:off x="3290189" y="4638158"/>
                <a:ext cx="4344471" cy="384721"/>
              </a:xfrm>
              <a:prstGeom prst="rect">
                <a:avLst/>
              </a:prstGeom>
              <a:noFill/>
            </p:spPr>
            <p:txBody>
              <a:bodyPr wrap="square">
                <a:spAutoFit/>
              </a:bodyPr>
              <a:lstStyle/>
              <a:p>
                <a:pPr defTabSz="557784">
                  <a:spcAft>
                    <a:spcPts val="600"/>
                  </a:spcAft>
                </a:pPr>
                <a14:m>
                  <m:oMathPara xmlns:m="http://schemas.openxmlformats.org/officeDocument/2006/math">
                    <m:oMathParaPr>
                      <m:jc m:val="centerGroup"/>
                    </m:oMathParaPr>
                    <m:oMath xmlns:m="http://schemas.openxmlformats.org/officeDocument/2006/math">
                      <m:r>
                        <m:rPr>
                          <m:sty m:val="p"/>
                        </m:rPr>
                        <a:rPr lang="en-GB" sz="1400" i="1" kern="1200" smtClean="0">
                          <a:solidFill>
                            <a:schemeClr val="tx1"/>
                          </a:solidFill>
                          <a:latin typeface="Cambria Math" panose="02040503050406030204" pitchFamily="18" charset="0"/>
                        </a:rPr>
                        <m:t>y</m:t>
                      </m:r>
                      <m:r>
                        <a:rPr lang="en-GB" sz="1400" i="1" kern="1200" smtClean="0">
                          <a:solidFill>
                            <a:schemeClr val="tx1"/>
                          </a:solidFill>
                          <a:latin typeface="Cambria Math" panose="02040503050406030204" pitchFamily="18" charset="0"/>
                        </a:rPr>
                        <m:t>+5</m:t>
                      </m:r>
                      <m:d>
                        <m:dPr>
                          <m:ctrlPr>
                            <a:rPr lang="en-GB" sz="1400" i="1" kern="1200">
                              <a:solidFill>
                                <a:schemeClr val="tx1"/>
                              </a:solidFill>
                              <a:latin typeface="Cambria Math" panose="02040503050406030204" pitchFamily="18" charset="0"/>
                            </a:rPr>
                          </m:ctrlPr>
                        </m:dPr>
                        <m:e>
                          <m:r>
                            <a:rPr lang="en-GB" sz="1400" i="1" kern="1200">
                              <a:solidFill>
                                <a:schemeClr val="tx1"/>
                              </a:solidFill>
                              <a:latin typeface="Cambria Math" panose="02040503050406030204" pitchFamily="18" charset="0"/>
                            </a:rPr>
                            <m:t>−2</m:t>
                          </m:r>
                        </m:e>
                      </m:d>
                      <m:r>
                        <a:rPr lang="en-GB" sz="1400" i="1" kern="1200">
                          <a:solidFill>
                            <a:schemeClr val="tx1"/>
                          </a:solidFill>
                          <a:latin typeface="Cambria Math" panose="02040503050406030204" pitchFamily="18" charset="0"/>
                        </a:rPr>
                        <m:t>=−6, </m:t>
                      </m:r>
                      <m:r>
                        <a:rPr lang="en-GB" sz="1400" i="1" kern="1200">
                          <a:solidFill>
                            <a:schemeClr val="tx1"/>
                          </a:solidFill>
                          <a:latin typeface="Cambria Math" panose="02040503050406030204" pitchFamily="18" charset="0"/>
                        </a:rPr>
                        <m:t>𝑦</m:t>
                      </m:r>
                      <m:r>
                        <a:rPr lang="en-GB" sz="1400" i="1" kern="1200">
                          <a:solidFill>
                            <a:schemeClr val="tx1"/>
                          </a:solidFill>
                          <a:latin typeface="Cambria Math" panose="02040503050406030204" pitchFamily="18" charset="0"/>
                        </a:rPr>
                        <m:t>−10=6,</m:t>
                      </m:r>
                      <m:r>
                        <a:rPr lang="en-GB" sz="1400" i="1" kern="1200">
                          <a:solidFill>
                            <a:schemeClr val="tx1"/>
                          </a:solidFill>
                          <a:latin typeface="Cambria Math" panose="02040503050406030204" pitchFamily="18" charset="0"/>
                        </a:rPr>
                        <m:t>𝑦</m:t>
                      </m:r>
                      <m:r>
                        <a:rPr lang="en-GB" sz="1400" i="1" kern="1200">
                          <a:solidFill>
                            <a:schemeClr val="tx1"/>
                          </a:solidFill>
                          <a:latin typeface="Cambria Math" panose="02040503050406030204" pitchFamily="18" charset="0"/>
                        </a:rPr>
                        <m:t>=10−6=</m:t>
                      </m:r>
                      <m:r>
                        <a:rPr lang="en-GB" sz="1400" b="1" i="1" kern="1200">
                          <a:solidFill>
                            <a:schemeClr val="tx1"/>
                          </a:solidFill>
                          <a:latin typeface="Cambria Math" panose="02040503050406030204" pitchFamily="18" charset="0"/>
                        </a:rPr>
                        <m:t>𝟒</m:t>
                      </m:r>
                    </m:oMath>
                  </m:oMathPara>
                </a14:m>
                <a:endParaRPr lang="en-US" sz="1400" b="1" dirty="0">
                  <a:latin typeface="Bahnschrift" panose="020B0502040204020203" pitchFamily="34" charset="0"/>
                </a:endParaRPr>
              </a:p>
            </p:txBody>
          </p:sp>
        </mc:Choice>
        <mc:Fallback xmlns="">
          <p:sp>
            <p:nvSpPr>
              <p:cNvPr id="14" name="TextBox 13">
                <a:extLst>
                  <a:ext uri="{FF2B5EF4-FFF2-40B4-BE49-F238E27FC236}">
                    <a16:creationId xmlns:a16="http://schemas.microsoft.com/office/drawing/2014/main" id="{41B9A595-7D22-A021-C542-F015DBCF7FC4}"/>
                  </a:ext>
                </a:extLst>
              </p:cNvPr>
              <p:cNvSpPr txBox="1">
                <a:spLocks noRot="1" noChangeAspect="1" noMove="1" noResize="1" noEditPoints="1" noAdjustHandles="1" noChangeArrowheads="1" noChangeShapeType="1" noTextEdit="1"/>
              </p:cNvSpPr>
              <p:nvPr/>
            </p:nvSpPr>
            <p:spPr>
              <a:xfrm>
                <a:off x="3290189" y="4638158"/>
                <a:ext cx="4344471" cy="3847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DC3D7B3-68CF-2C3A-9879-3A77FC19DAA1}"/>
                  </a:ext>
                </a:extLst>
              </p:cNvPr>
              <p:cNvSpPr txBox="1"/>
              <p:nvPr/>
            </p:nvSpPr>
            <p:spPr>
              <a:xfrm>
                <a:off x="4048826" y="4821833"/>
                <a:ext cx="3202956" cy="384721"/>
              </a:xfrm>
              <a:prstGeom prst="rect">
                <a:avLst/>
              </a:prstGeom>
              <a:noFill/>
            </p:spPr>
            <p:txBody>
              <a:bodyPr wrap="square">
                <a:spAutoFit/>
              </a:bodyPr>
              <a:lstStyle/>
              <a:p>
                <a:pPr defTabSz="557784">
                  <a:spcAft>
                    <a:spcPts val="600"/>
                  </a:spcAft>
                </a:pPr>
                <a14:m>
                  <m:oMathPara xmlns:m="http://schemas.openxmlformats.org/officeDocument/2006/math">
                    <m:oMathParaPr>
                      <m:jc m:val="left"/>
                    </m:oMathParaPr>
                    <m:oMath xmlns:m="http://schemas.openxmlformats.org/officeDocument/2006/math">
                      <m:r>
                        <a:rPr lang="en-GB" sz="1400" i="1" kern="1200" smtClean="0">
                          <a:solidFill>
                            <a:schemeClr val="tx1"/>
                          </a:solidFill>
                          <a:latin typeface="Cambria Math" panose="02040503050406030204" pitchFamily="18" charset="0"/>
                        </a:rPr>
                        <m:t>𝑥</m:t>
                      </m:r>
                      <m:r>
                        <a:rPr lang="en-GB" sz="1400" i="1" kern="1200" smtClean="0">
                          <a:solidFill>
                            <a:schemeClr val="tx1"/>
                          </a:solidFill>
                          <a:latin typeface="Cambria Math" panose="02040503050406030204" pitchFamily="18" charset="0"/>
                        </a:rPr>
                        <m:t>+4−2=3, </m:t>
                      </m:r>
                      <m:r>
                        <a:rPr lang="en-GB" sz="1400" i="1" kern="1200" smtClean="0">
                          <a:solidFill>
                            <a:schemeClr val="tx1"/>
                          </a:solidFill>
                          <a:latin typeface="Cambria Math" panose="02040503050406030204" pitchFamily="18" charset="0"/>
                        </a:rPr>
                        <m:t>𝑥</m:t>
                      </m:r>
                      <m:r>
                        <a:rPr lang="en-GB" sz="1400" i="1" kern="1200" smtClean="0">
                          <a:solidFill>
                            <a:schemeClr val="tx1"/>
                          </a:solidFill>
                          <a:latin typeface="Cambria Math" panose="02040503050406030204" pitchFamily="18" charset="0"/>
                        </a:rPr>
                        <m:t>+2=3, </m:t>
                      </m:r>
                      <m:r>
                        <a:rPr lang="en-GB" sz="1400" i="1" kern="1200" smtClean="0">
                          <a:solidFill>
                            <a:schemeClr val="tx1"/>
                          </a:solidFill>
                          <a:latin typeface="Cambria Math" panose="02040503050406030204" pitchFamily="18" charset="0"/>
                        </a:rPr>
                        <m:t>𝑥</m:t>
                      </m:r>
                      <m:r>
                        <a:rPr lang="en-GB" sz="1400" i="1" kern="1200" smtClean="0">
                          <a:solidFill>
                            <a:schemeClr val="tx1"/>
                          </a:solidFill>
                          <a:latin typeface="Cambria Math" panose="02040503050406030204" pitchFamily="18" charset="0"/>
                        </a:rPr>
                        <m:t>=3−2=</m:t>
                      </m:r>
                      <m:r>
                        <a:rPr lang="en-GB" sz="1400" b="1" i="1" kern="1200">
                          <a:solidFill>
                            <a:schemeClr val="tx1"/>
                          </a:solidFill>
                          <a:latin typeface="Cambria Math" panose="02040503050406030204" pitchFamily="18" charset="0"/>
                        </a:rPr>
                        <m:t>𝟏</m:t>
                      </m:r>
                    </m:oMath>
                  </m:oMathPara>
                </a14:m>
                <a:endParaRPr lang="en-US" sz="1400" b="1" dirty="0">
                  <a:latin typeface="Bahnschrift" panose="020B0502040204020203" pitchFamily="34" charset="0"/>
                </a:endParaRPr>
              </a:p>
            </p:txBody>
          </p:sp>
        </mc:Choice>
        <mc:Fallback xmlns="">
          <p:sp>
            <p:nvSpPr>
              <p:cNvPr id="21" name="TextBox 20">
                <a:extLst>
                  <a:ext uri="{FF2B5EF4-FFF2-40B4-BE49-F238E27FC236}">
                    <a16:creationId xmlns:a16="http://schemas.microsoft.com/office/drawing/2014/main" id="{EDC3D7B3-68CF-2C3A-9879-3A77FC19DAA1}"/>
                  </a:ext>
                </a:extLst>
              </p:cNvPr>
              <p:cNvSpPr txBox="1">
                <a:spLocks noRot="1" noChangeAspect="1" noMove="1" noResize="1" noEditPoints="1" noAdjustHandles="1" noChangeArrowheads="1" noChangeShapeType="1" noTextEdit="1"/>
              </p:cNvSpPr>
              <p:nvPr/>
            </p:nvSpPr>
            <p:spPr>
              <a:xfrm>
                <a:off x="4048826" y="4821833"/>
                <a:ext cx="3202956" cy="384721"/>
              </a:xfrm>
              <a:prstGeom prst="rect">
                <a:avLst/>
              </a:prstGeom>
              <a:blipFill>
                <a:blip r:embed="rId6"/>
                <a:stretch>
                  <a:fillRect/>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091C0F76-F04F-D3EE-44E5-40CB7F75B9F2}"/>
              </a:ext>
            </a:extLst>
          </p:cNvPr>
          <p:cNvSpPr txBox="1"/>
          <p:nvPr/>
        </p:nvSpPr>
        <p:spPr>
          <a:xfrm>
            <a:off x="1105272" y="4988027"/>
            <a:ext cx="5033361" cy="923330"/>
          </a:xfrm>
          <a:prstGeom prst="rect">
            <a:avLst/>
          </a:prstGeom>
          <a:noFill/>
        </p:spPr>
        <p:txBody>
          <a:bodyPr wrap="square">
            <a:spAutoFit/>
          </a:bodyPr>
          <a:lstStyle/>
          <a:p>
            <a:pPr marL="0" indent="0">
              <a:buNone/>
            </a:pPr>
            <a:r>
              <a:rPr lang="en-US" sz="1800" b="0" i="0" dirty="0">
                <a:effectLst/>
                <a:highlight>
                  <a:srgbClr val="FFFF00"/>
                </a:highlight>
                <a:latin typeface="Bahnschrift" panose="020B0502040204020203" pitchFamily="34" charset="0"/>
              </a:rPr>
              <a:t>for k ← j +1 to n do </a:t>
            </a:r>
            <a:endParaRPr lang="en-US" sz="1800" b="0" i="0" dirty="0">
              <a:solidFill>
                <a:srgbClr val="00B050"/>
              </a:solidFill>
              <a:effectLst/>
              <a:highlight>
                <a:srgbClr val="FFFF00"/>
              </a:highlight>
              <a:latin typeface="Bahnschrift" panose="020B0502040204020203" pitchFamily="34" charset="0"/>
            </a:endParaRPr>
          </a:p>
          <a:p>
            <a:pPr marL="0" indent="0">
              <a:buNone/>
            </a:pPr>
            <a:r>
              <a:rPr lang="en-US" sz="1800" dirty="0">
                <a:highlight>
                  <a:srgbClr val="FFFF00"/>
                </a:highlight>
                <a:latin typeface="Bahnschrift" panose="020B0502040204020203" pitchFamily="34" charset="0"/>
              </a:rPr>
              <a:t>		</a:t>
            </a:r>
            <a:r>
              <a:rPr lang="en-US" sz="1800" b="0" i="0" dirty="0">
                <a:effectLst/>
                <a:highlight>
                  <a:srgbClr val="FFFF00"/>
                </a:highlight>
                <a:latin typeface="Bahnschrift" panose="020B0502040204020203" pitchFamily="34" charset="0"/>
              </a:rPr>
              <a:t> t ← t + A[j, k] * x[k] </a:t>
            </a:r>
            <a:r>
              <a:rPr lang="en-US" sz="1800" dirty="0">
                <a:highlight>
                  <a:srgbClr val="FFFF00"/>
                </a:highlight>
                <a:latin typeface="Bahnschrift" panose="020B0502040204020203" pitchFamily="34" charset="0"/>
              </a:rPr>
              <a:t>	</a:t>
            </a:r>
          </a:p>
          <a:p>
            <a:pPr marL="0" indent="0">
              <a:buNone/>
            </a:pPr>
            <a:r>
              <a:rPr lang="en-US" sz="1800" b="0" i="0" dirty="0">
                <a:effectLst/>
                <a:highlight>
                  <a:srgbClr val="FFFF00"/>
                </a:highlight>
                <a:latin typeface="Bahnschrift" panose="020B0502040204020203" pitchFamily="34" charset="0"/>
              </a:rPr>
              <a:t>x[j] ← (A[j, n+1] - t) / A[j, j] </a:t>
            </a:r>
            <a:r>
              <a:rPr lang="en-US" sz="1800" b="0" i="0" dirty="0">
                <a:solidFill>
                  <a:srgbClr val="00B050"/>
                </a:solidFill>
                <a:effectLst/>
                <a:highlight>
                  <a:srgbClr val="FFFF00"/>
                </a:highlight>
                <a:latin typeface="Bahnschrift" panose="020B0502040204020203" pitchFamily="34" charset="0"/>
              </a:rPr>
              <a:t> </a:t>
            </a:r>
          </a:p>
        </p:txBody>
      </p:sp>
      <p:pic>
        <p:nvPicPr>
          <p:cNvPr id="74" name="Graphic 73">
            <a:extLst>
              <a:ext uri="{FF2B5EF4-FFF2-40B4-BE49-F238E27FC236}">
                <a16:creationId xmlns:a16="http://schemas.microsoft.com/office/drawing/2014/main" id="{36525FB0-DB25-CF03-86ED-CC365B919228}"/>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052304" y="4718304"/>
            <a:ext cx="2057400" cy="2057400"/>
          </a:xfrm>
          <a:prstGeom prst="ellipse">
            <a:avLst/>
          </a:prstGeom>
        </p:spPr>
      </p:pic>
    </p:spTree>
    <p:custDataLst>
      <p:tags r:id="rId1"/>
    </p:custDataLst>
    <p:extLst>
      <p:ext uri="{BB962C8B-B14F-4D97-AF65-F5344CB8AC3E}">
        <p14:creationId xmlns:p14="http://schemas.microsoft.com/office/powerpoint/2010/main" val="322959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p:bldP spid="17" grpId="0" animBg="1"/>
      <p:bldP spid="24" grpId="0"/>
      <p:bldP spid="5" grpId="0"/>
      <p:bldP spid="3" grpId="0"/>
      <p:bldP spid="12" grpId="0"/>
      <p:bldP spid="23" grpId="0"/>
      <p:bldP spid="27" grpId="0"/>
      <p:bldP spid="6" grpId="0"/>
      <p:bldP spid="14" grpId="0"/>
      <p:bldP spid="21"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C34552-A1A2-F333-E76B-B3F0EB67A7B6}"/>
              </a:ext>
            </a:extLst>
          </p:cNvPr>
          <p:cNvSpPr>
            <a:spLocks noGrp="1"/>
          </p:cNvSpPr>
          <p:nvPr>
            <p:ph type="title"/>
          </p:nvPr>
        </p:nvSpPr>
        <p:spPr>
          <a:xfrm>
            <a:off x="1331088" y="565739"/>
            <a:ext cx="9745883" cy="1124949"/>
          </a:xfrm>
        </p:spPr>
        <p:txBody>
          <a:bodyPr>
            <a:normAutofit/>
          </a:bodyPr>
          <a:lstStyle/>
          <a:p>
            <a:r>
              <a:rPr lang="en-GB" dirty="0">
                <a:solidFill>
                  <a:schemeClr val="bg1"/>
                </a:solidFill>
                <a:latin typeface="Bahnschrift" panose="020B0502040204020203" pitchFamily="34" charset="0"/>
              </a:rPr>
              <a:t>Special Case</a:t>
            </a:r>
            <a:endParaRPr lang="en-US" dirty="0">
              <a:solidFill>
                <a:schemeClr val="bg1"/>
              </a:solidFill>
              <a:latin typeface="Bahnschrift" panose="020B0502040204020203" pitchFamily="34" charset="0"/>
            </a:endParaRPr>
          </a:p>
        </p:txBody>
      </p:sp>
      <p:sp>
        <p:nvSpPr>
          <p:cNvPr id="37" name="Freeform: Shape 36">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9" name="Freeform: Shape 38">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66714E-6BB1-4872-A0BD-0103B8D6A2E4}"/>
                  </a:ext>
                </a:extLst>
              </p:cNvPr>
              <p:cNvSpPr txBox="1"/>
              <p:nvPr/>
            </p:nvSpPr>
            <p:spPr>
              <a:xfrm>
                <a:off x="6260523" y="2617009"/>
                <a:ext cx="1596995" cy="764761"/>
              </a:xfrm>
              <a:prstGeom prst="rect">
                <a:avLst/>
              </a:prstGeom>
              <a:noFill/>
            </p:spPr>
            <p:txBody>
              <a:bodyPr wrap="square" rtlCol="0">
                <a:spAutoFit/>
              </a:bodyPr>
              <a:lstStyle/>
              <a:p>
                <a:pPr defTabSz="557784">
                  <a:spcAft>
                    <a:spcPts val="600"/>
                  </a:spcAft>
                </a:pPr>
                <a14:m>
                  <m:oMath xmlns:m="http://schemas.openxmlformats.org/officeDocument/2006/math">
                    <m:m>
                      <m:mPr>
                        <m:mcs>
                          <m:mc>
                            <m:mcPr>
                              <m:count m:val="3"/>
                              <m:mcJc m:val="center"/>
                            </m:mcPr>
                          </m:mc>
                        </m:mcs>
                        <m:ctrlPr>
                          <a:rPr lang="en-US" sz="1600" i="1" kern="1200" smtClean="0">
                            <a:solidFill>
                              <a:schemeClr val="tx1"/>
                            </a:solidFill>
                            <a:latin typeface="Cambria Math" panose="02040503050406030204" pitchFamily="18" charset="0"/>
                          </a:rPr>
                        </m:ctrlPr>
                      </m:mPr>
                      <m:mr>
                        <m:e>
                          <m:r>
                            <m:rPr>
                              <m:brk m:alnAt="7"/>
                            </m:rPr>
                            <a:rPr lang="en-GB" sz="1600" b="0" i="1" kern="1200" smtClean="0">
                              <a:solidFill>
                                <a:schemeClr val="tx1"/>
                              </a:solidFill>
                              <a:latin typeface="Cambria Math" panose="02040503050406030204" pitchFamily="18" charset="0"/>
                            </a:rPr>
                            <m:t>0</m:t>
                          </m:r>
                        </m:e>
                        <m:e>
                          <m:r>
                            <a:rPr lang="en-GB" sz="1600" i="1" kern="1200" smtClean="0">
                              <a:solidFill>
                                <a:schemeClr val="tx1"/>
                              </a:solidFill>
                              <a:latin typeface="Cambria Math" panose="02040503050406030204" pitchFamily="18" charset="0"/>
                            </a:rPr>
                            <m:t>1</m:t>
                          </m:r>
                        </m:e>
                        <m:e>
                          <m:r>
                            <a:rPr lang="en-GB" sz="1600" i="1" kern="1200" smtClean="0">
                              <a:solidFill>
                                <a:schemeClr val="tx1"/>
                              </a:solidFill>
                              <a:latin typeface="Cambria Math" panose="02040503050406030204" pitchFamily="18" charset="0"/>
                            </a:rPr>
                            <m:t>1</m:t>
                          </m:r>
                        </m:e>
                      </m:mr>
                      <m:mr>
                        <m:e>
                          <m:r>
                            <a:rPr lang="en-GB" sz="1600" i="1" kern="1200" smtClean="0">
                              <a:solidFill>
                                <a:schemeClr val="tx1"/>
                              </a:solidFill>
                              <a:latin typeface="Cambria Math" panose="02040503050406030204" pitchFamily="18" charset="0"/>
                            </a:rPr>
                            <m:t>2</m:t>
                          </m:r>
                        </m:e>
                        <m:e>
                          <m:r>
                            <a:rPr lang="en-GB" sz="1600" i="1" kern="1200">
                              <a:solidFill>
                                <a:schemeClr val="tx1"/>
                              </a:solidFill>
                              <a:latin typeface="Cambria Math" panose="02040503050406030204" pitchFamily="18" charset="0"/>
                            </a:rPr>
                            <m:t>3</m:t>
                          </m:r>
                        </m:e>
                        <m:e>
                          <m:r>
                            <a:rPr lang="en-GB" sz="1600" i="1" kern="1200">
                              <a:solidFill>
                                <a:schemeClr val="tx1"/>
                              </a:solidFill>
                              <a:latin typeface="Cambria Math" panose="02040503050406030204" pitchFamily="18" charset="0"/>
                            </a:rPr>
                            <m:t>7</m:t>
                          </m:r>
                        </m:e>
                      </m:mr>
                      <m:mr>
                        <m:e>
                          <m:r>
                            <a:rPr lang="en-GB" sz="1600" i="1" kern="1200" smtClean="0">
                              <a:solidFill>
                                <a:schemeClr val="tx1"/>
                              </a:solidFill>
                              <a:latin typeface="Cambria Math" panose="02040503050406030204" pitchFamily="18" charset="0"/>
                            </a:rPr>
                            <m:t>1</m:t>
                          </m:r>
                        </m:e>
                        <m:e>
                          <m:r>
                            <a:rPr lang="en-GB" sz="1600" i="1" kern="1200" smtClean="0">
                              <a:solidFill>
                                <a:schemeClr val="tx1"/>
                              </a:solidFill>
                              <a:latin typeface="Cambria Math" panose="02040503050406030204" pitchFamily="18" charset="0"/>
                            </a:rPr>
                            <m:t>3</m:t>
                          </m:r>
                        </m:e>
                        <m:e>
                          <m:r>
                            <a:rPr lang="en-GB" sz="1600" i="1" kern="1200">
                              <a:solidFill>
                                <a:schemeClr val="tx1"/>
                              </a:solidFill>
                              <a:latin typeface="Cambria Math" panose="02040503050406030204" pitchFamily="18" charset="0"/>
                            </a:rPr>
                            <m:t>−2</m:t>
                          </m:r>
                        </m:e>
                      </m:mr>
                    </m:m>
                  </m:oMath>
                </a14:m>
                <a:r>
                  <a:rPr lang="en-US" sz="1600" kern="1200" dirty="0">
                    <a:solidFill>
                      <a:schemeClr val="tx1"/>
                    </a:solidFill>
                    <a:latin typeface="Bahnschrift" panose="020B0502040204020203" pitchFamily="34" charset="0"/>
                  </a:rPr>
                  <a:t>  </a:t>
                </a:r>
                <a14:m>
                  <m:oMath xmlns:m="http://schemas.openxmlformats.org/officeDocument/2006/math">
                    <m:m>
                      <m:mPr>
                        <m:mcs>
                          <m:mc>
                            <m:mcPr>
                              <m:count m:val="1"/>
                              <m:mcJc m:val="center"/>
                            </m:mcPr>
                          </m:mc>
                        </m:mcs>
                        <m:ctrlPr>
                          <a:rPr lang="en-US" sz="1600" i="1" kern="1200" dirty="0">
                            <a:solidFill>
                              <a:schemeClr val="tx1"/>
                            </a:solidFill>
                            <a:latin typeface="Cambria Math" panose="02040503050406030204" pitchFamily="18" charset="0"/>
                          </a:rPr>
                        </m:ctrlPr>
                      </m:mPr>
                      <m:mr>
                        <m:e>
                          <m:r>
                            <m:rPr>
                              <m:brk m:alnAt="7"/>
                            </m:rPr>
                            <a:rPr lang="en-GB" sz="1600" i="1" kern="1200" dirty="0" smtClean="0">
                              <a:solidFill>
                                <a:schemeClr val="tx1"/>
                              </a:solidFill>
                              <a:latin typeface="Cambria Math" panose="02040503050406030204" pitchFamily="18" charset="0"/>
                            </a:rPr>
                            <m:t>3</m:t>
                          </m:r>
                        </m:e>
                      </m:mr>
                      <m:mr>
                        <m:e>
                          <m:r>
                            <a:rPr lang="en-GB" sz="1600" i="1" kern="1200" dirty="0">
                              <a:solidFill>
                                <a:schemeClr val="tx1"/>
                              </a:solidFill>
                              <a:latin typeface="Cambria Math" panose="02040503050406030204" pitchFamily="18" charset="0"/>
                            </a:rPr>
                            <m:t>0</m:t>
                          </m:r>
                        </m:e>
                      </m:mr>
                      <m:mr>
                        <m:e>
                          <m:r>
                            <a:rPr lang="en-GB" sz="1600" i="1" kern="1200" dirty="0">
                              <a:solidFill>
                                <a:schemeClr val="tx1"/>
                              </a:solidFill>
                              <a:latin typeface="Cambria Math" panose="02040503050406030204" pitchFamily="18" charset="0"/>
                            </a:rPr>
                            <m:t>17</m:t>
                          </m:r>
                        </m:e>
                      </m:mr>
                    </m:m>
                  </m:oMath>
                </a14:m>
                <a:r>
                  <a:rPr lang="en-US" sz="1600" kern="1200" dirty="0">
                    <a:solidFill>
                      <a:schemeClr val="tx1"/>
                    </a:solidFill>
                    <a:latin typeface="Bahnschrift" panose="020B0502040204020203" pitchFamily="34" charset="0"/>
                  </a:rPr>
                  <a:t> </a:t>
                </a:r>
                <a:endParaRPr lang="en-US" sz="1600" dirty="0">
                  <a:latin typeface="Bahnschrift" panose="020B0502040204020203" pitchFamily="34" charset="0"/>
                </a:endParaRPr>
              </a:p>
            </p:txBody>
          </p:sp>
        </mc:Choice>
        <mc:Fallback xmlns="">
          <p:sp>
            <p:nvSpPr>
              <p:cNvPr id="7" name="TextBox 6">
                <a:extLst>
                  <a:ext uri="{FF2B5EF4-FFF2-40B4-BE49-F238E27FC236}">
                    <a16:creationId xmlns:a16="http://schemas.microsoft.com/office/drawing/2014/main" id="{7466714E-6BB1-4872-A0BD-0103B8D6A2E4}"/>
                  </a:ext>
                </a:extLst>
              </p:cNvPr>
              <p:cNvSpPr txBox="1">
                <a:spLocks noRot="1" noChangeAspect="1" noMove="1" noResize="1" noEditPoints="1" noAdjustHandles="1" noChangeArrowheads="1" noChangeShapeType="1" noTextEdit="1"/>
              </p:cNvSpPr>
              <p:nvPr/>
            </p:nvSpPr>
            <p:spPr>
              <a:xfrm>
                <a:off x="6260523" y="2617009"/>
                <a:ext cx="1596995" cy="764761"/>
              </a:xfrm>
              <a:prstGeom prst="rect">
                <a:avLst/>
              </a:prstGeom>
              <a:blipFill>
                <a:blip r:embed="rId2"/>
                <a:stretch>
                  <a:fillRect/>
                </a:stretch>
              </a:blipFill>
            </p:spPr>
            <p:txBody>
              <a:bodyPr/>
              <a:lstStyle/>
              <a:p>
                <a:r>
                  <a:rPr lang="en-US">
                    <a:noFill/>
                  </a:rPr>
                  <a:t> </a:t>
                </a:r>
              </a:p>
            </p:txBody>
          </p:sp>
        </mc:Fallback>
      </mc:AlternateContent>
      <p:sp>
        <p:nvSpPr>
          <p:cNvPr id="11" name="Arrow: Down 10">
            <a:extLst>
              <a:ext uri="{FF2B5EF4-FFF2-40B4-BE49-F238E27FC236}">
                <a16:creationId xmlns:a16="http://schemas.microsoft.com/office/drawing/2014/main" id="{C9FAE368-165D-5837-BEA4-EBCBF7502278}"/>
              </a:ext>
            </a:extLst>
          </p:cNvPr>
          <p:cNvSpPr/>
          <p:nvPr/>
        </p:nvSpPr>
        <p:spPr>
          <a:xfrm>
            <a:off x="6848553" y="3378957"/>
            <a:ext cx="227404" cy="30861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Bahnschrift" panose="020B0502040204020203"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823AE4-BB1F-B553-4059-470F34D87570}"/>
                  </a:ext>
                </a:extLst>
              </p:cNvPr>
              <p:cNvSpPr txBox="1"/>
              <p:nvPr/>
            </p:nvSpPr>
            <p:spPr>
              <a:xfrm>
                <a:off x="6327275" y="3674885"/>
                <a:ext cx="1463490" cy="743537"/>
              </a:xfrm>
              <a:prstGeom prst="rect">
                <a:avLst/>
              </a:prstGeom>
              <a:noFill/>
            </p:spPr>
            <p:txBody>
              <a:bodyPr wrap="square">
                <a:spAutoFit/>
              </a:bodyPr>
              <a:lstStyle/>
              <a:p>
                <a:pPr defTabSz="557784">
                  <a:spcAft>
                    <a:spcPts val="600"/>
                  </a:spcAft>
                </a:pPr>
                <a14:m>
                  <m:oMath xmlns:m="http://schemas.openxmlformats.org/officeDocument/2006/math">
                    <m:m>
                      <m:mPr>
                        <m:mcs>
                          <m:mc>
                            <m:mcPr>
                              <m:count m:val="3"/>
                              <m:mcJc m:val="center"/>
                            </m:mcPr>
                          </m:mc>
                        </m:mcs>
                        <m:ctrlPr>
                          <a:rPr lang="en-US" sz="1600" i="1" smtClean="0">
                            <a:solidFill>
                              <a:schemeClr val="tx1"/>
                            </a:solidFill>
                            <a:latin typeface="Cambria Math" panose="02040503050406030204" pitchFamily="18" charset="0"/>
                          </a:rPr>
                        </m:ctrlPr>
                      </m:mPr>
                      <m:mr>
                        <m:e>
                          <m:r>
                            <m:rPr>
                              <m:brk m:alnAt="7"/>
                            </m:rPr>
                            <a:rPr lang="en-GB" sz="1600" b="0" i="1" smtClean="0">
                              <a:solidFill>
                                <a:schemeClr val="tx1"/>
                              </a:solidFill>
                              <a:latin typeface="Cambria Math" panose="02040503050406030204" pitchFamily="18" charset="0"/>
                            </a:rPr>
                            <m:t>2</m:t>
                          </m:r>
                        </m:e>
                        <m:e>
                          <m:r>
                            <a:rPr lang="en-GB" sz="1600" b="0" i="1" smtClean="0">
                              <a:solidFill>
                                <a:schemeClr val="tx1"/>
                              </a:solidFill>
                              <a:latin typeface="Cambria Math" panose="02040503050406030204" pitchFamily="18" charset="0"/>
                            </a:rPr>
                            <m:t>3</m:t>
                          </m:r>
                        </m:e>
                        <m:e>
                          <m:r>
                            <a:rPr lang="en-GB" sz="1600" b="0" i="1" smtClean="0">
                              <a:solidFill>
                                <a:schemeClr val="tx1"/>
                              </a:solidFill>
                              <a:latin typeface="Cambria Math" panose="02040503050406030204" pitchFamily="18" charset="0"/>
                            </a:rPr>
                            <m:t>7</m:t>
                          </m:r>
                        </m:e>
                      </m:mr>
                      <m:mr>
                        <m:e>
                          <m:r>
                            <a:rPr lang="en-GB" sz="1600" b="0" i="1" smtClean="0">
                              <a:solidFill>
                                <a:schemeClr val="tx1"/>
                              </a:solidFill>
                              <a:latin typeface="Cambria Math" panose="02040503050406030204" pitchFamily="18" charset="0"/>
                            </a:rPr>
                            <m:t>0</m:t>
                          </m:r>
                        </m:e>
                        <m:e>
                          <m:r>
                            <a:rPr lang="en-GB" sz="1600" b="0" i="1" smtClean="0">
                              <a:solidFill>
                                <a:schemeClr val="tx1"/>
                              </a:solidFill>
                              <a:latin typeface="Cambria Math" panose="02040503050406030204" pitchFamily="18" charset="0"/>
                            </a:rPr>
                            <m:t>1</m:t>
                          </m:r>
                        </m:e>
                        <m:e>
                          <m:r>
                            <a:rPr lang="en-GB" sz="1600" b="0" i="1" smtClean="0">
                              <a:solidFill>
                                <a:schemeClr val="tx1"/>
                              </a:solidFill>
                              <a:latin typeface="Cambria Math" panose="02040503050406030204" pitchFamily="18" charset="0"/>
                            </a:rPr>
                            <m:t>1</m:t>
                          </m:r>
                        </m:e>
                      </m:mr>
                      <m:mr>
                        <m:e>
                          <m:r>
                            <a:rPr lang="en-GB" sz="1600" i="1">
                              <a:solidFill>
                                <a:schemeClr val="tx1"/>
                              </a:solidFill>
                              <a:latin typeface="Cambria Math" panose="02040503050406030204" pitchFamily="18" charset="0"/>
                            </a:rPr>
                            <m:t>1</m:t>
                          </m:r>
                        </m:e>
                        <m:e>
                          <m:r>
                            <a:rPr lang="en-GB" sz="1600" i="1">
                              <a:solidFill>
                                <a:schemeClr val="tx1"/>
                              </a:solidFill>
                              <a:latin typeface="Cambria Math" panose="02040503050406030204" pitchFamily="18" charset="0"/>
                            </a:rPr>
                            <m:t>3</m:t>
                          </m:r>
                        </m:e>
                        <m:e>
                          <m:r>
                            <a:rPr lang="en-GB" sz="1600" i="1">
                              <a:solidFill>
                                <a:schemeClr val="tx1"/>
                              </a:solidFill>
                              <a:latin typeface="Cambria Math" panose="02040503050406030204" pitchFamily="18" charset="0"/>
                            </a:rPr>
                            <m:t>−2</m:t>
                          </m:r>
                        </m:e>
                      </m:mr>
                    </m:m>
                  </m:oMath>
                </a14:m>
                <a:r>
                  <a:rPr lang="en-US" sz="1600" dirty="0">
                    <a:solidFill>
                      <a:schemeClr val="tx1"/>
                    </a:solidFill>
                    <a:latin typeface="Bahnschrift" panose="020B0502040204020203" pitchFamily="34" charset="0"/>
                  </a:rPr>
                  <a:t>  </a:t>
                </a:r>
                <a14:m>
                  <m:oMath xmlns:m="http://schemas.openxmlformats.org/officeDocument/2006/math">
                    <m:m>
                      <m:mPr>
                        <m:mcs>
                          <m:mc>
                            <m:mcPr>
                              <m:count m:val="1"/>
                              <m:mcJc m:val="center"/>
                            </m:mcPr>
                          </m:mc>
                        </m:mcs>
                        <m:ctrlPr>
                          <a:rPr lang="en-US" sz="1600" i="1" dirty="0">
                            <a:solidFill>
                              <a:schemeClr val="tx1"/>
                            </a:solidFill>
                            <a:latin typeface="Cambria Math" panose="02040503050406030204" pitchFamily="18" charset="0"/>
                          </a:rPr>
                        </m:ctrlPr>
                      </m:mPr>
                      <m:mr>
                        <m:e>
                          <m:r>
                            <m:rPr>
                              <m:brk m:alnAt="7"/>
                            </m:rPr>
                            <a:rPr lang="en-GB" sz="1600" b="0" i="1" dirty="0" smtClean="0">
                              <a:solidFill>
                                <a:schemeClr val="tx1"/>
                              </a:solidFill>
                              <a:latin typeface="Cambria Math" panose="02040503050406030204" pitchFamily="18" charset="0"/>
                            </a:rPr>
                            <m:t>0</m:t>
                          </m:r>
                        </m:e>
                      </m:mr>
                      <m:mr>
                        <m:e>
                          <m:r>
                            <a:rPr lang="en-GB" sz="1600" b="0" i="1" dirty="0" smtClean="0">
                              <a:solidFill>
                                <a:schemeClr val="tx1"/>
                              </a:solidFill>
                              <a:latin typeface="Cambria Math" panose="02040503050406030204" pitchFamily="18" charset="0"/>
                            </a:rPr>
                            <m:t>3</m:t>
                          </m:r>
                        </m:e>
                      </m:mr>
                      <m:mr>
                        <m:e>
                          <m:r>
                            <a:rPr lang="en-GB" sz="1600" i="1" dirty="0">
                              <a:solidFill>
                                <a:schemeClr val="tx1"/>
                              </a:solidFill>
                              <a:latin typeface="Cambria Math" panose="02040503050406030204" pitchFamily="18" charset="0"/>
                            </a:rPr>
                            <m:t>17</m:t>
                          </m:r>
                        </m:e>
                      </m:mr>
                    </m:m>
                  </m:oMath>
                </a14:m>
                <a:endParaRPr lang="en-US" sz="1600" dirty="0">
                  <a:latin typeface="Bahnschrift" panose="020B0502040204020203" pitchFamily="34" charset="0"/>
                </a:endParaRPr>
              </a:p>
            </p:txBody>
          </p:sp>
        </mc:Choice>
        <mc:Fallback xmlns="">
          <p:sp>
            <p:nvSpPr>
              <p:cNvPr id="13" name="TextBox 12">
                <a:extLst>
                  <a:ext uri="{FF2B5EF4-FFF2-40B4-BE49-F238E27FC236}">
                    <a16:creationId xmlns:a16="http://schemas.microsoft.com/office/drawing/2014/main" id="{4F823AE4-BB1F-B553-4059-470F34D87570}"/>
                  </a:ext>
                </a:extLst>
              </p:cNvPr>
              <p:cNvSpPr txBox="1">
                <a:spLocks noRot="1" noChangeAspect="1" noMove="1" noResize="1" noEditPoints="1" noAdjustHandles="1" noChangeArrowheads="1" noChangeShapeType="1" noTextEdit="1"/>
              </p:cNvSpPr>
              <p:nvPr/>
            </p:nvSpPr>
            <p:spPr>
              <a:xfrm>
                <a:off x="6327275" y="3674885"/>
                <a:ext cx="1463490" cy="743537"/>
              </a:xfrm>
              <a:prstGeom prst="rect">
                <a:avLst/>
              </a:prstGeom>
              <a:blipFill>
                <a:blip r:embed="rId3"/>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A5A44DC1-A851-DDBF-B5DE-B16F66A807D1}"/>
              </a:ext>
            </a:extLst>
          </p:cNvPr>
          <p:cNvCxnSpPr>
            <a:cxnSpLocks/>
          </p:cNvCxnSpPr>
          <p:nvPr/>
        </p:nvCxnSpPr>
        <p:spPr>
          <a:xfrm>
            <a:off x="7323997" y="2667253"/>
            <a:ext cx="0" cy="66324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CA3BF17-E25C-FA1C-B2B4-CCDB4C3E6234}"/>
              </a:ext>
            </a:extLst>
          </p:cNvPr>
          <p:cNvCxnSpPr>
            <a:cxnSpLocks/>
          </p:cNvCxnSpPr>
          <p:nvPr/>
        </p:nvCxnSpPr>
        <p:spPr>
          <a:xfrm>
            <a:off x="7377038" y="3702502"/>
            <a:ext cx="0" cy="688302"/>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8C5AE3-4FCA-098D-0B04-C3F7162A775A}"/>
              </a:ext>
            </a:extLst>
          </p:cNvPr>
          <p:cNvSpPr txBox="1"/>
          <p:nvPr/>
        </p:nvSpPr>
        <p:spPr>
          <a:xfrm>
            <a:off x="7653721" y="2667253"/>
            <a:ext cx="4580222" cy="661720"/>
          </a:xfrm>
          <a:prstGeom prst="rect">
            <a:avLst/>
          </a:prstGeom>
          <a:noFill/>
        </p:spPr>
        <p:txBody>
          <a:bodyPr wrap="square">
            <a:spAutoFit/>
          </a:bodyPr>
          <a:lstStyle/>
          <a:p>
            <a:pPr marL="285750" indent="-285750" defTabSz="557784">
              <a:spcAft>
                <a:spcPts val="600"/>
              </a:spcAft>
              <a:buFont typeface="Arial" panose="020B0604020202020204" pitchFamily="34" charset="0"/>
              <a:buChar char="•"/>
            </a:pPr>
            <a:r>
              <a:rPr lang="en-GB" sz="1600" dirty="0">
                <a:latin typeface="Bahnschrift" panose="020B0502040204020203" pitchFamily="34" charset="0"/>
              </a:rPr>
              <a:t>What if the Matrix looks like this?</a:t>
            </a:r>
          </a:p>
          <a:p>
            <a:pPr defTabSz="557784">
              <a:spcAft>
                <a:spcPts val="600"/>
              </a:spcAft>
            </a:pPr>
            <a:endParaRPr lang="en-US" sz="1600" dirty="0">
              <a:latin typeface="Bahnschrift" panose="020B0502040204020203" pitchFamily="34" charset="0"/>
            </a:endParaRPr>
          </a:p>
        </p:txBody>
      </p:sp>
      <p:sp>
        <p:nvSpPr>
          <p:cNvPr id="3" name="TextBox 2">
            <a:extLst>
              <a:ext uri="{FF2B5EF4-FFF2-40B4-BE49-F238E27FC236}">
                <a16:creationId xmlns:a16="http://schemas.microsoft.com/office/drawing/2014/main" id="{65D6A68A-6255-4E4E-7736-79BE7F6514C1}"/>
              </a:ext>
            </a:extLst>
          </p:cNvPr>
          <p:cNvSpPr txBox="1"/>
          <p:nvPr/>
        </p:nvSpPr>
        <p:spPr>
          <a:xfrm>
            <a:off x="735106" y="2690336"/>
            <a:ext cx="2714158" cy="307777"/>
          </a:xfrm>
          <a:prstGeom prst="rect">
            <a:avLst/>
          </a:prstGeom>
          <a:noFill/>
        </p:spPr>
        <p:txBody>
          <a:bodyPr wrap="square" rtlCol="0">
            <a:spAutoFit/>
          </a:bodyPr>
          <a:lstStyle/>
          <a:p>
            <a:pPr defTabSz="557784">
              <a:spcAft>
                <a:spcPts val="600"/>
              </a:spcAft>
            </a:pPr>
            <a:r>
              <a:rPr lang="en-US" sz="1400" dirty="0">
                <a:highlight>
                  <a:srgbClr val="FFFF00"/>
                </a:highlight>
                <a:latin typeface="Bahnschrift" panose="020B0502040204020203" pitchFamily="34" charset="0"/>
              </a:rPr>
              <a:t>for </a:t>
            </a:r>
            <a:r>
              <a:rPr lang="en-US" sz="1400" dirty="0" err="1">
                <a:solidFill>
                  <a:srgbClr val="FF0000"/>
                </a:solidFill>
                <a:highlight>
                  <a:srgbClr val="FFFF00"/>
                </a:highlight>
                <a:latin typeface="Bahnschrift" panose="020B0502040204020203" pitchFamily="34" charset="0"/>
              </a:rPr>
              <a:t>i</a:t>
            </a:r>
            <a:r>
              <a:rPr lang="en-US" sz="1400" dirty="0">
                <a:solidFill>
                  <a:srgbClr val="FF0000"/>
                </a:solidFill>
                <a:highlight>
                  <a:srgbClr val="FFFF00"/>
                </a:highlight>
                <a:latin typeface="Bahnschrift" panose="020B0502040204020203" pitchFamily="34" charset="0"/>
              </a:rPr>
              <a:t> ← 1 </a:t>
            </a:r>
            <a:r>
              <a:rPr lang="en-US" sz="1400" dirty="0">
                <a:highlight>
                  <a:srgbClr val="FFFF00"/>
                </a:highlight>
                <a:latin typeface="Bahnschrift" panose="020B0502040204020203" pitchFamily="34" charset="0"/>
              </a:rPr>
              <a:t>to n − 1</a:t>
            </a:r>
            <a:endParaRPr lang="en-GB" sz="1400" dirty="0">
              <a:latin typeface="Bahnschrift" panose="020B0502040204020203" pitchFamily="34" charset="0"/>
            </a:endParaRPr>
          </a:p>
        </p:txBody>
      </p:sp>
      <p:sp>
        <p:nvSpPr>
          <p:cNvPr id="12" name="TextBox 11">
            <a:extLst>
              <a:ext uri="{FF2B5EF4-FFF2-40B4-BE49-F238E27FC236}">
                <a16:creationId xmlns:a16="http://schemas.microsoft.com/office/drawing/2014/main" id="{C3D6CCCA-AFF5-7603-C527-1CC44CF56DFA}"/>
              </a:ext>
            </a:extLst>
          </p:cNvPr>
          <p:cNvSpPr txBox="1"/>
          <p:nvPr/>
        </p:nvSpPr>
        <p:spPr>
          <a:xfrm>
            <a:off x="7653721" y="3523388"/>
            <a:ext cx="4038328" cy="1077218"/>
          </a:xfrm>
          <a:prstGeom prst="rect">
            <a:avLst/>
          </a:prstGeom>
          <a:noFill/>
        </p:spPr>
        <p:txBody>
          <a:bodyPr wrap="square">
            <a:spAutoFit/>
          </a:bodyPr>
          <a:lstStyle/>
          <a:p>
            <a:pPr marL="285750" indent="-285750" defTabSz="557784">
              <a:spcAft>
                <a:spcPts val="600"/>
              </a:spcAft>
              <a:buFont typeface="Arial" panose="020B0604020202020204" pitchFamily="34" charset="0"/>
              <a:buChar char="•"/>
            </a:pPr>
            <a:r>
              <a:rPr lang="en-GB" sz="1600" dirty="0">
                <a:latin typeface="Bahnschrift" panose="020B0502040204020203" pitchFamily="34" charset="0"/>
              </a:rPr>
              <a:t>We would have to swap the 1</a:t>
            </a:r>
            <a:r>
              <a:rPr lang="en-GB" sz="1600" baseline="30000" dirty="0">
                <a:latin typeface="Bahnschrift" panose="020B0502040204020203" pitchFamily="34" charset="0"/>
              </a:rPr>
              <a:t>st</a:t>
            </a:r>
            <a:r>
              <a:rPr lang="en-GB" sz="1600" dirty="0">
                <a:latin typeface="Bahnschrift" panose="020B0502040204020203" pitchFamily="34" charset="0"/>
              </a:rPr>
              <a:t> row with the second row. So, to stay safe we should always make the row with the greatest pivot the pivot row </a:t>
            </a:r>
          </a:p>
        </p:txBody>
      </p:sp>
      <p:sp>
        <p:nvSpPr>
          <p:cNvPr id="23" name="TextBox 22">
            <a:extLst>
              <a:ext uri="{FF2B5EF4-FFF2-40B4-BE49-F238E27FC236}">
                <a16:creationId xmlns:a16="http://schemas.microsoft.com/office/drawing/2014/main" id="{48B009D6-5DB0-45FE-AD16-823E0955E31E}"/>
              </a:ext>
            </a:extLst>
          </p:cNvPr>
          <p:cNvSpPr txBox="1"/>
          <p:nvPr/>
        </p:nvSpPr>
        <p:spPr>
          <a:xfrm>
            <a:off x="1331088" y="4332329"/>
            <a:ext cx="2533427" cy="307777"/>
          </a:xfrm>
          <a:prstGeom prst="rect">
            <a:avLst/>
          </a:prstGeom>
          <a:noFill/>
        </p:spPr>
        <p:txBody>
          <a:bodyPr wrap="square">
            <a:spAutoFit/>
          </a:bodyPr>
          <a:lstStyle/>
          <a:p>
            <a:pPr defTabSz="557784">
              <a:spcAft>
                <a:spcPts val="600"/>
              </a:spcAft>
            </a:pPr>
            <a:r>
              <a:rPr lang="en-US" sz="1400" b="0" i="0" dirty="0">
                <a:effectLst/>
                <a:highlight>
                  <a:srgbClr val="FFFF00"/>
                </a:highlight>
                <a:latin typeface="Bahnschrift" panose="020B0502040204020203" pitchFamily="34" charset="0"/>
              </a:rPr>
              <a:t>for j ← </a:t>
            </a:r>
            <a:r>
              <a:rPr lang="en-US" sz="1400" b="0" i="0" dirty="0" err="1">
                <a:effectLst/>
                <a:highlight>
                  <a:srgbClr val="FFFF00"/>
                </a:highlight>
                <a:latin typeface="Bahnschrift" panose="020B0502040204020203" pitchFamily="34" charset="0"/>
              </a:rPr>
              <a:t>i</a:t>
            </a:r>
            <a:r>
              <a:rPr lang="en-US" sz="1400" b="0" i="0" dirty="0">
                <a:effectLst/>
                <a:highlight>
                  <a:srgbClr val="FFFF00"/>
                </a:highlight>
                <a:latin typeface="Bahnschrift" panose="020B0502040204020203" pitchFamily="34" charset="0"/>
              </a:rPr>
              <a:t> + 1 to n </a:t>
            </a:r>
            <a:endParaRPr lang="en-US" sz="1400" dirty="0">
              <a:highlight>
                <a:srgbClr val="FFFF00"/>
              </a:highlight>
              <a:latin typeface="Bahnschrift" panose="020B0502040204020203" pitchFamily="34" charset="0"/>
            </a:endParaRPr>
          </a:p>
        </p:txBody>
      </p:sp>
      <p:sp>
        <p:nvSpPr>
          <p:cNvPr id="27" name="TextBox 26">
            <a:extLst>
              <a:ext uri="{FF2B5EF4-FFF2-40B4-BE49-F238E27FC236}">
                <a16:creationId xmlns:a16="http://schemas.microsoft.com/office/drawing/2014/main" id="{EA60A673-7F4D-E10A-6FBD-AA528A4C89B7}"/>
              </a:ext>
            </a:extLst>
          </p:cNvPr>
          <p:cNvSpPr txBox="1"/>
          <p:nvPr/>
        </p:nvSpPr>
        <p:spPr>
          <a:xfrm>
            <a:off x="2279011" y="4640106"/>
            <a:ext cx="3171008" cy="1323439"/>
          </a:xfrm>
          <a:prstGeom prst="rect">
            <a:avLst/>
          </a:prstGeom>
          <a:noFill/>
        </p:spPr>
        <p:txBody>
          <a:bodyPr wrap="square">
            <a:spAutoFit/>
          </a:bodyPr>
          <a:lstStyle/>
          <a:p>
            <a:pPr marL="0" indent="0">
              <a:buNone/>
            </a:pPr>
            <a:r>
              <a:rPr lang="en-US" sz="1600" b="0" i="0" dirty="0">
                <a:effectLst/>
                <a:highlight>
                  <a:srgbClr val="FFFF00"/>
                </a:highlight>
                <a:latin typeface="Bahnschrift" panose="020B0502040204020203" pitchFamily="34" charset="0"/>
              </a:rPr>
              <a:t>for k ←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to n + 1 do </a:t>
            </a:r>
            <a:endParaRPr lang="en-US" sz="1600" b="0" i="0" dirty="0">
              <a:solidFill>
                <a:srgbClr val="00B050"/>
              </a:solidFill>
              <a:effectLst/>
              <a:highlight>
                <a:srgbClr val="FFFF00"/>
              </a:highlight>
              <a:latin typeface="Bahnschrift" panose="020B0502040204020203" pitchFamily="34" charset="0"/>
            </a:endParaRPr>
          </a:p>
          <a:p>
            <a:pPr marL="0" indent="0">
              <a:buNone/>
            </a:pPr>
            <a:r>
              <a:rPr lang="en-US" sz="1600" dirty="0">
                <a:highlight>
                  <a:srgbClr val="FFFF00"/>
                </a:highlight>
                <a:latin typeface="Bahnschrift" panose="020B0502040204020203" pitchFamily="34" charset="0"/>
              </a:rPr>
              <a:t>    </a:t>
            </a:r>
            <a:r>
              <a:rPr lang="en-US" sz="1600" b="0" i="0" dirty="0">
                <a:effectLst/>
                <a:highlight>
                  <a:srgbClr val="FFFF00"/>
                </a:highlight>
                <a:latin typeface="Bahnschrift" panose="020B0502040204020203" pitchFamily="34" charset="0"/>
              </a:rPr>
              <a:t> A[j, k]← A[j, k] − A[</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k] ∗ A[j,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a:t>
            </a:r>
          </a:p>
          <a:p>
            <a:pPr marL="0" indent="0">
              <a:buNone/>
            </a:pPr>
            <a:endParaRPr lang="en-US" sz="1600" b="0" i="0" dirty="0">
              <a:effectLst/>
              <a:highlight>
                <a:srgbClr val="FFFF00"/>
              </a:highlight>
              <a:latin typeface="Bahnschrift" panose="020B0502040204020203" pitchFamily="34" charset="0"/>
            </a:endParaRPr>
          </a:p>
          <a:p>
            <a:pPr marL="0" indent="0">
              <a:buNone/>
            </a:pPr>
            <a:endParaRPr lang="en-US" sz="1600" b="0" i="0" dirty="0">
              <a:effectLst/>
              <a:latin typeface="Bahnschrift" panose="020B0502040204020203" pitchFamily="34" charset="0"/>
            </a:endParaRPr>
          </a:p>
          <a:p>
            <a:pPr marL="0" indent="0">
              <a:buNone/>
            </a:pPr>
            <a:r>
              <a:rPr lang="en-US" sz="1600" b="0" i="0" dirty="0">
                <a:effectLst/>
                <a:highlight>
                  <a:srgbClr val="FFFF00"/>
                </a:highlight>
                <a:latin typeface="Bahnschrift" panose="020B0502040204020203" pitchFamily="34" charset="0"/>
              </a:rPr>
              <a:t> </a:t>
            </a:r>
            <a:endParaRPr lang="en-US" sz="1600" b="0" i="0" dirty="0">
              <a:solidFill>
                <a:srgbClr val="00B050"/>
              </a:solidFill>
              <a:effectLst/>
              <a:highlight>
                <a:srgbClr val="FFFF00"/>
              </a:highlight>
              <a:latin typeface="Bahnschrift" panose="020B0502040204020203" pitchFamily="34" charset="0"/>
            </a:endParaRPr>
          </a:p>
        </p:txBody>
      </p:sp>
      <p:sp>
        <p:nvSpPr>
          <p:cNvPr id="33" name="TextBox 32">
            <a:extLst>
              <a:ext uri="{FF2B5EF4-FFF2-40B4-BE49-F238E27FC236}">
                <a16:creationId xmlns:a16="http://schemas.microsoft.com/office/drawing/2014/main" id="{527266D2-5B81-B43C-CC19-9DF14A47AED0}"/>
              </a:ext>
            </a:extLst>
          </p:cNvPr>
          <p:cNvSpPr txBox="1"/>
          <p:nvPr/>
        </p:nvSpPr>
        <p:spPr>
          <a:xfrm>
            <a:off x="361323" y="2932415"/>
            <a:ext cx="5987279" cy="1323439"/>
          </a:xfrm>
          <a:prstGeom prst="rect">
            <a:avLst/>
          </a:prstGeom>
          <a:noFill/>
        </p:spPr>
        <p:txBody>
          <a:bodyPr wrap="square">
            <a:spAutoFit/>
          </a:bodyPr>
          <a:lstStyle/>
          <a:p>
            <a:pPr marL="0" indent="0">
              <a:buNone/>
            </a:pPr>
            <a:r>
              <a:rPr lang="en-US" sz="1600" b="0" i="0" dirty="0">
                <a:effectLst/>
                <a:latin typeface="Bahnschrift" panose="020B0502040204020203" pitchFamily="34" charset="0"/>
              </a:rPr>
              <a:t> 	</a:t>
            </a:r>
            <a:r>
              <a:rPr lang="en-US" sz="1600" b="0" i="0" dirty="0" err="1">
                <a:effectLst/>
                <a:highlight>
                  <a:srgbClr val="FFFF00"/>
                </a:highlight>
                <a:latin typeface="Bahnschrift" panose="020B0502040204020203" pitchFamily="34" charset="0"/>
              </a:rPr>
              <a:t>pivotrow</a:t>
            </a:r>
            <a:r>
              <a:rPr lang="en-US" sz="1600" b="0" i="0" dirty="0">
                <a:effectLst/>
                <a:highlight>
                  <a:srgbClr val="FFFF00"/>
                </a:highlight>
                <a:latin typeface="Bahnschrift" panose="020B0502040204020203" pitchFamily="34" charset="0"/>
              </a:rPr>
              <a:t> ←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a:t>
            </a:r>
            <a:endParaRPr lang="en-US" sz="1600" b="0" i="0" dirty="0">
              <a:solidFill>
                <a:srgbClr val="00B050"/>
              </a:solidFill>
              <a:effectLst/>
              <a:highlight>
                <a:srgbClr val="FFFF00"/>
              </a:highlight>
              <a:latin typeface="Bahnschrift" panose="020B0502040204020203" pitchFamily="34" charset="0"/>
            </a:endParaRPr>
          </a:p>
          <a:p>
            <a:pPr marL="0" indent="0">
              <a:buNone/>
            </a:pPr>
            <a:r>
              <a:rPr lang="en-US" sz="1600" b="0" i="0" dirty="0">
                <a:effectLst/>
                <a:latin typeface="Bahnschrift" panose="020B0502040204020203" pitchFamily="34" charset="0"/>
              </a:rPr>
              <a:t> 	</a:t>
            </a:r>
            <a:r>
              <a:rPr lang="en-US" sz="1600" b="0" i="0" dirty="0">
                <a:effectLst/>
                <a:highlight>
                  <a:srgbClr val="FFFF00"/>
                </a:highlight>
                <a:latin typeface="Bahnschrift" panose="020B0502040204020203" pitchFamily="34" charset="0"/>
              </a:rPr>
              <a:t>for j ←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+ 1 to n </a:t>
            </a:r>
            <a:endParaRPr lang="en-US" sz="1600" b="0" i="0" dirty="0">
              <a:solidFill>
                <a:srgbClr val="00B050"/>
              </a:solidFill>
              <a:effectLst/>
              <a:highlight>
                <a:srgbClr val="FFFF00"/>
              </a:highlight>
              <a:latin typeface="Bahnschrift" panose="020B0502040204020203" pitchFamily="34" charset="0"/>
            </a:endParaRPr>
          </a:p>
          <a:p>
            <a:pPr marL="0" indent="0">
              <a:buNone/>
            </a:pPr>
            <a:r>
              <a:rPr lang="en-US" sz="1600" dirty="0">
                <a:latin typeface="Bahnschrift" panose="020B0502040204020203" pitchFamily="34" charset="0"/>
              </a:rPr>
              <a:t>		</a:t>
            </a:r>
            <a:r>
              <a:rPr lang="en-US" sz="1600" b="0" i="0" dirty="0">
                <a:effectLst/>
                <a:highlight>
                  <a:srgbClr val="FFFF00"/>
                </a:highlight>
                <a:latin typeface="Bahnschrift" panose="020B0502040204020203" pitchFamily="34" charset="0"/>
              </a:rPr>
              <a:t>if |A[j,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&gt; |A[</a:t>
            </a:r>
            <a:r>
              <a:rPr lang="en-US" sz="1600" b="0" i="0" dirty="0" err="1">
                <a:effectLst/>
                <a:highlight>
                  <a:srgbClr val="FFFF00"/>
                </a:highlight>
                <a:latin typeface="Bahnschrift" panose="020B0502040204020203" pitchFamily="34" charset="0"/>
              </a:rPr>
              <a:t>pivotrow</a:t>
            </a:r>
            <a:r>
              <a:rPr lang="en-US" sz="1600" b="0" i="0" dirty="0">
                <a:effectLst/>
                <a:highlight>
                  <a:srgbClr val="FFFF00"/>
                </a:highlight>
                <a:latin typeface="Bahnschrift" panose="020B0502040204020203" pitchFamily="34" charset="0"/>
              </a:rPr>
              <a:t>,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a:t>
            </a:r>
            <a:r>
              <a:rPr lang="en-US" sz="1600" b="0" i="0" dirty="0" err="1">
                <a:effectLst/>
                <a:highlight>
                  <a:srgbClr val="FFFF00"/>
                </a:highlight>
                <a:latin typeface="Bahnschrift" panose="020B0502040204020203" pitchFamily="34" charset="0"/>
              </a:rPr>
              <a:t>pivotrow</a:t>
            </a:r>
            <a:r>
              <a:rPr lang="en-US" sz="1600" b="0" i="0" dirty="0">
                <a:effectLst/>
                <a:highlight>
                  <a:srgbClr val="FFFF00"/>
                </a:highlight>
                <a:latin typeface="Bahnschrift" panose="020B0502040204020203" pitchFamily="34" charset="0"/>
              </a:rPr>
              <a:t> ← j </a:t>
            </a:r>
          </a:p>
          <a:p>
            <a:pPr marL="0" indent="0">
              <a:buNone/>
            </a:pPr>
            <a:r>
              <a:rPr lang="en-US" sz="1600" dirty="0">
                <a:latin typeface="Bahnschrift" panose="020B0502040204020203" pitchFamily="34" charset="0"/>
              </a:rPr>
              <a:t>	</a:t>
            </a:r>
            <a:r>
              <a:rPr lang="en-US" sz="1600" b="0" i="0" dirty="0">
                <a:effectLst/>
                <a:highlight>
                  <a:srgbClr val="FFFF00"/>
                </a:highlight>
                <a:latin typeface="Bahnschrift" panose="020B0502040204020203" pitchFamily="34" charset="0"/>
              </a:rPr>
              <a:t>for k ← </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to n + 1 do </a:t>
            </a:r>
            <a:endParaRPr lang="en-US" sz="1600" b="0" i="0" dirty="0">
              <a:solidFill>
                <a:srgbClr val="00B050"/>
              </a:solidFill>
              <a:effectLst/>
              <a:highlight>
                <a:srgbClr val="FFFF00"/>
              </a:highlight>
              <a:latin typeface="Bahnschrift" panose="020B0502040204020203" pitchFamily="34" charset="0"/>
            </a:endParaRPr>
          </a:p>
          <a:p>
            <a:pPr marL="0" indent="0">
              <a:buNone/>
            </a:pPr>
            <a:r>
              <a:rPr lang="en-US" sz="1600" b="0" i="0" dirty="0">
                <a:effectLst/>
                <a:latin typeface="Bahnschrift" panose="020B0502040204020203" pitchFamily="34" charset="0"/>
              </a:rPr>
              <a:t>		 </a:t>
            </a:r>
            <a:r>
              <a:rPr lang="en-US" sz="1600" b="0" i="0" dirty="0">
                <a:effectLst/>
                <a:highlight>
                  <a:srgbClr val="FFFF00"/>
                </a:highlight>
                <a:latin typeface="Bahnschrift" panose="020B0502040204020203" pitchFamily="34" charset="0"/>
              </a:rPr>
              <a:t>swap(A[</a:t>
            </a:r>
            <a:r>
              <a:rPr lang="en-US" sz="1600" b="0" i="0" dirty="0" err="1">
                <a:effectLst/>
                <a:highlight>
                  <a:srgbClr val="FFFF00"/>
                </a:highlight>
                <a:latin typeface="Bahnschrift" panose="020B0502040204020203" pitchFamily="34" charset="0"/>
              </a:rPr>
              <a:t>i</a:t>
            </a:r>
            <a:r>
              <a:rPr lang="en-US" sz="1600" b="0" i="0" dirty="0">
                <a:effectLst/>
                <a:highlight>
                  <a:srgbClr val="FFFF00"/>
                </a:highlight>
                <a:latin typeface="Bahnschrift" panose="020B0502040204020203" pitchFamily="34" charset="0"/>
              </a:rPr>
              <a:t>, k], A[</a:t>
            </a:r>
            <a:r>
              <a:rPr lang="en-US" sz="1600" b="0" i="0" dirty="0" err="1">
                <a:effectLst/>
                <a:highlight>
                  <a:srgbClr val="FFFF00"/>
                </a:highlight>
                <a:latin typeface="Bahnschrift" panose="020B0502040204020203" pitchFamily="34" charset="0"/>
              </a:rPr>
              <a:t>pivotrow</a:t>
            </a:r>
            <a:r>
              <a:rPr lang="en-US" sz="1600" b="0" i="0" dirty="0">
                <a:effectLst/>
                <a:highlight>
                  <a:srgbClr val="FFFF00"/>
                </a:highlight>
                <a:latin typeface="Bahnschrift" panose="020B0502040204020203" pitchFamily="34" charset="0"/>
              </a:rPr>
              <a:t>, k])</a:t>
            </a:r>
            <a:endParaRPr lang="en-US" sz="1600" dirty="0">
              <a:highlight>
                <a:srgbClr val="FFFF00"/>
              </a:highlight>
            </a:endParaRPr>
          </a:p>
        </p:txBody>
      </p:sp>
      <p:sp>
        <p:nvSpPr>
          <p:cNvPr id="36" name="TextBox 35">
            <a:extLst>
              <a:ext uri="{FF2B5EF4-FFF2-40B4-BE49-F238E27FC236}">
                <a16:creationId xmlns:a16="http://schemas.microsoft.com/office/drawing/2014/main" id="{BD8988BD-3756-6364-8E6C-00989798EE01}"/>
              </a:ext>
            </a:extLst>
          </p:cNvPr>
          <p:cNvSpPr txBox="1"/>
          <p:nvPr/>
        </p:nvSpPr>
        <p:spPr>
          <a:xfrm>
            <a:off x="693163" y="5198740"/>
            <a:ext cx="6116892" cy="923330"/>
          </a:xfrm>
          <a:prstGeom prst="rect">
            <a:avLst/>
          </a:prstGeom>
          <a:noFill/>
        </p:spPr>
        <p:txBody>
          <a:bodyPr wrap="square">
            <a:spAutoFit/>
          </a:bodyPr>
          <a:lstStyle/>
          <a:p>
            <a:pPr marL="0" indent="0">
              <a:buNone/>
            </a:pPr>
            <a:r>
              <a:rPr lang="en-US" sz="1800" b="0" i="0" dirty="0">
                <a:effectLst/>
                <a:highlight>
                  <a:srgbClr val="FFFF00"/>
                </a:highlight>
                <a:latin typeface="Bahnschrift" panose="020B0502040204020203" pitchFamily="34" charset="0"/>
              </a:rPr>
              <a:t>for k ← j +1 to n do </a:t>
            </a:r>
            <a:endParaRPr lang="en-US" sz="1800" b="0" i="0" dirty="0">
              <a:solidFill>
                <a:srgbClr val="00B050"/>
              </a:solidFill>
              <a:effectLst/>
              <a:highlight>
                <a:srgbClr val="FFFF00"/>
              </a:highlight>
              <a:latin typeface="Bahnschrift" panose="020B0502040204020203" pitchFamily="34" charset="0"/>
            </a:endParaRPr>
          </a:p>
          <a:p>
            <a:pPr marL="0" indent="0">
              <a:buNone/>
            </a:pPr>
            <a:r>
              <a:rPr lang="en-US" sz="1800" dirty="0">
                <a:latin typeface="Bahnschrift" panose="020B0502040204020203" pitchFamily="34" charset="0"/>
              </a:rPr>
              <a:t>		</a:t>
            </a:r>
            <a:r>
              <a:rPr lang="en-US" sz="1800" b="0" i="0" dirty="0">
                <a:effectLst/>
                <a:highlight>
                  <a:srgbClr val="FFFF00"/>
                </a:highlight>
                <a:latin typeface="Bahnschrift" panose="020B0502040204020203" pitchFamily="34" charset="0"/>
              </a:rPr>
              <a:t> t ← t + A[j, k] * x[k]</a:t>
            </a:r>
            <a:r>
              <a:rPr lang="en-US" sz="1800" b="0" i="0" dirty="0">
                <a:effectLst/>
                <a:latin typeface="Bahnschrift" panose="020B0502040204020203" pitchFamily="34" charset="0"/>
              </a:rPr>
              <a:t> </a:t>
            </a:r>
            <a:r>
              <a:rPr lang="en-US" sz="1800" dirty="0">
                <a:latin typeface="Bahnschrift" panose="020B0502040204020203" pitchFamily="34" charset="0"/>
              </a:rPr>
              <a:t>	</a:t>
            </a:r>
          </a:p>
          <a:p>
            <a:pPr marL="0" indent="0">
              <a:buNone/>
            </a:pPr>
            <a:r>
              <a:rPr lang="en-US" sz="1800" b="0" i="0" dirty="0">
                <a:effectLst/>
                <a:highlight>
                  <a:srgbClr val="FFFF00"/>
                </a:highlight>
                <a:latin typeface="Bahnschrift" panose="020B0502040204020203" pitchFamily="34" charset="0"/>
              </a:rPr>
              <a:t>x[j] ← (A[j, n+1] - t) / A[j, j] </a:t>
            </a:r>
            <a:r>
              <a:rPr lang="en-US" sz="1800" b="0" i="0" dirty="0">
                <a:solidFill>
                  <a:srgbClr val="00B050"/>
                </a:solidFill>
                <a:effectLst/>
                <a:highlight>
                  <a:srgbClr val="FFFF00"/>
                </a:highlight>
                <a:latin typeface="Bahnschrift" panose="020B0502040204020203" pitchFamily="34" charset="0"/>
              </a:rPr>
              <a:t> </a:t>
            </a:r>
          </a:p>
        </p:txBody>
      </p:sp>
    </p:spTree>
    <p:extLst>
      <p:ext uri="{BB962C8B-B14F-4D97-AF65-F5344CB8AC3E}">
        <p14:creationId xmlns:p14="http://schemas.microsoft.com/office/powerpoint/2010/main" val="391241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p:bldP spid="24" grpId="0"/>
      <p:bldP spid="3" grpId="0"/>
      <p:bldP spid="12" grpId="0"/>
      <p:bldP spid="23" grpId="0"/>
      <p:bldP spid="27" grpId="0"/>
      <p:bldP spid="33"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C34552-A1A2-F333-E76B-B3F0EB67A7B6}"/>
              </a:ext>
            </a:extLst>
          </p:cNvPr>
          <p:cNvSpPr>
            <a:spLocks noGrp="1"/>
          </p:cNvSpPr>
          <p:nvPr>
            <p:ph type="title"/>
          </p:nvPr>
        </p:nvSpPr>
        <p:spPr>
          <a:xfrm>
            <a:off x="1098176" y="512225"/>
            <a:ext cx="9745883" cy="1124949"/>
          </a:xfrm>
        </p:spPr>
        <p:txBody>
          <a:bodyPr>
            <a:normAutofit/>
          </a:bodyPr>
          <a:lstStyle/>
          <a:p>
            <a:r>
              <a:rPr lang="en-GB" dirty="0">
                <a:solidFill>
                  <a:schemeClr val="bg1"/>
                </a:solidFill>
              </a:rPr>
              <a:t>Implementation</a:t>
            </a:r>
            <a:endParaRPr lang="en-US" dirty="0">
              <a:solidFill>
                <a:schemeClr val="bg1"/>
              </a:solidFill>
            </a:endParaRPr>
          </a:p>
        </p:txBody>
      </p:sp>
      <p:sp>
        <p:nvSpPr>
          <p:cNvPr id="37" name="Freeform: Shape 36">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9" name="Freeform: Shape 38">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8FB0AE3-C712-BDBD-9251-20BD4FF4EC23}"/>
              </a:ext>
            </a:extLst>
          </p:cNvPr>
          <p:cNvSpPr txBox="1"/>
          <p:nvPr/>
        </p:nvSpPr>
        <p:spPr>
          <a:xfrm>
            <a:off x="755521" y="2064106"/>
            <a:ext cx="11017772" cy="3970318"/>
          </a:xfrm>
          <a:prstGeom prst="rect">
            <a:avLst/>
          </a:prstGeom>
          <a:noFill/>
        </p:spPr>
        <p:txBody>
          <a:bodyPr wrap="square">
            <a:spAutoFit/>
          </a:bodyPr>
          <a:lstStyle/>
          <a:p>
            <a:pPr marL="0" indent="0">
              <a:buNone/>
            </a:pPr>
            <a:r>
              <a:rPr lang="en-US" sz="1200" b="0" i="0" dirty="0">
                <a:effectLst/>
                <a:latin typeface="Bahnschrift" panose="020B0502040204020203" pitchFamily="34" charset="0"/>
              </a:rPr>
              <a:t>ALGORITHM </a:t>
            </a:r>
            <a:r>
              <a:rPr lang="en-US" sz="1200" b="0" i="0" dirty="0" err="1">
                <a:effectLst/>
                <a:latin typeface="Bahnschrift" panose="020B0502040204020203" pitchFamily="34" charset="0"/>
              </a:rPr>
              <a:t>GaussianElmination</a:t>
            </a:r>
            <a:r>
              <a:rPr lang="en-US" sz="1200" b="0" i="0" dirty="0">
                <a:effectLst/>
                <a:latin typeface="Bahnschrift" panose="020B0502040204020203" pitchFamily="34" charset="0"/>
              </a:rPr>
              <a:t>(A[1..n, 1..n], b[1..n]) </a:t>
            </a:r>
          </a:p>
          <a:p>
            <a:pPr marL="0" indent="0">
              <a:buNone/>
            </a:pPr>
            <a:r>
              <a:rPr lang="en-US" sz="1200" b="0" i="0" dirty="0">
                <a:solidFill>
                  <a:srgbClr val="00B050"/>
                </a:solidFill>
                <a:effectLst/>
                <a:latin typeface="Bahnschrift" panose="020B0502040204020203" pitchFamily="34" charset="0"/>
              </a:rPr>
              <a:t>//Implements Gaussian elimination</a:t>
            </a:r>
          </a:p>
          <a:p>
            <a:pPr marL="0" indent="0">
              <a:buNone/>
            </a:pPr>
            <a:r>
              <a:rPr lang="en-US" sz="1200" b="0" i="0" dirty="0">
                <a:solidFill>
                  <a:srgbClr val="00B050"/>
                </a:solidFill>
                <a:effectLst/>
                <a:latin typeface="Bahnschrift" panose="020B0502040204020203" pitchFamily="34" charset="0"/>
              </a:rPr>
              <a:t>//Input: Matrix A[1..n, 1..n] and column-vector b[1..n] </a:t>
            </a:r>
          </a:p>
          <a:p>
            <a:pPr marL="0" indent="0">
              <a:buNone/>
            </a:pPr>
            <a:r>
              <a:rPr lang="en-US" sz="1200" b="0" i="0" dirty="0">
                <a:solidFill>
                  <a:srgbClr val="00B050"/>
                </a:solidFill>
                <a:effectLst/>
                <a:latin typeface="Bahnschrift" panose="020B0502040204020203" pitchFamily="34" charset="0"/>
              </a:rPr>
              <a:t>// Output: An equivalent upper-triangular matrix in place of A </a:t>
            </a:r>
          </a:p>
          <a:p>
            <a:pPr marL="0" indent="0">
              <a:buNone/>
            </a:pPr>
            <a:r>
              <a:rPr lang="en-US" sz="1200" b="0" i="0" dirty="0">
                <a:effectLst/>
                <a:latin typeface="Bahnschrift" panose="020B0502040204020203" pitchFamily="34" charset="0"/>
              </a:rPr>
              <a:t>for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 1 to n do A[</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n + 1]← b[</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a:t>
            </a:r>
            <a:r>
              <a:rPr lang="en-US" sz="1200" b="0" i="0" dirty="0">
                <a:solidFill>
                  <a:srgbClr val="00B050"/>
                </a:solidFill>
                <a:effectLst/>
                <a:latin typeface="Bahnschrift" panose="020B0502040204020203" pitchFamily="34" charset="0"/>
              </a:rPr>
              <a:t>//appends b to A as the last column</a:t>
            </a:r>
          </a:p>
          <a:p>
            <a:pPr marL="0" indent="0">
              <a:buNone/>
            </a:pPr>
            <a:r>
              <a:rPr lang="en-US" sz="1200" b="0" i="0" dirty="0">
                <a:effectLst/>
                <a:latin typeface="Bahnschrift" panose="020B0502040204020203" pitchFamily="34" charset="0"/>
              </a:rPr>
              <a:t>for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 1 to n − 1 do</a:t>
            </a:r>
            <a:endParaRPr lang="en-US" sz="1200" b="0" i="0" dirty="0">
              <a:solidFill>
                <a:srgbClr val="00B050"/>
              </a:solidFill>
              <a:effectLst/>
              <a:latin typeface="Bahnschrift" panose="020B0502040204020203" pitchFamily="34" charset="0"/>
            </a:endParaRPr>
          </a:p>
          <a:p>
            <a:pPr marL="0" indent="0">
              <a:buNone/>
            </a:pPr>
            <a:r>
              <a:rPr lang="en-US" sz="1200" dirty="0">
                <a:latin typeface="Bahnschrift" panose="020B0502040204020203" pitchFamily="34" charset="0"/>
              </a:rPr>
              <a:t>	</a:t>
            </a:r>
            <a:r>
              <a:rPr lang="en-US" sz="1200" b="0" i="0" dirty="0">
                <a:effectLst/>
                <a:latin typeface="Bahnschrift" panose="020B0502040204020203" pitchFamily="34" charset="0"/>
              </a:rPr>
              <a:t> </a:t>
            </a:r>
            <a:r>
              <a:rPr lang="en-US" sz="1200" b="0" i="0" dirty="0" err="1">
                <a:effectLst/>
                <a:latin typeface="Bahnschrift" panose="020B0502040204020203" pitchFamily="34" charset="0"/>
              </a:rPr>
              <a:t>pivotrow</a:t>
            </a:r>
            <a:r>
              <a:rPr lang="en-US" sz="1200" b="0" i="0" dirty="0">
                <a:effectLst/>
                <a:latin typeface="Bahnschrift" panose="020B0502040204020203" pitchFamily="34" charset="0"/>
              </a:rPr>
              <a:t> ← </a:t>
            </a:r>
            <a:r>
              <a:rPr lang="en-US" sz="1200" b="0" i="0" dirty="0" err="1">
                <a:effectLst/>
                <a:latin typeface="Bahnschrift" panose="020B0502040204020203" pitchFamily="34" charset="0"/>
              </a:rPr>
              <a:t>i</a:t>
            </a:r>
            <a:endParaRPr lang="en-US" sz="1200" b="0" i="0" dirty="0">
              <a:solidFill>
                <a:srgbClr val="00B050"/>
              </a:solidFill>
              <a:effectLst/>
              <a:latin typeface="Bahnschrift" panose="020B0502040204020203" pitchFamily="34" charset="0"/>
            </a:endParaRPr>
          </a:p>
          <a:p>
            <a:pPr marL="0" indent="0">
              <a:buNone/>
            </a:pPr>
            <a:r>
              <a:rPr lang="en-US" sz="1200" b="0" i="0" dirty="0">
                <a:effectLst/>
                <a:latin typeface="Bahnschrift" panose="020B0502040204020203" pitchFamily="34" charset="0"/>
              </a:rPr>
              <a:t> 	for j ←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+ 1 to n do</a:t>
            </a:r>
            <a:endParaRPr lang="en-US" sz="1200" b="0" i="0" dirty="0">
              <a:solidFill>
                <a:srgbClr val="00B050"/>
              </a:solidFill>
              <a:effectLst/>
              <a:latin typeface="Bahnschrift" panose="020B0502040204020203" pitchFamily="34" charset="0"/>
            </a:endParaRPr>
          </a:p>
          <a:p>
            <a:pPr marL="0" indent="0">
              <a:buNone/>
            </a:pPr>
            <a:r>
              <a:rPr lang="en-US" sz="1200" dirty="0">
                <a:latin typeface="Bahnschrift" panose="020B0502040204020203" pitchFamily="34" charset="0"/>
              </a:rPr>
              <a:t>		</a:t>
            </a:r>
            <a:r>
              <a:rPr lang="en-US" sz="1200" b="0" i="0" dirty="0">
                <a:effectLst/>
                <a:latin typeface="Bahnschrift" panose="020B0502040204020203" pitchFamily="34" charset="0"/>
              </a:rPr>
              <a:t>if |A[j,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&gt; |A[</a:t>
            </a:r>
            <a:r>
              <a:rPr lang="en-US" sz="1200" b="0" i="0" dirty="0" err="1">
                <a:effectLst/>
                <a:latin typeface="Bahnschrift" panose="020B0502040204020203" pitchFamily="34" charset="0"/>
              </a:rPr>
              <a:t>pivotrow</a:t>
            </a:r>
            <a:r>
              <a:rPr lang="en-US" sz="1200" b="0" i="0" dirty="0">
                <a:effectLst/>
                <a:latin typeface="Bahnschrift" panose="020B0502040204020203" pitchFamily="34" charset="0"/>
              </a:rPr>
              <a:t>,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a:t>
            </a:r>
            <a:r>
              <a:rPr lang="en-US" sz="1200" b="0" i="0" dirty="0" err="1">
                <a:effectLst/>
                <a:latin typeface="Bahnschrift" panose="020B0502040204020203" pitchFamily="34" charset="0"/>
              </a:rPr>
              <a:t>pivotrow</a:t>
            </a:r>
            <a:r>
              <a:rPr lang="en-US" sz="1200" b="0" i="0" dirty="0">
                <a:effectLst/>
                <a:latin typeface="Bahnschrift" panose="020B0502040204020203" pitchFamily="34" charset="0"/>
              </a:rPr>
              <a:t> ← j </a:t>
            </a:r>
          </a:p>
          <a:p>
            <a:pPr marL="0" indent="0">
              <a:buNone/>
            </a:pPr>
            <a:r>
              <a:rPr lang="en-US" sz="1200" dirty="0">
                <a:latin typeface="Bahnschrift" panose="020B0502040204020203" pitchFamily="34" charset="0"/>
              </a:rPr>
              <a:t>	</a:t>
            </a:r>
            <a:r>
              <a:rPr lang="en-US" sz="1200" b="0" i="0" dirty="0">
                <a:effectLst/>
                <a:latin typeface="Bahnschrift" panose="020B0502040204020203" pitchFamily="34" charset="0"/>
              </a:rPr>
              <a:t>for k ←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to n + 1 do</a:t>
            </a:r>
            <a:endParaRPr lang="en-US" sz="1200" b="0" i="0" dirty="0">
              <a:solidFill>
                <a:srgbClr val="00B050"/>
              </a:solidFill>
              <a:effectLst/>
              <a:latin typeface="Bahnschrift" panose="020B0502040204020203" pitchFamily="34" charset="0"/>
            </a:endParaRPr>
          </a:p>
          <a:p>
            <a:pPr marL="0" indent="0">
              <a:buNone/>
            </a:pPr>
            <a:r>
              <a:rPr lang="en-US" sz="1200" b="0" i="0" dirty="0">
                <a:effectLst/>
                <a:latin typeface="Bahnschrift" panose="020B0502040204020203" pitchFamily="34" charset="0"/>
              </a:rPr>
              <a:t>		 swap(A[</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k], A[</a:t>
            </a:r>
            <a:r>
              <a:rPr lang="en-US" sz="1200" b="0" i="0" dirty="0" err="1">
                <a:effectLst/>
                <a:latin typeface="Bahnschrift" panose="020B0502040204020203" pitchFamily="34" charset="0"/>
              </a:rPr>
              <a:t>pivotrow</a:t>
            </a:r>
            <a:r>
              <a:rPr lang="en-US" sz="1200" b="0" i="0" dirty="0">
                <a:effectLst/>
                <a:latin typeface="Bahnschrift" panose="020B0502040204020203" pitchFamily="34" charset="0"/>
              </a:rPr>
              <a:t>, k])</a:t>
            </a:r>
          </a:p>
          <a:p>
            <a:pPr marL="0" indent="0">
              <a:buNone/>
            </a:pPr>
            <a:r>
              <a:rPr lang="en-US" sz="1200" b="0" i="0" dirty="0">
                <a:effectLst/>
                <a:latin typeface="Bahnschrift" panose="020B0502040204020203" pitchFamily="34" charset="0"/>
              </a:rPr>
              <a:t>	 for j ←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+ 1 to n do </a:t>
            </a:r>
          </a:p>
          <a:p>
            <a:pPr marL="0" indent="0">
              <a:buNone/>
            </a:pPr>
            <a:r>
              <a:rPr lang="en-US" sz="1200" dirty="0">
                <a:latin typeface="Bahnschrift" panose="020B0502040204020203" pitchFamily="34" charset="0"/>
              </a:rPr>
              <a:t>		</a:t>
            </a:r>
            <a:r>
              <a:rPr lang="en-US" sz="1200" b="0" i="0" dirty="0">
                <a:effectLst/>
                <a:latin typeface="Bahnschrift" panose="020B0502040204020203" pitchFamily="34" charset="0"/>
              </a:rPr>
              <a:t>for k ←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to n + 1 do</a:t>
            </a:r>
            <a:endParaRPr lang="en-US" sz="1200" b="0" i="0" dirty="0">
              <a:solidFill>
                <a:srgbClr val="00B050"/>
              </a:solidFill>
              <a:effectLst/>
              <a:latin typeface="Bahnschrift" panose="020B0502040204020203" pitchFamily="34" charset="0"/>
            </a:endParaRPr>
          </a:p>
          <a:p>
            <a:pPr marL="0" indent="0">
              <a:buNone/>
            </a:pPr>
            <a:r>
              <a:rPr lang="en-US" sz="1200" b="0" i="0" dirty="0">
                <a:effectLst/>
                <a:latin typeface="Bahnschrift" panose="020B0502040204020203" pitchFamily="34" charset="0"/>
              </a:rPr>
              <a:t>			 A[j, k]← A[j, k] − A[</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k] ∗ A[j,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a:t>
            </a:r>
            <a:endParaRPr lang="en-US" sz="1200" b="0" i="0" dirty="0">
              <a:solidFill>
                <a:srgbClr val="00B050"/>
              </a:solidFill>
              <a:effectLst/>
              <a:latin typeface="Bahnschrift" panose="020B0502040204020203" pitchFamily="34" charset="0"/>
            </a:endParaRPr>
          </a:p>
          <a:p>
            <a:pPr marL="0" indent="0">
              <a:buNone/>
            </a:pPr>
            <a:r>
              <a:rPr lang="en-US" sz="1200" b="0" i="0" dirty="0">
                <a:solidFill>
                  <a:srgbClr val="00B050"/>
                </a:solidFill>
                <a:effectLst/>
                <a:latin typeface="Bahnschrift" panose="020B0502040204020203" pitchFamily="34" charset="0"/>
              </a:rPr>
              <a:t>//Backward Substitution</a:t>
            </a:r>
          </a:p>
          <a:p>
            <a:pPr marL="0" indent="0">
              <a:buNone/>
            </a:pPr>
            <a:r>
              <a:rPr lang="en-US" sz="1200" b="0" i="0" dirty="0">
                <a:effectLst/>
                <a:latin typeface="Bahnschrift" panose="020B0502040204020203" pitchFamily="34" charset="0"/>
              </a:rPr>
              <a:t>for </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 ← 1 to n do x[</a:t>
            </a:r>
            <a:r>
              <a:rPr lang="en-US" sz="1200" b="0" i="0" dirty="0" err="1">
                <a:effectLst/>
                <a:latin typeface="Bahnschrift" panose="020B0502040204020203" pitchFamily="34" charset="0"/>
              </a:rPr>
              <a:t>i</a:t>
            </a:r>
            <a:r>
              <a:rPr lang="en-US" sz="1200" b="0" i="0" dirty="0">
                <a:effectLst/>
                <a:latin typeface="Bahnschrift" panose="020B0502040204020203" pitchFamily="34" charset="0"/>
              </a:rPr>
              <a:t>]=0 </a:t>
            </a:r>
            <a:r>
              <a:rPr lang="en-US" sz="1200" b="0" i="0" dirty="0">
                <a:solidFill>
                  <a:srgbClr val="00B050"/>
                </a:solidFill>
                <a:effectLst/>
                <a:latin typeface="Bahnschrift" panose="020B0502040204020203" pitchFamily="34" charset="0"/>
              </a:rPr>
              <a:t>//initialize the array which holds the value of x with 0</a:t>
            </a:r>
          </a:p>
          <a:p>
            <a:pPr marL="0" indent="0">
              <a:buNone/>
            </a:pPr>
            <a:r>
              <a:rPr lang="en-US" sz="1200" b="0" i="0" dirty="0">
                <a:effectLst/>
                <a:latin typeface="Bahnschrift" panose="020B0502040204020203" pitchFamily="34" charset="0"/>
              </a:rPr>
              <a:t>for j ← n down to 1 do</a:t>
            </a:r>
            <a:endParaRPr lang="en-US" sz="1200" b="0" i="0" dirty="0">
              <a:solidFill>
                <a:srgbClr val="00B050"/>
              </a:solidFill>
              <a:effectLst/>
              <a:latin typeface="Bahnschrift" panose="020B0502040204020203" pitchFamily="34" charset="0"/>
            </a:endParaRPr>
          </a:p>
          <a:p>
            <a:pPr marL="0" indent="0">
              <a:buNone/>
            </a:pPr>
            <a:r>
              <a:rPr lang="en-US" sz="1200" b="0" i="0" dirty="0">
                <a:effectLst/>
                <a:latin typeface="Bahnschrift" panose="020B0502040204020203" pitchFamily="34" charset="0"/>
              </a:rPr>
              <a:t>	t ← 0 </a:t>
            </a:r>
          </a:p>
          <a:p>
            <a:pPr marL="0" indent="0">
              <a:buNone/>
            </a:pPr>
            <a:r>
              <a:rPr lang="en-US" sz="1200" b="0" i="0" dirty="0">
                <a:effectLst/>
                <a:latin typeface="Bahnschrift" panose="020B0502040204020203" pitchFamily="34" charset="0"/>
              </a:rPr>
              <a:t>	for k ← j +1 to n do</a:t>
            </a:r>
            <a:endParaRPr lang="en-US" sz="1200" b="0" i="0" dirty="0">
              <a:solidFill>
                <a:srgbClr val="00B050"/>
              </a:solidFill>
              <a:effectLst/>
              <a:latin typeface="Bahnschrift" panose="020B0502040204020203" pitchFamily="34" charset="0"/>
            </a:endParaRPr>
          </a:p>
          <a:p>
            <a:pPr marL="0" indent="0">
              <a:buNone/>
            </a:pPr>
            <a:r>
              <a:rPr lang="en-US" sz="1200" dirty="0">
                <a:latin typeface="Bahnschrift" panose="020B0502040204020203" pitchFamily="34" charset="0"/>
              </a:rPr>
              <a:t>		</a:t>
            </a:r>
            <a:r>
              <a:rPr lang="en-US" sz="1200" b="0" i="0" dirty="0">
                <a:effectLst/>
                <a:latin typeface="Bahnschrift" panose="020B0502040204020203" pitchFamily="34" charset="0"/>
              </a:rPr>
              <a:t> t ← t + A[j, k] * x[k] </a:t>
            </a:r>
          </a:p>
          <a:p>
            <a:pPr marL="0" indent="0">
              <a:buNone/>
            </a:pPr>
            <a:r>
              <a:rPr lang="en-US" sz="1200" dirty="0">
                <a:latin typeface="Bahnschrift" panose="020B0502040204020203" pitchFamily="34" charset="0"/>
              </a:rPr>
              <a:t>	</a:t>
            </a:r>
            <a:r>
              <a:rPr lang="en-US" sz="1200" b="0" i="0" dirty="0">
                <a:effectLst/>
                <a:latin typeface="Bahnschrift" panose="020B0502040204020203" pitchFamily="34" charset="0"/>
              </a:rPr>
              <a:t>x[j] ← (A[j, n+1] - t) / A[j, j]</a:t>
            </a:r>
            <a:endParaRPr lang="en-US" sz="1200" dirty="0">
              <a:solidFill>
                <a:srgbClr val="00B050"/>
              </a:solidFill>
              <a:latin typeface="Bahnschrift" panose="020B0502040204020203" pitchFamily="34" charset="0"/>
            </a:endParaRPr>
          </a:p>
        </p:txBody>
      </p:sp>
    </p:spTree>
    <p:extLst>
      <p:ext uri="{BB962C8B-B14F-4D97-AF65-F5344CB8AC3E}">
        <p14:creationId xmlns:p14="http://schemas.microsoft.com/office/powerpoint/2010/main" val="301251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C34552-A1A2-F333-E76B-B3F0EB67A7B6}"/>
              </a:ext>
            </a:extLst>
          </p:cNvPr>
          <p:cNvSpPr>
            <a:spLocks noGrp="1"/>
          </p:cNvSpPr>
          <p:nvPr>
            <p:ph type="title"/>
          </p:nvPr>
        </p:nvSpPr>
        <p:spPr>
          <a:xfrm>
            <a:off x="1098176" y="512225"/>
            <a:ext cx="9745883" cy="1124949"/>
          </a:xfrm>
        </p:spPr>
        <p:txBody>
          <a:bodyPr>
            <a:normAutofit/>
          </a:bodyPr>
          <a:lstStyle/>
          <a:p>
            <a:r>
              <a:rPr lang="en-GB" dirty="0">
                <a:solidFill>
                  <a:schemeClr val="bg1"/>
                </a:solidFill>
                <a:latin typeface="Bahnschrift" panose="020B0502040204020203" pitchFamily="34" charset="0"/>
              </a:rPr>
              <a:t>Analysis </a:t>
            </a:r>
            <a:endParaRPr lang="en-US" dirty="0">
              <a:solidFill>
                <a:schemeClr val="bg1"/>
              </a:solidFill>
              <a:latin typeface="Bahnschrift" panose="020B0502040204020203" pitchFamily="34" charset="0"/>
            </a:endParaRPr>
          </a:p>
        </p:txBody>
      </p:sp>
      <p:sp>
        <p:nvSpPr>
          <p:cNvPr id="37" name="Freeform: Shape 36">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9" name="Freeform: Shape 38">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8FB0AE3-C712-BDBD-9251-20BD4FF4EC23}"/>
                  </a:ext>
                </a:extLst>
              </p:cNvPr>
              <p:cNvSpPr txBox="1"/>
              <p:nvPr/>
            </p:nvSpPr>
            <p:spPr>
              <a:xfrm>
                <a:off x="691534" y="2059537"/>
                <a:ext cx="11017772" cy="4286238"/>
              </a:xfrm>
              <a:prstGeom prst="rect">
                <a:avLst/>
              </a:prstGeom>
              <a:noFill/>
            </p:spPr>
            <p:txBody>
              <a:bodyPr wrap="square">
                <a:spAutoFit/>
              </a:bodyPr>
              <a:lstStyle/>
              <a:p>
                <a:pPr marL="0" indent="0">
                  <a:buNone/>
                </a:pPr>
                <a:r>
                  <a:rPr lang="en-US" sz="1200" b="0" i="0" dirty="0">
                    <a:solidFill>
                      <a:schemeClr val="tx1"/>
                    </a:solidFill>
                    <a:effectLst/>
                    <a:latin typeface="Bahnschrift" panose="020B0502040204020203" pitchFamily="34" charset="0"/>
                  </a:rPr>
                  <a:t>ALGORITHM </a:t>
                </a:r>
                <a:r>
                  <a:rPr lang="en-US" sz="1200" b="0" i="0" dirty="0" err="1">
                    <a:solidFill>
                      <a:schemeClr val="tx1"/>
                    </a:solidFill>
                    <a:effectLst/>
                    <a:latin typeface="Bahnschrift" panose="020B0502040204020203" pitchFamily="34" charset="0"/>
                  </a:rPr>
                  <a:t>GaussianElmination</a:t>
                </a:r>
                <a:r>
                  <a:rPr lang="en-US" sz="1200" b="0" i="0" dirty="0">
                    <a:solidFill>
                      <a:schemeClr val="tx1"/>
                    </a:solidFill>
                    <a:effectLst/>
                    <a:latin typeface="Bahnschrift" panose="020B0502040204020203" pitchFamily="34" charset="0"/>
                  </a:rPr>
                  <a:t>(A[1..n, 1..n], b[1..n]) </a:t>
                </a:r>
              </a:p>
              <a:p>
                <a:pPr marL="0" indent="0">
                  <a:buNone/>
                </a:pPr>
                <a:r>
                  <a:rPr lang="en-US" sz="1200" b="0" i="0" dirty="0">
                    <a:solidFill>
                      <a:schemeClr val="tx1"/>
                    </a:solidFill>
                    <a:effectLst/>
                    <a:latin typeface="Bahnschrift" panose="020B0502040204020203" pitchFamily="34" charset="0"/>
                  </a:rPr>
                  <a:t>for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 1 to n do A[</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n + 1]← b[</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a:t>
                </a:r>
                <a14:m>
                  <m:oMath xmlns:m="http://schemas.openxmlformats.org/officeDocument/2006/math">
                    <m:nary>
                      <m:naryPr>
                        <m:chr m:val="∑"/>
                        <m:ctrlPr>
                          <a:rPr lang="en-US" b="0" i="1" smtClean="0">
                            <a:solidFill>
                              <a:schemeClr val="tx1"/>
                            </a:solidFill>
                            <a:effectLst/>
                            <a:latin typeface="Cambria Math" panose="02040503050406030204" pitchFamily="18" charset="0"/>
                          </a:rPr>
                        </m:ctrlPr>
                      </m:naryPr>
                      <m:sub>
                        <m:r>
                          <m:rPr>
                            <m:brk m:alnAt="23"/>
                          </m:rPr>
                          <a:rPr lang="en-GB" b="0" i="1" smtClean="0">
                            <a:solidFill>
                              <a:schemeClr val="tx1"/>
                            </a:solidFill>
                            <a:effectLst/>
                            <a:latin typeface="Cambria Math" panose="02040503050406030204" pitchFamily="18" charset="0"/>
                          </a:rPr>
                          <m:t>1</m:t>
                        </m:r>
                      </m:sub>
                      <m:sup>
                        <m:r>
                          <a:rPr lang="en-GB" b="0" i="1" smtClean="0">
                            <a:solidFill>
                              <a:schemeClr val="tx1"/>
                            </a:solidFill>
                            <a:effectLst/>
                            <a:latin typeface="Cambria Math" panose="02040503050406030204" pitchFamily="18" charset="0"/>
                          </a:rPr>
                          <m:t>𝑛</m:t>
                        </m:r>
                      </m:sup>
                      <m:e>
                        <m:r>
                          <a:rPr lang="en-GB" b="0" i="1" smtClean="0">
                            <a:solidFill>
                              <a:schemeClr val="tx1"/>
                            </a:solidFill>
                            <a:effectLst/>
                            <a:latin typeface="Cambria Math" panose="02040503050406030204" pitchFamily="18" charset="0"/>
                          </a:rPr>
                          <m:t>1</m:t>
                        </m:r>
                      </m:e>
                    </m:nary>
                  </m:oMath>
                </a14:m>
                <a:endParaRPr lang="en-US" b="0" i="0" dirty="0">
                  <a:solidFill>
                    <a:schemeClr val="tx1"/>
                  </a:solidFill>
                  <a:effectLst/>
                  <a:latin typeface="Bahnschrift" panose="020B0502040204020203" pitchFamily="34" charset="0"/>
                </a:endParaRPr>
              </a:p>
              <a:p>
                <a:pPr marL="0" indent="0">
                  <a:buNone/>
                </a:pPr>
                <a:r>
                  <a:rPr lang="en-US" sz="1200" b="0" i="0" dirty="0">
                    <a:solidFill>
                      <a:schemeClr val="tx1"/>
                    </a:solidFill>
                    <a:effectLst/>
                    <a:latin typeface="Bahnschrift" panose="020B0502040204020203" pitchFamily="34" charset="0"/>
                  </a:rPr>
                  <a:t>for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 1 to n − 1 do </a:t>
                </a:r>
                <a:r>
                  <a:rPr lang="en-US" sz="1200" dirty="0">
                    <a:solidFill>
                      <a:schemeClr val="tx1"/>
                    </a:solidFill>
                    <a:latin typeface="Bahnschrift" panose="020B0502040204020203" pitchFamily="34" charset="0"/>
                  </a:rPr>
                  <a:t>	</a:t>
                </a:r>
                <a:r>
                  <a:rPr lang="en-US" sz="1200" b="0" dirty="0">
                    <a:solidFill>
                      <a:schemeClr val="tx1"/>
                    </a:solidFill>
                    <a:effectLst/>
                    <a:latin typeface="Bahnschrift" panose="020B0502040204020203" pitchFamily="34" charset="0"/>
                  </a:rPr>
                  <a:t> </a:t>
                </a:r>
                <a14:m>
                  <m:oMath xmlns:m="http://schemas.openxmlformats.org/officeDocument/2006/math">
                    <m:r>
                      <a:rPr lang="en-GB" b="0" i="0" smtClean="0">
                        <a:solidFill>
                          <a:schemeClr val="tx1"/>
                        </a:solidFill>
                        <a:effectLst/>
                        <a:latin typeface="Cambria Math" panose="02040503050406030204" pitchFamily="18" charset="0"/>
                      </a:rPr>
                      <m:t>   </m:t>
                    </m:r>
                    <m:r>
                      <a:rPr lang="en-GB" b="0" i="1" smtClean="0">
                        <a:solidFill>
                          <a:schemeClr val="tx1"/>
                        </a:solidFill>
                        <a:effectLst/>
                        <a:latin typeface="Cambria Math" panose="02040503050406030204" pitchFamily="18" charset="0"/>
                      </a:rPr>
                      <m:t> </m:t>
                    </m:r>
                    <m:nary>
                      <m:naryPr>
                        <m:chr m:val="∑"/>
                        <m:ctrlPr>
                          <a:rPr lang="en-US" b="0" i="1" smtClean="0">
                            <a:solidFill>
                              <a:schemeClr val="tx1"/>
                            </a:solidFill>
                            <a:effectLst/>
                            <a:latin typeface="Cambria Math" panose="02040503050406030204" pitchFamily="18" charset="0"/>
                          </a:rPr>
                        </m:ctrlPr>
                      </m:naryPr>
                      <m:sub>
                        <m:r>
                          <m:rPr>
                            <m:brk m:alnAt="23"/>
                          </m:rPr>
                          <a:rPr lang="en-GB" b="0" i="1" smtClean="0">
                            <a:solidFill>
                              <a:schemeClr val="tx1"/>
                            </a:solidFill>
                            <a:effectLst/>
                            <a:latin typeface="Cambria Math" panose="02040503050406030204" pitchFamily="18" charset="0"/>
                          </a:rPr>
                          <m:t>1</m:t>
                        </m:r>
                      </m:sub>
                      <m:sup>
                        <m:r>
                          <a:rPr lang="en-GB" b="0" i="1" smtClean="0">
                            <a:solidFill>
                              <a:schemeClr val="tx1"/>
                            </a:solidFill>
                            <a:effectLst/>
                            <a:latin typeface="Cambria Math" panose="02040503050406030204" pitchFamily="18" charset="0"/>
                          </a:rPr>
                          <m:t>𝑛</m:t>
                        </m:r>
                        <m:r>
                          <a:rPr lang="en-GB" b="0" i="1" smtClean="0">
                            <a:solidFill>
                              <a:schemeClr val="tx1"/>
                            </a:solidFill>
                            <a:effectLst/>
                            <a:latin typeface="Cambria Math" panose="02040503050406030204" pitchFamily="18" charset="0"/>
                          </a:rPr>
                          <m:t>−1</m:t>
                        </m:r>
                      </m:sup>
                      <m:e>
                        <m:r>
                          <a:rPr lang="en-GB" b="0" i="1" smtClean="0">
                            <a:solidFill>
                              <a:schemeClr val="tx1"/>
                            </a:solidFill>
                            <a:effectLst/>
                            <a:latin typeface="Cambria Math" panose="02040503050406030204" pitchFamily="18" charset="0"/>
                          </a:rPr>
                          <m:t>1</m:t>
                        </m:r>
                      </m:e>
                    </m:nary>
                  </m:oMath>
                </a14:m>
                <a:endParaRPr lang="en-US" dirty="0">
                  <a:solidFill>
                    <a:schemeClr val="tx1"/>
                  </a:solidFill>
                  <a:latin typeface="Bahnschrift" panose="020B0502040204020203" pitchFamily="34" charset="0"/>
                </a:endParaRPr>
              </a:p>
              <a:p>
                <a:pPr marL="0" indent="0">
                  <a:buNone/>
                </a:pPr>
                <a:r>
                  <a:rPr lang="en-US" sz="1200" b="0" i="0" dirty="0">
                    <a:solidFill>
                      <a:schemeClr val="tx1"/>
                    </a:solidFill>
                    <a:effectLst/>
                    <a:latin typeface="Bahnschrift" panose="020B0502040204020203" pitchFamily="34" charset="0"/>
                  </a:rPr>
                  <a:t>	 </a:t>
                </a:r>
                <a:r>
                  <a:rPr lang="en-US" sz="1200" b="0" i="0" dirty="0" err="1">
                    <a:solidFill>
                      <a:schemeClr val="tx1"/>
                    </a:solidFill>
                    <a:effectLst/>
                    <a:latin typeface="Bahnschrift" panose="020B0502040204020203" pitchFamily="34" charset="0"/>
                  </a:rPr>
                  <a:t>pivotrow</a:t>
                </a:r>
                <a:r>
                  <a:rPr lang="en-US" sz="1200" b="0" i="0" dirty="0">
                    <a:solidFill>
                      <a:schemeClr val="tx1"/>
                    </a:solidFill>
                    <a:effectLst/>
                    <a:latin typeface="Bahnschrift" panose="020B0502040204020203" pitchFamily="34" charset="0"/>
                  </a:rPr>
                  <a:t> ← </a:t>
                </a:r>
                <a:r>
                  <a:rPr lang="en-US" sz="1200" b="0" i="0" dirty="0" err="1">
                    <a:solidFill>
                      <a:schemeClr val="tx1"/>
                    </a:solidFill>
                    <a:effectLst/>
                    <a:latin typeface="Bahnschrift" panose="020B0502040204020203" pitchFamily="34" charset="0"/>
                  </a:rPr>
                  <a:t>i</a:t>
                </a:r>
                <a:endParaRPr lang="en-US" sz="1200" b="0" i="0" dirty="0">
                  <a:solidFill>
                    <a:schemeClr val="tx1"/>
                  </a:solidFill>
                  <a:effectLst/>
                  <a:latin typeface="Bahnschrift" panose="020B0502040204020203" pitchFamily="34" charset="0"/>
                </a:endParaRPr>
              </a:p>
              <a:p>
                <a:pPr marL="0" indent="0">
                  <a:buNone/>
                </a:pPr>
                <a:r>
                  <a:rPr lang="en-US" sz="1200" b="0" i="0" dirty="0">
                    <a:solidFill>
                      <a:schemeClr val="tx1"/>
                    </a:solidFill>
                    <a:effectLst/>
                    <a:latin typeface="Bahnschrift" panose="020B0502040204020203" pitchFamily="34" charset="0"/>
                  </a:rPr>
                  <a:t> 	for j ←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+ 1 to n do 	</a:t>
                </a:r>
                <a14:m>
                  <m:oMath xmlns:m="http://schemas.openxmlformats.org/officeDocument/2006/math">
                    <m:nary>
                      <m:naryPr>
                        <m:chr m:val="∑"/>
                        <m:ctrlPr>
                          <a:rPr lang="en-US" b="0" i="1" smtClean="0">
                            <a:solidFill>
                              <a:schemeClr val="tx1"/>
                            </a:solidFill>
                            <a:effectLst/>
                            <a:latin typeface="Cambria Math" panose="02040503050406030204" pitchFamily="18" charset="0"/>
                          </a:rPr>
                        </m:ctrlPr>
                      </m:naryPr>
                      <m:sub>
                        <m:r>
                          <m:rPr>
                            <m:brk m:alnAt="23"/>
                          </m:rPr>
                          <a:rPr lang="en-GB" b="0" i="1" smtClean="0">
                            <a:solidFill>
                              <a:schemeClr val="tx1"/>
                            </a:solidFill>
                            <a:effectLst/>
                            <a:latin typeface="Cambria Math" panose="02040503050406030204" pitchFamily="18" charset="0"/>
                          </a:rPr>
                          <m:t>𝑖</m:t>
                        </m:r>
                        <m:r>
                          <a:rPr lang="en-GB" b="0" i="1" smtClean="0">
                            <a:solidFill>
                              <a:schemeClr val="tx1"/>
                            </a:solidFill>
                            <a:effectLst/>
                            <a:latin typeface="Cambria Math" panose="02040503050406030204" pitchFamily="18" charset="0"/>
                          </a:rPr>
                          <m:t>+1</m:t>
                        </m:r>
                      </m:sub>
                      <m:sup>
                        <m:r>
                          <a:rPr lang="en-GB" b="0" i="1" smtClean="0">
                            <a:solidFill>
                              <a:schemeClr val="tx1"/>
                            </a:solidFill>
                            <a:effectLst/>
                            <a:latin typeface="Cambria Math" panose="02040503050406030204" pitchFamily="18" charset="0"/>
                          </a:rPr>
                          <m:t>𝑛</m:t>
                        </m:r>
                      </m:sup>
                      <m:e>
                        <m:r>
                          <a:rPr lang="en-GB" b="0" i="1" smtClean="0">
                            <a:solidFill>
                              <a:schemeClr val="tx1"/>
                            </a:solidFill>
                            <a:effectLst/>
                            <a:latin typeface="Cambria Math" panose="02040503050406030204" pitchFamily="18" charset="0"/>
                          </a:rPr>
                          <m:t>1</m:t>
                        </m:r>
                      </m:e>
                    </m:nary>
                  </m:oMath>
                </a14:m>
                <a:endParaRPr lang="en-US" b="0" i="0" dirty="0">
                  <a:solidFill>
                    <a:schemeClr val="tx1"/>
                  </a:solidFill>
                  <a:effectLst/>
                  <a:latin typeface="Bahnschrift" panose="020B0502040204020203" pitchFamily="34" charset="0"/>
                </a:endParaRPr>
              </a:p>
              <a:p>
                <a:pPr marL="0" indent="0">
                  <a:buNone/>
                </a:pPr>
                <a:r>
                  <a:rPr lang="en-US" sz="1200" dirty="0">
                    <a:solidFill>
                      <a:schemeClr val="tx1"/>
                    </a:solidFill>
                    <a:latin typeface="Bahnschrift" panose="020B0502040204020203" pitchFamily="34" charset="0"/>
                  </a:rPr>
                  <a:t>		</a:t>
                </a:r>
                <a:r>
                  <a:rPr lang="en-US" sz="1200" b="0" i="0" dirty="0">
                    <a:solidFill>
                      <a:schemeClr val="tx1"/>
                    </a:solidFill>
                    <a:effectLst/>
                    <a:latin typeface="Bahnschrift" panose="020B0502040204020203" pitchFamily="34" charset="0"/>
                  </a:rPr>
                  <a:t>if |A[j,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&gt; |A[</a:t>
                </a:r>
                <a:r>
                  <a:rPr lang="en-US" sz="1200" b="0" i="0" dirty="0" err="1">
                    <a:solidFill>
                      <a:schemeClr val="tx1"/>
                    </a:solidFill>
                    <a:effectLst/>
                    <a:latin typeface="Bahnschrift" panose="020B0502040204020203" pitchFamily="34" charset="0"/>
                  </a:rPr>
                  <a:t>pivotrow</a:t>
                </a:r>
                <a:r>
                  <a:rPr lang="en-US" sz="1200" b="0" i="0" dirty="0">
                    <a:solidFill>
                      <a:schemeClr val="tx1"/>
                    </a:solidFill>
                    <a:effectLst/>
                    <a:latin typeface="Bahnschrift" panose="020B0502040204020203" pitchFamily="34" charset="0"/>
                  </a:rPr>
                  <a:t>,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a:t>
                </a:r>
                <a:r>
                  <a:rPr lang="en-US" sz="1200" b="0" i="0" dirty="0" err="1">
                    <a:solidFill>
                      <a:schemeClr val="tx1"/>
                    </a:solidFill>
                    <a:effectLst/>
                    <a:latin typeface="Bahnschrift" panose="020B0502040204020203" pitchFamily="34" charset="0"/>
                  </a:rPr>
                  <a:t>pivotrow</a:t>
                </a:r>
                <a:r>
                  <a:rPr lang="en-US" sz="1200" b="0" i="0" dirty="0">
                    <a:solidFill>
                      <a:schemeClr val="tx1"/>
                    </a:solidFill>
                    <a:effectLst/>
                    <a:latin typeface="Bahnschrift" panose="020B0502040204020203" pitchFamily="34" charset="0"/>
                  </a:rPr>
                  <a:t> ← j </a:t>
                </a:r>
              </a:p>
              <a:p>
                <a:pPr marL="0" indent="0">
                  <a:buNone/>
                </a:pPr>
                <a:r>
                  <a:rPr lang="en-US" sz="1200" dirty="0">
                    <a:solidFill>
                      <a:schemeClr val="tx1"/>
                    </a:solidFill>
                    <a:latin typeface="Bahnschrift" panose="020B0502040204020203" pitchFamily="34" charset="0"/>
                  </a:rPr>
                  <a:t>	</a:t>
                </a:r>
                <a:r>
                  <a:rPr lang="en-US" sz="1200" b="0" i="0" dirty="0">
                    <a:solidFill>
                      <a:schemeClr val="tx1"/>
                    </a:solidFill>
                    <a:effectLst/>
                    <a:latin typeface="Bahnschrift" panose="020B0502040204020203" pitchFamily="34" charset="0"/>
                  </a:rPr>
                  <a:t>for k ←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to n + 1 do	</a:t>
                </a:r>
                <a14:m>
                  <m:oMath xmlns:m="http://schemas.openxmlformats.org/officeDocument/2006/math">
                    <m:nary>
                      <m:naryPr>
                        <m:chr m:val="∑"/>
                        <m:ctrlPr>
                          <a:rPr lang="en-US" b="0" i="1" smtClean="0">
                            <a:solidFill>
                              <a:schemeClr val="tx1"/>
                            </a:solidFill>
                            <a:effectLst/>
                            <a:latin typeface="Cambria Math" panose="02040503050406030204" pitchFamily="18" charset="0"/>
                          </a:rPr>
                        </m:ctrlPr>
                      </m:naryPr>
                      <m:sub>
                        <m:r>
                          <m:rPr>
                            <m:brk m:alnAt="23"/>
                          </m:rPr>
                          <a:rPr lang="en-GB" b="0" i="1" smtClean="0">
                            <a:solidFill>
                              <a:schemeClr val="tx1"/>
                            </a:solidFill>
                            <a:effectLst/>
                            <a:latin typeface="Cambria Math" panose="02040503050406030204" pitchFamily="18" charset="0"/>
                          </a:rPr>
                          <m:t>𝑖</m:t>
                        </m:r>
                      </m:sub>
                      <m:sup>
                        <m:r>
                          <a:rPr lang="en-GB" b="0" i="1" smtClean="0">
                            <a:solidFill>
                              <a:schemeClr val="tx1"/>
                            </a:solidFill>
                            <a:effectLst/>
                            <a:latin typeface="Cambria Math" panose="02040503050406030204" pitchFamily="18" charset="0"/>
                          </a:rPr>
                          <m:t>𝑛</m:t>
                        </m:r>
                        <m:r>
                          <a:rPr lang="en-GB" b="0" i="1" smtClean="0">
                            <a:solidFill>
                              <a:schemeClr val="tx1"/>
                            </a:solidFill>
                            <a:effectLst/>
                            <a:latin typeface="Cambria Math" panose="02040503050406030204" pitchFamily="18" charset="0"/>
                          </a:rPr>
                          <m:t>+1</m:t>
                        </m:r>
                      </m:sup>
                      <m:e>
                        <m:r>
                          <a:rPr lang="en-GB" b="0" i="1" smtClean="0">
                            <a:solidFill>
                              <a:schemeClr val="tx1"/>
                            </a:solidFill>
                            <a:effectLst/>
                            <a:latin typeface="Cambria Math" panose="02040503050406030204" pitchFamily="18" charset="0"/>
                          </a:rPr>
                          <m:t>1</m:t>
                        </m:r>
                      </m:e>
                    </m:nary>
                  </m:oMath>
                </a14:m>
                <a:endParaRPr lang="en-US" b="0" i="0" dirty="0">
                  <a:solidFill>
                    <a:schemeClr val="tx1"/>
                  </a:solidFill>
                  <a:effectLst/>
                  <a:latin typeface="Bahnschrift" panose="020B0502040204020203" pitchFamily="34" charset="0"/>
                </a:endParaRPr>
              </a:p>
              <a:p>
                <a:pPr marL="0" indent="0">
                  <a:buNone/>
                </a:pPr>
                <a:r>
                  <a:rPr lang="en-US" sz="1200" b="0" i="0" dirty="0">
                    <a:solidFill>
                      <a:schemeClr val="tx1"/>
                    </a:solidFill>
                    <a:effectLst/>
                    <a:latin typeface="Bahnschrift" panose="020B0502040204020203" pitchFamily="34" charset="0"/>
                  </a:rPr>
                  <a:t>		 swap(A[</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k], A[</a:t>
                </a:r>
                <a:r>
                  <a:rPr lang="en-US" sz="1200" b="0" i="0" dirty="0" err="1">
                    <a:solidFill>
                      <a:schemeClr val="tx1"/>
                    </a:solidFill>
                    <a:effectLst/>
                    <a:latin typeface="Bahnschrift" panose="020B0502040204020203" pitchFamily="34" charset="0"/>
                  </a:rPr>
                  <a:t>pivotrow</a:t>
                </a:r>
                <a:r>
                  <a:rPr lang="en-US" sz="1200" b="0" i="0" dirty="0">
                    <a:solidFill>
                      <a:schemeClr val="tx1"/>
                    </a:solidFill>
                    <a:effectLst/>
                    <a:latin typeface="Bahnschrift" panose="020B0502040204020203" pitchFamily="34" charset="0"/>
                  </a:rPr>
                  <a:t>, k])</a:t>
                </a:r>
              </a:p>
              <a:p>
                <a:pPr marL="0" indent="0">
                  <a:buNone/>
                </a:pPr>
                <a:r>
                  <a:rPr lang="en-US" sz="1200" b="0" i="0" dirty="0">
                    <a:solidFill>
                      <a:schemeClr val="tx1"/>
                    </a:solidFill>
                    <a:effectLst/>
                    <a:latin typeface="Bahnschrift" panose="020B0502040204020203" pitchFamily="34" charset="0"/>
                  </a:rPr>
                  <a:t>	 for j ←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+ 1 to n do	</a:t>
                </a:r>
                <a:r>
                  <a:rPr lang="en-US" sz="1200" b="0" dirty="0">
                    <a:solidFill>
                      <a:schemeClr val="tx1"/>
                    </a:solidFill>
                    <a:effectLst/>
                    <a:latin typeface="Bahnschrift" panose="020B0502040204020203" pitchFamily="34" charset="0"/>
                  </a:rPr>
                  <a:t> </a:t>
                </a:r>
                <a14:m>
                  <m:oMath xmlns:m="http://schemas.openxmlformats.org/officeDocument/2006/math">
                    <m:nary>
                      <m:naryPr>
                        <m:chr m:val="∑"/>
                        <m:ctrlPr>
                          <a:rPr lang="en-US" b="0" i="1" smtClean="0">
                            <a:solidFill>
                              <a:schemeClr val="tx1"/>
                            </a:solidFill>
                            <a:effectLst/>
                            <a:latin typeface="Cambria Math" panose="02040503050406030204" pitchFamily="18" charset="0"/>
                          </a:rPr>
                        </m:ctrlPr>
                      </m:naryPr>
                      <m:sub>
                        <m:r>
                          <m:rPr>
                            <m:brk m:alnAt="23"/>
                          </m:rPr>
                          <a:rPr lang="en-GB" b="0" i="1" smtClean="0">
                            <a:solidFill>
                              <a:schemeClr val="tx1"/>
                            </a:solidFill>
                            <a:effectLst/>
                            <a:latin typeface="Cambria Math" panose="02040503050406030204" pitchFamily="18" charset="0"/>
                          </a:rPr>
                          <m:t>𝑖</m:t>
                        </m:r>
                        <m:r>
                          <a:rPr lang="en-GB" b="0" i="1" smtClean="0">
                            <a:solidFill>
                              <a:schemeClr val="tx1"/>
                            </a:solidFill>
                            <a:effectLst/>
                            <a:latin typeface="Cambria Math" panose="02040503050406030204" pitchFamily="18" charset="0"/>
                          </a:rPr>
                          <m:t>+1</m:t>
                        </m:r>
                      </m:sub>
                      <m:sup>
                        <m:r>
                          <a:rPr lang="en-GB" b="0" i="1" smtClean="0">
                            <a:solidFill>
                              <a:schemeClr val="tx1"/>
                            </a:solidFill>
                            <a:effectLst/>
                            <a:latin typeface="Cambria Math" panose="02040503050406030204" pitchFamily="18" charset="0"/>
                          </a:rPr>
                          <m:t>𝑛</m:t>
                        </m:r>
                      </m:sup>
                      <m:e>
                        <m:r>
                          <a:rPr lang="en-GB" b="0" i="1" smtClean="0">
                            <a:solidFill>
                              <a:schemeClr val="tx1"/>
                            </a:solidFill>
                            <a:effectLst/>
                            <a:latin typeface="Cambria Math" panose="02040503050406030204" pitchFamily="18" charset="0"/>
                          </a:rPr>
                          <m:t>1</m:t>
                        </m:r>
                      </m:e>
                    </m:nary>
                  </m:oMath>
                </a14:m>
                <a:endParaRPr lang="en-US" b="0" i="0" dirty="0">
                  <a:solidFill>
                    <a:schemeClr val="tx1"/>
                  </a:solidFill>
                  <a:effectLst/>
                  <a:latin typeface="Bahnschrift" panose="020B0502040204020203" pitchFamily="34" charset="0"/>
                </a:endParaRPr>
              </a:p>
              <a:p>
                <a:pPr marL="0" indent="0">
                  <a:buNone/>
                </a:pPr>
                <a:r>
                  <a:rPr lang="en-US" sz="1200" dirty="0">
                    <a:solidFill>
                      <a:schemeClr val="tx1"/>
                    </a:solidFill>
                    <a:latin typeface="Bahnschrift" panose="020B0502040204020203" pitchFamily="34" charset="0"/>
                  </a:rPr>
                  <a:t>		</a:t>
                </a:r>
                <a:r>
                  <a:rPr lang="en-US" sz="1200" b="0" i="0" dirty="0">
                    <a:solidFill>
                      <a:schemeClr val="tx1"/>
                    </a:solidFill>
                    <a:effectLst/>
                    <a:latin typeface="Bahnschrift" panose="020B0502040204020203" pitchFamily="34" charset="0"/>
                  </a:rPr>
                  <a:t>for k ←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to n + 1 do 	</a:t>
                </a:r>
                <a:r>
                  <a:rPr lang="en-US" sz="1200" b="0" dirty="0">
                    <a:solidFill>
                      <a:schemeClr val="tx1"/>
                    </a:solidFill>
                    <a:effectLst/>
                    <a:latin typeface="Bahnschrift" panose="020B0502040204020203" pitchFamily="34" charset="0"/>
                  </a:rPr>
                  <a:t> </a:t>
                </a:r>
                <a14:m>
                  <m:oMath xmlns:m="http://schemas.openxmlformats.org/officeDocument/2006/math">
                    <m:nary>
                      <m:naryPr>
                        <m:chr m:val="∑"/>
                        <m:ctrlPr>
                          <a:rPr lang="en-US" b="0" i="1" smtClean="0">
                            <a:solidFill>
                              <a:schemeClr val="tx1"/>
                            </a:solidFill>
                            <a:effectLst/>
                            <a:latin typeface="Cambria Math" panose="02040503050406030204" pitchFamily="18" charset="0"/>
                          </a:rPr>
                        </m:ctrlPr>
                      </m:naryPr>
                      <m:sub>
                        <m:r>
                          <m:rPr>
                            <m:brk m:alnAt="23"/>
                          </m:rPr>
                          <a:rPr lang="en-GB" b="0" i="1" smtClean="0">
                            <a:solidFill>
                              <a:schemeClr val="tx1"/>
                            </a:solidFill>
                            <a:effectLst/>
                            <a:latin typeface="Cambria Math" panose="02040503050406030204" pitchFamily="18" charset="0"/>
                          </a:rPr>
                          <m:t>𝑖</m:t>
                        </m:r>
                      </m:sub>
                      <m:sup>
                        <m:r>
                          <a:rPr lang="en-GB" b="0" i="1" smtClean="0">
                            <a:solidFill>
                              <a:schemeClr val="tx1"/>
                            </a:solidFill>
                            <a:effectLst/>
                            <a:latin typeface="Cambria Math" panose="02040503050406030204" pitchFamily="18" charset="0"/>
                          </a:rPr>
                          <m:t>𝑛</m:t>
                        </m:r>
                        <m:r>
                          <a:rPr lang="en-GB" b="0" i="1" smtClean="0">
                            <a:solidFill>
                              <a:schemeClr val="tx1"/>
                            </a:solidFill>
                            <a:effectLst/>
                            <a:latin typeface="Cambria Math" panose="02040503050406030204" pitchFamily="18" charset="0"/>
                          </a:rPr>
                          <m:t>+1</m:t>
                        </m:r>
                      </m:sup>
                      <m:e>
                        <m:r>
                          <a:rPr lang="en-GB" b="0" i="1" smtClean="0">
                            <a:solidFill>
                              <a:schemeClr val="tx1"/>
                            </a:solidFill>
                            <a:effectLst/>
                            <a:latin typeface="Cambria Math" panose="02040503050406030204" pitchFamily="18" charset="0"/>
                          </a:rPr>
                          <m:t>1</m:t>
                        </m:r>
                      </m:e>
                    </m:nary>
                  </m:oMath>
                </a14:m>
                <a:endParaRPr lang="en-US" b="0" i="0" dirty="0">
                  <a:solidFill>
                    <a:schemeClr val="tx1"/>
                  </a:solidFill>
                  <a:effectLst/>
                  <a:latin typeface="Bahnschrift" panose="020B0502040204020203" pitchFamily="34" charset="0"/>
                </a:endParaRPr>
              </a:p>
              <a:p>
                <a:pPr marL="0" indent="0">
                  <a:buNone/>
                </a:pPr>
                <a:r>
                  <a:rPr lang="en-US" sz="1200" b="0" i="0" dirty="0">
                    <a:solidFill>
                      <a:schemeClr val="tx1"/>
                    </a:solidFill>
                    <a:effectLst/>
                    <a:latin typeface="Bahnschrift" panose="020B0502040204020203" pitchFamily="34" charset="0"/>
                  </a:rPr>
                  <a:t>			 A[j, k]← A[j, k] − A[</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k] ∗ A[j,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a:t>
                </a:r>
              </a:p>
              <a:p>
                <a:pPr marL="0" indent="0">
                  <a:buNone/>
                </a:pPr>
                <a:r>
                  <a:rPr lang="en-US" sz="1200" b="0" i="0" dirty="0">
                    <a:solidFill>
                      <a:schemeClr val="tx1"/>
                    </a:solidFill>
                    <a:effectLst/>
                    <a:latin typeface="Bahnschrift" panose="020B0502040204020203" pitchFamily="34" charset="0"/>
                  </a:rPr>
                  <a:t>for </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 ← 1 to n do x[</a:t>
                </a:r>
                <a:r>
                  <a:rPr lang="en-US" sz="1200" b="0" i="0" dirty="0" err="1">
                    <a:solidFill>
                      <a:schemeClr val="tx1"/>
                    </a:solidFill>
                    <a:effectLst/>
                    <a:latin typeface="Bahnschrift" panose="020B0502040204020203" pitchFamily="34" charset="0"/>
                  </a:rPr>
                  <a:t>i</a:t>
                </a:r>
                <a:r>
                  <a:rPr lang="en-US" sz="1200" b="0" i="0" dirty="0">
                    <a:solidFill>
                      <a:schemeClr val="tx1"/>
                    </a:solidFill>
                    <a:effectLst/>
                    <a:latin typeface="Bahnschrift" panose="020B0502040204020203" pitchFamily="34" charset="0"/>
                  </a:rPr>
                  <a:t>]=0 	</a:t>
                </a:r>
                <a:r>
                  <a:rPr lang="en-US" b="0" dirty="0">
                    <a:solidFill>
                      <a:schemeClr val="tx1"/>
                    </a:solidFill>
                    <a:effectLst/>
                    <a:latin typeface="Bahnschrift" panose="020B0502040204020203" pitchFamily="34" charset="0"/>
                  </a:rPr>
                  <a:t>   </a:t>
                </a:r>
                <a14:m>
                  <m:oMath xmlns:m="http://schemas.openxmlformats.org/officeDocument/2006/math">
                    <m:nary>
                      <m:naryPr>
                        <m:chr m:val="∑"/>
                        <m:ctrlPr>
                          <a:rPr lang="en-US" b="0" i="1" smtClean="0">
                            <a:solidFill>
                              <a:schemeClr val="tx1"/>
                            </a:solidFill>
                            <a:effectLst/>
                            <a:latin typeface="Cambria Math" panose="02040503050406030204" pitchFamily="18" charset="0"/>
                          </a:rPr>
                        </m:ctrlPr>
                      </m:naryPr>
                      <m:sub>
                        <m:r>
                          <m:rPr>
                            <m:brk m:alnAt="23"/>
                          </m:rPr>
                          <a:rPr lang="en-GB" b="0" i="1" smtClean="0">
                            <a:solidFill>
                              <a:schemeClr val="tx1"/>
                            </a:solidFill>
                            <a:effectLst/>
                            <a:latin typeface="Cambria Math" panose="02040503050406030204" pitchFamily="18" charset="0"/>
                          </a:rPr>
                          <m:t>1</m:t>
                        </m:r>
                      </m:sub>
                      <m:sup>
                        <m:r>
                          <a:rPr lang="en-GB" b="0" i="1" smtClean="0">
                            <a:solidFill>
                              <a:schemeClr val="tx1"/>
                            </a:solidFill>
                            <a:effectLst/>
                            <a:latin typeface="Cambria Math" panose="02040503050406030204" pitchFamily="18" charset="0"/>
                          </a:rPr>
                          <m:t>𝑛</m:t>
                        </m:r>
                      </m:sup>
                      <m:e>
                        <m:r>
                          <a:rPr lang="en-GB" b="0" i="1" smtClean="0">
                            <a:solidFill>
                              <a:schemeClr val="tx1"/>
                            </a:solidFill>
                            <a:effectLst/>
                            <a:latin typeface="Cambria Math" panose="02040503050406030204" pitchFamily="18" charset="0"/>
                          </a:rPr>
                          <m:t>1</m:t>
                        </m:r>
                      </m:e>
                    </m:nary>
                  </m:oMath>
                </a14:m>
                <a:endParaRPr lang="en-US" b="0" i="0" dirty="0">
                  <a:solidFill>
                    <a:schemeClr val="tx1"/>
                  </a:solidFill>
                  <a:effectLst/>
                  <a:latin typeface="Bahnschrift" panose="020B0502040204020203" pitchFamily="34" charset="0"/>
                </a:endParaRPr>
              </a:p>
              <a:p>
                <a:pPr marL="0" indent="0">
                  <a:buNone/>
                </a:pPr>
                <a:r>
                  <a:rPr lang="en-US" sz="1200" b="0" i="0" dirty="0">
                    <a:solidFill>
                      <a:schemeClr val="tx1"/>
                    </a:solidFill>
                    <a:effectLst/>
                    <a:latin typeface="Bahnschrift" panose="020B0502040204020203" pitchFamily="34" charset="0"/>
                  </a:rPr>
                  <a:t>for j ← n down to 1 do	</a:t>
                </a:r>
                <a:r>
                  <a:rPr lang="en-US" sz="1200" b="0" dirty="0">
                    <a:solidFill>
                      <a:schemeClr val="tx1"/>
                    </a:solidFill>
                    <a:effectLst/>
                    <a:latin typeface="Bahnschrift" panose="020B0502040204020203" pitchFamily="34" charset="0"/>
                  </a:rPr>
                  <a:t>    </a:t>
                </a:r>
                <a14:m>
                  <m:oMath xmlns:m="http://schemas.openxmlformats.org/officeDocument/2006/math">
                    <m:nary>
                      <m:naryPr>
                        <m:chr m:val="∑"/>
                        <m:ctrlPr>
                          <a:rPr lang="en-US" b="0" i="1" smtClean="0">
                            <a:solidFill>
                              <a:schemeClr val="tx1"/>
                            </a:solidFill>
                            <a:effectLst/>
                            <a:latin typeface="Cambria Math" panose="02040503050406030204" pitchFamily="18" charset="0"/>
                          </a:rPr>
                        </m:ctrlPr>
                      </m:naryPr>
                      <m:sub>
                        <m:r>
                          <m:rPr>
                            <m:brk m:alnAt="23"/>
                          </m:rPr>
                          <a:rPr lang="en-GB" b="0" i="1" smtClean="0">
                            <a:solidFill>
                              <a:schemeClr val="tx1"/>
                            </a:solidFill>
                            <a:effectLst/>
                            <a:latin typeface="Cambria Math" panose="02040503050406030204" pitchFamily="18" charset="0"/>
                          </a:rPr>
                          <m:t>1</m:t>
                        </m:r>
                      </m:sub>
                      <m:sup>
                        <m:r>
                          <a:rPr lang="en-GB" b="0" i="1" smtClean="0">
                            <a:solidFill>
                              <a:schemeClr val="tx1"/>
                            </a:solidFill>
                            <a:effectLst/>
                            <a:latin typeface="Cambria Math" panose="02040503050406030204" pitchFamily="18" charset="0"/>
                          </a:rPr>
                          <m:t>𝑛</m:t>
                        </m:r>
                      </m:sup>
                      <m:e>
                        <m:r>
                          <a:rPr lang="en-GB" b="0" i="1" smtClean="0">
                            <a:solidFill>
                              <a:schemeClr val="tx1"/>
                            </a:solidFill>
                            <a:effectLst/>
                            <a:latin typeface="Cambria Math" panose="02040503050406030204" pitchFamily="18" charset="0"/>
                          </a:rPr>
                          <m:t>1</m:t>
                        </m:r>
                      </m:e>
                    </m:nary>
                  </m:oMath>
                </a14:m>
                <a:endParaRPr lang="en-US" b="0" i="0" dirty="0">
                  <a:solidFill>
                    <a:schemeClr val="tx1"/>
                  </a:solidFill>
                  <a:effectLst/>
                  <a:latin typeface="Bahnschrift" panose="020B0502040204020203" pitchFamily="34" charset="0"/>
                </a:endParaRPr>
              </a:p>
              <a:p>
                <a:pPr marL="0" indent="0">
                  <a:buNone/>
                </a:pPr>
                <a:r>
                  <a:rPr lang="en-US" sz="1200" b="0" i="0" dirty="0">
                    <a:solidFill>
                      <a:schemeClr val="tx1"/>
                    </a:solidFill>
                    <a:effectLst/>
                    <a:latin typeface="Bahnschrift" panose="020B0502040204020203" pitchFamily="34" charset="0"/>
                  </a:rPr>
                  <a:t>	t ← 0 </a:t>
                </a:r>
              </a:p>
              <a:p>
                <a:pPr marL="0" indent="0">
                  <a:buNone/>
                </a:pPr>
                <a:r>
                  <a:rPr lang="en-US" sz="1200" b="0" i="0" dirty="0">
                    <a:solidFill>
                      <a:schemeClr val="tx1"/>
                    </a:solidFill>
                    <a:effectLst/>
                    <a:latin typeface="Bahnschrift" panose="020B0502040204020203" pitchFamily="34" charset="0"/>
                  </a:rPr>
                  <a:t>	for k ← j +1 to n do	</a:t>
                </a:r>
                <a:r>
                  <a:rPr lang="en-US" sz="1000" b="0" dirty="0">
                    <a:solidFill>
                      <a:schemeClr val="tx1"/>
                    </a:solidFill>
                    <a:effectLst/>
                    <a:latin typeface="Bahnschrift" panose="020B0502040204020203" pitchFamily="34" charset="0"/>
                  </a:rPr>
                  <a:t> </a:t>
                </a:r>
                <a14:m>
                  <m:oMath xmlns:m="http://schemas.openxmlformats.org/officeDocument/2006/math">
                    <m:nary>
                      <m:naryPr>
                        <m:chr m:val="∑"/>
                        <m:ctrlPr>
                          <a:rPr lang="en-US" b="0" i="1" smtClean="0">
                            <a:solidFill>
                              <a:schemeClr val="tx1"/>
                            </a:solidFill>
                            <a:effectLst/>
                            <a:latin typeface="Cambria Math" panose="02040503050406030204" pitchFamily="18" charset="0"/>
                          </a:rPr>
                        </m:ctrlPr>
                      </m:naryPr>
                      <m:sub>
                        <m:r>
                          <a:rPr lang="en-GB" b="0" i="1" smtClean="0">
                            <a:solidFill>
                              <a:schemeClr val="tx1"/>
                            </a:solidFill>
                            <a:effectLst/>
                            <a:latin typeface="Cambria Math" panose="02040503050406030204" pitchFamily="18" charset="0"/>
                          </a:rPr>
                          <m:t>𝑗</m:t>
                        </m:r>
                        <m:r>
                          <a:rPr lang="en-GB" b="0" i="1" smtClean="0">
                            <a:solidFill>
                              <a:schemeClr val="tx1"/>
                            </a:solidFill>
                            <a:effectLst/>
                            <a:latin typeface="Cambria Math" panose="02040503050406030204" pitchFamily="18" charset="0"/>
                          </a:rPr>
                          <m:t>+1</m:t>
                        </m:r>
                      </m:sub>
                      <m:sup>
                        <m:r>
                          <a:rPr lang="en-GB" b="0" i="1" smtClean="0">
                            <a:solidFill>
                              <a:schemeClr val="tx1"/>
                            </a:solidFill>
                            <a:effectLst/>
                            <a:latin typeface="Cambria Math" panose="02040503050406030204" pitchFamily="18" charset="0"/>
                          </a:rPr>
                          <m:t>𝑛</m:t>
                        </m:r>
                      </m:sup>
                      <m:e>
                        <m:r>
                          <a:rPr lang="en-GB" b="0" i="1" smtClean="0">
                            <a:solidFill>
                              <a:schemeClr val="tx1"/>
                            </a:solidFill>
                            <a:effectLst/>
                            <a:latin typeface="Cambria Math" panose="02040503050406030204" pitchFamily="18" charset="0"/>
                          </a:rPr>
                          <m:t>1</m:t>
                        </m:r>
                      </m:e>
                    </m:nary>
                  </m:oMath>
                </a14:m>
                <a:endParaRPr lang="en-US" b="0" i="0" dirty="0">
                  <a:solidFill>
                    <a:schemeClr val="tx1"/>
                  </a:solidFill>
                  <a:effectLst/>
                  <a:latin typeface="Bahnschrift" panose="020B0502040204020203" pitchFamily="34" charset="0"/>
                </a:endParaRPr>
              </a:p>
              <a:p>
                <a:pPr marL="0" indent="0">
                  <a:buNone/>
                </a:pPr>
                <a:r>
                  <a:rPr lang="en-US" sz="1200" dirty="0">
                    <a:solidFill>
                      <a:schemeClr val="tx1"/>
                    </a:solidFill>
                    <a:latin typeface="Bahnschrift" panose="020B0502040204020203" pitchFamily="34" charset="0"/>
                  </a:rPr>
                  <a:t>		</a:t>
                </a:r>
                <a:r>
                  <a:rPr lang="en-US" sz="1200" b="0" i="0" dirty="0">
                    <a:solidFill>
                      <a:schemeClr val="tx1"/>
                    </a:solidFill>
                    <a:effectLst/>
                    <a:latin typeface="Bahnschrift" panose="020B0502040204020203" pitchFamily="34" charset="0"/>
                  </a:rPr>
                  <a:t> t ← t + A[j, k] * x[k]</a:t>
                </a:r>
              </a:p>
              <a:p>
                <a:pPr marL="0" indent="0">
                  <a:buNone/>
                </a:pPr>
                <a:r>
                  <a:rPr lang="en-US" sz="1200" dirty="0">
                    <a:solidFill>
                      <a:schemeClr val="tx1"/>
                    </a:solidFill>
                    <a:latin typeface="Bahnschrift" panose="020B0502040204020203" pitchFamily="34" charset="0"/>
                  </a:rPr>
                  <a:t>	</a:t>
                </a:r>
                <a:r>
                  <a:rPr lang="en-US" sz="1200" b="0" i="0" dirty="0">
                    <a:solidFill>
                      <a:schemeClr val="tx1"/>
                    </a:solidFill>
                    <a:effectLst/>
                    <a:latin typeface="Bahnschrift" panose="020B0502040204020203" pitchFamily="34" charset="0"/>
                  </a:rPr>
                  <a:t>x[j] ← (A[j, n+1] - t) / A[j, j]  </a:t>
                </a:r>
              </a:p>
              <a:p>
                <a:pPr marL="0" indent="0">
                  <a:buNone/>
                </a:pPr>
                <a:endParaRPr lang="en-US" sz="1200" dirty="0">
                  <a:solidFill>
                    <a:schemeClr val="tx1"/>
                  </a:solidFill>
                  <a:latin typeface="Bahnschrift" panose="020B0502040204020203" pitchFamily="34" charset="0"/>
                </a:endParaRPr>
              </a:p>
            </p:txBody>
          </p:sp>
        </mc:Choice>
        <mc:Fallback xmlns="">
          <p:sp>
            <p:nvSpPr>
              <p:cNvPr id="18" name="TextBox 17">
                <a:extLst>
                  <a:ext uri="{FF2B5EF4-FFF2-40B4-BE49-F238E27FC236}">
                    <a16:creationId xmlns:a16="http://schemas.microsoft.com/office/drawing/2014/main" id="{08FB0AE3-C712-BDBD-9251-20BD4FF4EC23}"/>
                  </a:ext>
                </a:extLst>
              </p:cNvPr>
              <p:cNvSpPr txBox="1">
                <a:spLocks noRot="1" noChangeAspect="1" noMove="1" noResize="1" noEditPoints="1" noAdjustHandles="1" noChangeArrowheads="1" noChangeShapeType="1" noTextEdit="1"/>
              </p:cNvSpPr>
              <p:nvPr/>
            </p:nvSpPr>
            <p:spPr>
              <a:xfrm>
                <a:off x="691534" y="2059537"/>
                <a:ext cx="11017772" cy="4286238"/>
              </a:xfrm>
              <a:prstGeom prst="rect">
                <a:avLst/>
              </a:prstGeom>
              <a:blipFill>
                <a:blip r:embed="rId2"/>
                <a:stretch>
                  <a:fillRect t="-5832" b="-2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8FE9EF1-AA77-35DD-F47E-5123E251B374}"/>
                  </a:ext>
                </a:extLst>
              </p:cNvPr>
              <p:cNvSpPr txBox="1"/>
              <p:nvPr/>
            </p:nvSpPr>
            <p:spPr>
              <a:xfrm>
                <a:off x="6224758" y="2057361"/>
                <a:ext cx="5365631" cy="5454955"/>
              </a:xfrm>
              <a:prstGeom prst="rect">
                <a:avLst/>
              </a:prstGeom>
              <a:noFill/>
            </p:spPr>
            <p:txBody>
              <a:bodyPr wrap="square" rtlCol="0">
                <a:spAutoFit/>
              </a:bodyPr>
              <a:lstStyle/>
              <a:p>
                <a:r>
                  <a:rPr lang="en-GB" sz="1600" dirty="0">
                    <a:latin typeface="Bahnschrift" panose="020B0502040204020203" pitchFamily="34" charset="0"/>
                  </a:rPr>
                  <a:t>1</a:t>
                </a:r>
                <a:r>
                  <a:rPr lang="en-GB" sz="1600" baseline="30000" dirty="0">
                    <a:latin typeface="Bahnschrift" panose="020B0502040204020203" pitchFamily="34" charset="0"/>
                  </a:rPr>
                  <a:t>st</a:t>
                </a:r>
                <a:r>
                  <a:rPr lang="en-GB" sz="1600" dirty="0">
                    <a:latin typeface="Bahnschrift" panose="020B0502040204020203" pitchFamily="34" charset="0"/>
                  </a:rPr>
                  <a:t> step: Identify the summations for the for loops</a:t>
                </a:r>
              </a:p>
              <a:p>
                <a:r>
                  <a:rPr lang="en-GB" sz="1600" dirty="0">
                    <a:latin typeface="Bahnschrift" panose="020B0502040204020203" pitchFamily="34" charset="0"/>
                  </a:rPr>
                  <a:t>2</a:t>
                </a:r>
                <a:r>
                  <a:rPr lang="en-GB" sz="1600" baseline="30000" dirty="0">
                    <a:latin typeface="Bahnschrift" panose="020B0502040204020203" pitchFamily="34" charset="0"/>
                  </a:rPr>
                  <a:t>nd</a:t>
                </a:r>
                <a:r>
                  <a:rPr lang="en-GB" sz="1600" dirty="0">
                    <a:latin typeface="Bahnschrift" panose="020B0502040204020203" pitchFamily="34" charset="0"/>
                  </a:rPr>
                  <a:t> step: Compute the summations</a:t>
                </a:r>
                <a:endParaRPr lang="en-GB" sz="1600" dirty="0">
                  <a:solidFill>
                    <a:srgbClr val="C00000"/>
                  </a:solidFill>
                  <a:latin typeface="Bahnschrift" panose="020B0502040204020203" pitchFamily="34" charset="0"/>
                </a:endParaRPr>
              </a:p>
              <a:p>
                <a:r>
                  <a:rPr lang="en-US" sz="1600" dirty="0">
                    <a:solidFill>
                      <a:schemeClr val="tx1"/>
                    </a:solidFill>
                    <a:latin typeface="Bahnschrift" panose="020B0502040204020203" pitchFamily="34" charset="0"/>
                  </a:rPr>
                  <a:t>T(n)=</a:t>
                </a:r>
                <a14:m>
                  <m:oMath xmlns:m="http://schemas.openxmlformats.org/officeDocument/2006/math">
                    <m:nary>
                      <m:naryPr>
                        <m:chr m:val="∑"/>
                        <m:ctrlPr>
                          <a:rPr lang="en-US" sz="1600" i="1" smtClean="0">
                            <a:solidFill>
                              <a:schemeClr val="tx1"/>
                            </a:solidFill>
                            <a:latin typeface="Cambria Math" panose="02040503050406030204" pitchFamily="18" charset="0"/>
                          </a:rPr>
                        </m:ctrlPr>
                      </m:naryPr>
                      <m:sub>
                        <m:r>
                          <m:rPr>
                            <m:brk m:alnAt="23"/>
                          </m:rPr>
                          <a:rPr lang="en-GB" sz="1600" b="0" i="1" smtClean="0">
                            <a:solidFill>
                              <a:schemeClr val="tx1"/>
                            </a:solidFill>
                            <a:latin typeface="Cambria Math" panose="02040503050406030204" pitchFamily="18" charset="0"/>
                          </a:rPr>
                          <m:t>1</m:t>
                        </m:r>
                      </m:sub>
                      <m:sup>
                        <m:r>
                          <a:rPr lang="en-GB" sz="1600" i="1">
                            <a:solidFill>
                              <a:schemeClr val="tx1"/>
                            </a:solidFill>
                            <a:latin typeface="Cambria Math" panose="02040503050406030204" pitchFamily="18" charset="0"/>
                          </a:rPr>
                          <m:t>𝑛</m:t>
                        </m:r>
                      </m:sup>
                      <m:e>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𝑖</m:t>
                            </m:r>
                            <m:r>
                              <a:rPr lang="en-GB" sz="1600" b="0" i="1" smtClean="0">
                                <a:latin typeface="Cambria Math" panose="02040503050406030204" pitchFamily="18" charset="0"/>
                              </a:rPr>
                              <m:t>+1</m:t>
                            </m:r>
                          </m:sub>
                          <m:sup>
                            <m:r>
                              <a:rPr lang="en-GB" sz="1600" i="1">
                                <a:latin typeface="Cambria Math" panose="02040503050406030204" pitchFamily="18" charset="0"/>
                              </a:rPr>
                              <m:t>𝑛</m:t>
                            </m:r>
                          </m:sup>
                          <m:e>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𝑖</m:t>
                                </m:r>
                              </m:sub>
                              <m:sup>
                                <m:r>
                                  <a:rPr lang="en-GB" sz="1600" i="1">
                                    <a:latin typeface="Cambria Math" panose="02040503050406030204" pitchFamily="18" charset="0"/>
                                  </a:rPr>
                                  <m:t>𝑛</m:t>
                                </m:r>
                              </m:sup>
                              <m:e>
                                <m:r>
                                  <a:rPr lang="en-GB" sz="1600" i="1">
                                    <a:latin typeface="Cambria Math" panose="02040503050406030204" pitchFamily="18" charset="0"/>
                                  </a:rPr>
                                  <m:t>1</m:t>
                                </m:r>
                              </m:e>
                            </m:nary>
                          </m:e>
                        </m:nary>
                        <m:r>
                          <m:rPr>
                            <m:nor/>
                          </m:rPr>
                          <a:rPr lang="en-US" sz="1600" dirty="0">
                            <a:latin typeface="Bahnschrift" panose="020B0502040204020203" pitchFamily="34" charset="0"/>
                          </a:rPr>
                          <m:t> </m:t>
                        </m:r>
                      </m:e>
                    </m:nary>
                  </m:oMath>
                </a14:m>
                <a:endParaRPr lang="en-US" sz="1600" dirty="0">
                  <a:latin typeface="Bahnschrift" panose="020B0502040204020203" pitchFamily="34" charset="0"/>
                </a:endParaRPr>
              </a:p>
              <a:p>
                <a:r>
                  <a:rPr lang="en-US" sz="1600" dirty="0">
                    <a:latin typeface="Bahnschrift" panose="020B0502040204020203" pitchFamily="34" charset="0"/>
                  </a:rPr>
                  <a:t>T(n)= </a:t>
                </a:r>
                <a14:m>
                  <m:oMath xmlns:m="http://schemas.openxmlformats.org/officeDocument/2006/math">
                    <m:nary>
                      <m:naryPr>
                        <m:chr m:val="∑"/>
                        <m:ctrlPr>
                          <a:rPr lang="en-US" sz="1600" i="1" smtClean="0">
                            <a:latin typeface="Cambria Math" panose="02040503050406030204" pitchFamily="18" charset="0"/>
                          </a:rPr>
                        </m:ctrlPr>
                      </m:naryPr>
                      <m:sub>
                        <m:r>
                          <m:rPr>
                            <m:brk m:alnAt="23"/>
                          </m:rPr>
                          <a:rPr lang="en-GB" sz="1600" i="1">
                            <a:latin typeface="Cambria Math" panose="02040503050406030204" pitchFamily="18" charset="0"/>
                          </a:rPr>
                          <m:t>1</m:t>
                        </m:r>
                      </m:sub>
                      <m:sup>
                        <m:r>
                          <a:rPr lang="en-GB" sz="1600" i="1">
                            <a:latin typeface="Cambria Math" panose="02040503050406030204" pitchFamily="18" charset="0"/>
                          </a:rPr>
                          <m:t>𝑛</m:t>
                        </m:r>
                      </m:sup>
                      <m:e>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𝑖</m:t>
                            </m:r>
                            <m:r>
                              <a:rPr lang="en-GB" sz="1600" i="1">
                                <a:latin typeface="Cambria Math" panose="02040503050406030204" pitchFamily="18" charset="0"/>
                              </a:rPr>
                              <m:t>+1</m:t>
                            </m:r>
                          </m:sub>
                          <m:sup>
                            <m:r>
                              <a:rPr lang="en-GB" sz="1600" i="1">
                                <a:latin typeface="Cambria Math" panose="02040503050406030204" pitchFamily="18" charset="0"/>
                              </a:rPr>
                              <m:t>𝑛</m:t>
                            </m:r>
                          </m:sup>
                          <m:e>
                            <m:r>
                              <m:rPr>
                                <m:nor/>
                              </m:rPr>
                              <a:rPr lang="en-US" sz="1600" dirty="0">
                                <a:latin typeface="Bahnschrift" panose="020B0502040204020203" pitchFamily="34" charset="0"/>
                              </a:rPr>
                              <m:t>(</m:t>
                            </m:r>
                            <m:r>
                              <m:rPr>
                                <m:nor/>
                              </m:rPr>
                              <a:rPr lang="en-US" sz="1600" dirty="0">
                                <a:latin typeface="Bahnschrift" panose="020B0502040204020203" pitchFamily="34" charset="0"/>
                              </a:rPr>
                              <m:t>n</m:t>
                            </m:r>
                            <m:r>
                              <m:rPr>
                                <m:nor/>
                              </m:rPr>
                              <a:rPr lang="en-US" sz="1600" dirty="0">
                                <a:latin typeface="Bahnschrift" panose="020B0502040204020203" pitchFamily="34" charset="0"/>
                              </a:rPr>
                              <m:t>−</m:t>
                            </m:r>
                            <m:r>
                              <m:rPr>
                                <m:nor/>
                              </m:rPr>
                              <a:rPr lang="en-US" sz="1600" dirty="0">
                                <a:latin typeface="Bahnschrift" panose="020B0502040204020203" pitchFamily="34" charset="0"/>
                              </a:rPr>
                              <m:t>i</m:t>
                            </m:r>
                            <m:r>
                              <m:rPr>
                                <m:nor/>
                              </m:rPr>
                              <a:rPr lang="en-US" sz="1600" dirty="0">
                                <a:latin typeface="Bahnschrift" panose="020B0502040204020203" pitchFamily="34" charset="0"/>
                              </a:rPr>
                              <m:t>+1)</m:t>
                            </m:r>
                          </m:e>
                        </m:nary>
                        <m:r>
                          <m:rPr>
                            <m:nor/>
                          </m:rPr>
                          <a:rPr lang="en-US" sz="1600" dirty="0">
                            <a:latin typeface="Bahnschrift" panose="020B0502040204020203" pitchFamily="34" charset="0"/>
                          </a:rPr>
                          <m:t> </m:t>
                        </m:r>
                      </m:e>
                    </m:nary>
                  </m:oMath>
                </a14:m>
                <a:endParaRPr lang="en-US" sz="1600" dirty="0">
                  <a:latin typeface="Bahnschrift" panose="020B0502040204020203" pitchFamily="34" charset="0"/>
                </a:endParaRPr>
              </a:p>
              <a:p>
                <a:r>
                  <a:rPr lang="en-US" sz="1600" dirty="0">
                    <a:latin typeface="Bahnschrift" panose="020B0502040204020203" pitchFamily="34" charset="0"/>
                  </a:rPr>
                  <a:t>T(n)= </a:t>
                </a:r>
                <a14:m>
                  <m:oMath xmlns:m="http://schemas.openxmlformats.org/officeDocument/2006/math">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1</m:t>
                        </m:r>
                      </m:sub>
                      <m:sup>
                        <m:r>
                          <a:rPr lang="en-GB" sz="1600" i="1">
                            <a:latin typeface="Cambria Math" panose="02040503050406030204" pitchFamily="18" charset="0"/>
                          </a:rPr>
                          <m:t>𝑛</m:t>
                        </m:r>
                      </m:sup>
                      <m:e>
                        <m:r>
                          <a:rPr lang="en-GB" sz="1600" i="1">
                            <a:latin typeface="Cambria Math" panose="02040503050406030204" pitchFamily="18" charset="0"/>
                          </a:rPr>
                          <m:t>1</m:t>
                        </m:r>
                      </m:e>
                    </m:nary>
                  </m:oMath>
                </a14:m>
                <a:r>
                  <a:rPr lang="en-US" sz="1600" dirty="0">
                    <a:latin typeface="Bahnschrift" panose="020B0502040204020203" pitchFamily="34" charset="0"/>
                  </a:rPr>
                  <a:t> (</a:t>
                </a:r>
                <a14:m>
                  <m:oMath xmlns:m="http://schemas.openxmlformats.org/officeDocument/2006/math">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𝑖</m:t>
                        </m:r>
                        <m:r>
                          <a:rPr lang="en-GB" sz="1600" b="0" i="1" smtClean="0">
                            <a:latin typeface="Cambria Math" panose="02040503050406030204" pitchFamily="18" charset="0"/>
                          </a:rPr>
                          <m:t>+1</m:t>
                        </m:r>
                      </m:sub>
                      <m:sup>
                        <m:r>
                          <a:rPr lang="en-GB" sz="1600" i="1">
                            <a:latin typeface="Cambria Math" panose="02040503050406030204" pitchFamily="18" charset="0"/>
                          </a:rPr>
                          <m:t>𝑛</m:t>
                        </m:r>
                      </m:sup>
                      <m:e>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+1)+</m:t>
                        </m:r>
                      </m:e>
                    </m:nary>
                  </m:oMath>
                </a14:m>
                <a:r>
                  <a:rPr lang="en-US" sz="1600" dirty="0">
                    <a:latin typeface="Bahnschrift" panose="020B0502040204020203" pitchFamily="34" charset="0"/>
                  </a:rPr>
                  <a:t> (</a:t>
                </a:r>
                <a14:m>
                  <m:oMath xmlns:m="http://schemas.openxmlformats.org/officeDocument/2006/math">
                    <m:nary>
                      <m:naryPr>
                        <m:chr m:val="∑"/>
                        <m:ctrlPr>
                          <a:rPr lang="en-US" sz="1600" i="1">
                            <a:latin typeface="Cambria Math" panose="02040503050406030204" pitchFamily="18" charset="0"/>
                          </a:rPr>
                        </m:ctrlPr>
                      </m:naryPr>
                      <m:sub>
                        <m:r>
                          <m:rPr>
                            <m:brk m:alnAt="23"/>
                          </m:rPr>
                          <a:rPr lang="en-GB" sz="1600" b="0" i="1" smtClean="0">
                            <a:latin typeface="Cambria Math" panose="02040503050406030204" pitchFamily="18" charset="0"/>
                          </a:rPr>
                          <m:t>𝑖</m:t>
                        </m:r>
                        <m:r>
                          <a:rPr lang="en-GB" sz="1600" b="0" i="1" smtClean="0">
                            <a:latin typeface="Cambria Math" panose="02040503050406030204" pitchFamily="18" charset="0"/>
                          </a:rPr>
                          <m:t>+1</m:t>
                        </m:r>
                      </m:sub>
                      <m:sup>
                        <m:r>
                          <a:rPr lang="en-GB" sz="1600" i="1">
                            <a:latin typeface="Cambria Math" panose="02040503050406030204" pitchFamily="18" charset="0"/>
                          </a:rPr>
                          <m:t>𝑛</m:t>
                        </m:r>
                      </m:sup>
                      <m:e>
                        <m:r>
                          <a:rPr lang="en-GB" sz="1600" b="0" i="1" smtClean="0">
                            <a:latin typeface="Cambria Math" panose="02040503050406030204" pitchFamily="18" charset="0"/>
                          </a:rPr>
                          <m:t>𝑖</m:t>
                        </m:r>
                        <m:r>
                          <a:rPr lang="en-GB" sz="1600" b="0" i="1" smtClean="0">
                            <a:latin typeface="Cambria Math" panose="02040503050406030204" pitchFamily="18" charset="0"/>
                          </a:rPr>
                          <m:t>)</m:t>
                        </m:r>
                      </m:e>
                    </m:nary>
                  </m:oMath>
                </a14:m>
                <a:endParaRPr lang="en-US" sz="1600" dirty="0">
                  <a:latin typeface="Bahnschrift" panose="020B0502040204020203" pitchFamily="34" charset="0"/>
                </a:endParaRPr>
              </a:p>
              <a:p>
                <a:r>
                  <a:rPr lang="en-US" sz="1600" dirty="0">
                    <a:latin typeface="Bahnschrift" panose="020B0502040204020203" pitchFamily="34" charset="0"/>
                  </a:rPr>
                  <a:t>T(n)= </a:t>
                </a:r>
                <a14:m>
                  <m:oMath xmlns:m="http://schemas.openxmlformats.org/officeDocument/2006/math">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1</m:t>
                        </m:r>
                      </m:sub>
                      <m:sup>
                        <m:r>
                          <a:rPr lang="en-GB" sz="1600" i="1">
                            <a:latin typeface="Cambria Math" panose="02040503050406030204" pitchFamily="18" charset="0"/>
                          </a:rPr>
                          <m:t>𝑛</m:t>
                        </m:r>
                      </m:sup>
                      <m:e>
                        <m:r>
                          <m:rPr>
                            <m:nor/>
                          </m:rPr>
                          <a:rPr lang="en-US" sz="1600" dirty="0">
                            <a:latin typeface="Bahnschrift" panose="020B0502040204020203" pitchFamily="34" charset="0"/>
                          </a:rPr>
                          <m:t>(</m:t>
                        </m:r>
                        <m:r>
                          <a:rPr lang="en-GB" sz="1600" i="1">
                            <a:latin typeface="Cambria Math" panose="02040503050406030204" pitchFamily="18" charset="0"/>
                          </a:rPr>
                          <m:t>𝑛</m:t>
                        </m:r>
                        <m:r>
                          <a:rPr lang="en-GB" sz="1600" i="1">
                            <a:latin typeface="Cambria Math" panose="02040503050406030204" pitchFamily="18" charset="0"/>
                          </a:rPr>
                          <m:t>+1(</m:t>
                        </m:r>
                        <m:r>
                          <a:rPr lang="en-GB" sz="1600" i="1">
                            <a:latin typeface="Cambria Math" panose="02040503050406030204" pitchFamily="18" charset="0"/>
                          </a:rPr>
                          <m:t>𝑛</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m:t>
                            </m:r>
                            <m:r>
                              <a:rPr lang="en-GB" sz="1600" i="1">
                                <a:latin typeface="Cambria Math" panose="02040503050406030204" pitchFamily="18" charset="0"/>
                              </a:rPr>
                              <m:t>𝑛</m:t>
                            </m:r>
                          </m:num>
                          <m:den>
                            <m:r>
                              <a:rPr lang="en-GB" sz="1600" i="1">
                                <a:latin typeface="Cambria Math" panose="02040503050406030204" pitchFamily="18" charset="0"/>
                              </a:rPr>
                              <m:t>2</m:t>
                            </m:r>
                          </m:den>
                        </m:f>
                        <m:r>
                          <m:rPr>
                            <m:nor/>
                          </m:rPr>
                          <a:rPr lang="en-US" sz="1600" dirty="0">
                            <a:latin typeface="Bahnschrift" panose="020B0502040204020203" pitchFamily="34" charset="0"/>
                          </a:rPr>
                          <m:t>)</m:t>
                        </m:r>
                      </m:e>
                    </m:nary>
                  </m:oMath>
                </a14:m>
                <a:endParaRPr lang="en-US" sz="1600" dirty="0">
                  <a:latin typeface="Bahnschrift" panose="020B0502040204020203" pitchFamily="34" charset="0"/>
                </a:endParaRPr>
              </a:p>
              <a:p>
                <a:r>
                  <a:rPr lang="en-US" sz="1600" dirty="0">
                    <a:latin typeface="Bahnschrift" panose="020B0502040204020203" pitchFamily="34" charset="0"/>
                  </a:rPr>
                  <a:t>T(n)= </a:t>
                </a:r>
                <a14:m>
                  <m:oMath xmlns:m="http://schemas.openxmlformats.org/officeDocument/2006/math">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1</m:t>
                        </m:r>
                      </m:sub>
                      <m:sup>
                        <m:r>
                          <a:rPr lang="en-GB" sz="1600" i="1">
                            <a:latin typeface="Cambria Math" panose="02040503050406030204" pitchFamily="18" charset="0"/>
                          </a:rPr>
                          <m:t>𝑛</m:t>
                        </m:r>
                      </m:sup>
                      <m:e>
                        <m:r>
                          <m:rPr>
                            <m:nor/>
                          </m:rPr>
                          <a:rPr lang="en-US" sz="1600" dirty="0">
                            <a:latin typeface="Bahnschrift" panose="020B0502040204020203" pitchFamily="34"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m:t>
                        </m:r>
                        <m:r>
                          <a:rPr lang="en-GB" sz="1600" i="1">
                            <a:latin typeface="Cambria Math" panose="02040503050406030204" pitchFamily="18" charset="0"/>
                          </a:rPr>
                          <m:t>𝑛𝑖</m:t>
                        </m:r>
                        <m:r>
                          <a:rPr lang="en-GB" sz="1600" i="1">
                            <a:latin typeface="Cambria Math" panose="02040503050406030204" pitchFamily="18" charset="0"/>
                          </a:rPr>
                          <m:t>+</m:t>
                        </m:r>
                        <m:r>
                          <a:rPr lang="en-GB" sz="1600" i="1">
                            <a:latin typeface="Cambria Math" panose="02040503050406030204" pitchFamily="18" charset="0"/>
                          </a:rPr>
                          <m:t>𝑛</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m:t>
                            </m:r>
                            <m:r>
                              <a:rPr lang="en-GB" sz="1600" i="1">
                                <a:latin typeface="Cambria Math" panose="02040503050406030204" pitchFamily="18" charset="0"/>
                              </a:rPr>
                              <m:t>𝑛</m:t>
                            </m:r>
                          </m:num>
                          <m:den>
                            <m:r>
                              <a:rPr lang="en-GB" sz="1600" i="1">
                                <a:latin typeface="Cambria Math" panose="02040503050406030204" pitchFamily="18" charset="0"/>
                              </a:rPr>
                              <m:t>2</m:t>
                            </m:r>
                          </m:den>
                        </m:f>
                        <m:r>
                          <m:rPr>
                            <m:nor/>
                          </m:rPr>
                          <a:rPr lang="en-US" sz="1600" dirty="0">
                            <a:latin typeface="Bahnschrift" panose="020B0502040204020203" pitchFamily="34" charset="0"/>
                          </a:rPr>
                          <m:t>)</m:t>
                        </m:r>
                      </m:e>
                    </m:nary>
                  </m:oMath>
                </a14:m>
                <a:endParaRPr lang="en-US" sz="1600" dirty="0">
                  <a:latin typeface="Bahnschrift" panose="020B0502040204020203" pitchFamily="34" charset="0"/>
                </a:endParaRPr>
              </a:p>
              <a:p>
                <a:r>
                  <a:rPr lang="en-US" sz="1600" dirty="0">
                    <a:latin typeface="Bahnschrift" panose="020B0502040204020203" pitchFamily="34" charset="0"/>
                  </a:rPr>
                  <a:t>T(n)= </a:t>
                </a:r>
                <a14:m>
                  <m:oMath xmlns:m="http://schemas.openxmlformats.org/officeDocument/2006/math">
                    <m:nary>
                      <m:naryPr>
                        <m:chr m:val="∑"/>
                        <m:ctrlPr>
                          <a:rPr lang="en-US" sz="1600" i="1" smtClean="0">
                            <a:latin typeface="Cambria Math" panose="02040503050406030204" pitchFamily="18" charset="0"/>
                          </a:rPr>
                        </m:ctrlPr>
                      </m:naryPr>
                      <m:sub>
                        <m:r>
                          <m:rPr>
                            <m:brk m:alnAt="23"/>
                          </m:rPr>
                          <a:rPr lang="en-GB" sz="1600" i="1">
                            <a:latin typeface="Cambria Math" panose="02040503050406030204" pitchFamily="18" charset="0"/>
                          </a:rPr>
                          <m:t>1</m:t>
                        </m:r>
                      </m:sub>
                      <m:sup>
                        <m:r>
                          <a:rPr lang="en-GB" sz="1600" i="1">
                            <a:latin typeface="Cambria Math" panose="02040503050406030204" pitchFamily="18" charset="0"/>
                          </a:rPr>
                          <m:t>𝑛</m:t>
                        </m:r>
                      </m:sup>
                      <m:e>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e>
                    </m:nary>
                  </m:oMath>
                </a14:m>
                <a:r>
                  <a:rPr lang="en-US" sz="1600" dirty="0">
                    <a:latin typeface="Bahnschrift" panose="020B0502040204020203" pitchFamily="34" charset="0"/>
                  </a:rPr>
                  <a:t>- </a:t>
                </a:r>
                <a14:m>
                  <m:oMath xmlns:m="http://schemas.openxmlformats.org/officeDocument/2006/math">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1</m:t>
                        </m:r>
                      </m:sub>
                      <m:sup>
                        <m:r>
                          <a:rPr lang="en-GB" sz="1600" i="1">
                            <a:latin typeface="Cambria Math" panose="02040503050406030204" pitchFamily="18" charset="0"/>
                          </a:rPr>
                          <m:t>𝑛</m:t>
                        </m:r>
                      </m:sup>
                      <m:e>
                        <m:r>
                          <a:rPr lang="en-GB" sz="1600" b="0" i="1" smtClean="0">
                            <a:latin typeface="Cambria Math" panose="02040503050406030204" pitchFamily="18" charset="0"/>
                          </a:rPr>
                          <m:t>𝑛𝑖</m:t>
                        </m:r>
                        <m:r>
                          <a:rPr lang="en-GB" sz="1600" b="0" i="1" smtClean="0">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1</m:t>
                            </m:r>
                          </m:sub>
                          <m:sup>
                            <m:r>
                              <a:rPr lang="en-GB" sz="1600" i="1">
                                <a:latin typeface="Cambria Math" panose="02040503050406030204" pitchFamily="18" charset="0"/>
                              </a:rPr>
                              <m:t>𝑛</m:t>
                            </m:r>
                          </m:sup>
                          <m:e>
                            <m:r>
                              <a:rPr lang="en-GB" sz="1600" b="0" i="1" smtClean="0">
                                <a:latin typeface="Cambria Math" panose="02040503050406030204" pitchFamily="18" charset="0"/>
                              </a:rPr>
                              <m:t>𝑛</m:t>
                            </m:r>
                          </m:e>
                        </m:nary>
                        <m:r>
                          <a:rPr lang="en-GB" sz="1600" b="0" i="1" smtClean="0">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1</m:t>
                            </m:r>
                          </m:sub>
                          <m:sup>
                            <m:r>
                              <a:rPr lang="en-GB" sz="1600" i="1">
                                <a:latin typeface="Cambria Math" panose="02040503050406030204" pitchFamily="18" charset="0"/>
                              </a:rPr>
                              <m:t>𝑛</m:t>
                            </m:r>
                          </m:sup>
                          <m:e>
                            <m:r>
                              <a:rPr lang="en-GB" sz="1600" b="0" i="1" smtClean="0">
                                <a:latin typeface="Cambria Math" panose="02040503050406030204" pitchFamily="18" charset="0"/>
                              </a:rPr>
                              <m:t>𝑖</m:t>
                            </m:r>
                            <m:r>
                              <a:rPr lang="en-GB" sz="1600" b="0" i="1" smtClean="0">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GB" sz="1600" i="1">
                                    <a:latin typeface="Cambria Math" panose="02040503050406030204" pitchFamily="18" charset="0"/>
                                  </a:rPr>
                                  <m:t>1</m:t>
                                </m:r>
                              </m:sub>
                              <m:sup>
                                <m:r>
                                  <a:rPr lang="en-GB" sz="1600" i="1">
                                    <a:latin typeface="Cambria Math" panose="02040503050406030204" pitchFamily="18" charset="0"/>
                                  </a:rPr>
                                  <m:t>𝑛</m:t>
                                </m:r>
                              </m:sup>
                              <m:e>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m:t>
                                    </m:r>
                                    <m:r>
                                      <a:rPr lang="en-GB" sz="1600" i="1">
                                        <a:latin typeface="Cambria Math" panose="02040503050406030204" pitchFamily="18" charset="0"/>
                                      </a:rPr>
                                      <m:t>𝑛</m:t>
                                    </m:r>
                                  </m:num>
                                  <m:den>
                                    <m:r>
                                      <a:rPr lang="en-GB" sz="1600" i="1">
                                        <a:latin typeface="Cambria Math" panose="02040503050406030204" pitchFamily="18" charset="0"/>
                                      </a:rPr>
                                      <m:t>2</m:t>
                                    </m:r>
                                  </m:den>
                                </m:f>
                              </m:e>
                            </m:nary>
                          </m:e>
                        </m:nary>
                      </m:e>
                    </m:nary>
                  </m:oMath>
                </a14:m>
                <a:endParaRPr lang="en-US" sz="1600" dirty="0">
                  <a:latin typeface="Bahnschrift" panose="020B0502040204020203" pitchFamily="34" charset="0"/>
                </a:endParaRPr>
              </a:p>
              <a:p>
                <a:r>
                  <a:rPr lang="en-US" sz="1600" dirty="0">
                    <a:latin typeface="Bahnschrift" panose="020B0502040204020203" pitchFamily="34" charset="0"/>
                  </a:rPr>
                  <a:t>T(n)=</a:t>
                </a:r>
                <a:r>
                  <a:rPr lang="en-GB" sz="1600" dirty="0">
                    <a:latin typeface="Bahnschrift" panose="020B0502040204020203" pitchFamily="34" charset="0"/>
                  </a:rPr>
                  <a:t> </a:t>
                </a:r>
                <a14:m>
                  <m:oMath xmlns:m="http://schemas.openxmlformats.org/officeDocument/2006/math">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 </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−1)</m:t>
                    </m:r>
                  </m:oMath>
                </a14:m>
                <a:r>
                  <a:rPr lang="en-US" sz="1600" dirty="0">
                    <a:latin typeface="Bahnschrift" panose="020B0502040204020203" pitchFamily="34" charset="0"/>
                  </a:rPr>
                  <a:t>-n(</a:t>
                </a:r>
                <a14:m>
                  <m:oMath xmlns:m="http://schemas.openxmlformats.org/officeDocument/2006/math">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m:t>
                        </m:r>
                        <m:r>
                          <a:rPr lang="en-GB" sz="1600" i="1">
                            <a:latin typeface="Cambria Math" panose="02040503050406030204" pitchFamily="18" charset="0"/>
                          </a:rPr>
                          <m:t>𝑛</m:t>
                        </m:r>
                      </m:num>
                      <m:den>
                        <m:r>
                          <a:rPr lang="en-GB" sz="1600" i="1">
                            <a:latin typeface="Cambria Math" panose="02040503050406030204" pitchFamily="18" charset="0"/>
                          </a:rPr>
                          <m:t>2</m:t>
                        </m:r>
                      </m:den>
                    </m:f>
                  </m:oMath>
                </a14:m>
                <a:r>
                  <a:rPr lang="en-US" sz="1600" dirty="0">
                    <a:latin typeface="Bahnschrift" panose="020B0502040204020203" pitchFamily="34" charset="0"/>
                  </a:rPr>
                  <a:t>)+n(n-1)-</a:t>
                </a:r>
                <a:r>
                  <a:rPr lang="en-GB" sz="1600" dirty="0">
                    <a:latin typeface="Bahnschrift" panose="020B0502040204020203" pitchFamily="34" charset="0"/>
                  </a:rPr>
                  <a:t> </a:t>
                </a:r>
                <a14:m>
                  <m:oMath xmlns:m="http://schemas.openxmlformats.org/officeDocument/2006/math">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m:t>
                        </m:r>
                        <m:r>
                          <a:rPr lang="en-GB" sz="1600" i="1">
                            <a:latin typeface="Cambria Math" panose="02040503050406030204" pitchFamily="18" charset="0"/>
                          </a:rPr>
                          <m:t>𝑛</m:t>
                        </m:r>
                      </m:num>
                      <m:den>
                        <m:r>
                          <a:rPr lang="en-GB" sz="1600" i="1">
                            <a:latin typeface="Cambria Math" panose="02040503050406030204" pitchFamily="18" charset="0"/>
                          </a:rPr>
                          <m:t>2</m:t>
                        </m:r>
                      </m:den>
                    </m:f>
                  </m:oMath>
                </a14:m>
                <a:r>
                  <a:rPr lang="en-US" sz="1600" dirty="0">
                    <a:latin typeface="Bahnschrift" panose="020B0502040204020203" pitchFamily="34" charset="0"/>
                  </a:rPr>
                  <a:t>+</a:t>
                </a:r>
                <a:r>
                  <a:rPr lang="en-GB" sz="1600" dirty="0">
                    <a:latin typeface="Bahnschrift" panose="020B0502040204020203" pitchFamily="34" charset="0"/>
                  </a:rPr>
                  <a:t> </a:t>
                </a:r>
                <a14:m>
                  <m:oMath xmlns:m="http://schemas.openxmlformats.org/officeDocument/2006/math">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m:t>
                        </m:r>
                        <m:r>
                          <a:rPr lang="en-GB" sz="1600" i="1">
                            <a:latin typeface="Cambria Math" panose="02040503050406030204" pitchFamily="18" charset="0"/>
                          </a:rPr>
                          <m:t>𝑛</m:t>
                        </m:r>
                      </m:num>
                      <m:den>
                        <m:r>
                          <a:rPr lang="en-GB" sz="1600" i="1">
                            <a:latin typeface="Cambria Math" panose="02040503050406030204" pitchFamily="18" charset="0"/>
                          </a:rPr>
                          <m:t>2</m:t>
                        </m:r>
                      </m:den>
                    </m:f>
                  </m:oMath>
                </a14:m>
                <a:r>
                  <a:rPr lang="en-US" sz="1600" dirty="0">
                    <a:latin typeface="Bahnschrift" panose="020B0502040204020203" pitchFamily="34" charset="0"/>
                  </a:rPr>
                  <a:t>(n-1)</a:t>
                </a:r>
              </a:p>
              <a:p>
                <a:r>
                  <a:rPr lang="en-US" sz="1600" dirty="0">
                    <a:latin typeface="Bahnschrift" panose="020B0502040204020203" pitchFamily="34" charset="0"/>
                  </a:rPr>
                  <a:t>T(n)=      +</a:t>
                </a:r>
                <a14:m>
                  <m:oMath xmlns:m="http://schemas.openxmlformats.org/officeDocument/2006/math">
                    <m:r>
                      <a:rPr lang="en-GB" sz="1600" b="0" i="0" smtClean="0">
                        <a:latin typeface="Cambria Math" panose="02040503050406030204" pitchFamily="18" charset="0"/>
                      </a:rPr>
                      <m:t> </m:t>
                    </m:r>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 </m:t>
                    </m:r>
                  </m:oMath>
                </a14:m>
                <a:r>
                  <a:rPr lang="en-US" sz="1600" dirty="0">
                    <a:latin typeface="Bahnschrift" panose="020B0502040204020203" pitchFamily="34" charset="0"/>
                  </a:rPr>
                  <a:t>-</a:t>
                </a:r>
                <a:r>
                  <a:rPr lang="en-GB" sz="1600" dirty="0">
                    <a:latin typeface="Bahnschrift" panose="020B0502040204020203" pitchFamily="34" charset="0"/>
                  </a:rPr>
                  <a:t> </a:t>
                </a:r>
                <a14:m>
                  <m:oMath xmlns:m="http://schemas.openxmlformats.org/officeDocument/2006/math">
                    <m:f>
                      <m:fPr>
                        <m:ctrlPr>
                          <a:rPr lang="en-GB" sz="1600" b="0" i="1" smtClean="0">
                            <a:latin typeface="Cambria Math" panose="02040503050406030204" pitchFamily="18" charset="0"/>
                          </a:rPr>
                        </m:ctrlPr>
                      </m:fPr>
                      <m:num>
                        <m:sSup>
                          <m:sSupPr>
                            <m:ctrlPr>
                              <a:rPr lang="en-GB" sz="1600" i="1">
                                <a:latin typeface="Cambria Math" panose="02040503050406030204" pitchFamily="18" charset="0"/>
                              </a:rPr>
                            </m:ctrlPr>
                          </m:sSupPr>
                          <m:e>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3</m:t>
                                </m:r>
                              </m:sup>
                            </m:sSup>
                            <m:r>
                              <m:rPr>
                                <m:nor/>
                              </m:rPr>
                              <a:rPr lang="en-US" sz="1600" dirty="0">
                                <a:latin typeface="Bahnschrift" panose="020B0502040204020203" pitchFamily="34" charset="0"/>
                              </a:rPr>
                              <m:t>+</m:t>
                            </m:r>
                            <m:r>
                              <a:rPr lang="en-GB" sz="1600" i="1">
                                <a:latin typeface="Cambria Math" panose="02040503050406030204" pitchFamily="18" charset="0"/>
                              </a:rPr>
                              <m:t>𝑛</m:t>
                            </m:r>
                          </m:e>
                          <m:sup>
                            <m:r>
                              <a:rPr lang="en-GB" sz="1600" b="0" i="1" smtClean="0">
                                <a:latin typeface="Cambria Math" panose="02040503050406030204" pitchFamily="18" charset="0"/>
                              </a:rPr>
                              <m:t>2</m:t>
                            </m:r>
                          </m:sup>
                        </m:sSup>
                      </m:num>
                      <m:den>
                        <m:r>
                          <a:rPr lang="en-GB" sz="1600" b="0" i="1" smtClean="0">
                            <a:latin typeface="Cambria Math" panose="02040503050406030204" pitchFamily="18" charset="0"/>
                          </a:rPr>
                          <m:t>2</m:t>
                        </m:r>
                      </m:den>
                    </m:f>
                  </m:oMath>
                </a14:m>
                <a:r>
                  <a:rPr lang="en-US" sz="1600" dirty="0">
                    <a:latin typeface="Bahnschrift" panose="020B0502040204020203" pitchFamily="34" charset="0"/>
                  </a:rPr>
                  <a:t> +</a:t>
                </a:r>
                <a:r>
                  <a:rPr lang="en-GB" sz="1600" dirty="0">
                    <a:latin typeface="Bahnschrift" panose="020B0502040204020203" pitchFamily="34" charset="0"/>
                  </a:rPr>
                  <a:t> </a:t>
                </a:r>
                <a14:m>
                  <m:oMath xmlns:m="http://schemas.openxmlformats.org/officeDocument/2006/math">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oMath>
                </a14:m>
                <a:r>
                  <a:rPr lang="en-US" sz="1600" dirty="0">
                    <a:latin typeface="Bahnschrift" panose="020B0502040204020203" pitchFamily="34" charset="0"/>
                  </a:rPr>
                  <a:t>-n-</a:t>
                </a:r>
                <a:r>
                  <a:rPr lang="en-GB" sz="1600" dirty="0">
                    <a:latin typeface="Bahnschrift" panose="020B0502040204020203" pitchFamily="34" charset="0"/>
                  </a:rPr>
                  <a:t> </a:t>
                </a:r>
                <a14:m>
                  <m:oMath xmlns:m="http://schemas.openxmlformats.org/officeDocument/2006/math">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i="1">
                            <a:latin typeface="Cambria Math" panose="02040503050406030204" pitchFamily="18" charset="0"/>
                          </a:rPr>
                          <m:t>+</m:t>
                        </m:r>
                        <m:r>
                          <a:rPr lang="en-GB" sz="1600" i="1">
                            <a:latin typeface="Cambria Math" panose="02040503050406030204" pitchFamily="18" charset="0"/>
                          </a:rPr>
                          <m:t>𝑛</m:t>
                        </m:r>
                      </m:num>
                      <m:den>
                        <m:r>
                          <a:rPr lang="en-GB" sz="1600" i="1">
                            <a:latin typeface="Cambria Math" panose="02040503050406030204" pitchFamily="18" charset="0"/>
                          </a:rPr>
                          <m:t>2</m:t>
                        </m:r>
                      </m:den>
                    </m:f>
                  </m:oMath>
                </a14:m>
                <a:r>
                  <a:rPr lang="en-US" sz="1600" dirty="0">
                    <a:latin typeface="Bahnschrift" panose="020B0502040204020203" pitchFamily="34" charset="0"/>
                  </a:rPr>
                  <a:t>+</a:t>
                </a:r>
                <a:r>
                  <a:rPr lang="en-GB" sz="1600" dirty="0">
                    <a:latin typeface="Bahnschrift" panose="020B0502040204020203" pitchFamily="34" charset="0"/>
                  </a:rPr>
                  <a:t> </a:t>
                </a:r>
                <a14:m>
                  <m:oMath xmlns:m="http://schemas.openxmlformats.org/officeDocument/2006/math">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3</m:t>
                                </m:r>
                              </m:sup>
                            </m:sSup>
                            <m:r>
                              <m:rPr>
                                <m:nor/>
                              </m:rPr>
                              <a:rPr lang="en-US" sz="1600" dirty="0">
                                <a:latin typeface="Bahnschrift" panose="020B0502040204020203" pitchFamily="34" charset="0"/>
                              </a:rPr>
                              <m:t>+</m:t>
                            </m:r>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b="0" i="1" smtClean="0">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𝑛</m:t>
                            </m:r>
                          </m:e>
                          <m:sup>
                            <m:r>
                              <a:rPr lang="en-GB" sz="1600" i="1">
                                <a:latin typeface="Cambria Math" panose="02040503050406030204" pitchFamily="18" charset="0"/>
                              </a:rPr>
                              <m:t>2</m:t>
                            </m:r>
                          </m:sup>
                        </m:sSup>
                        <m:r>
                          <a:rPr lang="en-GB" sz="1600" b="0" i="1" smtClean="0">
                            <a:latin typeface="Cambria Math" panose="02040503050406030204" pitchFamily="18" charset="0"/>
                          </a:rPr>
                          <m:t>−</m:t>
                        </m:r>
                        <m:r>
                          <a:rPr lang="en-GB" sz="1600" b="0" i="1" smtClean="0">
                            <a:latin typeface="Cambria Math" panose="02040503050406030204" pitchFamily="18" charset="0"/>
                          </a:rPr>
                          <m:t>𝑛</m:t>
                        </m:r>
                      </m:num>
                      <m:den>
                        <m:r>
                          <a:rPr lang="en-GB" sz="1600" i="1">
                            <a:latin typeface="Cambria Math" panose="02040503050406030204" pitchFamily="18" charset="0"/>
                          </a:rPr>
                          <m:t>2</m:t>
                        </m:r>
                      </m:den>
                    </m:f>
                  </m:oMath>
                </a14:m>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sz="1600" dirty="0">
                  <a:latin typeface="Bahnschrift" panose="020B0502040204020203" pitchFamily="34" charset="0"/>
                </a:endParaRPr>
              </a:p>
            </p:txBody>
          </p:sp>
        </mc:Choice>
        <mc:Fallback xmlns="">
          <p:sp>
            <p:nvSpPr>
              <p:cNvPr id="3" name="TextBox 2">
                <a:extLst>
                  <a:ext uri="{FF2B5EF4-FFF2-40B4-BE49-F238E27FC236}">
                    <a16:creationId xmlns:a16="http://schemas.microsoft.com/office/drawing/2014/main" id="{48FE9EF1-AA77-35DD-F47E-5123E251B374}"/>
                  </a:ext>
                </a:extLst>
              </p:cNvPr>
              <p:cNvSpPr txBox="1">
                <a:spLocks noRot="1" noChangeAspect="1" noMove="1" noResize="1" noEditPoints="1" noAdjustHandles="1" noChangeArrowheads="1" noChangeShapeType="1" noTextEdit="1"/>
              </p:cNvSpPr>
              <p:nvPr/>
            </p:nvSpPr>
            <p:spPr>
              <a:xfrm>
                <a:off x="6224758" y="2057361"/>
                <a:ext cx="5365631" cy="5454955"/>
              </a:xfrm>
              <a:prstGeom prst="rect">
                <a:avLst/>
              </a:prstGeom>
              <a:blipFill>
                <a:blip r:embed="rId3"/>
                <a:stretch>
                  <a:fillRect l="-568" t="-3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764E20-CC01-07B6-1FD4-6733AA36714E}"/>
                  </a:ext>
                </a:extLst>
              </p:cNvPr>
              <p:cNvSpPr txBox="1"/>
              <p:nvPr/>
            </p:nvSpPr>
            <p:spPr>
              <a:xfrm>
                <a:off x="6472638" y="486324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1800" i="1" smtClean="0">
                              <a:latin typeface="Cambria Math" panose="02040503050406030204" pitchFamily="18" charset="0"/>
                            </a:rPr>
                          </m:ctrlPr>
                        </m:sSupPr>
                        <m:e>
                          <m:r>
                            <a:rPr lang="en-GB" sz="1800" i="1">
                              <a:latin typeface="Cambria Math" panose="02040503050406030204" pitchFamily="18" charset="0"/>
                            </a:rPr>
                            <m:t>𝑛</m:t>
                          </m:r>
                        </m:e>
                        <m:sup>
                          <m:r>
                            <a:rPr lang="en-GB" sz="1800" b="0" i="1" smtClean="0">
                              <a:latin typeface="Cambria Math" panose="02040503050406030204" pitchFamily="18" charset="0"/>
                            </a:rPr>
                            <m:t>3</m:t>
                          </m:r>
                        </m:sup>
                      </m:sSup>
                    </m:oMath>
                  </m:oMathPara>
                </a14:m>
                <a:endParaRPr lang="en-US" dirty="0">
                  <a:latin typeface="Bahnschrift" panose="020B0502040204020203" pitchFamily="34" charset="0"/>
                </a:endParaRPr>
              </a:p>
            </p:txBody>
          </p:sp>
        </mc:Choice>
        <mc:Fallback xmlns="">
          <p:sp>
            <p:nvSpPr>
              <p:cNvPr id="7" name="TextBox 6">
                <a:extLst>
                  <a:ext uri="{FF2B5EF4-FFF2-40B4-BE49-F238E27FC236}">
                    <a16:creationId xmlns:a16="http://schemas.microsoft.com/office/drawing/2014/main" id="{B5764E20-CC01-07B6-1FD4-6733AA36714E}"/>
                  </a:ext>
                </a:extLst>
              </p:cNvPr>
              <p:cNvSpPr txBox="1">
                <a:spLocks noRot="1" noChangeAspect="1" noMove="1" noResize="1" noEditPoints="1" noAdjustHandles="1" noChangeArrowheads="1" noChangeShapeType="1" noTextEdit="1"/>
              </p:cNvSpPr>
              <p:nvPr/>
            </p:nvSpPr>
            <p:spPr>
              <a:xfrm>
                <a:off x="6472638" y="4863244"/>
                <a:ext cx="9144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E801A8-89F5-E99E-BFD1-7C2C4A638847}"/>
                  </a:ext>
                </a:extLst>
              </p:cNvPr>
              <p:cNvSpPr txBox="1"/>
              <p:nvPr/>
            </p:nvSpPr>
            <p:spPr>
              <a:xfrm>
                <a:off x="10321107" y="482668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i="1" smtClean="0">
                          <a:solidFill>
                            <a:srgbClr val="00B050"/>
                          </a:solidFill>
                          <a:latin typeface="Cambria Math" panose="02040503050406030204" pitchFamily="18" charset="0"/>
                          <a:ea typeface="Cambria Math" panose="02040503050406030204" pitchFamily="18" charset="0"/>
                        </a:rPr>
                        <m:t>𝜖</m:t>
                      </m:r>
                      <m:r>
                        <a:rPr lang="en-GB" sz="1800" b="0" i="1" smtClean="0">
                          <a:solidFill>
                            <a:srgbClr val="00B050"/>
                          </a:solidFill>
                          <a:latin typeface="Cambria Math" panose="02040503050406030204" pitchFamily="18" charset="0"/>
                          <a:ea typeface="Cambria Math" panose="02040503050406030204" pitchFamily="18" charset="0"/>
                        </a:rPr>
                        <m:t> </m:t>
                      </m:r>
                      <m:r>
                        <a:rPr lang="en-GB" sz="1800" i="1" smtClean="0">
                          <a:solidFill>
                            <a:srgbClr val="00B050"/>
                          </a:solidFill>
                          <a:latin typeface="Cambria Math" panose="02040503050406030204" pitchFamily="18" charset="0"/>
                          <a:ea typeface="Cambria Math" panose="02040503050406030204" pitchFamily="18" charset="0"/>
                        </a:rPr>
                        <m:t>𝒪</m:t>
                      </m:r>
                      <m:r>
                        <a:rPr lang="en-GB" sz="1800" b="0" i="1" smtClean="0">
                          <a:solidFill>
                            <a:srgbClr val="00B050"/>
                          </a:solidFill>
                          <a:latin typeface="Cambria Math" panose="02040503050406030204" pitchFamily="18" charset="0"/>
                          <a:ea typeface="Cambria Math" panose="02040503050406030204" pitchFamily="18" charset="0"/>
                        </a:rPr>
                        <m:t> </m:t>
                      </m:r>
                      <m:sSup>
                        <m:sSupPr>
                          <m:ctrlPr>
                            <a:rPr lang="en-GB" sz="1800" i="1">
                              <a:solidFill>
                                <a:srgbClr val="00B050"/>
                              </a:solidFill>
                              <a:latin typeface="Cambria Math" panose="02040503050406030204" pitchFamily="18" charset="0"/>
                            </a:rPr>
                          </m:ctrlPr>
                        </m:sSupPr>
                        <m:e>
                          <m:r>
                            <a:rPr lang="en-GB" sz="1800" i="1">
                              <a:solidFill>
                                <a:srgbClr val="00B050"/>
                              </a:solidFill>
                              <a:latin typeface="Cambria Math" panose="02040503050406030204" pitchFamily="18" charset="0"/>
                            </a:rPr>
                            <m:t>𝑛</m:t>
                          </m:r>
                        </m:e>
                        <m:sup>
                          <m:r>
                            <a:rPr lang="en-GB" sz="1800" i="1">
                              <a:solidFill>
                                <a:srgbClr val="00B050"/>
                              </a:solidFill>
                              <a:latin typeface="Cambria Math" panose="02040503050406030204" pitchFamily="18" charset="0"/>
                            </a:rPr>
                            <m:t>3</m:t>
                          </m:r>
                        </m:sup>
                      </m:sSup>
                    </m:oMath>
                  </m:oMathPara>
                </a14:m>
                <a:endParaRPr lang="en-US" dirty="0">
                  <a:solidFill>
                    <a:srgbClr val="00B050"/>
                  </a:solidFill>
                  <a:latin typeface="Bahnschrift" panose="020B0502040204020203" pitchFamily="34" charset="0"/>
                </a:endParaRPr>
              </a:p>
            </p:txBody>
          </p:sp>
        </mc:Choice>
        <mc:Fallback xmlns="">
          <p:sp>
            <p:nvSpPr>
              <p:cNvPr id="5" name="TextBox 4">
                <a:extLst>
                  <a:ext uri="{FF2B5EF4-FFF2-40B4-BE49-F238E27FC236}">
                    <a16:creationId xmlns:a16="http://schemas.microsoft.com/office/drawing/2014/main" id="{A3E801A8-89F5-E99E-BFD1-7C2C4A638847}"/>
                  </a:ext>
                </a:extLst>
              </p:cNvPr>
              <p:cNvSpPr txBox="1">
                <a:spLocks noRot="1" noChangeAspect="1" noMove="1" noResize="1" noEditPoints="1" noAdjustHandles="1" noChangeArrowheads="1" noChangeShapeType="1" noTextEdit="1"/>
              </p:cNvSpPr>
              <p:nvPr/>
            </p:nvSpPr>
            <p:spPr>
              <a:xfrm>
                <a:off x="10321107" y="4826684"/>
                <a:ext cx="914400"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810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fade">
                                      <p:cBhvr>
                                        <p:cTn id="15" dur="500"/>
                                        <p:tgtEl>
                                          <p:spTgt spid="1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Effect transition="in" filter="fade">
                                      <p:cBhvr>
                                        <p:cTn id="18" dur="500"/>
                                        <p:tgtEl>
                                          <p:spTgt spid="1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Effect transition="in" filter="fade">
                                      <p:cBhvr>
                                        <p:cTn id="21" dur="500"/>
                                        <p:tgtEl>
                                          <p:spTgt spid="18">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xEl>
                                              <p:pRg st="4" end="4"/>
                                            </p:txEl>
                                          </p:spTgt>
                                        </p:tgtEl>
                                        <p:attrNameLst>
                                          <p:attrName>style.visibility</p:attrName>
                                        </p:attrNameLst>
                                      </p:cBhvr>
                                      <p:to>
                                        <p:strVal val="visible"/>
                                      </p:to>
                                    </p:set>
                                    <p:animEffect transition="in" filter="fade">
                                      <p:cBhvr>
                                        <p:cTn id="24" dur="500"/>
                                        <p:tgtEl>
                                          <p:spTgt spid="18">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fade">
                                      <p:cBhvr>
                                        <p:cTn id="27" dur="500"/>
                                        <p:tgtEl>
                                          <p:spTgt spid="18">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xEl>
                                              <p:pRg st="6" end="6"/>
                                            </p:txEl>
                                          </p:spTgt>
                                        </p:tgtEl>
                                        <p:attrNameLst>
                                          <p:attrName>style.visibility</p:attrName>
                                        </p:attrNameLst>
                                      </p:cBhvr>
                                      <p:to>
                                        <p:strVal val="visible"/>
                                      </p:to>
                                    </p:set>
                                    <p:animEffect transition="in" filter="fade">
                                      <p:cBhvr>
                                        <p:cTn id="30" dur="500"/>
                                        <p:tgtEl>
                                          <p:spTgt spid="18">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xEl>
                                              <p:pRg st="7" end="7"/>
                                            </p:txEl>
                                          </p:spTgt>
                                        </p:tgtEl>
                                        <p:attrNameLst>
                                          <p:attrName>style.visibility</p:attrName>
                                        </p:attrNameLst>
                                      </p:cBhvr>
                                      <p:to>
                                        <p:strVal val="visible"/>
                                      </p:to>
                                    </p:set>
                                    <p:animEffect transition="in" filter="fade">
                                      <p:cBhvr>
                                        <p:cTn id="33" dur="500"/>
                                        <p:tgtEl>
                                          <p:spTgt spid="18">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xEl>
                                              <p:pRg st="8" end="8"/>
                                            </p:txEl>
                                          </p:spTgt>
                                        </p:tgtEl>
                                        <p:attrNameLst>
                                          <p:attrName>style.visibility</p:attrName>
                                        </p:attrNameLst>
                                      </p:cBhvr>
                                      <p:to>
                                        <p:strVal val="visible"/>
                                      </p:to>
                                    </p:set>
                                    <p:animEffect transition="in" filter="fade">
                                      <p:cBhvr>
                                        <p:cTn id="36" dur="500"/>
                                        <p:tgtEl>
                                          <p:spTgt spid="18">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xEl>
                                              <p:pRg st="9" end="9"/>
                                            </p:txEl>
                                          </p:spTgt>
                                        </p:tgtEl>
                                        <p:attrNameLst>
                                          <p:attrName>style.visibility</p:attrName>
                                        </p:attrNameLst>
                                      </p:cBhvr>
                                      <p:to>
                                        <p:strVal val="visible"/>
                                      </p:to>
                                    </p:set>
                                    <p:animEffect transition="in" filter="fade">
                                      <p:cBhvr>
                                        <p:cTn id="39" dur="500"/>
                                        <p:tgtEl>
                                          <p:spTgt spid="18">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xEl>
                                              <p:pRg st="10" end="10"/>
                                            </p:txEl>
                                          </p:spTgt>
                                        </p:tgtEl>
                                        <p:attrNameLst>
                                          <p:attrName>style.visibility</p:attrName>
                                        </p:attrNameLst>
                                      </p:cBhvr>
                                      <p:to>
                                        <p:strVal val="visible"/>
                                      </p:to>
                                    </p:set>
                                    <p:animEffect transition="in" filter="fade">
                                      <p:cBhvr>
                                        <p:cTn id="42" dur="500"/>
                                        <p:tgtEl>
                                          <p:spTgt spid="18">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xEl>
                                              <p:pRg st="11" end="11"/>
                                            </p:txEl>
                                          </p:spTgt>
                                        </p:tgtEl>
                                        <p:attrNameLst>
                                          <p:attrName>style.visibility</p:attrName>
                                        </p:attrNameLst>
                                      </p:cBhvr>
                                      <p:to>
                                        <p:strVal val="visible"/>
                                      </p:to>
                                    </p:set>
                                    <p:animEffect transition="in" filter="fade">
                                      <p:cBhvr>
                                        <p:cTn id="45" dur="500"/>
                                        <p:tgtEl>
                                          <p:spTgt spid="18">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xEl>
                                              <p:pRg st="12" end="12"/>
                                            </p:txEl>
                                          </p:spTgt>
                                        </p:tgtEl>
                                        <p:attrNameLst>
                                          <p:attrName>style.visibility</p:attrName>
                                        </p:attrNameLst>
                                      </p:cBhvr>
                                      <p:to>
                                        <p:strVal val="visible"/>
                                      </p:to>
                                    </p:set>
                                    <p:animEffect transition="in" filter="fade">
                                      <p:cBhvr>
                                        <p:cTn id="48" dur="500"/>
                                        <p:tgtEl>
                                          <p:spTgt spid="18">
                                            <p:txEl>
                                              <p:pRg st="12" end="1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8">
                                            <p:txEl>
                                              <p:pRg st="13" end="13"/>
                                            </p:txEl>
                                          </p:spTgt>
                                        </p:tgtEl>
                                        <p:attrNameLst>
                                          <p:attrName>style.visibility</p:attrName>
                                        </p:attrNameLst>
                                      </p:cBhvr>
                                      <p:to>
                                        <p:strVal val="visible"/>
                                      </p:to>
                                    </p:set>
                                    <p:animEffect transition="in" filter="fade">
                                      <p:cBhvr>
                                        <p:cTn id="51" dur="500"/>
                                        <p:tgtEl>
                                          <p:spTgt spid="18">
                                            <p:txEl>
                                              <p:pRg st="13" end="1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xEl>
                                              <p:pRg st="14" end="14"/>
                                            </p:txEl>
                                          </p:spTgt>
                                        </p:tgtEl>
                                        <p:attrNameLst>
                                          <p:attrName>style.visibility</p:attrName>
                                        </p:attrNameLst>
                                      </p:cBhvr>
                                      <p:to>
                                        <p:strVal val="visible"/>
                                      </p:to>
                                    </p:set>
                                    <p:animEffect transition="in" filter="fade">
                                      <p:cBhvr>
                                        <p:cTn id="54" dur="500"/>
                                        <p:tgtEl>
                                          <p:spTgt spid="18">
                                            <p:txEl>
                                              <p:pRg st="14" end="1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8">
                                            <p:txEl>
                                              <p:pRg st="15" end="15"/>
                                            </p:txEl>
                                          </p:spTgt>
                                        </p:tgtEl>
                                        <p:attrNameLst>
                                          <p:attrName>style.visibility</p:attrName>
                                        </p:attrNameLst>
                                      </p:cBhvr>
                                      <p:to>
                                        <p:strVal val="visible"/>
                                      </p:to>
                                    </p:set>
                                    <p:animEffect transition="in" filter="fade">
                                      <p:cBhvr>
                                        <p:cTn id="57" dur="500"/>
                                        <p:tgtEl>
                                          <p:spTgt spid="18">
                                            <p:txEl>
                                              <p:pRg st="15" end="1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8">
                                            <p:txEl>
                                              <p:pRg st="16" end="16"/>
                                            </p:txEl>
                                          </p:spTgt>
                                        </p:tgtEl>
                                        <p:attrNameLst>
                                          <p:attrName>style.visibility</p:attrName>
                                        </p:attrNameLst>
                                      </p:cBhvr>
                                      <p:to>
                                        <p:strVal val="visible"/>
                                      </p:to>
                                    </p:set>
                                    <p:animEffect transition="in" filter="fade">
                                      <p:cBhvr>
                                        <p:cTn id="60" dur="500"/>
                                        <p:tgtEl>
                                          <p:spTgt spid="18">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fade">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mph" presetSubtype="2" fill="hold" nodeType="clickEffect">
                                  <p:stCondLst>
                                    <p:cond delay="0"/>
                                  </p:stCondLst>
                                  <p:childTnLst>
                                    <p:animClr clrSpc="rgb" dir="cw">
                                      <p:cBhvr override="childStyle">
                                        <p:cTn id="69" dur="2000" fill="hold"/>
                                        <p:tgtEl>
                                          <p:spTgt spid="18">
                                            <p:txEl>
                                              <p:pRg st="1" end="1"/>
                                            </p:txEl>
                                          </p:spTgt>
                                        </p:tgtEl>
                                        <p:attrNameLst>
                                          <p:attrName>style.color</p:attrName>
                                        </p:attrNameLst>
                                      </p:cBhvr>
                                      <p:to>
                                        <a:srgbClr val="C00000"/>
                                      </p:to>
                                    </p:animClr>
                                  </p:childTnLst>
                                </p:cTn>
                              </p:par>
                              <p:par>
                                <p:cTn id="70" presetID="19" presetClass="emph" presetSubtype="0" fill="hold" nodeType="withEffect">
                                  <p:stCondLst>
                                    <p:cond delay="0"/>
                                  </p:stCondLst>
                                  <p:childTnLst>
                                    <p:animClr clrSpc="rgb" dir="cw">
                                      <p:cBhvr override="childStyle">
                                        <p:cTn id="71" dur="500" fill="hold"/>
                                        <p:tgtEl>
                                          <p:spTgt spid="18">
                                            <p:txEl>
                                              <p:pRg st="8" end="8"/>
                                            </p:txEl>
                                          </p:spTgt>
                                        </p:tgtEl>
                                        <p:attrNameLst>
                                          <p:attrName>style.color</p:attrName>
                                        </p:attrNameLst>
                                      </p:cBhvr>
                                      <p:to>
                                        <a:srgbClr val="C00000"/>
                                      </p:to>
                                    </p:animClr>
                                    <p:animClr clrSpc="rgb" dir="cw">
                                      <p:cBhvr>
                                        <p:cTn id="72" dur="500" fill="hold"/>
                                        <p:tgtEl>
                                          <p:spTgt spid="18">
                                            <p:txEl>
                                              <p:pRg st="8" end="8"/>
                                            </p:txEl>
                                          </p:spTgt>
                                        </p:tgtEl>
                                        <p:attrNameLst>
                                          <p:attrName>fillcolor</p:attrName>
                                        </p:attrNameLst>
                                      </p:cBhvr>
                                      <p:to>
                                        <a:srgbClr val="C00000"/>
                                      </p:to>
                                    </p:animClr>
                                    <p:set>
                                      <p:cBhvr>
                                        <p:cTn id="73" dur="500" fill="hold"/>
                                        <p:tgtEl>
                                          <p:spTgt spid="18">
                                            <p:txEl>
                                              <p:pRg st="8" end="8"/>
                                            </p:txEl>
                                          </p:spTgt>
                                        </p:tgtEl>
                                        <p:attrNameLst>
                                          <p:attrName>fill.type</p:attrName>
                                        </p:attrNameLst>
                                      </p:cBhvr>
                                      <p:to>
                                        <p:strVal val="solid"/>
                                      </p:to>
                                    </p:set>
                                    <p:set>
                                      <p:cBhvr>
                                        <p:cTn id="74" dur="500" fill="hold"/>
                                        <p:tgtEl>
                                          <p:spTgt spid="18">
                                            <p:txEl>
                                              <p:pRg st="8" end="8"/>
                                            </p:txEl>
                                          </p:spTgt>
                                        </p:tgtEl>
                                        <p:attrNameLst>
                                          <p:attrName>fill.on</p:attrName>
                                        </p:attrNameLst>
                                      </p:cBhvr>
                                      <p:to>
                                        <p:strVal val="true"/>
                                      </p:to>
                                    </p:set>
                                  </p:childTnLst>
                                </p:cTn>
                              </p:par>
                              <p:par>
                                <p:cTn id="75" presetID="3" presetClass="emph" presetSubtype="2" fill="hold" nodeType="withEffect">
                                  <p:stCondLst>
                                    <p:cond delay="0"/>
                                  </p:stCondLst>
                                  <p:childTnLst>
                                    <p:animClr clrSpc="rgb" dir="cw">
                                      <p:cBhvr override="childStyle">
                                        <p:cTn id="76" dur="2000" fill="hold"/>
                                        <p:tgtEl>
                                          <p:spTgt spid="18">
                                            <p:txEl>
                                              <p:pRg st="9" end="9"/>
                                            </p:txEl>
                                          </p:spTgt>
                                        </p:tgtEl>
                                        <p:attrNameLst>
                                          <p:attrName>style.color</p:attrName>
                                        </p:attrNameLst>
                                      </p:cBhvr>
                                      <p:to>
                                        <a:srgbClr val="C00000"/>
                                      </p:to>
                                    </p:animClr>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Effect transition="in" filter="fade">
                                      <p:cBhvr>
                                        <p:cTn id="81" dur="500"/>
                                        <p:tgtEl>
                                          <p:spTgt spid="3">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
                                            <p:txEl>
                                              <p:pRg st="3" end="3"/>
                                            </p:txEl>
                                          </p:spTgt>
                                        </p:tgtEl>
                                        <p:attrNameLst>
                                          <p:attrName>style.visibility</p:attrName>
                                        </p:attrNameLst>
                                      </p:cBhvr>
                                      <p:to>
                                        <p:strVal val="visible"/>
                                      </p:to>
                                    </p:set>
                                    <p:animEffect transition="in" filter="fade">
                                      <p:cBhvr>
                                        <p:cTn id="86" dur="500"/>
                                        <p:tgtEl>
                                          <p:spTgt spid="3">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animEffect transition="in" filter="fade">
                                      <p:cBhvr>
                                        <p:cTn id="91" dur="500"/>
                                        <p:tgtEl>
                                          <p:spTgt spid="3">
                                            <p:txEl>
                                              <p:pRg st="4" end="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
                                            <p:txEl>
                                              <p:pRg st="5" end="5"/>
                                            </p:txEl>
                                          </p:spTgt>
                                        </p:tgtEl>
                                        <p:attrNameLst>
                                          <p:attrName>style.visibility</p:attrName>
                                        </p:attrNameLst>
                                      </p:cBhvr>
                                      <p:to>
                                        <p:strVal val="visible"/>
                                      </p:to>
                                    </p:set>
                                    <p:animEffect transition="in" filter="fade">
                                      <p:cBhvr>
                                        <p:cTn id="96" dur="500"/>
                                        <p:tgtEl>
                                          <p:spTgt spid="3">
                                            <p:txEl>
                                              <p:pRg st="5" end="5"/>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xEl>
                                              <p:pRg st="6" end="6"/>
                                            </p:txEl>
                                          </p:spTgt>
                                        </p:tgtEl>
                                        <p:attrNameLst>
                                          <p:attrName>style.visibility</p:attrName>
                                        </p:attrNameLst>
                                      </p:cBhvr>
                                      <p:to>
                                        <p:strVal val="visible"/>
                                      </p:to>
                                    </p:set>
                                    <p:animEffect transition="in" filter="fade">
                                      <p:cBhvr>
                                        <p:cTn id="101" dur="500"/>
                                        <p:tgtEl>
                                          <p:spTgt spid="3">
                                            <p:txEl>
                                              <p:pRg st="6" end="6"/>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
                                            <p:txEl>
                                              <p:pRg st="7" end="7"/>
                                            </p:txEl>
                                          </p:spTgt>
                                        </p:tgtEl>
                                        <p:attrNameLst>
                                          <p:attrName>style.visibility</p:attrName>
                                        </p:attrNameLst>
                                      </p:cBhvr>
                                      <p:to>
                                        <p:strVal val="visible"/>
                                      </p:to>
                                    </p:set>
                                    <p:animEffect transition="in" filter="fade">
                                      <p:cBhvr>
                                        <p:cTn id="106" dur="500"/>
                                        <p:tgtEl>
                                          <p:spTgt spid="3">
                                            <p:txEl>
                                              <p:pRg st="7" end="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
                                            <p:txEl>
                                              <p:pRg st="8" end="8"/>
                                            </p:txEl>
                                          </p:spTgt>
                                        </p:tgtEl>
                                        <p:attrNameLst>
                                          <p:attrName>style.visibility</p:attrName>
                                        </p:attrNameLst>
                                      </p:cBhvr>
                                      <p:to>
                                        <p:strVal val="visible"/>
                                      </p:to>
                                    </p:set>
                                    <p:animEffect transition="in" filter="fade">
                                      <p:cBhvr>
                                        <p:cTn id="111" dur="500"/>
                                        <p:tgtEl>
                                          <p:spTgt spid="3">
                                            <p:txEl>
                                              <p:pRg st="8" end="8"/>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
                                            <p:txEl>
                                              <p:pRg st="9" end="9"/>
                                            </p:txEl>
                                          </p:spTgt>
                                        </p:tgtEl>
                                        <p:attrNameLst>
                                          <p:attrName>style.visibility</p:attrName>
                                        </p:attrNameLst>
                                      </p:cBhvr>
                                      <p:to>
                                        <p:strVal val="visible"/>
                                      </p:to>
                                    </p:set>
                                    <p:animEffect transition="in" filter="fade">
                                      <p:cBhvr>
                                        <p:cTn id="116" dur="500"/>
                                        <p:tgtEl>
                                          <p:spTgt spid="3">
                                            <p:txEl>
                                              <p:pRg st="9" end="9"/>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7">
                                            <p:txEl>
                                              <p:pRg st="0" end="0"/>
                                            </p:txEl>
                                          </p:spTgt>
                                        </p:tgtEl>
                                        <p:attrNameLst>
                                          <p:attrName>style.visibility</p:attrName>
                                        </p:attrNameLst>
                                      </p:cBhvr>
                                      <p:to>
                                        <p:strVal val="visible"/>
                                      </p:to>
                                    </p:set>
                                    <p:animEffect transition="in" filter="fade">
                                      <p:cBhvr>
                                        <p:cTn id="119" dur="500"/>
                                        <p:tgtEl>
                                          <p:spTgt spid="7">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9" presetClass="emph" presetSubtype="0" fill="hold" nodeType="clickEffect">
                                  <p:stCondLst>
                                    <p:cond delay="0"/>
                                  </p:stCondLst>
                                  <p:childTnLst>
                                    <p:animClr clrSpc="rgb" dir="cw">
                                      <p:cBhvr override="childStyle">
                                        <p:cTn id="123" dur="500" fill="hold"/>
                                        <p:tgtEl>
                                          <p:spTgt spid="7">
                                            <p:txEl>
                                              <p:pRg st="0" end="0"/>
                                            </p:txEl>
                                          </p:spTgt>
                                        </p:tgtEl>
                                        <p:attrNameLst>
                                          <p:attrName>style.color</p:attrName>
                                        </p:attrNameLst>
                                      </p:cBhvr>
                                      <p:to>
                                        <a:srgbClr val="00B050"/>
                                      </p:to>
                                    </p:animClr>
                                    <p:animClr clrSpc="rgb" dir="cw">
                                      <p:cBhvr>
                                        <p:cTn id="124" dur="500" fill="hold"/>
                                        <p:tgtEl>
                                          <p:spTgt spid="7">
                                            <p:txEl>
                                              <p:pRg st="0" end="0"/>
                                            </p:txEl>
                                          </p:spTgt>
                                        </p:tgtEl>
                                        <p:attrNameLst>
                                          <p:attrName>fillcolor</p:attrName>
                                        </p:attrNameLst>
                                      </p:cBhvr>
                                      <p:to>
                                        <a:srgbClr val="00B050"/>
                                      </p:to>
                                    </p:animClr>
                                    <p:set>
                                      <p:cBhvr>
                                        <p:cTn id="125" dur="500" fill="hold"/>
                                        <p:tgtEl>
                                          <p:spTgt spid="7">
                                            <p:txEl>
                                              <p:pRg st="0" end="0"/>
                                            </p:txEl>
                                          </p:spTgt>
                                        </p:tgtEl>
                                        <p:attrNameLst>
                                          <p:attrName>fill.type</p:attrName>
                                        </p:attrNameLst>
                                      </p:cBhvr>
                                      <p:to>
                                        <p:strVal val="solid"/>
                                      </p:to>
                                    </p:set>
                                    <p:set>
                                      <p:cBhvr>
                                        <p:cTn id="126" dur="500" fill="hold"/>
                                        <p:tgtEl>
                                          <p:spTgt spid="7">
                                            <p:txEl>
                                              <p:pRg st="0" end="0"/>
                                            </p:txEl>
                                          </p:spTgt>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fade">
                                      <p:cBhvr>
                                        <p:cTn id="1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5"/>
</p:tagLst>
</file>

<file path=ppt/tags/tag2.xml><?xml version="1.0" encoding="utf-8"?>
<p:tagLst xmlns:a="http://schemas.openxmlformats.org/drawingml/2006/main" xmlns:r="http://schemas.openxmlformats.org/officeDocument/2006/relationships" xmlns:p="http://schemas.openxmlformats.org/presentationml/2006/main">
  <p:tag name="TIMING" val="|4.8|0.7|15|6.7|0.8"/>
</p:tagLst>
</file>

<file path=ppt/tags/tag3.xml><?xml version="1.0" encoding="utf-8"?>
<p:tagLst xmlns:a="http://schemas.openxmlformats.org/drawingml/2006/main" xmlns:r="http://schemas.openxmlformats.org/officeDocument/2006/relationships" xmlns:p="http://schemas.openxmlformats.org/presentationml/2006/main">
  <p:tag name="TIMING" val="|2.7|6.3|3.6|0.4"/>
</p:tagLst>
</file>

<file path=ppt/tags/tag4.xml><?xml version="1.0" encoding="utf-8"?>
<p:tagLst xmlns:a="http://schemas.openxmlformats.org/drawingml/2006/main" xmlns:r="http://schemas.openxmlformats.org/officeDocument/2006/relationships" xmlns:p="http://schemas.openxmlformats.org/presentationml/2006/main">
  <p:tag name="TIMING" val="|2.1|18.1|11.7"/>
</p:tagLst>
</file>

<file path=ppt/tags/tag5.xml><?xml version="1.0" encoding="utf-8"?>
<p:tagLst xmlns:a="http://schemas.openxmlformats.org/drawingml/2006/main" xmlns:r="http://schemas.openxmlformats.org/officeDocument/2006/relationships" xmlns:p="http://schemas.openxmlformats.org/presentationml/2006/main">
  <p:tag name="TIMING" val="|30.6|1.9|0.5|21.1|2.5|0.4|8.5|0.5|0.8|0.7|0.3"/>
</p:tagLst>
</file>

<file path=ppt/tags/tag6.xml><?xml version="1.0" encoding="utf-8"?>
<p:tagLst xmlns:a="http://schemas.openxmlformats.org/drawingml/2006/main" xmlns:r="http://schemas.openxmlformats.org/officeDocument/2006/relationships" xmlns:p="http://schemas.openxmlformats.org/presentationml/2006/main">
  <p:tag name="TIMING" val="|4.2|0.7|6.4|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1751</Words>
  <Application>Microsoft Office PowerPoint</Application>
  <PresentationFormat>Widescreen</PresentationFormat>
  <Paragraphs>155</Paragraphs>
  <Slides>9</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Calibri</vt:lpstr>
      <vt:lpstr>Calibri Light</vt:lpstr>
      <vt:lpstr>Cambria Math</vt:lpstr>
      <vt:lpstr>Office Theme</vt:lpstr>
      <vt:lpstr>Gaussian Elimination </vt:lpstr>
      <vt:lpstr>Introduction on System of Equations</vt:lpstr>
      <vt:lpstr>What is Gaussian Elimination</vt:lpstr>
      <vt:lpstr>Example of Gaussian Elimination </vt:lpstr>
      <vt:lpstr>How To Implement </vt:lpstr>
      <vt:lpstr>Con. How To Implement </vt:lpstr>
      <vt:lpstr>Special Case</vt:lpstr>
      <vt:lpstr>Implementation</vt:lpstr>
      <vt:lpstr>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Elimination </dc:title>
  <dc:creator>Seifeldin A Antar</dc:creator>
  <cp:lastModifiedBy>Seifeldin A Antar</cp:lastModifiedBy>
  <cp:revision>32</cp:revision>
  <dcterms:created xsi:type="dcterms:W3CDTF">2023-12-08T16:35:54Z</dcterms:created>
  <dcterms:modified xsi:type="dcterms:W3CDTF">2023-12-30T22:28:17Z</dcterms:modified>
</cp:coreProperties>
</file>