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43" r:id="rId3"/>
    <p:sldId id="262" r:id="rId4"/>
    <p:sldId id="341" r:id="rId5"/>
    <p:sldId id="342" r:id="rId6"/>
    <p:sldId id="357" r:id="rId7"/>
    <p:sldId id="358" r:id="rId8"/>
    <p:sldId id="345" r:id="rId9"/>
    <p:sldId id="355" r:id="rId10"/>
    <p:sldId id="346" r:id="rId11"/>
    <p:sldId id="347" r:id="rId12"/>
    <p:sldId id="348" r:id="rId13"/>
    <p:sldId id="356" r:id="rId14"/>
    <p:sldId id="349" r:id="rId15"/>
    <p:sldId id="350" r:id="rId16"/>
    <p:sldId id="351" r:id="rId17"/>
    <p:sldId id="352" r:id="rId18"/>
    <p:sldId id="359" r:id="rId19"/>
    <p:sldId id="353" r:id="rId20"/>
    <p:sldId id="354" r:id="rId21"/>
    <p:sldId id="34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D26"/>
    <a:srgbClr val="279B48"/>
    <a:srgbClr val="F36D25"/>
    <a:srgbClr val="FFFFFF"/>
    <a:srgbClr val="CF8D2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60"/>
  </p:normalViewPr>
  <p:slideViewPr>
    <p:cSldViewPr snapToGrid="0">
      <p:cViewPr varScale="1">
        <p:scale>
          <a:sx n="112" d="100"/>
          <a:sy n="112" d="100"/>
        </p:scale>
        <p:origin x="3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7/3/2023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gif"/><Relationship Id="rId7"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media" Target="../media/media2.mp4"/><Relationship Id="rId7" Type="http://schemas.openxmlformats.org/officeDocument/2006/relationships/image" Target="../media/image17.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11" Type="http://schemas.openxmlformats.org/officeDocument/2006/relationships/image" Target="../media/image2.gif"/><Relationship Id="rId5" Type="http://schemas.openxmlformats.org/officeDocument/2006/relationships/slideLayout" Target="../slideLayouts/slideLayout2.xml"/><Relationship Id="rId10" Type="http://schemas.openxmlformats.org/officeDocument/2006/relationships/image" Target="../media/image20.png"/><Relationship Id="rId4" Type="http://schemas.openxmlformats.org/officeDocument/2006/relationships/video" Target="../media/media2.mp4"/><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399" y="4892342"/>
            <a:ext cx="7366001" cy="830997"/>
          </a:xfrm>
          <a:prstGeom prst="rect">
            <a:avLst/>
          </a:prstGeom>
          <a:noFill/>
        </p:spPr>
        <p:txBody>
          <a:bodyPr wrap="square" rtlCol="0">
            <a:spAutoFit/>
          </a:bodyPr>
          <a:lstStyle/>
          <a:p>
            <a:r>
              <a:rPr lang="en-US" sz="4800" dirty="0"/>
              <a:t>Flutter Medicine Tracker app</a:t>
            </a:r>
            <a:endParaRPr lang="en-US" sz="4800" b="1" dirty="0"/>
          </a:p>
        </p:txBody>
      </p:sp>
      <p:sp>
        <p:nvSpPr>
          <p:cNvPr id="2" name="TextBox 1">
            <a:extLst>
              <a:ext uri="{FF2B5EF4-FFF2-40B4-BE49-F238E27FC236}">
                <a16:creationId xmlns:a16="http://schemas.microsoft.com/office/drawing/2014/main" id="{1983C5A8-9921-B196-C81A-338796D8FD8A}"/>
              </a:ext>
            </a:extLst>
          </p:cNvPr>
          <p:cNvSpPr txBox="1"/>
          <p:nvPr/>
        </p:nvSpPr>
        <p:spPr>
          <a:xfrm>
            <a:off x="3576536" y="3386628"/>
            <a:ext cx="5246451" cy="707886"/>
          </a:xfrm>
          <a:prstGeom prst="rect">
            <a:avLst/>
          </a:prstGeom>
          <a:noFill/>
        </p:spPr>
        <p:txBody>
          <a:bodyPr wrap="square" rtlCol="0">
            <a:spAutoFit/>
          </a:bodyPr>
          <a:lstStyle/>
          <a:p>
            <a:pPr algn="ctr"/>
            <a:r>
              <a:rPr lang="en-US" sz="2000" b="1" dirty="0">
                <a:solidFill>
                  <a:srgbClr val="002060"/>
                </a:solidFill>
                <a:latin typeface="Arial" panose="020B0604020202020204" pitchFamily="34" charset="0"/>
                <a:cs typeface="Arial" panose="020B0604020202020204" pitchFamily="34" charset="0"/>
              </a:rPr>
              <a:t>FACULTY OF INFORMATION TECHNOLOGY</a:t>
            </a:r>
          </a:p>
        </p:txBody>
      </p:sp>
      <p:pic>
        <p:nvPicPr>
          <p:cNvPr id="5" name="Picture 4" descr="A cartoon of a bottle of pills&#10;&#10;Description automatically generated with low confidence">
            <a:extLst>
              <a:ext uri="{FF2B5EF4-FFF2-40B4-BE49-F238E27FC236}">
                <a16:creationId xmlns:a16="http://schemas.microsoft.com/office/drawing/2014/main" id="{E7D22D0E-5CE0-26CD-A8F2-A7D28E3DC223}"/>
              </a:ext>
            </a:extLst>
          </p:cNvPr>
          <p:cNvPicPr>
            <a:picLocks noChangeAspect="1"/>
          </p:cNvPicPr>
          <p:nvPr/>
        </p:nvPicPr>
        <p:blipFill>
          <a:blip r:embed="rId3"/>
          <a:stretch>
            <a:fillRect/>
          </a:stretch>
        </p:blipFill>
        <p:spPr>
          <a:xfrm>
            <a:off x="8318512" y="4702470"/>
            <a:ext cx="1008950" cy="1210740"/>
          </a:xfrm>
          <a:prstGeom prst="rect">
            <a:avLst/>
          </a:prstGeom>
        </p:spPr>
      </p:pic>
    </p:spTree>
    <p:extLst>
      <p:ext uri="{BB962C8B-B14F-4D97-AF65-F5344CB8AC3E}">
        <p14:creationId xmlns:p14="http://schemas.microsoft.com/office/powerpoint/2010/main" val="4104937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7362"/>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023355" cy="461665"/>
          </a:xfrm>
          <a:prstGeom prst="rect">
            <a:avLst/>
          </a:prstGeom>
          <a:noFill/>
        </p:spPr>
        <p:txBody>
          <a:bodyPr wrap="square" rtlCol="0">
            <a:spAutoFit/>
          </a:bodyPr>
          <a:lstStyle/>
          <a:p>
            <a:r>
              <a:rPr lang="en-US" sz="2400" b="1" dirty="0"/>
              <a:t>Related Work</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1054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569181" y="2370323"/>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589844" y="4129451"/>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Content Placeholder 2">
            <a:extLst>
              <a:ext uri="{FF2B5EF4-FFF2-40B4-BE49-F238E27FC236}">
                <a16:creationId xmlns:a16="http://schemas.microsoft.com/office/drawing/2014/main" id="{8B53CB5D-4C2B-8B85-E829-2E245A6BC259}"/>
              </a:ext>
            </a:extLst>
          </p:cNvPr>
          <p:cNvSpPr>
            <a:spLocks noGrp="1"/>
          </p:cNvSpPr>
          <p:nvPr>
            <p:ph idx="1"/>
          </p:nvPr>
        </p:nvSpPr>
        <p:spPr>
          <a:xfrm>
            <a:off x="322034" y="1570090"/>
            <a:ext cx="2023355" cy="4058751"/>
          </a:xfrm>
        </p:spPr>
        <p:txBody>
          <a:bodyPr anchor="ctr">
            <a:normAutofit/>
          </a:bodyPr>
          <a:lstStyle/>
          <a:p>
            <a:pPr marL="0" indent="0" algn="ctr" fontAlgn="base">
              <a:lnSpc>
                <a:spcPct val="200000"/>
              </a:lnSpc>
              <a:spcBef>
                <a:spcPts val="0"/>
              </a:spcBef>
              <a:spcAft>
                <a:spcPts val="1200"/>
              </a:spcAft>
              <a:buNone/>
            </a:pPr>
            <a:r>
              <a:rPr lang="en-US" sz="2400" dirty="0" err="1">
                <a:solidFill>
                  <a:schemeClr val="accent2"/>
                </a:solidFill>
              </a:rPr>
              <a:t>MedsLog</a:t>
            </a:r>
            <a:endParaRPr lang="en-US" sz="2400" dirty="0">
              <a:solidFill>
                <a:schemeClr val="accent2"/>
              </a:solidFill>
            </a:endParaRPr>
          </a:p>
          <a:p>
            <a:pPr marL="0" indent="0" algn="ctr" fontAlgn="base">
              <a:lnSpc>
                <a:spcPct val="200000"/>
              </a:lnSpc>
              <a:spcBef>
                <a:spcPts val="0"/>
              </a:spcBef>
              <a:spcAft>
                <a:spcPts val="1200"/>
              </a:spcAft>
              <a:buNone/>
            </a:pPr>
            <a:r>
              <a:rPr lang="en-US" sz="2400" dirty="0">
                <a:solidFill>
                  <a:schemeClr val="accent2"/>
                </a:solidFill>
              </a:rPr>
              <a:t>Medhelper</a:t>
            </a:r>
          </a:p>
          <a:p>
            <a:pPr marL="0" indent="0" algn="ctr" fontAlgn="base">
              <a:lnSpc>
                <a:spcPct val="200000"/>
              </a:lnSpc>
              <a:spcBef>
                <a:spcPts val="0"/>
              </a:spcBef>
              <a:spcAft>
                <a:spcPts val="1200"/>
              </a:spcAft>
              <a:buNone/>
            </a:pPr>
            <a:r>
              <a:rPr lang="en-US" sz="2400" dirty="0">
                <a:solidFill>
                  <a:schemeClr val="accent2"/>
                </a:solidFill>
              </a:rPr>
              <a:t>Dosecast</a:t>
            </a:r>
          </a:p>
          <a:p>
            <a:pPr marL="0" indent="0" algn="ctr" fontAlgn="base">
              <a:lnSpc>
                <a:spcPct val="200000"/>
              </a:lnSpc>
              <a:spcBef>
                <a:spcPts val="0"/>
              </a:spcBef>
              <a:spcAft>
                <a:spcPts val="1200"/>
              </a:spcAft>
              <a:buNone/>
            </a:pPr>
            <a:r>
              <a:rPr lang="en-US" sz="2400" dirty="0">
                <a:solidFill>
                  <a:schemeClr val="accent2"/>
                </a:solidFill>
              </a:rPr>
              <a:t>Mango Health</a:t>
            </a:r>
          </a:p>
        </p:txBody>
      </p:sp>
      <p:graphicFrame>
        <p:nvGraphicFramePr>
          <p:cNvPr id="13" name="Table 12">
            <a:extLst>
              <a:ext uri="{FF2B5EF4-FFF2-40B4-BE49-F238E27FC236}">
                <a16:creationId xmlns:a16="http://schemas.microsoft.com/office/drawing/2014/main" id="{24FF1580-B644-8A6D-E8D2-A1CAB112D6CE}"/>
              </a:ext>
            </a:extLst>
          </p:cNvPr>
          <p:cNvGraphicFramePr>
            <a:graphicFrameLocks noGrp="1"/>
          </p:cNvGraphicFramePr>
          <p:nvPr>
            <p:extLst>
              <p:ext uri="{D42A27DB-BD31-4B8C-83A1-F6EECF244321}">
                <p14:modId xmlns:p14="http://schemas.microsoft.com/office/powerpoint/2010/main" val="614919426"/>
              </p:ext>
            </p:extLst>
          </p:nvPr>
        </p:nvGraphicFramePr>
        <p:xfrm>
          <a:off x="2406639" y="1503771"/>
          <a:ext cx="7645398" cy="4104998"/>
        </p:xfrm>
        <a:graphic>
          <a:graphicData uri="http://schemas.openxmlformats.org/drawingml/2006/table">
            <a:tbl>
              <a:tblPr firstRow="1" bandRow="1">
                <a:tableStyleId>{2D5ABB26-0587-4C30-8999-92F81FD0307C}</a:tableStyleId>
              </a:tblPr>
              <a:tblGrid>
                <a:gridCol w="2548466">
                  <a:extLst>
                    <a:ext uri="{9D8B030D-6E8A-4147-A177-3AD203B41FA5}">
                      <a16:colId xmlns:a16="http://schemas.microsoft.com/office/drawing/2014/main" val="20000"/>
                    </a:ext>
                  </a:extLst>
                </a:gridCol>
                <a:gridCol w="2548466">
                  <a:extLst>
                    <a:ext uri="{9D8B030D-6E8A-4147-A177-3AD203B41FA5}">
                      <a16:colId xmlns:a16="http://schemas.microsoft.com/office/drawing/2014/main" val="20001"/>
                    </a:ext>
                  </a:extLst>
                </a:gridCol>
                <a:gridCol w="2548466">
                  <a:extLst>
                    <a:ext uri="{9D8B030D-6E8A-4147-A177-3AD203B41FA5}">
                      <a16:colId xmlns:a16="http://schemas.microsoft.com/office/drawing/2014/main" val="20002"/>
                    </a:ext>
                  </a:extLst>
                </a:gridCol>
              </a:tblGrid>
              <a:tr h="555681">
                <a:tc>
                  <a:txBody>
                    <a:bodyPr/>
                    <a:lstStyle/>
                    <a:p>
                      <a:pPr algn="ctr"/>
                      <a:r>
                        <a:rPr lang="en-US" sz="1800" kern="1200" dirty="0">
                          <a:ln>
                            <a:solidFill>
                              <a:schemeClr val="bg1">
                                <a:lumMod val="75000"/>
                                <a:lumOff val="25000"/>
                                <a:alpha val="10000"/>
                              </a:schemeClr>
                            </a:solidFill>
                          </a:ln>
                          <a:solidFill>
                            <a:srgbClr val="0070C0"/>
                          </a:solidFill>
                          <a:effectLst>
                            <a:outerShdw blurRad="9525" dist="25400" dir="14640000" algn="tl" rotWithShape="0">
                              <a:schemeClr val="bg1">
                                <a:alpha val="30000"/>
                              </a:schemeClr>
                            </a:outerShdw>
                          </a:effectLst>
                          <a:latin typeface="+mn-lt"/>
                          <a:ea typeface="+mn-ea"/>
                          <a:cs typeface="+mn-cs"/>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mn-lt"/>
                          <a:ea typeface="+mn-ea"/>
                          <a:cs typeface="+mn-cs"/>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ln>
                            <a:solidFill>
                              <a:schemeClr val="bg1">
                                <a:lumMod val="75000"/>
                                <a:lumOff val="25000"/>
                                <a:alpha val="10000"/>
                              </a:schemeClr>
                            </a:solidFill>
                          </a:ln>
                          <a:solidFill>
                            <a:schemeClr val="accent6"/>
                          </a:solidFill>
                          <a:effectLst>
                            <a:outerShdw blurRad="9525" dist="25400" dir="14640000" algn="tl" rotWithShape="0">
                              <a:schemeClr val="bg1">
                                <a:alpha val="30000"/>
                              </a:schemeClr>
                            </a:outerShdw>
                          </a:effectLst>
                          <a:latin typeface="+mn-lt"/>
                          <a:ea typeface="+mn-ea"/>
                          <a:cs typeface="+mn-cs"/>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33927">
                <a:tc>
                  <a:txBody>
                    <a:bodyPr/>
                    <a:lstStyle/>
                    <a:p>
                      <a:pPr algn="l"/>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Medicine Reminder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itchFamily="34" charset="0"/>
                        <a:buChar cha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Bad Interface</a:t>
                      </a:r>
                    </a:p>
                    <a:p>
                      <a:pPr marL="285750" indent="-285750" algn="l">
                        <a:buFont typeface="Arial" pitchFamily="34" charset="0"/>
                        <a:buChar cha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Costly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NO Unique 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8147">
                <a:tc>
                  <a:txBody>
                    <a:bodyPr/>
                    <a:lstStyle/>
                    <a:p>
                      <a:pPr marL="285750" indent="-285750" algn="l">
                        <a:buFont typeface="Arial" pitchFamily="34" charset="0"/>
                        <a:buChar cha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Friendly Interface</a:t>
                      </a:r>
                    </a:p>
                    <a:p>
                      <a:pPr marL="285750" indent="-285750" algn="l">
                        <a:buFont typeface="Arial" pitchFamily="34" charset="0"/>
                        <a:buChar cha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Take 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Needs Internet connection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Database stores information about each medicine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86590">
                <a:tc>
                  <a:txBody>
                    <a:bodyPr/>
                    <a:lstStyle/>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Friendly Interface</a:t>
                      </a:r>
                    </a:p>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Customize Ringtone</a:t>
                      </a:r>
                    </a:p>
                    <a:p>
                      <a:pPr marL="285750" indent="-285750" algn="l">
                        <a:buFont typeface="Arial" pitchFamily="34" charset="0"/>
                        <a:buChar char="•"/>
                      </a:pPr>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itchFamily="34" charset="0"/>
                        <a:buChar cha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Costly </a:t>
                      </a:r>
                    </a:p>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Needs internet connection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Multiple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830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Friendly Interface</a:t>
                      </a:r>
                    </a:p>
                    <a:p>
                      <a:pPr algn="l"/>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Needs Internet connection</a:t>
                      </a:r>
                    </a:p>
                    <a:p>
                      <a:pPr algn="l"/>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Healthy Activity</a:t>
                      </a:r>
                    </a:p>
                    <a:p>
                      <a:pPr algn="l"/>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Google Shape;226;p21">
            <a:extLst>
              <a:ext uri="{FF2B5EF4-FFF2-40B4-BE49-F238E27FC236}">
                <a16:creationId xmlns:a16="http://schemas.microsoft.com/office/drawing/2014/main" id="{AFB6461B-3219-ED9D-9233-23D95B66AF96}"/>
              </a:ext>
            </a:extLst>
          </p:cNvPr>
          <p:cNvSpPr/>
          <p:nvPr/>
        </p:nvSpPr>
        <p:spPr>
          <a:xfrm>
            <a:off x="263334" y="5017657"/>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6;p21">
            <a:extLst>
              <a:ext uri="{FF2B5EF4-FFF2-40B4-BE49-F238E27FC236}">
                <a16:creationId xmlns:a16="http://schemas.microsoft.com/office/drawing/2014/main" id="{8819798E-1E80-96D8-47C0-DDFDD0F6A264}"/>
              </a:ext>
            </a:extLst>
          </p:cNvPr>
          <p:cNvSpPr/>
          <p:nvPr/>
        </p:nvSpPr>
        <p:spPr>
          <a:xfrm>
            <a:off x="442040" y="3235740"/>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9029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7362"/>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1965550" cy="461665"/>
          </a:xfrm>
          <a:prstGeom prst="rect">
            <a:avLst/>
          </a:prstGeom>
          <a:noFill/>
        </p:spPr>
        <p:txBody>
          <a:bodyPr wrap="square" rtlCol="0">
            <a:spAutoFit/>
          </a:bodyPr>
          <a:lstStyle/>
          <a:p>
            <a:r>
              <a:rPr lang="en-US" sz="2400" b="1" dirty="0"/>
              <a:t>Related Work</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105466" y="5782333"/>
            <a:ext cx="694859" cy="833831"/>
          </a:xfrm>
          <a:prstGeom prst="rect">
            <a:avLst/>
          </a:prstGeom>
        </p:spPr>
      </p:pic>
      <p:sp>
        <p:nvSpPr>
          <p:cNvPr id="8" name="Google Shape;226;p21">
            <a:extLst>
              <a:ext uri="{FF2B5EF4-FFF2-40B4-BE49-F238E27FC236}">
                <a16:creationId xmlns:a16="http://schemas.microsoft.com/office/drawing/2014/main" id="{D22510F8-9391-700C-AADE-1226918B3AA3}"/>
              </a:ext>
            </a:extLst>
          </p:cNvPr>
          <p:cNvSpPr/>
          <p:nvPr/>
        </p:nvSpPr>
        <p:spPr>
          <a:xfrm>
            <a:off x="934390" y="3439893"/>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26;p21">
            <a:extLst>
              <a:ext uri="{FF2B5EF4-FFF2-40B4-BE49-F238E27FC236}">
                <a16:creationId xmlns:a16="http://schemas.microsoft.com/office/drawing/2014/main" id="{AFB6461B-3219-ED9D-9233-23D95B66AF96}"/>
              </a:ext>
            </a:extLst>
          </p:cNvPr>
          <p:cNvSpPr/>
          <p:nvPr/>
        </p:nvSpPr>
        <p:spPr>
          <a:xfrm>
            <a:off x="612122" y="4452048"/>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6;p21">
            <a:extLst>
              <a:ext uri="{FF2B5EF4-FFF2-40B4-BE49-F238E27FC236}">
                <a16:creationId xmlns:a16="http://schemas.microsoft.com/office/drawing/2014/main" id="{8819798E-1E80-96D8-47C0-DDFDD0F6A264}"/>
              </a:ext>
            </a:extLst>
          </p:cNvPr>
          <p:cNvSpPr/>
          <p:nvPr/>
        </p:nvSpPr>
        <p:spPr>
          <a:xfrm>
            <a:off x="1846633" y="2558107"/>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Content Placeholder 2">
            <a:extLst>
              <a:ext uri="{FF2B5EF4-FFF2-40B4-BE49-F238E27FC236}">
                <a16:creationId xmlns:a16="http://schemas.microsoft.com/office/drawing/2014/main" id="{CDA33D73-AD1D-985D-0632-A3B821515B8D}"/>
              </a:ext>
            </a:extLst>
          </p:cNvPr>
          <p:cNvSpPr>
            <a:spLocks noGrp="1"/>
          </p:cNvSpPr>
          <p:nvPr>
            <p:ph idx="1"/>
          </p:nvPr>
        </p:nvSpPr>
        <p:spPr>
          <a:xfrm>
            <a:off x="709949" y="2113878"/>
            <a:ext cx="3984599" cy="3235569"/>
          </a:xfrm>
        </p:spPr>
        <p:txBody>
          <a:bodyPr/>
          <a:lstStyle/>
          <a:p>
            <a:pPr marL="0" indent="0" algn="ctr" fontAlgn="base">
              <a:lnSpc>
                <a:spcPct val="200000"/>
              </a:lnSpc>
              <a:spcBef>
                <a:spcPts val="0"/>
              </a:spcBef>
              <a:spcAft>
                <a:spcPts val="1200"/>
              </a:spcAft>
              <a:buNone/>
            </a:pPr>
            <a:r>
              <a:rPr lang="en-US" sz="2400" dirty="0">
                <a:solidFill>
                  <a:schemeClr val="accent2"/>
                </a:solidFill>
              </a:rPr>
              <a:t>EveryDose</a:t>
            </a:r>
          </a:p>
          <a:p>
            <a:pPr marL="0" indent="0" algn="ctr" fontAlgn="base">
              <a:lnSpc>
                <a:spcPct val="200000"/>
              </a:lnSpc>
              <a:spcBef>
                <a:spcPts val="0"/>
              </a:spcBef>
              <a:spcAft>
                <a:spcPts val="1200"/>
              </a:spcAft>
              <a:buNone/>
            </a:pPr>
            <a:r>
              <a:rPr lang="en-US" sz="2400" dirty="0">
                <a:solidFill>
                  <a:schemeClr val="accent2"/>
                </a:solidFill>
              </a:rPr>
              <a:t>MyTherapy Pill Reminder</a:t>
            </a:r>
          </a:p>
          <a:p>
            <a:pPr marL="0" indent="0" algn="ctr">
              <a:lnSpc>
                <a:spcPct val="200000"/>
              </a:lnSpc>
              <a:spcAft>
                <a:spcPts val="1200"/>
              </a:spcAft>
              <a:buNone/>
            </a:pPr>
            <a:r>
              <a:rPr lang="en-US" sz="2400" dirty="0">
                <a:solidFill>
                  <a:schemeClr val="accent2"/>
                </a:solidFill>
              </a:rPr>
              <a:t>Medisafe Pill &amp; Med Reminder</a:t>
            </a:r>
          </a:p>
          <a:p>
            <a:pPr marL="36900" indent="0">
              <a:buNone/>
            </a:pPr>
            <a:endParaRPr lang="en-US" dirty="0"/>
          </a:p>
        </p:txBody>
      </p:sp>
      <p:graphicFrame>
        <p:nvGraphicFramePr>
          <p:cNvPr id="10" name="Table 9">
            <a:extLst>
              <a:ext uri="{FF2B5EF4-FFF2-40B4-BE49-F238E27FC236}">
                <a16:creationId xmlns:a16="http://schemas.microsoft.com/office/drawing/2014/main" id="{6E4F4549-08ED-3214-BED6-E1596EC97A4A}"/>
              </a:ext>
            </a:extLst>
          </p:cNvPr>
          <p:cNvGraphicFramePr>
            <a:graphicFrameLocks noGrp="1"/>
          </p:cNvGraphicFramePr>
          <p:nvPr>
            <p:extLst>
              <p:ext uri="{D42A27DB-BD31-4B8C-83A1-F6EECF244321}">
                <p14:modId xmlns:p14="http://schemas.microsoft.com/office/powerpoint/2010/main" val="69009759"/>
              </p:ext>
            </p:extLst>
          </p:nvPr>
        </p:nvGraphicFramePr>
        <p:xfrm>
          <a:off x="4694548" y="1724531"/>
          <a:ext cx="5798907" cy="3380644"/>
        </p:xfrm>
        <a:graphic>
          <a:graphicData uri="http://schemas.openxmlformats.org/drawingml/2006/table">
            <a:tbl>
              <a:tblPr firstRow="1" bandRow="1">
                <a:tableStyleId>{2D5ABB26-0587-4C30-8999-92F81FD0307C}</a:tableStyleId>
              </a:tblPr>
              <a:tblGrid>
                <a:gridCol w="1932969">
                  <a:extLst>
                    <a:ext uri="{9D8B030D-6E8A-4147-A177-3AD203B41FA5}">
                      <a16:colId xmlns:a16="http://schemas.microsoft.com/office/drawing/2014/main" val="20000"/>
                    </a:ext>
                  </a:extLst>
                </a:gridCol>
                <a:gridCol w="1932969">
                  <a:extLst>
                    <a:ext uri="{9D8B030D-6E8A-4147-A177-3AD203B41FA5}">
                      <a16:colId xmlns:a16="http://schemas.microsoft.com/office/drawing/2014/main" val="20001"/>
                    </a:ext>
                  </a:extLst>
                </a:gridCol>
                <a:gridCol w="1932969">
                  <a:extLst>
                    <a:ext uri="{9D8B030D-6E8A-4147-A177-3AD203B41FA5}">
                      <a16:colId xmlns:a16="http://schemas.microsoft.com/office/drawing/2014/main" val="20002"/>
                    </a:ext>
                  </a:extLst>
                </a:gridCol>
              </a:tblGrid>
              <a:tr h="560397">
                <a:tc>
                  <a:txBody>
                    <a:bodyPr/>
                    <a:lstStyle/>
                    <a:p>
                      <a:pPr algn="ctr"/>
                      <a:r>
                        <a:rPr lang="en-US" sz="1800" b="0" kern="1200" dirty="0">
                          <a:ln>
                            <a:solidFill>
                              <a:schemeClr val="bg1">
                                <a:lumMod val="75000"/>
                                <a:lumOff val="25000"/>
                                <a:alpha val="10000"/>
                              </a:schemeClr>
                            </a:solidFill>
                          </a:ln>
                          <a:solidFill>
                            <a:srgbClr val="0070C0"/>
                          </a:solidFill>
                          <a:effectLst/>
                          <a:latin typeface="+mn-lt"/>
                          <a:ea typeface="+mn-ea"/>
                          <a:cs typeface="+mn-cs"/>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pPr algn="ctr"/>
                      <a:r>
                        <a:rPr lang="en-US" sz="1800" b="1" kern="1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mn-lt"/>
                          <a:ea typeface="+mn-ea"/>
                          <a:cs typeface="+mn-cs"/>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pPr algn="ctr"/>
                      <a:r>
                        <a:rPr lang="en-US" sz="1800" b="1" kern="1200" dirty="0">
                          <a:ln>
                            <a:solidFill>
                              <a:schemeClr val="bg1">
                                <a:lumMod val="75000"/>
                                <a:lumOff val="25000"/>
                                <a:alpha val="10000"/>
                              </a:schemeClr>
                            </a:solidFill>
                          </a:ln>
                          <a:solidFill>
                            <a:schemeClr val="accent6"/>
                          </a:solidFill>
                          <a:effectLst>
                            <a:outerShdw blurRad="9525" dist="25400" dir="14640000" algn="tl" rotWithShape="0">
                              <a:schemeClr val="bg1">
                                <a:alpha val="30000"/>
                              </a:schemeClr>
                            </a:outerShdw>
                          </a:effectLst>
                          <a:latin typeface="+mn-lt"/>
                          <a:ea typeface="+mn-ea"/>
                          <a:cs typeface="+mn-cs"/>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extLst>
                  <a:ext uri="{0D108BD9-81ED-4DB2-BD59-A6C34878D82A}">
                    <a16:rowId xmlns:a16="http://schemas.microsoft.com/office/drawing/2014/main" val="10000"/>
                  </a:ext>
                </a:extLst>
              </a:tr>
              <a:tr h="6580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Friendly Interface</a:t>
                      </a:r>
                    </a:p>
                    <a:p>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Needs Internet Connection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Virtual Assistant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extLst>
                  <a:ext uri="{0D108BD9-81ED-4DB2-BD59-A6C34878D82A}">
                    <a16:rowId xmlns:a16="http://schemas.microsoft.com/office/drawing/2014/main" val="10001"/>
                  </a:ext>
                </a:extLst>
              </a:tr>
              <a:tr h="1222107">
                <a:tc>
                  <a:txBody>
                    <a:bodyPr/>
                    <a:lstStyle/>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Friendly Interface</a:t>
                      </a:r>
                    </a:p>
                    <a:p>
                      <a:pPr marL="285750" marR="0" indent="-2857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Customize</a:t>
                      </a:r>
                      <a:r>
                        <a:rPr lang="en-US" sz="1800" kern="1200" baseline="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 Ringtone</a:t>
                      </a:r>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Needs Internet Connection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Link With Specific Doctor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extLst>
                  <a:ext uri="{0D108BD9-81ED-4DB2-BD59-A6C34878D82A}">
                    <a16:rowId xmlns:a16="http://schemas.microsoft.com/office/drawing/2014/main" val="10002"/>
                  </a:ext>
                </a:extLst>
              </a:tr>
              <a:tr h="9400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Friendly Interface</a:t>
                      </a:r>
                    </a:p>
                    <a:p>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Needs Internet Connection</a:t>
                      </a:r>
                    </a:p>
                    <a:p>
                      <a:endPar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tc>
                  <a:txBody>
                    <a:bodyPr/>
                    <a:lstStyle/>
                    <a:p>
                      <a:r>
                        <a:rPr lang="en-US" sz="180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Group Sharing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73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8824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639812" cy="461665"/>
          </a:xfrm>
          <a:prstGeom prst="rect">
            <a:avLst/>
          </a:prstGeom>
          <a:noFill/>
        </p:spPr>
        <p:txBody>
          <a:bodyPr wrap="square" rtlCol="0">
            <a:spAutoFit/>
          </a:bodyPr>
          <a:lstStyle/>
          <a:p>
            <a:r>
              <a:rPr lang="en-US" sz="2400" b="1" dirty="0"/>
              <a:t>Problem Definition</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1265574" y="2111971"/>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1265574" y="3218484"/>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6;p21">
            <a:extLst>
              <a:ext uri="{FF2B5EF4-FFF2-40B4-BE49-F238E27FC236}">
                <a16:creationId xmlns:a16="http://schemas.microsoft.com/office/drawing/2014/main" id="{93D2E2EF-16D0-0E2D-BADD-CA9A11BEFC8A}"/>
              </a:ext>
            </a:extLst>
          </p:cNvPr>
          <p:cNvSpPr/>
          <p:nvPr/>
        </p:nvSpPr>
        <p:spPr>
          <a:xfrm>
            <a:off x="1265574" y="4321228"/>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ontent Placeholder 2">
            <a:extLst>
              <a:ext uri="{FF2B5EF4-FFF2-40B4-BE49-F238E27FC236}">
                <a16:creationId xmlns:a16="http://schemas.microsoft.com/office/drawing/2014/main" id="{BD58F71B-B135-E61F-AA0F-82BE342FCF19}"/>
              </a:ext>
            </a:extLst>
          </p:cNvPr>
          <p:cNvSpPr>
            <a:spLocks noGrp="1"/>
          </p:cNvSpPr>
          <p:nvPr>
            <p:ph idx="1"/>
          </p:nvPr>
        </p:nvSpPr>
        <p:spPr>
          <a:xfrm>
            <a:off x="1373698" y="1895056"/>
            <a:ext cx="6844465" cy="2775227"/>
          </a:xfrm>
        </p:spPr>
        <p:txBody>
          <a:bodyPr anchor="ctr">
            <a:normAutofit/>
          </a:bodyPr>
          <a:lstStyle/>
          <a:p>
            <a:pPr marL="0" indent="0">
              <a:spcAft>
                <a:spcPts val="1200"/>
              </a:spcAft>
              <a:buNone/>
            </a:pPr>
            <a:r>
              <a:rPr lang="en-US" sz="2000" dirty="0"/>
              <a:t>What problems people face without the application?</a:t>
            </a:r>
          </a:p>
          <a:p>
            <a:pPr marL="0" indent="0">
              <a:spcAft>
                <a:spcPts val="1200"/>
              </a:spcAft>
              <a:buNone/>
            </a:pPr>
            <a:endParaRPr lang="en-US" sz="2000" dirty="0"/>
          </a:p>
          <a:p>
            <a:pPr marL="0" indent="0">
              <a:spcAft>
                <a:spcPts val="1200"/>
              </a:spcAft>
              <a:buNone/>
            </a:pPr>
            <a:r>
              <a:rPr lang="en-US" sz="2000" dirty="0"/>
              <a:t>How does the project solve this problem?</a:t>
            </a:r>
          </a:p>
          <a:p>
            <a:pPr marL="0" indent="0">
              <a:spcAft>
                <a:spcPts val="1200"/>
              </a:spcAft>
              <a:buNone/>
            </a:pPr>
            <a:endParaRPr lang="en-US" sz="2000" dirty="0"/>
          </a:p>
          <a:p>
            <a:pPr marL="0" indent="0">
              <a:spcAft>
                <a:spcPts val="1200"/>
              </a:spcAft>
              <a:buNone/>
            </a:pPr>
            <a:r>
              <a:rPr lang="en-US" sz="2000" dirty="0"/>
              <a:t>What tools does the application offer to help?</a:t>
            </a:r>
          </a:p>
        </p:txBody>
      </p:sp>
    </p:spTree>
    <p:extLst>
      <p:ext uri="{BB962C8B-B14F-4D97-AF65-F5344CB8AC3E}">
        <p14:creationId xmlns:p14="http://schemas.microsoft.com/office/powerpoint/2010/main" val="1990423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639812" cy="461665"/>
          </a:xfrm>
          <a:prstGeom prst="rect">
            <a:avLst/>
          </a:prstGeom>
          <a:noFill/>
        </p:spPr>
        <p:txBody>
          <a:bodyPr wrap="square" rtlCol="0">
            <a:spAutoFit/>
          </a:bodyPr>
          <a:lstStyle/>
          <a:p>
            <a:r>
              <a:rPr lang="en-US" sz="2400" b="1" dirty="0"/>
              <a:t>Proposed System</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2" name="TextBox 1">
            <a:extLst>
              <a:ext uri="{FF2B5EF4-FFF2-40B4-BE49-F238E27FC236}">
                <a16:creationId xmlns:a16="http://schemas.microsoft.com/office/drawing/2014/main" id="{E9148F45-C211-32AD-5018-FDC2D361B86F}"/>
              </a:ext>
            </a:extLst>
          </p:cNvPr>
          <p:cNvSpPr txBox="1"/>
          <p:nvPr/>
        </p:nvSpPr>
        <p:spPr>
          <a:xfrm>
            <a:off x="778170" y="3025186"/>
            <a:ext cx="9787812" cy="400110"/>
          </a:xfrm>
          <a:prstGeom prst="rect">
            <a:avLst/>
          </a:prstGeom>
          <a:solidFill>
            <a:schemeClr val="bg1">
              <a:alpha val="48000"/>
            </a:schemeClr>
          </a:solidFill>
        </p:spPr>
        <p:txBody>
          <a:bodyPr wrap="square" rtlCol="0">
            <a:spAutoFit/>
          </a:bodyPr>
          <a:lstStyle/>
          <a:p>
            <a:r>
              <a:rPr lang="en-US" sz="2000" dirty="0">
                <a:solidFill>
                  <a:srgbClr val="282829"/>
                </a:solidFill>
                <a:latin typeface="-apple-system"/>
              </a:rPr>
              <a:t>W</a:t>
            </a:r>
            <a:r>
              <a:rPr lang="en-US" sz="2000" b="0" i="0" dirty="0">
                <a:solidFill>
                  <a:srgbClr val="282829"/>
                </a:solidFill>
                <a:effectLst/>
                <a:latin typeface="-apple-system"/>
              </a:rPr>
              <a:t>hat new features does our medicine reminder app adds compared to existing applications?</a:t>
            </a:r>
            <a:endParaRPr lang="en-US" sz="2000" dirty="0"/>
          </a:p>
        </p:txBody>
      </p:sp>
      <p:sp>
        <p:nvSpPr>
          <p:cNvPr id="10" name="Google Shape;226;p21">
            <a:extLst>
              <a:ext uri="{FF2B5EF4-FFF2-40B4-BE49-F238E27FC236}">
                <a16:creationId xmlns:a16="http://schemas.microsoft.com/office/drawing/2014/main" id="{1B161008-A6AA-1566-0E2D-02F7FEBAE776}"/>
              </a:ext>
            </a:extLst>
          </p:cNvPr>
          <p:cNvSpPr/>
          <p:nvPr/>
        </p:nvSpPr>
        <p:spPr>
          <a:xfrm>
            <a:off x="651270" y="3159230"/>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552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779002" cy="461665"/>
          </a:xfrm>
          <a:prstGeom prst="rect">
            <a:avLst/>
          </a:prstGeom>
          <a:noFill/>
        </p:spPr>
        <p:txBody>
          <a:bodyPr wrap="square" rtlCol="0">
            <a:spAutoFit/>
          </a:bodyPr>
          <a:lstStyle/>
          <a:p>
            <a:r>
              <a:rPr lang="en-US" sz="2400" b="1" dirty="0"/>
              <a:t>System Architecture</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2008255" y="143574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10056845" y="5782333"/>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image11.png" descr="Diagram&#10;&#10;Description automatically generated">
            <a:extLst>
              <a:ext uri="{FF2B5EF4-FFF2-40B4-BE49-F238E27FC236}">
                <a16:creationId xmlns:a16="http://schemas.microsoft.com/office/drawing/2014/main" id="{B1823A99-F2C7-BBE7-9112-4EE7AF3134DB}"/>
              </a:ext>
            </a:extLst>
          </p:cNvPr>
          <p:cNvPicPr/>
          <p:nvPr/>
        </p:nvPicPr>
        <p:blipFill rotWithShape="1">
          <a:blip r:embed="rId4">
            <a:extLst>
              <a:ext uri="{28A0092B-C50C-407E-A947-70E740481C1C}">
                <a14:useLocalDpi xmlns:a14="http://schemas.microsoft.com/office/drawing/2010/main" val="0"/>
              </a:ext>
            </a:extLst>
          </a:blip>
          <a:srcRect l="18532" t="4573" r="16617" b="9386"/>
          <a:stretch/>
        </p:blipFill>
        <p:spPr bwMode="auto">
          <a:xfrm>
            <a:off x="2135155" y="1562646"/>
            <a:ext cx="7921690" cy="4241166"/>
          </a:xfrm>
          <a:prstGeom prst="roundRect">
            <a:avLst>
              <a:gd name="adj" fmla="val 52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518459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4235883" cy="461665"/>
          </a:xfrm>
          <a:prstGeom prst="rect">
            <a:avLst/>
          </a:prstGeom>
          <a:noFill/>
        </p:spPr>
        <p:txBody>
          <a:bodyPr wrap="square" rtlCol="0">
            <a:spAutoFit/>
          </a:bodyPr>
          <a:lstStyle/>
          <a:p>
            <a:r>
              <a:rPr lang="en-US" sz="2400" b="1" dirty="0"/>
              <a:t>Methodologies and Techniques</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792219" y="1725696"/>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792219" y="3243728"/>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Content Placeholder 2">
            <a:extLst>
              <a:ext uri="{FF2B5EF4-FFF2-40B4-BE49-F238E27FC236}">
                <a16:creationId xmlns:a16="http://schemas.microsoft.com/office/drawing/2014/main" id="{33EBBC12-FEB4-44ED-89FA-E7F624EFCE24}"/>
              </a:ext>
            </a:extLst>
          </p:cNvPr>
          <p:cNvSpPr>
            <a:spLocks noGrp="1"/>
          </p:cNvSpPr>
          <p:nvPr/>
        </p:nvSpPr>
        <p:spPr>
          <a:xfrm>
            <a:off x="919119" y="1267647"/>
            <a:ext cx="10353762" cy="405875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spcBef>
                <a:spcPts val="600"/>
              </a:spcBef>
              <a:buNone/>
            </a:pPr>
            <a:r>
              <a:rPr lang="en-US" dirty="0">
                <a:solidFill>
                  <a:schemeClr val="tx1"/>
                </a:solidFill>
                <a:effectLst/>
              </a:rPr>
              <a:t>Agile Software Development Methodology anticipates the need for flexibility and applies a level of efficiency to the delivery of the finished product. Agile software development focuses on the clean delivery of individual pieces or parts of the software and not on the entire application. </a:t>
            </a:r>
          </a:p>
          <a:p>
            <a:pPr marL="36900" indent="0">
              <a:spcBef>
                <a:spcPts val="600"/>
              </a:spcBef>
              <a:buNone/>
            </a:pPr>
            <a:endParaRPr lang="en-US" dirty="0">
              <a:solidFill>
                <a:schemeClr val="tx1"/>
              </a:solidFill>
              <a:effectLst/>
            </a:endParaRPr>
          </a:p>
          <a:p>
            <a:pPr marL="36900" indent="0">
              <a:spcBef>
                <a:spcPts val="600"/>
              </a:spcBef>
              <a:buNone/>
            </a:pPr>
            <a:r>
              <a:rPr lang="en-US" dirty="0">
                <a:solidFill>
                  <a:schemeClr val="tx1"/>
                </a:solidFill>
                <a:effectLst/>
              </a:rPr>
              <a:t>Rapid Application Development (RAD) / Rapid Application Building (RAB), is an agile software development approach that focuses more on ongoing software projects and user feedback and less on following a strict plan. As such, it emphasizes rapid prototyping over costly planning. RAD is the best approach to develop prototypes swiftly for testing software functionalities without worrying about any effects on the end product, enabling the team to design, review, and iterate features and functionalities quickly.</a:t>
            </a:r>
          </a:p>
        </p:txBody>
      </p:sp>
      <p:pic>
        <p:nvPicPr>
          <p:cNvPr id="13" name="Picture 12">
            <a:extLst>
              <a:ext uri="{FF2B5EF4-FFF2-40B4-BE49-F238E27FC236}">
                <a16:creationId xmlns:a16="http://schemas.microsoft.com/office/drawing/2014/main" id="{FB667F41-32EA-E340-0972-F1C72A7DFD83}"/>
              </a:ext>
            </a:extLst>
          </p:cNvPr>
          <p:cNvPicPr>
            <a:picLocks noChangeAspect="1"/>
          </p:cNvPicPr>
          <p:nvPr/>
        </p:nvPicPr>
        <p:blipFill rotWithShape="1">
          <a:blip r:embed="rId4"/>
          <a:srcRect l="1687" t="7606" r="2159" b="17037"/>
          <a:stretch/>
        </p:blipFill>
        <p:spPr>
          <a:xfrm>
            <a:off x="2947447" y="5108315"/>
            <a:ext cx="6297106" cy="1386753"/>
          </a:xfrm>
          <a:prstGeom prst="rect">
            <a:avLst/>
          </a:prstGeom>
          <a:noFill/>
        </p:spPr>
      </p:pic>
      <p:sp>
        <p:nvSpPr>
          <p:cNvPr id="14" name="Google Shape;226;p21">
            <a:extLst>
              <a:ext uri="{FF2B5EF4-FFF2-40B4-BE49-F238E27FC236}">
                <a16:creationId xmlns:a16="http://schemas.microsoft.com/office/drawing/2014/main" id="{1F8278B9-14D7-BFCB-FB38-EBD7B0E111C7}"/>
              </a:ext>
            </a:extLst>
          </p:cNvPr>
          <p:cNvSpPr/>
          <p:nvPr/>
        </p:nvSpPr>
        <p:spPr>
          <a:xfrm>
            <a:off x="2820547" y="5847283"/>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6;p21">
            <a:extLst>
              <a:ext uri="{FF2B5EF4-FFF2-40B4-BE49-F238E27FC236}">
                <a16:creationId xmlns:a16="http://schemas.microsoft.com/office/drawing/2014/main" id="{9434C608-07D0-3F27-B7EA-4AD139551AEB}"/>
              </a:ext>
            </a:extLst>
          </p:cNvPr>
          <p:cNvSpPr/>
          <p:nvPr/>
        </p:nvSpPr>
        <p:spPr>
          <a:xfrm>
            <a:off x="9333745" y="5847283"/>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8676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5917198" cy="461665"/>
          </a:xfrm>
          <a:prstGeom prst="rect">
            <a:avLst/>
          </a:prstGeom>
          <a:noFill/>
        </p:spPr>
        <p:txBody>
          <a:bodyPr wrap="square" rtlCol="0">
            <a:spAutoFit/>
          </a:bodyPr>
          <a:lstStyle/>
          <a:p>
            <a:r>
              <a:rPr lang="en-US" sz="2400" b="1" dirty="0"/>
              <a:t>System Requirements (S/W and H/W Tools)</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5734259" y="3715810"/>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5734259" y="4321109"/>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000EB95B-A7E2-333F-312F-AADC7EDFA7D5}"/>
              </a:ext>
            </a:extLst>
          </p:cNvPr>
          <p:cNvSpPr txBox="1"/>
          <p:nvPr/>
        </p:nvSpPr>
        <p:spPr>
          <a:xfrm>
            <a:off x="5861159" y="2340370"/>
            <a:ext cx="5899228" cy="2554545"/>
          </a:xfrm>
          <a:prstGeom prst="rect">
            <a:avLst/>
          </a:prstGeom>
          <a:solidFill>
            <a:schemeClr val="bg1">
              <a:alpha val="46000"/>
            </a:schemeClr>
          </a:solidFill>
        </p:spPr>
        <p:txBody>
          <a:bodyPr wrap="square" rtlCol="0">
            <a:spAutoFit/>
          </a:bodyPr>
          <a:lstStyle/>
          <a:p>
            <a:r>
              <a:rPr lang="en-US" sz="2000" b="0" i="0" u="none" strike="noStrike" baseline="0" dirty="0">
                <a:solidFill>
                  <a:srgbClr val="000000"/>
                </a:solidFill>
              </a:rPr>
              <a:t>Processor: intel core i7 11th generation </a:t>
            </a:r>
          </a:p>
          <a:p>
            <a:endParaRPr lang="en-US" sz="2000" b="0" i="0" u="none" strike="noStrike" baseline="0" dirty="0">
              <a:solidFill>
                <a:srgbClr val="000000"/>
              </a:solidFill>
            </a:endParaRPr>
          </a:p>
          <a:p>
            <a:r>
              <a:rPr lang="en-US" sz="2000" b="0" i="0" u="none" strike="noStrike" baseline="0" dirty="0">
                <a:solidFill>
                  <a:srgbClr val="000000"/>
                </a:solidFill>
              </a:rPr>
              <a:t>Ram: 16 </a:t>
            </a:r>
            <a:r>
              <a:rPr lang="en-US" sz="2000" b="0" i="0" u="none" strike="noStrike" baseline="0" dirty="0" err="1">
                <a:solidFill>
                  <a:srgbClr val="000000"/>
                </a:solidFill>
              </a:rPr>
              <a:t>GigaByte</a:t>
            </a:r>
            <a:r>
              <a:rPr lang="en-US" sz="2000" b="0" i="0" u="none" strike="noStrike" baseline="0" dirty="0">
                <a:solidFill>
                  <a:srgbClr val="000000"/>
                </a:solidFill>
              </a:rPr>
              <a:t> (GB) </a:t>
            </a:r>
          </a:p>
          <a:p>
            <a:endParaRPr lang="en-US" sz="2000" b="0" i="0" u="none" strike="noStrike" baseline="0" dirty="0">
              <a:solidFill>
                <a:srgbClr val="000000"/>
              </a:solidFill>
            </a:endParaRPr>
          </a:p>
          <a:p>
            <a:r>
              <a:rPr lang="en-US" sz="2000" b="0" i="0" u="none" strike="noStrike" baseline="0" dirty="0">
                <a:solidFill>
                  <a:srgbClr val="000000"/>
                </a:solidFill>
              </a:rPr>
              <a:t>Hard-Disk: 1 </a:t>
            </a:r>
            <a:r>
              <a:rPr lang="en-US" sz="2000" b="0" i="0" u="none" strike="noStrike" baseline="0" dirty="0" err="1">
                <a:solidFill>
                  <a:srgbClr val="000000"/>
                </a:solidFill>
              </a:rPr>
              <a:t>TeraByte</a:t>
            </a:r>
            <a:r>
              <a:rPr lang="en-US" sz="2000" b="0" i="0" u="none" strike="noStrike" baseline="0" dirty="0">
                <a:solidFill>
                  <a:srgbClr val="000000"/>
                </a:solidFill>
              </a:rPr>
              <a:t> (TB) </a:t>
            </a:r>
          </a:p>
          <a:p>
            <a:endParaRPr lang="en-US" sz="2000" b="0" i="0" u="none" strike="noStrike" baseline="0" dirty="0">
              <a:solidFill>
                <a:srgbClr val="000000"/>
              </a:solidFill>
            </a:endParaRPr>
          </a:p>
          <a:p>
            <a:r>
              <a:rPr lang="en-US" sz="2000" b="0" i="0" u="none" strike="noStrike" baseline="0" dirty="0">
                <a:solidFill>
                  <a:srgbClr val="000000"/>
                </a:solidFill>
              </a:rPr>
              <a:t>Any android device that can run android application is a suitable hardware for the Medicine Tracker project </a:t>
            </a:r>
          </a:p>
        </p:txBody>
      </p:sp>
      <p:sp>
        <p:nvSpPr>
          <p:cNvPr id="12" name="TextBox 11">
            <a:extLst>
              <a:ext uri="{FF2B5EF4-FFF2-40B4-BE49-F238E27FC236}">
                <a16:creationId xmlns:a16="http://schemas.microsoft.com/office/drawing/2014/main" id="{812B79EB-8DB6-5579-D5CB-4CABC46D6703}"/>
              </a:ext>
            </a:extLst>
          </p:cNvPr>
          <p:cNvSpPr txBox="1"/>
          <p:nvPr/>
        </p:nvSpPr>
        <p:spPr>
          <a:xfrm>
            <a:off x="7449602" y="1940260"/>
            <a:ext cx="1310325" cy="400110"/>
          </a:xfrm>
          <a:prstGeom prst="rect">
            <a:avLst/>
          </a:prstGeom>
          <a:noFill/>
        </p:spPr>
        <p:txBody>
          <a:bodyPr wrap="square" rtlCol="0">
            <a:spAutoFit/>
          </a:bodyPr>
          <a:lstStyle/>
          <a:p>
            <a:r>
              <a:rPr lang="en-US" sz="2000" dirty="0">
                <a:solidFill>
                  <a:schemeClr val="accent1">
                    <a:lumMod val="75000"/>
                  </a:schemeClr>
                </a:solidFill>
              </a:rPr>
              <a:t>Hardware</a:t>
            </a:r>
          </a:p>
        </p:txBody>
      </p:sp>
      <p:sp>
        <p:nvSpPr>
          <p:cNvPr id="13" name="Google Shape;226;p21">
            <a:extLst>
              <a:ext uri="{FF2B5EF4-FFF2-40B4-BE49-F238E27FC236}">
                <a16:creationId xmlns:a16="http://schemas.microsoft.com/office/drawing/2014/main" id="{DF209C29-CA6B-549C-D8D9-830DBB54A541}"/>
              </a:ext>
            </a:extLst>
          </p:cNvPr>
          <p:cNvSpPr/>
          <p:nvPr/>
        </p:nvSpPr>
        <p:spPr>
          <a:xfrm>
            <a:off x="5734259" y="3105723"/>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26;p21">
            <a:extLst>
              <a:ext uri="{FF2B5EF4-FFF2-40B4-BE49-F238E27FC236}">
                <a16:creationId xmlns:a16="http://schemas.microsoft.com/office/drawing/2014/main" id="{30277F70-4A31-CA4E-C851-A35CDFEE8BC4}"/>
              </a:ext>
            </a:extLst>
          </p:cNvPr>
          <p:cNvSpPr/>
          <p:nvPr/>
        </p:nvSpPr>
        <p:spPr>
          <a:xfrm>
            <a:off x="5734259" y="2492707"/>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 name="Content Placeholder 9" descr="Icon&#10;&#10;Description automatically generated">
            <a:extLst>
              <a:ext uri="{FF2B5EF4-FFF2-40B4-BE49-F238E27FC236}">
                <a16:creationId xmlns:a16="http://schemas.microsoft.com/office/drawing/2014/main" id="{E908BBC6-CFEC-4D56-81AA-DAE4AF0A8F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915" y="2464034"/>
            <a:ext cx="1228793" cy="921595"/>
          </a:xfrm>
          <a:prstGeom prst="rect">
            <a:avLst/>
          </a:prstGeom>
        </p:spPr>
      </p:pic>
      <p:pic>
        <p:nvPicPr>
          <p:cNvPr id="20" name="Picture 19" descr="Icon&#10;&#10;Description automatically generated">
            <a:extLst>
              <a:ext uri="{FF2B5EF4-FFF2-40B4-BE49-F238E27FC236}">
                <a16:creationId xmlns:a16="http://schemas.microsoft.com/office/drawing/2014/main" id="{44337F57-AC13-E189-697C-6EC204434A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7132" y="5060218"/>
            <a:ext cx="821542" cy="821542"/>
          </a:xfrm>
          <a:prstGeom prst="rect">
            <a:avLst/>
          </a:prstGeom>
        </p:spPr>
      </p:pic>
      <p:pic>
        <p:nvPicPr>
          <p:cNvPr id="27" name="Picture 26" descr="A picture containing graphics, symbol, logo, font&#10;&#10;Description automatically generated">
            <a:extLst>
              <a:ext uri="{FF2B5EF4-FFF2-40B4-BE49-F238E27FC236}">
                <a16:creationId xmlns:a16="http://schemas.microsoft.com/office/drawing/2014/main" id="{071A2A1F-E08B-E369-59DA-8B7B8B991E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0362" y="2454192"/>
            <a:ext cx="1514686" cy="1000265"/>
          </a:xfrm>
          <a:prstGeom prst="rect">
            <a:avLst/>
          </a:prstGeom>
        </p:spPr>
      </p:pic>
      <p:pic>
        <p:nvPicPr>
          <p:cNvPr id="29" name="Picture 28" descr="A picture containing colorfulness, art&#10;&#10;Description automatically generated">
            <a:extLst>
              <a:ext uri="{FF2B5EF4-FFF2-40B4-BE49-F238E27FC236}">
                <a16:creationId xmlns:a16="http://schemas.microsoft.com/office/drawing/2014/main" id="{94C08BAD-047B-CF90-B991-360220540E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8614" y="3964032"/>
            <a:ext cx="1848109" cy="491836"/>
          </a:xfrm>
          <a:prstGeom prst="rect">
            <a:avLst/>
          </a:prstGeom>
        </p:spPr>
      </p:pic>
      <p:pic>
        <p:nvPicPr>
          <p:cNvPr id="31" name="Picture 30" descr="A picture containing font, graphics, screenshot, graphic design&#10;&#10;Description automatically generated">
            <a:extLst>
              <a:ext uri="{FF2B5EF4-FFF2-40B4-BE49-F238E27FC236}">
                <a16:creationId xmlns:a16="http://schemas.microsoft.com/office/drawing/2014/main" id="{8B626EEE-EEC0-8A27-4FF8-2F0D484D31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613" y="3922394"/>
            <a:ext cx="1848108" cy="533474"/>
          </a:xfrm>
          <a:prstGeom prst="rect">
            <a:avLst/>
          </a:prstGeom>
        </p:spPr>
      </p:pic>
      <p:sp>
        <p:nvSpPr>
          <p:cNvPr id="32" name="TextBox 31">
            <a:extLst>
              <a:ext uri="{FF2B5EF4-FFF2-40B4-BE49-F238E27FC236}">
                <a16:creationId xmlns:a16="http://schemas.microsoft.com/office/drawing/2014/main" id="{630482F5-C10C-C320-401D-F5E4D9C1B766}"/>
              </a:ext>
            </a:extLst>
          </p:cNvPr>
          <p:cNvSpPr txBox="1"/>
          <p:nvPr/>
        </p:nvSpPr>
        <p:spPr>
          <a:xfrm>
            <a:off x="1718766" y="1940260"/>
            <a:ext cx="1115672" cy="400110"/>
          </a:xfrm>
          <a:prstGeom prst="rect">
            <a:avLst/>
          </a:prstGeom>
          <a:noFill/>
        </p:spPr>
        <p:txBody>
          <a:bodyPr wrap="square" rtlCol="0">
            <a:spAutoFit/>
          </a:bodyPr>
          <a:lstStyle/>
          <a:p>
            <a:r>
              <a:rPr lang="en-US" sz="2000" dirty="0">
                <a:solidFill>
                  <a:schemeClr val="accent1">
                    <a:lumMod val="75000"/>
                  </a:schemeClr>
                </a:solidFill>
              </a:rPr>
              <a:t>Software</a:t>
            </a:r>
          </a:p>
        </p:txBody>
      </p:sp>
      <p:sp>
        <p:nvSpPr>
          <p:cNvPr id="33" name="Google Shape;226;p21">
            <a:extLst>
              <a:ext uri="{FF2B5EF4-FFF2-40B4-BE49-F238E27FC236}">
                <a16:creationId xmlns:a16="http://schemas.microsoft.com/office/drawing/2014/main" id="{0D19539B-F986-5FCD-4A78-2165870D4CF1}"/>
              </a:ext>
            </a:extLst>
          </p:cNvPr>
          <p:cNvSpPr/>
          <p:nvPr/>
        </p:nvSpPr>
        <p:spPr>
          <a:xfrm>
            <a:off x="403332" y="2885148"/>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26;p21">
            <a:extLst>
              <a:ext uri="{FF2B5EF4-FFF2-40B4-BE49-F238E27FC236}">
                <a16:creationId xmlns:a16="http://schemas.microsoft.com/office/drawing/2014/main" id="{F342E54A-E544-4090-A668-70F19A1DC493}"/>
              </a:ext>
            </a:extLst>
          </p:cNvPr>
          <p:cNvSpPr/>
          <p:nvPr/>
        </p:nvSpPr>
        <p:spPr>
          <a:xfrm>
            <a:off x="2613330" y="2885148"/>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26;p21">
            <a:extLst>
              <a:ext uri="{FF2B5EF4-FFF2-40B4-BE49-F238E27FC236}">
                <a16:creationId xmlns:a16="http://schemas.microsoft.com/office/drawing/2014/main" id="{F6541A55-98C6-4980-BB10-7E1B2B61D7B6}"/>
              </a:ext>
            </a:extLst>
          </p:cNvPr>
          <p:cNvSpPr/>
          <p:nvPr/>
        </p:nvSpPr>
        <p:spPr>
          <a:xfrm>
            <a:off x="162531" y="4146500"/>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26;p21">
            <a:extLst>
              <a:ext uri="{FF2B5EF4-FFF2-40B4-BE49-F238E27FC236}">
                <a16:creationId xmlns:a16="http://schemas.microsoft.com/office/drawing/2014/main" id="{0CAB9E96-1D11-C365-5461-55D8D8E30CD9}"/>
              </a:ext>
            </a:extLst>
          </p:cNvPr>
          <p:cNvSpPr/>
          <p:nvPr/>
        </p:nvSpPr>
        <p:spPr>
          <a:xfrm>
            <a:off x="2613330" y="4146500"/>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26;p21">
            <a:extLst>
              <a:ext uri="{FF2B5EF4-FFF2-40B4-BE49-F238E27FC236}">
                <a16:creationId xmlns:a16="http://schemas.microsoft.com/office/drawing/2014/main" id="{033723BF-454E-8299-5E3C-79863BFE25C8}"/>
              </a:ext>
            </a:extLst>
          </p:cNvPr>
          <p:cNvSpPr/>
          <p:nvPr/>
        </p:nvSpPr>
        <p:spPr>
          <a:xfrm>
            <a:off x="1801711" y="5407539"/>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1265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6"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082872" cy="461665"/>
          </a:xfrm>
          <a:prstGeom prst="rect">
            <a:avLst/>
          </a:prstGeom>
          <a:noFill/>
        </p:spPr>
        <p:txBody>
          <a:bodyPr wrap="square" rtlCol="0">
            <a:spAutoFit/>
          </a:bodyPr>
          <a:lstStyle/>
          <a:p>
            <a:r>
              <a:rPr lang="en-US" sz="2400" b="1" dirty="0"/>
              <a:t>Results and Outcomes</a:t>
            </a:r>
          </a:p>
        </p:txBody>
      </p:sp>
      <p:sp>
        <p:nvSpPr>
          <p:cNvPr id="7" name="Google Shape;226;p21">
            <a:extLst>
              <a:ext uri="{FF2B5EF4-FFF2-40B4-BE49-F238E27FC236}">
                <a16:creationId xmlns:a16="http://schemas.microsoft.com/office/drawing/2014/main" id="{F3A8CDBE-5358-E516-0D5F-7A8F353A6F34}"/>
              </a:ext>
            </a:extLst>
          </p:cNvPr>
          <p:cNvSpPr/>
          <p:nvPr/>
        </p:nvSpPr>
        <p:spPr>
          <a:xfrm>
            <a:off x="2156247" y="1489665"/>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6536974" y="1325057"/>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descr="Graphical user interface, application&#10;&#10;Description automatically generated">
            <a:extLst>
              <a:ext uri="{FF2B5EF4-FFF2-40B4-BE49-F238E27FC236}">
                <a16:creationId xmlns:a16="http://schemas.microsoft.com/office/drawing/2014/main" id="{A317EB9F-4016-3FDB-E80D-02D814A5D4C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3879"/>
          <a:stretch/>
        </p:blipFill>
        <p:spPr>
          <a:xfrm>
            <a:off x="1244338" y="1755207"/>
            <a:ext cx="1950719" cy="4065130"/>
          </a:xfrm>
          <a:prstGeom prst="roundRect">
            <a:avLst>
              <a:gd name="adj" fmla="val 4636"/>
            </a:avLst>
          </a:prstGeom>
          <a:solidFill>
            <a:srgbClr val="FFFFFF">
              <a:shade val="85000"/>
            </a:srgbClr>
          </a:solidFill>
          <a:ln>
            <a:noFill/>
          </a:ln>
          <a:effectLst>
            <a:reflection blurRad="12700" stA="38000" endPos="28000" dist="5000" dir="5400000" sy="-100000" algn="bl" rotWithShape="0"/>
          </a:effectLst>
        </p:spPr>
      </p:pic>
      <p:pic>
        <p:nvPicPr>
          <p:cNvPr id="12" name="add medicine">
            <a:hlinkClick r:id="" action="ppaction://media"/>
            <a:extLst>
              <a:ext uri="{FF2B5EF4-FFF2-40B4-BE49-F238E27FC236}">
                <a16:creationId xmlns:a16="http://schemas.microsoft.com/office/drawing/2014/main" id="{20883A86-66D1-CFBD-8EC4-CE928803EAE3}"/>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4855719" y="938404"/>
            <a:ext cx="2421773" cy="5099165"/>
          </a:xfrm>
          <a:prstGeom prst="roundRect">
            <a:avLst>
              <a:gd name="adj" fmla="val 4247"/>
            </a:avLst>
          </a:prstGeom>
          <a:ln>
            <a:noFill/>
          </a:ln>
          <a:effectLst>
            <a:outerShdw blurRad="152400" dist="12000" dir="900000" sy="98000" kx="110000" ky="200000" algn="tl" rotWithShape="0">
              <a:srgbClr val="000000">
                <a:alpha val="30000"/>
              </a:srgbClr>
            </a:outerShdw>
          </a:effectLst>
          <a:scene3d>
            <a:camera prst="perspectiveRelaxed" fov="2700000">
              <a:rot lat="19800000" lon="1200000" rev="20820000"/>
            </a:camera>
            <a:lightRig rig="threePt" dir="t"/>
          </a:scene3d>
          <a:sp3d contourW="6350" prstMaterial="matte">
            <a:bevelT w="101600" h="101600"/>
            <a:contourClr>
              <a:srgbClr val="969696"/>
            </a:contourClr>
          </a:sp3d>
        </p:spPr>
      </p:pic>
      <p:pic>
        <p:nvPicPr>
          <p:cNvPr id="13" name="Text recog">
            <a:hlinkClick r:id="" action="ppaction://media"/>
            <a:extLst>
              <a:ext uri="{FF2B5EF4-FFF2-40B4-BE49-F238E27FC236}">
                <a16:creationId xmlns:a16="http://schemas.microsoft.com/office/drawing/2014/main" id="{4C27C666-4C00-75CC-C959-B560A0585D11}"/>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8801874" y="998177"/>
            <a:ext cx="2421773" cy="5099170"/>
          </a:xfrm>
          <a:prstGeom prst="roundRect">
            <a:avLst>
              <a:gd name="adj" fmla="val 2751"/>
            </a:avLst>
          </a:prstGeom>
          <a:ln>
            <a:noFill/>
          </a:ln>
          <a:effectLst/>
          <a:scene3d>
            <a:camera prst="perspectiveRelaxed" fov="3600000">
              <a:rot lat="21000000" lon="1140000" rev="21240000"/>
            </a:camera>
            <a:lightRig rig="twoPt" dir="t">
              <a:rot lat="0" lon="0" rev="10200000"/>
            </a:lightRig>
          </a:scene3d>
          <a:sp3d contourW="6350">
            <a:bevelT w="165100" h="31750"/>
            <a:contourClr>
              <a:srgbClr val="969696"/>
            </a:contourClr>
          </a:sp3d>
        </p:spPr>
      </p:pic>
      <p:pic>
        <p:nvPicPr>
          <p:cNvPr id="14" name="Picture 13">
            <a:extLst>
              <a:ext uri="{FF2B5EF4-FFF2-40B4-BE49-F238E27FC236}">
                <a16:creationId xmlns:a16="http://schemas.microsoft.com/office/drawing/2014/main" id="{FA91C7EB-D952-7A31-9D61-50CE68316E12}"/>
              </a:ext>
            </a:extLst>
          </p:cNvPr>
          <p:cNvPicPr>
            <a:picLocks noChangeAspect="1"/>
          </p:cNvPicPr>
          <p:nvPr/>
        </p:nvPicPr>
        <p:blipFill>
          <a:blip r:embed="rId10"/>
          <a:stretch>
            <a:fillRect/>
          </a:stretch>
        </p:blipFill>
        <p:spPr>
          <a:xfrm>
            <a:off x="1599418" y="3150468"/>
            <a:ext cx="1156209" cy="865135"/>
          </a:xfrm>
          <a:prstGeom prst="rect">
            <a:avLst/>
          </a:prstGeom>
        </p:spPr>
      </p:pic>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11"/>
          <a:stretch>
            <a:fillRect/>
          </a:stretch>
        </p:blipFill>
        <p:spPr>
          <a:xfrm>
            <a:off x="1841855" y="3159895"/>
            <a:ext cx="738196" cy="885835"/>
          </a:xfrm>
          <a:prstGeom prst="rect">
            <a:avLst/>
          </a:prstGeom>
        </p:spPr>
      </p:pic>
      <p:sp>
        <p:nvSpPr>
          <p:cNvPr id="16" name="Google Shape;226;p21">
            <a:extLst>
              <a:ext uri="{FF2B5EF4-FFF2-40B4-BE49-F238E27FC236}">
                <a16:creationId xmlns:a16="http://schemas.microsoft.com/office/drawing/2014/main" id="{4004E501-6038-DE8C-1C15-6E387990AED9}"/>
              </a:ext>
            </a:extLst>
          </p:cNvPr>
          <p:cNvSpPr/>
          <p:nvPr/>
        </p:nvSpPr>
        <p:spPr>
          <a:xfrm>
            <a:off x="10290413" y="973119"/>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7612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456" fill="hold"/>
                                        <p:tgtEl>
                                          <p:spTgt spid="12"/>
                                        </p:tgtEl>
                                      </p:cBhvr>
                                    </p:cmd>
                                  </p:childTnLst>
                                </p:cTn>
                              </p:par>
                            </p:childTnLst>
                          </p:cTn>
                        </p:par>
                        <p:par>
                          <p:cTn id="7" fill="hold">
                            <p:stCondLst>
                              <p:cond delay="19456"/>
                            </p:stCondLst>
                            <p:childTnLst>
                              <p:par>
                                <p:cTn id="8" presetID="1" presetClass="mediacall" presetSubtype="0" fill="hold" nodeType="afterEffect">
                                  <p:stCondLst>
                                    <p:cond delay="0"/>
                                  </p:stCondLst>
                                  <p:childTnLst>
                                    <p:cmd type="call" cmd="playFrom(0.0)">
                                      <p:cBhvr>
                                        <p:cTn id="9" dur="19519"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12"/>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12"/>
                                        </p:tgtEl>
                                      </p:cBhvr>
                                    </p:cmd>
                                  </p:childTnLst>
                                </p:cTn>
                              </p:par>
                            </p:childTnLst>
                          </p:cTn>
                        </p:par>
                      </p:childTnLst>
                    </p:cTn>
                  </p:par>
                </p:childTnLst>
              </p:cTn>
              <p:nextCondLst>
                <p:cond evt="onClick" delay="0">
                  <p:tgtEl>
                    <p:spTgt spid="12"/>
                  </p:tgtEl>
                </p:cond>
              </p:nextCondLst>
            </p:seq>
            <p:seq concurrent="1" nextAc="seek">
              <p:cTn id="15" restart="whenNotActive" fill="hold" evtFilter="cancelBubble" nodeType="interactiveSeq">
                <p:stCondLst>
                  <p:cond evt="onClick" delay="0">
                    <p:tgtEl>
                      <p:spTgt spid="13"/>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13"/>
                                        </p:tgtEl>
                                      </p:cBhvr>
                                    </p:cmd>
                                  </p:childTnLst>
                                </p:cTn>
                              </p:par>
                            </p:childTnLst>
                          </p:cTn>
                        </p:par>
                      </p:childTnLst>
                    </p:cTn>
                  </p:par>
                </p:childTnLst>
              </p:cTn>
              <p:nextCondLst>
                <p:cond evt="onClick" delay="0">
                  <p:tgtEl>
                    <p:spTgt spid="13"/>
                  </p:tgtEl>
                </p:cond>
              </p:nextCondLst>
            </p:seq>
            <p:video>
              <p:cMediaNode vol="80000">
                <p:cTn id="20" fill="hold" display="0">
                  <p:stCondLst>
                    <p:cond delay="indefinite"/>
                  </p:stCondLst>
                </p:cTn>
                <p:tgtEl>
                  <p:spTgt spid="12"/>
                </p:tgtEl>
              </p:cMediaNode>
            </p:video>
            <p:video>
              <p:cMediaNode vol="80000">
                <p:cTn id="21" repeatCount="indefinite" fill="hold" display="0">
                  <p:stCondLst>
                    <p:cond delay="indefinite"/>
                  </p:stCondLst>
                </p:cTn>
                <p:tgtEl>
                  <p:spTgt spid="13"/>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639812" cy="461665"/>
          </a:xfrm>
          <a:prstGeom prst="rect">
            <a:avLst/>
          </a:prstGeom>
          <a:noFill/>
        </p:spPr>
        <p:txBody>
          <a:bodyPr wrap="square" rtlCol="0">
            <a:spAutoFit/>
          </a:bodyPr>
          <a:lstStyle/>
          <a:p>
            <a:r>
              <a:rPr lang="en-US" sz="2400" b="1" dirty="0"/>
              <a:t>System Validation</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1219567" y="1358884"/>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1219567" y="1976084"/>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495981E7-8C83-5F29-79DA-A985C193D038}"/>
              </a:ext>
            </a:extLst>
          </p:cNvPr>
          <p:cNvSpPr txBox="1"/>
          <p:nvPr/>
        </p:nvSpPr>
        <p:spPr>
          <a:xfrm>
            <a:off x="1346467" y="1216511"/>
            <a:ext cx="3215702" cy="3139321"/>
          </a:xfrm>
          <a:prstGeom prst="rect">
            <a:avLst/>
          </a:prstGeom>
          <a:noFill/>
        </p:spPr>
        <p:txBody>
          <a:bodyPr wrap="square" rtlCol="0">
            <a:spAutoFit/>
          </a:bodyPr>
          <a:lstStyle/>
          <a:p>
            <a:pPr algn="l" fontAlgn="base"/>
            <a:r>
              <a:rPr lang="en-US" sz="2000" b="0" i="0" dirty="0">
                <a:effectLst/>
              </a:rPr>
              <a:t>Requirements Verification</a:t>
            </a:r>
          </a:p>
          <a:p>
            <a:pPr algn="l" fontAlgn="base"/>
            <a:endParaRPr lang="en-US" sz="2000" b="0" i="0" dirty="0">
              <a:effectLst/>
            </a:endParaRPr>
          </a:p>
          <a:p>
            <a:pPr algn="l" fontAlgn="base"/>
            <a:r>
              <a:rPr lang="en-US" sz="2000" b="0" i="0" dirty="0">
                <a:effectLst/>
              </a:rPr>
              <a:t>Functional Testing</a:t>
            </a:r>
          </a:p>
          <a:p>
            <a:pPr algn="l" fontAlgn="base"/>
            <a:endParaRPr lang="en-US" sz="2000" b="0" i="0" dirty="0">
              <a:effectLst/>
            </a:endParaRPr>
          </a:p>
          <a:p>
            <a:pPr algn="l" fontAlgn="base"/>
            <a:r>
              <a:rPr lang="en-US" sz="2000" b="0" i="0" dirty="0">
                <a:effectLst/>
              </a:rPr>
              <a:t>Usability Testing</a:t>
            </a:r>
          </a:p>
          <a:p>
            <a:pPr algn="l" fontAlgn="base"/>
            <a:endParaRPr lang="en-US" sz="2000" b="0" i="0" dirty="0">
              <a:effectLst/>
            </a:endParaRPr>
          </a:p>
          <a:p>
            <a:pPr algn="l" fontAlgn="base"/>
            <a:r>
              <a:rPr lang="en-US" sz="2000" b="0" i="0" dirty="0">
                <a:effectLst/>
              </a:rPr>
              <a:t>Performance Testing</a:t>
            </a:r>
          </a:p>
          <a:p>
            <a:pPr algn="l" fontAlgn="base"/>
            <a:endParaRPr lang="en-US" sz="2000" b="0" i="0" dirty="0">
              <a:effectLst/>
            </a:endParaRPr>
          </a:p>
          <a:p>
            <a:r>
              <a:rPr lang="en-US" sz="2000" b="0" i="0" dirty="0">
                <a:effectLst/>
              </a:rPr>
              <a:t>User Acceptance Testing</a:t>
            </a:r>
          </a:p>
          <a:p>
            <a:endParaRPr lang="en-US" dirty="0"/>
          </a:p>
        </p:txBody>
      </p:sp>
      <p:sp>
        <p:nvSpPr>
          <p:cNvPr id="6" name="Google Shape;226;p21">
            <a:extLst>
              <a:ext uri="{FF2B5EF4-FFF2-40B4-BE49-F238E27FC236}">
                <a16:creationId xmlns:a16="http://schemas.microsoft.com/office/drawing/2014/main" id="{FD0E1304-C872-7523-0B46-A68912590D7D}"/>
              </a:ext>
            </a:extLst>
          </p:cNvPr>
          <p:cNvSpPr/>
          <p:nvPr/>
        </p:nvSpPr>
        <p:spPr>
          <a:xfrm>
            <a:off x="1219567" y="2578995"/>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26;p21">
            <a:extLst>
              <a:ext uri="{FF2B5EF4-FFF2-40B4-BE49-F238E27FC236}">
                <a16:creationId xmlns:a16="http://schemas.microsoft.com/office/drawing/2014/main" id="{97F14A1D-F4EE-3813-3716-CBDF1DEF2E85}"/>
              </a:ext>
            </a:extLst>
          </p:cNvPr>
          <p:cNvSpPr/>
          <p:nvPr/>
        </p:nvSpPr>
        <p:spPr>
          <a:xfrm>
            <a:off x="1219315" y="317443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26;p21">
            <a:extLst>
              <a:ext uri="{FF2B5EF4-FFF2-40B4-BE49-F238E27FC236}">
                <a16:creationId xmlns:a16="http://schemas.microsoft.com/office/drawing/2014/main" id="{99BF645C-F5C9-D1AA-D2E8-4734C72C8287}"/>
              </a:ext>
            </a:extLst>
          </p:cNvPr>
          <p:cNvSpPr/>
          <p:nvPr/>
        </p:nvSpPr>
        <p:spPr>
          <a:xfrm>
            <a:off x="1219315" y="379163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E52EA11A-4345-6CF2-4ECF-417912D93421}"/>
              </a:ext>
            </a:extLst>
          </p:cNvPr>
          <p:cNvSpPr txBox="1"/>
          <p:nvPr/>
        </p:nvSpPr>
        <p:spPr>
          <a:xfrm>
            <a:off x="1498708" y="4489142"/>
            <a:ext cx="6410632" cy="707886"/>
          </a:xfrm>
          <a:prstGeom prst="rect">
            <a:avLst/>
          </a:prstGeom>
          <a:noFill/>
        </p:spPr>
        <p:txBody>
          <a:bodyPr wrap="square" rtlCol="0">
            <a:spAutoFit/>
          </a:bodyPr>
          <a:lstStyle/>
          <a:p>
            <a:r>
              <a:rPr lang="en-US" sz="2000" b="0" i="0" dirty="0">
                <a:effectLst/>
              </a:rPr>
              <a:t>The medicine tracker mobile application has successfully passed the system validation with positive results.</a:t>
            </a:r>
            <a:endParaRPr lang="en-US" sz="2000" dirty="0"/>
          </a:p>
        </p:txBody>
      </p:sp>
      <p:sp>
        <p:nvSpPr>
          <p:cNvPr id="14" name="Google Shape;226;p21">
            <a:extLst>
              <a:ext uri="{FF2B5EF4-FFF2-40B4-BE49-F238E27FC236}">
                <a16:creationId xmlns:a16="http://schemas.microsoft.com/office/drawing/2014/main" id="{4CAE13C2-E2C4-178C-999A-F1B905F7A3D4}"/>
              </a:ext>
            </a:extLst>
          </p:cNvPr>
          <p:cNvSpPr/>
          <p:nvPr/>
        </p:nvSpPr>
        <p:spPr>
          <a:xfrm>
            <a:off x="1371808" y="4640569"/>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3179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639812" cy="461665"/>
          </a:xfrm>
          <a:prstGeom prst="rect">
            <a:avLst/>
          </a:prstGeom>
          <a:noFill/>
        </p:spPr>
        <p:txBody>
          <a:bodyPr wrap="square" rtlCol="0">
            <a:spAutoFit/>
          </a:bodyPr>
          <a:lstStyle/>
          <a:p>
            <a:r>
              <a:rPr lang="en-US" sz="2400" b="1" dirty="0"/>
              <a:t>Conclusion</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1646366" y="2955878"/>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1646366" y="3718560"/>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495981E7-8C83-5F29-79DA-A985C193D038}"/>
              </a:ext>
            </a:extLst>
          </p:cNvPr>
          <p:cNvSpPr txBox="1"/>
          <p:nvPr/>
        </p:nvSpPr>
        <p:spPr>
          <a:xfrm>
            <a:off x="1773265" y="2468107"/>
            <a:ext cx="5467289" cy="1908215"/>
          </a:xfrm>
          <a:prstGeom prst="rect">
            <a:avLst/>
          </a:prstGeom>
          <a:noFill/>
        </p:spPr>
        <p:txBody>
          <a:bodyPr wrap="square" rtlCol="0">
            <a:spAutoFit/>
          </a:bodyPr>
          <a:lstStyle/>
          <a:p>
            <a:pPr>
              <a:lnSpc>
                <a:spcPct val="250000"/>
              </a:lnSpc>
            </a:pPr>
            <a:r>
              <a:rPr lang="en-US" sz="2000" dirty="0"/>
              <a:t>Why is this app needed?</a:t>
            </a:r>
          </a:p>
          <a:p>
            <a:pPr>
              <a:lnSpc>
                <a:spcPct val="250000"/>
              </a:lnSpc>
            </a:pPr>
            <a:r>
              <a:rPr lang="en-US" sz="2000" dirty="0"/>
              <a:t>How can it save you from a lot of trouble?</a:t>
            </a:r>
          </a:p>
          <a:p>
            <a:endParaRPr lang="en-US" dirty="0"/>
          </a:p>
        </p:txBody>
      </p:sp>
    </p:spTree>
    <p:extLst>
      <p:ext uri="{BB962C8B-B14F-4D97-AF65-F5344CB8AC3E}">
        <p14:creationId xmlns:p14="http://schemas.microsoft.com/office/powerpoint/2010/main" val="243954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399" y="3909848"/>
            <a:ext cx="6333067"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Presented by: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prstClr val="black"/>
                </a:solidFill>
                <a:latin typeface="Calibri" panose="020F0502020204030204"/>
              </a:rPr>
              <a:t>Supervised by: Dr. Alaa </a:t>
            </a:r>
            <a:r>
              <a:rPr lang="en-US" sz="3600" b="1" dirty="0" err="1">
                <a:solidFill>
                  <a:prstClr val="black"/>
                </a:solidFill>
                <a:latin typeface="Calibri" panose="020F0502020204030204"/>
              </a:rPr>
              <a:t>Zaghloul</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2" name="Table 4">
            <a:extLst>
              <a:ext uri="{FF2B5EF4-FFF2-40B4-BE49-F238E27FC236}">
                <a16:creationId xmlns:a16="http://schemas.microsoft.com/office/drawing/2014/main" id="{054618B2-139D-5E7D-4699-96EDF096ECC4}"/>
              </a:ext>
            </a:extLst>
          </p:cNvPr>
          <p:cNvGraphicFramePr>
            <a:graphicFrameLocks noGrp="1"/>
          </p:cNvGraphicFramePr>
          <p:nvPr>
            <p:extLst>
              <p:ext uri="{D42A27DB-BD31-4B8C-83A1-F6EECF244321}">
                <p14:modId xmlns:p14="http://schemas.microsoft.com/office/powerpoint/2010/main" val="3704795184"/>
              </p:ext>
            </p:extLst>
          </p:nvPr>
        </p:nvGraphicFramePr>
        <p:xfrm>
          <a:off x="3660503" y="3909848"/>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38107946"/>
                    </a:ext>
                  </a:extLst>
                </a:gridCol>
                <a:gridCol w="2032000">
                  <a:extLst>
                    <a:ext uri="{9D8B030D-6E8A-4147-A177-3AD203B41FA5}">
                      <a16:colId xmlns:a16="http://schemas.microsoft.com/office/drawing/2014/main" val="763995446"/>
                    </a:ext>
                  </a:extLst>
                </a:gridCol>
                <a:gridCol w="2032000">
                  <a:extLst>
                    <a:ext uri="{9D8B030D-6E8A-4147-A177-3AD203B41FA5}">
                      <a16:colId xmlns:a16="http://schemas.microsoft.com/office/drawing/2014/main" val="124252247"/>
                    </a:ext>
                  </a:extLst>
                </a:gridCol>
                <a:gridCol w="2032000">
                  <a:extLst>
                    <a:ext uri="{9D8B030D-6E8A-4147-A177-3AD203B41FA5}">
                      <a16:colId xmlns:a16="http://schemas.microsoft.com/office/drawing/2014/main" val="2547297413"/>
                    </a:ext>
                  </a:extLst>
                </a:gridCol>
              </a:tblGrid>
              <a:tr h="370840">
                <a:tc>
                  <a:txBody>
                    <a:bodyPr/>
                    <a:lstStyle/>
                    <a:p>
                      <a:pPr algn="ctr"/>
                      <a:r>
                        <a:rPr lang="en-US" dirty="0">
                          <a:solidFill>
                            <a:schemeClr val="tx1"/>
                          </a:solidFill>
                        </a:rPr>
                        <a:t>Mark Emad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Seif Hany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Youssef Khaled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dirty="0" err="1">
                          <a:solidFill>
                            <a:schemeClr val="tx1"/>
                          </a:solidFill>
                        </a:rPr>
                        <a:t>Yossef</a:t>
                      </a:r>
                      <a:r>
                        <a:rPr lang="en-US" dirty="0">
                          <a:solidFill>
                            <a:schemeClr val="tx1"/>
                          </a:solidFill>
                        </a:rPr>
                        <a:t> Mohamed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6456104"/>
                  </a:ext>
                </a:extLst>
              </a:tr>
              <a:tr h="370840">
                <a:tc>
                  <a:txBody>
                    <a:bodyPr/>
                    <a:lstStyle/>
                    <a:p>
                      <a:pPr algn="ctr"/>
                      <a:r>
                        <a:rPr lang="en-US" dirty="0"/>
                        <a:t>89603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89568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94246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89551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0894970"/>
                  </a:ext>
                </a:extLst>
              </a:tr>
            </a:tbl>
          </a:graphicData>
        </a:graphic>
      </p:graphicFrame>
      <p:pic>
        <p:nvPicPr>
          <p:cNvPr id="5" name="Picture 4" descr="A cartoon of a bottle of pills&#10;&#10;Description automatically generated with low confidence">
            <a:extLst>
              <a:ext uri="{FF2B5EF4-FFF2-40B4-BE49-F238E27FC236}">
                <a16:creationId xmlns:a16="http://schemas.microsoft.com/office/drawing/2014/main" id="{EB3A0661-01D5-5DD1-57A1-EF0F32669B03}"/>
              </a:ext>
            </a:extLst>
          </p:cNvPr>
          <p:cNvPicPr>
            <a:picLocks noChangeAspect="1"/>
          </p:cNvPicPr>
          <p:nvPr/>
        </p:nvPicPr>
        <p:blipFill>
          <a:blip r:embed="rId3"/>
          <a:stretch>
            <a:fillRect/>
          </a:stretch>
        </p:blipFill>
        <p:spPr>
          <a:xfrm>
            <a:off x="11312777" y="5552388"/>
            <a:ext cx="748458" cy="898150"/>
          </a:xfrm>
          <a:prstGeom prst="rect">
            <a:avLst/>
          </a:prstGeom>
        </p:spPr>
      </p:pic>
    </p:spTree>
    <p:extLst>
      <p:ext uri="{BB962C8B-B14F-4D97-AF65-F5344CB8AC3E}">
        <p14:creationId xmlns:p14="http://schemas.microsoft.com/office/powerpoint/2010/main" val="1111352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1668852" cy="461665"/>
          </a:xfrm>
          <a:prstGeom prst="rect">
            <a:avLst/>
          </a:prstGeom>
          <a:noFill/>
        </p:spPr>
        <p:txBody>
          <a:bodyPr wrap="square" rtlCol="0">
            <a:spAutoFit/>
          </a:bodyPr>
          <a:lstStyle/>
          <a:p>
            <a:r>
              <a:rPr lang="en-US" sz="2400" b="1" dirty="0"/>
              <a:t>References</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311266" y="5782333"/>
            <a:ext cx="694859" cy="833831"/>
          </a:xfrm>
          <a:prstGeom prst="rect">
            <a:avLst/>
          </a:prstGeom>
        </p:spPr>
      </p:pic>
      <p:sp>
        <p:nvSpPr>
          <p:cNvPr id="11" name="TextBox 10">
            <a:extLst>
              <a:ext uri="{FF2B5EF4-FFF2-40B4-BE49-F238E27FC236}">
                <a16:creationId xmlns:a16="http://schemas.microsoft.com/office/drawing/2014/main" id="{495981E7-8C83-5F29-79DA-A985C193D038}"/>
              </a:ext>
            </a:extLst>
          </p:cNvPr>
          <p:cNvSpPr txBox="1"/>
          <p:nvPr/>
        </p:nvSpPr>
        <p:spPr>
          <a:xfrm>
            <a:off x="349817" y="1377915"/>
            <a:ext cx="9596616" cy="3970318"/>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pPr marL="342900" indent="-342900">
              <a:buClr>
                <a:srgbClr val="FF0000"/>
              </a:buClr>
              <a:buFont typeface="+mj-lt"/>
              <a:buAutoNum type="arabicPeriod"/>
            </a:pPr>
            <a:r>
              <a:rPr lang="en-US" sz="1800" b="0" i="0" u="none" strike="noStrike" baseline="0" dirty="0">
                <a:solidFill>
                  <a:srgbClr val="373737"/>
                </a:solidFill>
                <a:latin typeface="Times New Roman" panose="02020603050405020304" pitchFamily="18" charset="0"/>
              </a:rPr>
              <a:t>MEDHELPER INC. BY MONTREAL BASED HEALTHCARE TECHNOLOGY START-UP</a:t>
            </a:r>
          </a:p>
          <a:p>
            <a:pPr marL="342900" indent="-342900">
              <a:buClr>
                <a:srgbClr val="FF0000"/>
              </a:buClr>
              <a:buFont typeface="+mj-lt"/>
              <a:buAutoNum type="arabicPeriod"/>
            </a:pPr>
            <a:endParaRPr lang="en-US" sz="1800" b="0" i="0" u="none" strike="noStrike" baseline="0" dirty="0">
              <a:solidFill>
                <a:srgbClr val="1154CC"/>
              </a:solidFill>
              <a:latin typeface="Times New Roman" panose="02020603050405020304" pitchFamily="18" charset="0"/>
            </a:endParaRPr>
          </a:p>
          <a:p>
            <a:pPr marL="342900" indent="-342900">
              <a:buClr>
                <a:srgbClr val="FF0000"/>
              </a:buClr>
              <a:buFont typeface="+mj-lt"/>
              <a:buAutoNum type="arabicPeriod"/>
            </a:pPr>
            <a:r>
              <a:rPr lang="en-US" sz="1800" b="0" i="0" u="none" strike="noStrike" baseline="0" dirty="0">
                <a:solidFill>
                  <a:srgbClr val="000000"/>
                </a:solidFill>
                <a:latin typeface="Times New Roman" panose="02020603050405020304" pitchFamily="18" charset="0"/>
              </a:rPr>
              <a:t>MEDSLOG BY MODESITT SOFTWARE</a:t>
            </a:r>
          </a:p>
          <a:p>
            <a:pPr marL="342900" indent="-342900">
              <a:buClr>
                <a:srgbClr val="FF0000"/>
              </a:buClr>
              <a:buFont typeface="+mj-lt"/>
              <a:buAutoNum type="arabicPeriod"/>
            </a:pPr>
            <a:endParaRPr lang="en-US" sz="1800" b="0" i="0" u="none" strike="noStrike" baseline="0" dirty="0">
              <a:solidFill>
                <a:srgbClr val="1154CC"/>
              </a:solidFill>
              <a:latin typeface="Times New Roman" panose="02020603050405020304" pitchFamily="18" charset="0"/>
            </a:endParaRPr>
          </a:p>
          <a:p>
            <a:pPr marL="342900" indent="-342900">
              <a:buClr>
                <a:srgbClr val="FF0000"/>
              </a:buClr>
              <a:buFont typeface="+mj-lt"/>
              <a:buAutoNum type="arabicPeriod"/>
            </a:pPr>
            <a:r>
              <a:rPr lang="en-US" sz="1800" b="0" i="0" u="none" strike="noStrike" baseline="0" dirty="0">
                <a:solidFill>
                  <a:srgbClr val="000000"/>
                </a:solidFill>
                <a:latin typeface="Times New Roman" panose="02020603050405020304" pitchFamily="18" charset="0"/>
              </a:rPr>
              <a:t>DOSECAST BY MONTUNO SOFTWARE, LLC 4. </a:t>
            </a:r>
          </a:p>
          <a:p>
            <a:pPr marL="342900" indent="-342900">
              <a:buClr>
                <a:srgbClr val="FF0000"/>
              </a:buClr>
              <a:buFont typeface="+mj-lt"/>
              <a:buAutoNum type="arabicPeriod"/>
            </a:pPr>
            <a:endParaRPr lang="en-US" sz="1800" b="0" i="0" u="none" strike="noStrike" baseline="0" dirty="0">
              <a:solidFill>
                <a:srgbClr val="1154CC"/>
              </a:solidFill>
              <a:latin typeface="Times New Roman" panose="02020603050405020304" pitchFamily="18" charset="0"/>
            </a:endParaRPr>
          </a:p>
          <a:p>
            <a:pPr marL="342900" indent="-342900">
              <a:buClr>
                <a:srgbClr val="FF0000"/>
              </a:buClr>
              <a:buFont typeface="+mj-lt"/>
              <a:buAutoNum type="arabicPeriod"/>
            </a:pPr>
            <a:r>
              <a:rPr lang="en-US" sz="1800" b="0" i="0" u="none" strike="noStrike" baseline="0" dirty="0">
                <a:solidFill>
                  <a:srgbClr val="000000"/>
                </a:solidFill>
                <a:latin typeface="Times New Roman" panose="02020603050405020304" pitchFamily="18" charset="0"/>
              </a:rPr>
              <a:t>CUTE PILL BY FUTASAJI LCC 6. EVERYDOSE BY GROOVE HEALTH INC</a:t>
            </a:r>
          </a:p>
          <a:p>
            <a:pPr marL="342900" indent="-342900" algn="l">
              <a:buClr>
                <a:srgbClr val="FF0000"/>
              </a:buClr>
              <a:buFont typeface="+mj-lt"/>
              <a:buAutoNum type="arabicPeriod"/>
            </a:pPr>
            <a:endParaRPr lang="en-US" sz="1800" b="0" i="0" u="none" strike="noStrike" baseline="0" dirty="0">
              <a:solidFill>
                <a:srgbClr val="000000"/>
              </a:solidFill>
            </a:endParaRPr>
          </a:p>
          <a:p>
            <a:pPr marL="342900" indent="-342900">
              <a:buClr>
                <a:srgbClr val="FF0000"/>
              </a:buClr>
              <a:buFont typeface="+mj-lt"/>
              <a:buAutoNum type="arabicPeriod"/>
            </a:pPr>
            <a:r>
              <a:rPr lang="en-US" sz="1800" b="0" i="0" u="none" strike="noStrike" baseline="0" dirty="0">
                <a:solidFill>
                  <a:srgbClr val="000000"/>
                </a:solidFill>
              </a:rPr>
              <a:t>MEDISAFE BY TRUEPILL </a:t>
            </a:r>
          </a:p>
          <a:p>
            <a:pPr marL="342900" indent="-342900">
              <a:buClr>
                <a:srgbClr val="FF0000"/>
              </a:buClr>
              <a:buFont typeface="+mj-lt"/>
              <a:buAutoNum type="arabicPeriod"/>
            </a:pPr>
            <a:endParaRPr lang="en-US" sz="1800" b="0" i="0" u="none" strike="noStrike" baseline="0" dirty="0">
              <a:solidFill>
                <a:srgbClr val="000000"/>
              </a:solidFill>
              <a:latin typeface="Times New Roman" panose="02020603050405020304" pitchFamily="18" charset="0"/>
            </a:endParaRPr>
          </a:p>
          <a:p>
            <a:pPr marL="342900" indent="-342900">
              <a:buClr>
                <a:srgbClr val="FF0000"/>
              </a:buClr>
              <a:buFont typeface="+mj-lt"/>
              <a:buAutoNum type="arabicPeriod"/>
            </a:pPr>
            <a:endParaRPr lang="en-US" sz="1800" b="0" i="0" u="none" strike="noStrike" baseline="0" dirty="0">
              <a:solidFill>
                <a:srgbClr val="000000"/>
              </a:solidFill>
              <a:latin typeface="Times New Roman" panose="02020603050405020304" pitchFamily="18" charset="0"/>
            </a:endParaRPr>
          </a:p>
          <a:p>
            <a:pPr marL="342900" indent="-342900">
              <a:buClr>
                <a:srgbClr val="FF0000"/>
              </a:buClr>
              <a:buFont typeface="+mj-lt"/>
              <a:buAutoNum type="arabicPeriod"/>
            </a:pPr>
            <a:r>
              <a:rPr lang="en-US" sz="1800" b="0" i="0" u="none" strike="noStrike" baseline="0" dirty="0">
                <a:solidFill>
                  <a:srgbClr val="000000"/>
                </a:solidFill>
                <a:latin typeface="Times New Roman" panose="02020603050405020304" pitchFamily="18" charset="0"/>
              </a:rPr>
              <a:t>MANGO HEALTH BY TRIALCARD</a:t>
            </a:r>
            <a:endParaRPr lang="en-US" sz="1800" b="0" i="0" u="none" strike="noStrike" baseline="0" dirty="0">
              <a:solidFill>
                <a:srgbClr val="1154CC"/>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304396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Agenda</a:t>
            </a:r>
          </a:p>
        </p:txBody>
      </p:sp>
      <p:sp>
        <p:nvSpPr>
          <p:cNvPr id="16" name="TextBox 15"/>
          <p:cNvSpPr txBox="1"/>
          <p:nvPr/>
        </p:nvSpPr>
        <p:spPr>
          <a:xfrm>
            <a:off x="178802" y="991485"/>
            <a:ext cx="11592784"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B050"/>
                </a:solidFill>
              </a:rPr>
              <a:t>Introduction</a:t>
            </a:r>
          </a:p>
          <a:p>
            <a:pPr marL="285750" indent="-285750">
              <a:buFont typeface="Wingdings" panose="05000000000000000000" pitchFamily="2" charset="2"/>
              <a:buChar char="§"/>
            </a:pPr>
            <a:r>
              <a:rPr lang="en-US" dirty="0">
                <a:solidFill>
                  <a:srgbClr val="00B050"/>
                </a:solidFill>
              </a:rPr>
              <a:t>Possible Beneficiaries</a:t>
            </a:r>
          </a:p>
          <a:p>
            <a:pPr marL="285750" indent="-285750">
              <a:buFont typeface="Wingdings" panose="05000000000000000000" pitchFamily="2" charset="2"/>
              <a:buChar char="§"/>
            </a:pPr>
            <a:r>
              <a:rPr lang="en-US" dirty="0">
                <a:solidFill>
                  <a:srgbClr val="00B050"/>
                </a:solidFill>
              </a:rPr>
              <a:t>Motivation</a:t>
            </a:r>
          </a:p>
          <a:p>
            <a:pPr marL="285750" indent="-285750">
              <a:buFont typeface="Wingdings" panose="05000000000000000000" pitchFamily="2" charset="2"/>
              <a:buChar char="§"/>
            </a:pPr>
            <a:r>
              <a:rPr lang="en-US" dirty="0"/>
              <a:t>Main Objectives</a:t>
            </a:r>
          </a:p>
          <a:p>
            <a:pPr marL="285750" indent="-285750">
              <a:buFont typeface="Wingdings" panose="05000000000000000000" pitchFamily="2" charset="2"/>
              <a:buChar char="§"/>
            </a:pPr>
            <a:r>
              <a:rPr lang="en-US" dirty="0">
                <a:solidFill>
                  <a:srgbClr val="00B050"/>
                </a:solidFill>
              </a:rPr>
              <a:t>SDG’s Goal </a:t>
            </a:r>
          </a:p>
          <a:p>
            <a:pPr marL="285750" indent="-285750">
              <a:buFont typeface="Wingdings" panose="05000000000000000000" pitchFamily="2" charset="2"/>
              <a:buChar char="§"/>
            </a:pPr>
            <a:r>
              <a:rPr lang="en-US" dirty="0"/>
              <a:t>Related Works</a:t>
            </a:r>
          </a:p>
          <a:p>
            <a:pPr marL="285750" indent="-285750">
              <a:buFont typeface="Wingdings" panose="05000000000000000000" pitchFamily="2" charset="2"/>
              <a:buChar char="§"/>
            </a:pPr>
            <a:r>
              <a:rPr lang="en-US" dirty="0"/>
              <a:t>Problem Definition</a:t>
            </a:r>
          </a:p>
          <a:p>
            <a:pPr marL="285750" indent="-285750">
              <a:buFont typeface="Wingdings" panose="05000000000000000000" pitchFamily="2" charset="2"/>
              <a:buChar char="§"/>
            </a:pPr>
            <a:r>
              <a:rPr lang="en-US" dirty="0"/>
              <a:t>Proposed System</a:t>
            </a:r>
          </a:p>
          <a:p>
            <a:pPr marL="285750" indent="-285750">
              <a:buFont typeface="Wingdings" panose="05000000000000000000" pitchFamily="2" charset="2"/>
              <a:buChar char="§"/>
            </a:pPr>
            <a:r>
              <a:rPr lang="en-US" dirty="0"/>
              <a:t>System Architecture</a:t>
            </a:r>
          </a:p>
          <a:p>
            <a:pPr marL="285750" indent="-285750">
              <a:buFont typeface="Wingdings" panose="05000000000000000000" pitchFamily="2" charset="2"/>
              <a:buChar char="§"/>
            </a:pPr>
            <a:r>
              <a:rPr lang="en-US" dirty="0"/>
              <a:t>Methodologies and Techniques</a:t>
            </a:r>
          </a:p>
          <a:p>
            <a:pPr marL="285750" indent="-285750">
              <a:buFont typeface="Wingdings" panose="05000000000000000000" pitchFamily="2" charset="2"/>
              <a:buChar char="§"/>
            </a:pPr>
            <a:r>
              <a:rPr lang="en-US" dirty="0"/>
              <a:t>System Requirements (S/W and H/W Tools)</a:t>
            </a:r>
          </a:p>
          <a:p>
            <a:pPr marL="285750" indent="-285750">
              <a:buFont typeface="Wingdings" panose="05000000000000000000" pitchFamily="2" charset="2"/>
              <a:buChar char="§"/>
            </a:pPr>
            <a:r>
              <a:rPr lang="en-US" dirty="0"/>
              <a:t>Results and Outcomes</a:t>
            </a:r>
          </a:p>
          <a:p>
            <a:pPr marL="285750" indent="-285750">
              <a:buFont typeface="Wingdings" panose="05000000000000000000" pitchFamily="2" charset="2"/>
              <a:buChar char="§"/>
            </a:pPr>
            <a:r>
              <a:rPr lang="en-US" dirty="0"/>
              <a:t>System Validation</a:t>
            </a:r>
          </a:p>
          <a:p>
            <a:pPr marL="285750" indent="-285750">
              <a:buFont typeface="Wingdings" panose="05000000000000000000" pitchFamily="2" charset="2"/>
              <a:buChar char="§"/>
            </a:pPr>
            <a:r>
              <a:rPr lang="en-US" dirty="0"/>
              <a:t>Conclusion</a:t>
            </a:r>
          </a:p>
          <a:p>
            <a:pPr marL="285750" indent="-285750">
              <a:buFont typeface="Wingdings" panose="05000000000000000000" pitchFamily="2" charset="2"/>
              <a:buChar char="§"/>
            </a:pPr>
            <a:r>
              <a:rPr lang="en-US" dirty="0"/>
              <a:t>References</a:t>
            </a:r>
          </a:p>
        </p:txBody>
      </p:sp>
      <p:pic>
        <p:nvPicPr>
          <p:cNvPr id="2" name="Picture 1" descr="A cartoon of a bottle of pills&#10;&#10;Description automatically generated with low confidence">
            <a:extLst>
              <a:ext uri="{FF2B5EF4-FFF2-40B4-BE49-F238E27FC236}">
                <a16:creationId xmlns:a16="http://schemas.microsoft.com/office/drawing/2014/main" id="{5AC70713-3B55-903B-54B3-6B6632A8B2FB}"/>
              </a:ext>
            </a:extLst>
          </p:cNvPr>
          <p:cNvPicPr>
            <a:picLocks noChangeAspect="1"/>
          </p:cNvPicPr>
          <p:nvPr/>
        </p:nvPicPr>
        <p:blipFill>
          <a:blip r:embed="rId3"/>
          <a:stretch>
            <a:fillRect/>
          </a:stretch>
        </p:blipFill>
        <p:spPr>
          <a:xfrm>
            <a:off x="5627764" y="5782333"/>
            <a:ext cx="694859" cy="833831"/>
          </a:xfrm>
          <a:prstGeom prst="rect">
            <a:avLst/>
          </a:prstGeom>
        </p:spPr>
      </p:pic>
    </p:spTree>
    <p:extLst>
      <p:ext uri="{BB962C8B-B14F-4D97-AF65-F5344CB8AC3E}">
        <p14:creationId xmlns:p14="http://schemas.microsoft.com/office/powerpoint/2010/main" val="3163803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a:solidFill>
            <a:srgbClr val="00B0F0"/>
          </a:solidFill>
          <a:ln w="19050">
            <a:solidFill>
              <a:schemeClr val="tx1"/>
            </a:solidFill>
          </a:ln>
        </p:spPr>
      </p:pic>
      <p:sp>
        <p:nvSpPr>
          <p:cNvPr id="9" name="TextBox 8"/>
          <p:cNvSpPr txBox="1"/>
          <p:nvPr/>
        </p:nvSpPr>
        <p:spPr>
          <a:xfrm>
            <a:off x="4576916" y="2714329"/>
            <a:ext cx="3038168" cy="707886"/>
          </a:xfrm>
          <a:prstGeom prst="rect">
            <a:avLst/>
          </a:prstGeom>
          <a:noFill/>
        </p:spPr>
        <p:txBody>
          <a:bodyPr wrap="square" rtlCol="0">
            <a:spAutoFit/>
          </a:bodyPr>
          <a:lstStyle/>
          <a:p>
            <a:r>
              <a:rPr lang="en-US" sz="4000" b="1" dirty="0">
                <a:solidFill>
                  <a:schemeClr val="accent1">
                    <a:lumMod val="75000"/>
                  </a:schemeClr>
                </a:solidFill>
                <a:effectLst>
                  <a:outerShdw blurRad="38100" dist="38100" dir="2700000" algn="tl">
                    <a:srgbClr val="000000">
                      <a:alpha val="43137"/>
                    </a:srgbClr>
                  </a:outerShdw>
                </a:effectLst>
              </a:rPr>
              <a:t>Introduction</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7717825" y="5782333"/>
            <a:ext cx="694859" cy="833831"/>
          </a:xfrm>
          <a:prstGeom prst="rect">
            <a:avLst/>
          </a:prstGeom>
        </p:spPr>
      </p:pic>
    </p:spTree>
    <p:extLst>
      <p:ext uri="{BB962C8B-B14F-4D97-AF65-F5344CB8AC3E}">
        <p14:creationId xmlns:p14="http://schemas.microsoft.com/office/powerpoint/2010/main" val="1136552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6779347" cy="506292"/>
          </a:xfrm>
          <a:prstGeom prst="rect">
            <a:avLst/>
          </a:prstGeom>
          <a:noFill/>
        </p:spPr>
        <p:txBody>
          <a:bodyPr wrap="square" rtlCol="0">
            <a:spAutoFit/>
          </a:bodyPr>
          <a:lstStyle/>
          <a:p>
            <a:pPr>
              <a:lnSpc>
                <a:spcPct val="150000"/>
              </a:lnSpc>
              <a:spcAft>
                <a:spcPts val="1200"/>
              </a:spcAft>
              <a:buClr>
                <a:schemeClr val="tx2"/>
              </a:buClr>
            </a:pPr>
            <a:r>
              <a:rPr lang="en-US" sz="2000" b="1" dirty="0">
                <a:solidFill>
                  <a:srgbClr val="C00000"/>
                </a:solidFill>
              </a:rPr>
              <a:t>What is our application about and what does it offer?</a:t>
            </a:r>
          </a:p>
        </p:txBody>
      </p:sp>
      <p:sp>
        <p:nvSpPr>
          <p:cNvPr id="4" name="Content Placeholder 2">
            <a:extLst>
              <a:ext uri="{FF2B5EF4-FFF2-40B4-BE49-F238E27FC236}">
                <a16:creationId xmlns:a16="http://schemas.microsoft.com/office/drawing/2014/main" id="{4970489E-3930-8424-82F8-D945DD3CBDD4}"/>
              </a:ext>
            </a:extLst>
          </p:cNvPr>
          <p:cNvSpPr>
            <a:spLocks noGrp="1"/>
          </p:cNvSpPr>
          <p:nvPr/>
        </p:nvSpPr>
        <p:spPr>
          <a:xfrm>
            <a:off x="631084" y="139283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nSpc>
                <a:spcPct val="110000"/>
              </a:lnSpc>
              <a:spcBef>
                <a:spcPts val="0"/>
              </a:spcBef>
              <a:buNone/>
            </a:pPr>
            <a:r>
              <a:rPr lang="en-US" dirty="0">
                <a:solidFill>
                  <a:schemeClr val="tx1"/>
                </a:solidFill>
                <a:effectLst/>
              </a:rPr>
              <a:t>We designed a medicine reminder application that fulfills everyone’s medication needs in one place: pill reminders, support for any dosage form (incl. tablet, pill, inhalation, injection), frequency, and even refill reminders.</a:t>
            </a:r>
          </a:p>
          <a:p>
            <a:pPr marL="36900" indent="0">
              <a:lnSpc>
                <a:spcPct val="110000"/>
              </a:lnSpc>
              <a:spcBef>
                <a:spcPts val="0"/>
              </a:spcBef>
              <a:buNone/>
            </a:pPr>
            <a:endParaRPr lang="en-US" dirty="0">
              <a:solidFill>
                <a:schemeClr val="tx1"/>
              </a:solidFill>
              <a:effectLst/>
            </a:endParaRPr>
          </a:p>
          <a:p>
            <a:pPr marL="36900" indent="0">
              <a:lnSpc>
                <a:spcPct val="110000"/>
              </a:lnSpc>
              <a:spcBef>
                <a:spcPts val="0"/>
              </a:spcBef>
              <a:buNone/>
            </a:pPr>
            <a:r>
              <a:rPr lang="en-US" dirty="0">
                <a:solidFill>
                  <a:schemeClr val="tx1"/>
                </a:solidFill>
                <a:effectLst/>
              </a:rPr>
              <a:t>Our application isn’t made for patients and sick people only, nurses could also use our application to keep track of the patients they are taking care of.</a:t>
            </a:r>
          </a:p>
          <a:p>
            <a:pPr marL="36900" indent="0">
              <a:lnSpc>
                <a:spcPct val="110000"/>
              </a:lnSpc>
              <a:spcBef>
                <a:spcPts val="0"/>
              </a:spcBef>
              <a:buNone/>
            </a:pPr>
            <a:endParaRPr lang="en-US" dirty="0">
              <a:solidFill>
                <a:schemeClr val="tx1"/>
              </a:solidFill>
              <a:effectLst/>
            </a:endParaRPr>
          </a:p>
          <a:p>
            <a:pPr marL="36900" indent="0">
              <a:lnSpc>
                <a:spcPct val="110000"/>
              </a:lnSpc>
              <a:spcBef>
                <a:spcPts val="0"/>
              </a:spcBef>
              <a:buNone/>
            </a:pPr>
            <a:r>
              <a:rPr lang="en-US" dirty="0">
                <a:solidFill>
                  <a:schemeClr val="tx1"/>
                </a:solidFill>
                <a:effectLst/>
              </a:rPr>
              <a:t>In fact, anyone can use our application; whether it’s a patient, a nurse, or a family member. We are designing the application with the intention of making it accessible and user-friendly.</a:t>
            </a:r>
          </a:p>
          <a:p>
            <a:pPr marL="36900" indent="0">
              <a:lnSpc>
                <a:spcPct val="110000"/>
              </a:lnSpc>
              <a:spcBef>
                <a:spcPts val="0"/>
              </a:spcBef>
              <a:buNone/>
            </a:pPr>
            <a:endParaRPr lang="en-US" dirty="0">
              <a:solidFill>
                <a:schemeClr val="tx1"/>
              </a:solidFill>
              <a:effectLst/>
            </a:endParaRPr>
          </a:p>
          <a:p>
            <a:pPr marL="36900" indent="0">
              <a:lnSpc>
                <a:spcPct val="110000"/>
              </a:lnSpc>
              <a:spcBef>
                <a:spcPts val="0"/>
              </a:spcBef>
              <a:buNone/>
            </a:pPr>
            <a:r>
              <a:rPr lang="en-US" dirty="0">
                <a:solidFill>
                  <a:schemeClr val="tx1"/>
                </a:solidFill>
                <a:effectLst/>
              </a:rPr>
              <a:t>Our main goal is to keep the application as accessible and straightforward as possible.</a:t>
            </a:r>
          </a:p>
        </p:txBody>
      </p:sp>
      <p:sp>
        <p:nvSpPr>
          <p:cNvPr id="5" name="Google Shape;226;p21">
            <a:extLst>
              <a:ext uri="{FF2B5EF4-FFF2-40B4-BE49-F238E27FC236}">
                <a16:creationId xmlns:a16="http://schemas.microsoft.com/office/drawing/2014/main" id="{DFBD9975-5080-8836-B050-330DF1C97937}"/>
              </a:ext>
            </a:extLst>
          </p:cNvPr>
          <p:cNvSpPr/>
          <p:nvPr/>
        </p:nvSpPr>
        <p:spPr>
          <a:xfrm>
            <a:off x="567634" y="1531758"/>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6;p21">
            <a:extLst>
              <a:ext uri="{FF2B5EF4-FFF2-40B4-BE49-F238E27FC236}">
                <a16:creationId xmlns:a16="http://schemas.microsoft.com/office/drawing/2014/main" id="{D40E779E-0ADD-7172-2568-690542113CB6}"/>
              </a:ext>
            </a:extLst>
          </p:cNvPr>
          <p:cNvSpPr/>
          <p:nvPr/>
        </p:nvSpPr>
        <p:spPr>
          <a:xfrm>
            <a:off x="567634" y="2898860"/>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26;p21">
            <a:extLst>
              <a:ext uri="{FF2B5EF4-FFF2-40B4-BE49-F238E27FC236}">
                <a16:creationId xmlns:a16="http://schemas.microsoft.com/office/drawing/2014/main" id="{BD56AD13-BB16-79EE-F966-048E9575BA90}"/>
              </a:ext>
            </a:extLst>
          </p:cNvPr>
          <p:cNvSpPr/>
          <p:nvPr/>
        </p:nvSpPr>
        <p:spPr>
          <a:xfrm>
            <a:off x="567634" y="3970576"/>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AF2C2F62-3FA6-2D1E-0397-B20AB1EE127F}"/>
              </a:ext>
            </a:extLst>
          </p:cNvPr>
          <p:cNvSpPr/>
          <p:nvPr/>
        </p:nvSpPr>
        <p:spPr>
          <a:xfrm>
            <a:off x="567634" y="5042292"/>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descr="A cartoon of a bottle of pills&#10;&#10;Description automatically generated with low confidence">
            <a:extLst>
              <a:ext uri="{FF2B5EF4-FFF2-40B4-BE49-F238E27FC236}">
                <a16:creationId xmlns:a16="http://schemas.microsoft.com/office/drawing/2014/main" id="{DE4E517E-DD98-D63C-14BF-74DCD12AC692}"/>
              </a:ext>
            </a:extLst>
          </p:cNvPr>
          <p:cNvPicPr>
            <a:picLocks noChangeAspect="1"/>
          </p:cNvPicPr>
          <p:nvPr/>
        </p:nvPicPr>
        <p:blipFill>
          <a:blip r:embed="rId3"/>
          <a:stretch>
            <a:fillRect/>
          </a:stretch>
        </p:blipFill>
        <p:spPr>
          <a:xfrm>
            <a:off x="10333212" y="5782333"/>
            <a:ext cx="694859" cy="833831"/>
          </a:xfrm>
          <a:prstGeom prst="rect">
            <a:avLst/>
          </a:prstGeom>
        </p:spPr>
      </p:pic>
    </p:spTree>
    <p:extLst>
      <p:ext uri="{BB962C8B-B14F-4D97-AF65-F5344CB8AC3E}">
        <p14:creationId xmlns:p14="http://schemas.microsoft.com/office/powerpoint/2010/main" val="127541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2908527" cy="461665"/>
          </a:xfrm>
          <a:prstGeom prst="rect">
            <a:avLst/>
          </a:prstGeom>
          <a:noFill/>
        </p:spPr>
        <p:txBody>
          <a:bodyPr wrap="square" rtlCol="0">
            <a:spAutoFit/>
          </a:bodyPr>
          <a:lstStyle/>
          <a:p>
            <a:r>
              <a:rPr lang="en-US" sz="2400" b="1" dirty="0"/>
              <a:t>Possible Beneficiaries</a:t>
            </a:r>
          </a:p>
        </p:txBody>
      </p:sp>
      <p:sp>
        <p:nvSpPr>
          <p:cNvPr id="6" name="Google Shape;226;p21">
            <a:extLst>
              <a:ext uri="{FF2B5EF4-FFF2-40B4-BE49-F238E27FC236}">
                <a16:creationId xmlns:a16="http://schemas.microsoft.com/office/drawing/2014/main" id="{D40E779E-0ADD-7172-2568-690542113CB6}"/>
              </a:ext>
            </a:extLst>
          </p:cNvPr>
          <p:cNvSpPr/>
          <p:nvPr/>
        </p:nvSpPr>
        <p:spPr>
          <a:xfrm>
            <a:off x="945716" y="2362432"/>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Content Placeholder 2">
            <a:extLst>
              <a:ext uri="{FF2B5EF4-FFF2-40B4-BE49-F238E27FC236}">
                <a16:creationId xmlns:a16="http://schemas.microsoft.com/office/drawing/2014/main" id="{F010A2E5-893A-C305-DB7E-37CEEF58DDC8}"/>
              </a:ext>
            </a:extLst>
          </p:cNvPr>
          <p:cNvSpPr>
            <a:spLocks noGrp="1"/>
          </p:cNvSpPr>
          <p:nvPr/>
        </p:nvSpPr>
        <p:spPr>
          <a:xfrm>
            <a:off x="1009166" y="2224401"/>
            <a:ext cx="4005285" cy="2395627"/>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b="0" i="0" dirty="0">
                <a:solidFill>
                  <a:schemeClr val="tx1"/>
                </a:solidFill>
                <a:effectLst/>
              </a:rPr>
              <a:t>Patients</a:t>
            </a:r>
          </a:p>
          <a:p>
            <a:pPr marL="36900" indent="0">
              <a:buNone/>
            </a:pPr>
            <a:endParaRPr lang="en-US" b="0" i="0" dirty="0">
              <a:solidFill>
                <a:schemeClr val="tx1"/>
              </a:solidFill>
              <a:effectLst/>
            </a:endParaRPr>
          </a:p>
          <a:p>
            <a:pPr marL="36900" indent="0">
              <a:buNone/>
            </a:pPr>
            <a:r>
              <a:rPr lang="en-US" b="0" i="0" dirty="0">
                <a:solidFill>
                  <a:schemeClr val="tx1"/>
                </a:solidFill>
                <a:effectLst/>
              </a:rPr>
              <a:t>Caregivers</a:t>
            </a:r>
          </a:p>
          <a:p>
            <a:pPr marL="36900" indent="0">
              <a:buNone/>
            </a:pPr>
            <a:endParaRPr lang="en-US" b="0" i="0" dirty="0">
              <a:solidFill>
                <a:schemeClr val="tx1"/>
              </a:solidFill>
              <a:effectLst/>
            </a:endParaRPr>
          </a:p>
          <a:p>
            <a:pPr marL="36900" indent="0">
              <a:buNone/>
            </a:pPr>
            <a:r>
              <a:rPr lang="en-US" b="0" i="0" dirty="0">
                <a:solidFill>
                  <a:schemeClr val="tx1"/>
                </a:solidFill>
                <a:effectLst/>
              </a:rPr>
              <a:t>Healthcare Providers</a:t>
            </a:r>
            <a:endParaRPr lang="en-US" dirty="0">
              <a:solidFill>
                <a:schemeClr val="tx1"/>
              </a:solidFill>
            </a:endParaRPr>
          </a:p>
        </p:txBody>
      </p:sp>
      <p:pic>
        <p:nvPicPr>
          <p:cNvPr id="10" name="Picture 9" descr="A cartoon of a bottle of pills&#10;&#10;Description automatically generated with low confidence">
            <a:extLst>
              <a:ext uri="{FF2B5EF4-FFF2-40B4-BE49-F238E27FC236}">
                <a16:creationId xmlns:a16="http://schemas.microsoft.com/office/drawing/2014/main" id="{F373CEF9-9F6F-057F-25B3-81179F61FB30}"/>
              </a:ext>
            </a:extLst>
          </p:cNvPr>
          <p:cNvPicPr>
            <a:picLocks noChangeAspect="1"/>
          </p:cNvPicPr>
          <p:nvPr/>
        </p:nvPicPr>
        <p:blipFill>
          <a:blip r:embed="rId3"/>
          <a:stretch>
            <a:fillRect/>
          </a:stretch>
        </p:blipFill>
        <p:spPr>
          <a:xfrm>
            <a:off x="10146395" y="5782333"/>
            <a:ext cx="694859" cy="833831"/>
          </a:xfrm>
          <a:prstGeom prst="rect">
            <a:avLst/>
          </a:prstGeom>
        </p:spPr>
      </p:pic>
      <p:sp>
        <p:nvSpPr>
          <p:cNvPr id="4" name="Google Shape;226;p21">
            <a:extLst>
              <a:ext uri="{FF2B5EF4-FFF2-40B4-BE49-F238E27FC236}">
                <a16:creationId xmlns:a16="http://schemas.microsoft.com/office/drawing/2014/main" id="{E1C2186D-044D-9280-2859-DF3F00F3D7CB}"/>
              </a:ext>
            </a:extLst>
          </p:cNvPr>
          <p:cNvSpPr/>
          <p:nvPr/>
        </p:nvSpPr>
        <p:spPr>
          <a:xfrm>
            <a:off x="945716" y="412987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26;p21">
            <a:extLst>
              <a:ext uri="{FF2B5EF4-FFF2-40B4-BE49-F238E27FC236}">
                <a16:creationId xmlns:a16="http://schemas.microsoft.com/office/drawing/2014/main" id="{23A785ED-C01A-3B3F-ABC1-3A9ADF128B20}"/>
              </a:ext>
            </a:extLst>
          </p:cNvPr>
          <p:cNvSpPr/>
          <p:nvPr/>
        </p:nvSpPr>
        <p:spPr>
          <a:xfrm>
            <a:off x="945716" y="325598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 name="Picture 11" descr="A picture containing clipart, cartoon, animated cartoon, illustration&#10;&#10;Description automatically generated">
            <a:extLst>
              <a:ext uri="{FF2B5EF4-FFF2-40B4-BE49-F238E27FC236}">
                <a16:creationId xmlns:a16="http://schemas.microsoft.com/office/drawing/2014/main" id="{E07A7A96-959E-DA02-2190-8424F52A8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4178" y="2094164"/>
            <a:ext cx="2323643" cy="2323643"/>
          </a:xfrm>
          <a:prstGeom prst="rect">
            <a:avLst/>
          </a:prstGeom>
        </p:spPr>
      </p:pic>
    </p:spTree>
    <p:extLst>
      <p:ext uri="{BB962C8B-B14F-4D97-AF65-F5344CB8AC3E}">
        <p14:creationId xmlns:p14="http://schemas.microsoft.com/office/powerpoint/2010/main" val="3128861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1600838" cy="461665"/>
          </a:xfrm>
          <a:prstGeom prst="rect">
            <a:avLst/>
          </a:prstGeom>
          <a:noFill/>
        </p:spPr>
        <p:txBody>
          <a:bodyPr wrap="square" rtlCol="0">
            <a:spAutoFit/>
          </a:bodyPr>
          <a:lstStyle/>
          <a:p>
            <a:r>
              <a:rPr lang="en-US" sz="2400" b="1" dirty="0"/>
              <a:t>Motivation</a:t>
            </a:r>
          </a:p>
        </p:txBody>
      </p:sp>
      <p:sp>
        <p:nvSpPr>
          <p:cNvPr id="2" name="Content Placeholder 2">
            <a:extLst>
              <a:ext uri="{FF2B5EF4-FFF2-40B4-BE49-F238E27FC236}">
                <a16:creationId xmlns:a16="http://schemas.microsoft.com/office/drawing/2014/main" id="{F010A2E5-893A-C305-DB7E-37CEEF58DDC8}"/>
              </a:ext>
            </a:extLst>
          </p:cNvPr>
          <p:cNvSpPr>
            <a:spLocks noGrp="1"/>
          </p:cNvSpPr>
          <p:nvPr/>
        </p:nvSpPr>
        <p:spPr>
          <a:xfrm>
            <a:off x="4560431" y="3152647"/>
            <a:ext cx="2935409" cy="44302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chemeClr val="tx1"/>
                </a:solidFill>
                <a:effectLst/>
              </a:rPr>
              <a:t>Why use our application</a:t>
            </a:r>
            <a:endParaRPr lang="en-US" b="0" i="0" dirty="0">
              <a:solidFill>
                <a:schemeClr val="tx1"/>
              </a:solidFill>
              <a:effectLst/>
            </a:endParaRPr>
          </a:p>
        </p:txBody>
      </p:sp>
      <p:pic>
        <p:nvPicPr>
          <p:cNvPr id="10" name="Picture 9" descr="A cartoon of a bottle of pills&#10;&#10;Description automatically generated with low confidence">
            <a:extLst>
              <a:ext uri="{FF2B5EF4-FFF2-40B4-BE49-F238E27FC236}">
                <a16:creationId xmlns:a16="http://schemas.microsoft.com/office/drawing/2014/main" id="{F373CEF9-9F6F-057F-25B3-81179F61FB30}"/>
              </a:ext>
            </a:extLst>
          </p:cNvPr>
          <p:cNvPicPr>
            <a:picLocks noChangeAspect="1"/>
          </p:cNvPicPr>
          <p:nvPr/>
        </p:nvPicPr>
        <p:blipFill>
          <a:blip r:embed="rId3"/>
          <a:stretch>
            <a:fillRect/>
          </a:stretch>
        </p:blipFill>
        <p:spPr>
          <a:xfrm>
            <a:off x="10146395" y="5782333"/>
            <a:ext cx="694859" cy="833831"/>
          </a:xfrm>
          <a:prstGeom prst="rect">
            <a:avLst/>
          </a:prstGeom>
        </p:spPr>
      </p:pic>
      <p:sp>
        <p:nvSpPr>
          <p:cNvPr id="7" name="Google Shape;226;p21">
            <a:extLst>
              <a:ext uri="{FF2B5EF4-FFF2-40B4-BE49-F238E27FC236}">
                <a16:creationId xmlns:a16="http://schemas.microsoft.com/office/drawing/2014/main" id="{23A785ED-C01A-3B3F-ABC1-3A9ADF128B20}"/>
              </a:ext>
            </a:extLst>
          </p:cNvPr>
          <p:cNvSpPr/>
          <p:nvPr/>
        </p:nvSpPr>
        <p:spPr>
          <a:xfrm>
            <a:off x="4433531" y="3291045"/>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 name="Picture 11" descr="A picture containing graphics, clipart, graphic design, cartoon&#10;&#10;Description automatically generated">
            <a:extLst>
              <a:ext uri="{FF2B5EF4-FFF2-40B4-BE49-F238E27FC236}">
                <a16:creationId xmlns:a16="http://schemas.microsoft.com/office/drawing/2014/main" id="{D6D70DA7-AFD6-EB00-890A-238F46B11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95" y="1823340"/>
            <a:ext cx="2935409" cy="2935409"/>
          </a:xfrm>
          <a:prstGeom prst="rect">
            <a:avLst/>
          </a:prstGeom>
        </p:spPr>
      </p:pic>
      <p:sp>
        <p:nvSpPr>
          <p:cNvPr id="13" name="TextBox 12">
            <a:extLst>
              <a:ext uri="{FF2B5EF4-FFF2-40B4-BE49-F238E27FC236}">
                <a16:creationId xmlns:a16="http://schemas.microsoft.com/office/drawing/2014/main" id="{8ABC3AA7-67A1-A0BE-5E7B-FCA64F86F9AC}"/>
              </a:ext>
            </a:extLst>
          </p:cNvPr>
          <p:cNvSpPr txBox="1"/>
          <p:nvPr/>
        </p:nvSpPr>
        <p:spPr>
          <a:xfrm>
            <a:off x="751796" y="4159045"/>
            <a:ext cx="1783205" cy="369332"/>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Motivation</a:t>
            </a:r>
          </a:p>
        </p:txBody>
      </p:sp>
    </p:spTree>
    <p:extLst>
      <p:ext uri="{BB962C8B-B14F-4D97-AF65-F5344CB8AC3E}">
        <p14:creationId xmlns:p14="http://schemas.microsoft.com/office/powerpoint/2010/main" val="2166580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348088" cy="461665"/>
          </a:xfrm>
          <a:prstGeom prst="rect">
            <a:avLst/>
          </a:prstGeom>
          <a:noFill/>
        </p:spPr>
        <p:txBody>
          <a:bodyPr wrap="square" rtlCol="0">
            <a:spAutoFit/>
          </a:bodyPr>
          <a:lstStyle/>
          <a:p>
            <a:r>
              <a:rPr lang="en-US" sz="2400" b="1" dirty="0"/>
              <a:t>Main Objectives</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0962476" y="5782333"/>
            <a:ext cx="694859" cy="833831"/>
          </a:xfrm>
          <a:prstGeom prst="rect">
            <a:avLst/>
          </a:prstGeom>
        </p:spPr>
      </p:pic>
      <p:sp>
        <p:nvSpPr>
          <p:cNvPr id="7" name="Google Shape;226;p21">
            <a:extLst>
              <a:ext uri="{FF2B5EF4-FFF2-40B4-BE49-F238E27FC236}">
                <a16:creationId xmlns:a16="http://schemas.microsoft.com/office/drawing/2014/main" id="{F3A8CDBE-5358-E516-0D5F-7A8F353A6F34}"/>
              </a:ext>
            </a:extLst>
          </p:cNvPr>
          <p:cNvSpPr/>
          <p:nvPr/>
        </p:nvSpPr>
        <p:spPr>
          <a:xfrm>
            <a:off x="1557883" y="2588592"/>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6;p21">
            <a:extLst>
              <a:ext uri="{FF2B5EF4-FFF2-40B4-BE49-F238E27FC236}">
                <a16:creationId xmlns:a16="http://schemas.microsoft.com/office/drawing/2014/main" id="{D22510F8-9391-700C-AADE-1226918B3AA3}"/>
              </a:ext>
            </a:extLst>
          </p:cNvPr>
          <p:cNvSpPr/>
          <p:nvPr/>
        </p:nvSpPr>
        <p:spPr>
          <a:xfrm>
            <a:off x="1557883" y="3127082"/>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Content Placeholder 2">
            <a:extLst>
              <a:ext uri="{FF2B5EF4-FFF2-40B4-BE49-F238E27FC236}">
                <a16:creationId xmlns:a16="http://schemas.microsoft.com/office/drawing/2014/main" id="{8830A591-13AC-47B3-A8B7-260DD199DB70}"/>
              </a:ext>
            </a:extLst>
          </p:cNvPr>
          <p:cNvSpPr>
            <a:spLocks noGrp="1"/>
          </p:cNvSpPr>
          <p:nvPr/>
        </p:nvSpPr>
        <p:spPr>
          <a:xfrm>
            <a:off x="1250625" y="1543580"/>
            <a:ext cx="8989135" cy="4450637"/>
          </a:xfrm>
          <a:prstGeom prst="rect">
            <a:avLst/>
          </a:prstGeom>
          <a:ln w="19050">
            <a:noFill/>
          </a:ln>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fontAlgn="base">
              <a:spcAft>
                <a:spcPts val="1200"/>
              </a:spcAft>
              <a:buNone/>
            </a:pPr>
            <a:r>
              <a:rPr lang="en-US" sz="2400" dirty="0">
                <a:solidFill>
                  <a:srgbClr val="FF0000"/>
                </a:solidFill>
              </a:rPr>
              <a:t>Our objective is to design an application that will:</a:t>
            </a:r>
          </a:p>
          <a:p>
            <a:pPr marL="36900" indent="0" fontAlgn="base">
              <a:spcAft>
                <a:spcPts val="1200"/>
              </a:spcAft>
              <a:buNone/>
            </a:pPr>
            <a:r>
              <a:rPr lang="en-US" sz="2400" dirty="0"/>
              <a:t>	</a:t>
            </a:r>
            <a:r>
              <a:rPr lang="en-US" dirty="0">
                <a:solidFill>
                  <a:schemeClr val="tx1"/>
                </a:solidFill>
              </a:rPr>
              <a:t>Remind patients to take their medications on time.</a:t>
            </a:r>
          </a:p>
          <a:p>
            <a:pPr marL="36900" indent="0" fontAlgn="base">
              <a:spcAft>
                <a:spcPts val="1200"/>
              </a:spcAft>
              <a:buNone/>
            </a:pPr>
            <a:r>
              <a:rPr lang="en-US" dirty="0">
                <a:solidFill>
                  <a:schemeClr val="tx1"/>
                </a:solidFill>
              </a:rPr>
              <a:t>	Remind patients to refill their medications before they run out.</a:t>
            </a:r>
          </a:p>
          <a:p>
            <a:pPr marL="36900" indent="0" fontAlgn="base">
              <a:spcAft>
                <a:spcPts val="1200"/>
              </a:spcAft>
              <a:buNone/>
            </a:pPr>
            <a:r>
              <a:rPr lang="en-US" dirty="0">
                <a:solidFill>
                  <a:schemeClr val="tx1"/>
                </a:solidFill>
              </a:rPr>
              <a:t>	Remind patients the dose for each medicine.</a:t>
            </a:r>
          </a:p>
          <a:p>
            <a:pPr marL="36900" indent="0" fontAlgn="base">
              <a:spcAft>
                <a:spcPts val="1200"/>
              </a:spcAft>
              <a:buNone/>
            </a:pPr>
            <a:r>
              <a:rPr lang="en-US" dirty="0">
                <a:solidFill>
                  <a:schemeClr val="tx1"/>
                </a:solidFill>
                <a:effectLst/>
              </a:rPr>
              <a:t>	Send SOS emergency alerts to family members.</a:t>
            </a:r>
            <a:endParaRPr lang="en-US" dirty="0">
              <a:solidFill>
                <a:schemeClr val="tx1"/>
              </a:solidFill>
            </a:endParaRPr>
          </a:p>
          <a:p>
            <a:pPr marL="36900" indent="0" fontAlgn="base">
              <a:spcAft>
                <a:spcPts val="1200"/>
              </a:spcAft>
              <a:buNone/>
            </a:pPr>
            <a:r>
              <a:rPr lang="en-US" dirty="0">
                <a:solidFill>
                  <a:schemeClr val="tx1"/>
                </a:solidFill>
              </a:rPr>
              <a:t>	Provide means to carry around a handwritten medication memo at all times.</a:t>
            </a:r>
          </a:p>
          <a:p>
            <a:pPr marL="36900" indent="0" fontAlgn="base">
              <a:spcAft>
                <a:spcPts val="1200"/>
              </a:spcAft>
              <a:buNone/>
            </a:pPr>
            <a:r>
              <a:rPr lang="en-US" dirty="0">
                <a:solidFill>
                  <a:schemeClr val="tx1"/>
                </a:solidFill>
              </a:rPr>
              <a:t>	Store medicine and its information in a database, if a user uses the same 	medicine more than one time.</a:t>
            </a:r>
          </a:p>
        </p:txBody>
      </p:sp>
      <p:sp>
        <p:nvSpPr>
          <p:cNvPr id="6" name="Google Shape;226;p21">
            <a:extLst>
              <a:ext uri="{FF2B5EF4-FFF2-40B4-BE49-F238E27FC236}">
                <a16:creationId xmlns:a16="http://schemas.microsoft.com/office/drawing/2014/main" id="{93D2E2EF-16D0-0E2D-BADD-CA9A11BEFC8A}"/>
              </a:ext>
            </a:extLst>
          </p:cNvPr>
          <p:cNvSpPr/>
          <p:nvPr/>
        </p:nvSpPr>
        <p:spPr>
          <a:xfrm>
            <a:off x="1557883" y="363729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26;p21">
            <a:extLst>
              <a:ext uri="{FF2B5EF4-FFF2-40B4-BE49-F238E27FC236}">
                <a16:creationId xmlns:a16="http://schemas.microsoft.com/office/drawing/2014/main" id="{BB318745-CE78-CF5E-3CE4-FDD0FDC53035}"/>
              </a:ext>
            </a:extLst>
          </p:cNvPr>
          <p:cNvSpPr/>
          <p:nvPr/>
        </p:nvSpPr>
        <p:spPr>
          <a:xfrm>
            <a:off x="1557883" y="4147510"/>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26;p21">
            <a:extLst>
              <a:ext uri="{FF2B5EF4-FFF2-40B4-BE49-F238E27FC236}">
                <a16:creationId xmlns:a16="http://schemas.microsoft.com/office/drawing/2014/main" id="{67BC10D7-1E72-CBC8-F842-B0D54CCF71C8}"/>
              </a:ext>
            </a:extLst>
          </p:cNvPr>
          <p:cNvSpPr/>
          <p:nvPr/>
        </p:nvSpPr>
        <p:spPr>
          <a:xfrm>
            <a:off x="1557883" y="4670356"/>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26;p21">
            <a:extLst>
              <a:ext uri="{FF2B5EF4-FFF2-40B4-BE49-F238E27FC236}">
                <a16:creationId xmlns:a16="http://schemas.microsoft.com/office/drawing/2014/main" id="{706CAB1B-AE59-4C37-2219-63A2AC7343B5}"/>
              </a:ext>
            </a:extLst>
          </p:cNvPr>
          <p:cNvSpPr/>
          <p:nvPr/>
        </p:nvSpPr>
        <p:spPr>
          <a:xfrm>
            <a:off x="1557883" y="5193202"/>
            <a:ext cx="126900" cy="126900"/>
          </a:xfrm>
          <a:prstGeom prst="ellipse">
            <a:avLst/>
          </a:prstGeom>
          <a:solidFill>
            <a:srgbClr val="FF000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86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7362"/>
            <a:ext cx="12192000" cy="6844430"/>
          </a:xfrm>
          <a:prstGeom prst="rect">
            <a:avLst/>
          </a:prstGeom>
        </p:spPr>
      </p:pic>
      <p:cxnSp>
        <p:nvCxnSpPr>
          <p:cNvPr id="15" name="Straight Connector 14"/>
          <p:cNvCxnSpPr/>
          <p:nvPr/>
        </p:nvCxnSpPr>
        <p:spPr>
          <a:xfrm flipV="1">
            <a:off x="178802" y="760653"/>
            <a:ext cx="11592784" cy="29275"/>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5268725" cy="461665"/>
          </a:xfrm>
          <a:prstGeom prst="rect">
            <a:avLst/>
          </a:prstGeom>
          <a:noFill/>
        </p:spPr>
        <p:txBody>
          <a:bodyPr wrap="square" rtlCol="0">
            <a:spAutoFit/>
          </a:bodyPr>
          <a:lstStyle/>
          <a:p>
            <a:r>
              <a:rPr lang="en-US" sz="2400" b="1" i="0" dirty="0">
                <a:effectLst/>
              </a:rPr>
              <a:t>Sustainable Development Goals</a:t>
            </a:r>
            <a:r>
              <a:rPr lang="en-US" sz="2400" b="1" dirty="0"/>
              <a:t> (SDG’s)</a:t>
            </a:r>
          </a:p>
        </p:txBody>
      </p:sp>
      <p:pic>
        <p:nvPicPr>
          <p:cNvPr id="4" name="Picture 3" descr="A cartoon of a bottle of pills&#10;&#10;Description automatically generated with low confidence">
            <a:extLst>
              <a:ext uri="{FF2B5EF4-FFF2-40B4-BE49-F238E27FC236}">
                <a16:creationId xmlns:a16="http://schemas.microsoft.com/office/drawing/2014/main" id="{F563D635-5F91-D47F-2B3F-1D8FB0AC2ABA}"/>
              </a:ext>
            </a:extLst>
          </p:cNvPr>
          <p:cNvPicPr>
            <a:picLocks noChangeAspect="1"/>
          </p:cNvPicPr>
          <p:nvPr/>
        </p:nvPicPr>
        <p:blipFill>
          <a:blip r:embed="rId3"/>
          <a:stretch>
            <a:fillRect/>
          </a:stretch>
        </p:blipFill>
        <p:spPr>
          <a:xfrm>
            <a:off x="11105466" y="5782333"/>
            <a:ext cx="694859" cy="833831"/>
          </a:xfrm>
          <a:prstGeom prst="rect">
            <a:avLst/>
          </a:prstGeom>
        </p:spPr>
      </p:pic>
      <p:sp>
        <p:nvSpPr>
          <p:cNvPr id="14" name="Google Shape;226;p21">
            <a:extLst>
              <a:ext uri="{FF2B5EF4-FFF2-40B4-BE49-F238E27FC236}">
                <a16:creationId xmlns:a16="http://schemas.microsoft.com/office/drawing/2014/main" id="{AFB6461B-3219-ED9D-9233-23D95B66AF96}"/>
              </a:ext>
            </a:extLst>
          </p:cNvPr>
          <p:cNvSpPr/>
          <p:nvPr/>
        </p:nvSpPr>
        <p:spPr>
          <a:xfrm>
            <a:off x="1625083" y="2346933"/>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descr="A picture containing text, font, green, screenshot&#10;&#10;Description automatically generated">
            <a:extLst>
              <a:ext uri="{FF2B5EF4-FFF2-40B4-BE49-F238E27FC236}">
                <a16:creationId xmlns:a16="http://schemas.microsoft.com/office/drawing/2014/main" id="{6201C37A-4260-857B-148F-0986859CC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569" y="2638571"/>
            <a:ext cx="1245929" cy="1230708"/>
          </a:xfrm>
          <a:prstGeom prst="rect">
            <a:avLst/>
          </a:prstGeom>
        </p:spPr>
      </p:pic>
      <p:sp>
        <p:nvSpPr>
          <p:cNvPr id="17" name="TextBox 16">
            <a:extLst>
              <a:ext uri="{FF2B5EF4-FFF2-40B4-BE49-F238E27FC236}">
                <a16:creationId xmlns:a16="http://schemas.microsoft.com/office/drawing/2014/main" id="{01BED566-2534-4F1B-879D-F8F3C4A0640A}"/>
              </a:ext>
            </a:extLst>
          </p:cNvPr>
          <p:cNvSpPr txBox="1"/>
          <p:nvPr/>
        </p:nvSpPr>
        <p:spPr>
          <a:xfrm>
            <a:off x="825137" y="3848702"/>
            <a:ext cx="1726791" cy="646331"/>
          </a:xfrm>
          <a:prstGeom prst="rect">
            <a:avLst/>
          </a:prstGeom>
          <a:noFill/>
        </p:spPr>
        <p:txBody>
          <a:bodyPr wrap="square" rtlCol="0">
            <a:spAutoFit/>
          </a:bodyPr>
          <a:lstStyle/>
          <a:p>
            <a:pPr algn="ctr"/>
            <a:r>
              <a:rPr lang="en-US" dirty="0">
                <a:solidFill>
                  <a:srgbClr val="279B48"/>
                </a:solidFill>
              </a:rPr>
              <a:t>Good Health and Well - Being</a:t>
            </a:r>
          </a:p>
        </p:txBody>
      </p:sp>
      <p:sp>
        <p:nvSpPr>
          <p:cNvPr id="18" name="Google Shape;226;p21">
            <a:extLst>
              <a:ext uri="{FF2B5EF4-FFF2-40B4-BE49-F238E27FC236}">
                <a16:creationId xmlns:a16="http://schemas.microsoft.com/office/drawing/2014/main" id="{62448F52-CC20-0169-B007-7F7D606CE60C}"/>
              </a:ext>
            </a:extLst>
          </p:cNvPr>
          <p:cNvSpPr/>
          <p:nvPr/>
        </p:nvSpPr>
        <p:spPr>
          <a:xfrm>
            <a:off x="4520683" y="2346933"/>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1" name="Picture 20" descr="A picture containing text, design, screenshot, font&#10;&#10;Description automatically generated">
            <a:extLst>
              <a:ext uri="{FF2B5EF4-FFF2-40B4-BE49-F238E27FC236}">
                <a16:creationId xmlns:a16="http://schemas.microsoft.com/office/drawing/2014/main" id="{42767D2D-C020-DB32-88F4-9163052603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9067" y="2614262"/>
            <a:ext cx="1230131" cy="1234440"/>
          </a:xfrm>
          <a:prstGeom prst="rect">
            <a:avLst/>
          </a:prstGeom>
        </p:spPr>
      </p:pic>
      <p:sp>
        <p:nvSpPr>
          <p:cNvPr id="22" name="TextBox 21">
            <a:extLst>
              <a:ext uri="{FF2B5EF4-FFF2-40B4-BE49-F238E27FC236}">
                <a16:creationId xmlns:a16="http://schemas.microsoft.com/office/drawing/2014/main" id="{32B569E2-DED5-A04C-2A56-73A2E106BD87}"/>
              </a:ext>
            </a:extLst>
          </p:cNvPr>
          <p:cNvSpPr txBox="1"/>
          <p:nvPr/>
        </p:nvSpPr>
        <p:spPr>
          <a:xfrm>
            <a:off x="3720736" y="3850939"/>
            <a:ext cx="1726791" cy="923330"/>
          </a:xfrm>
          <a:prstGeom prst="rect">
            <a:avLst/>
          </a:prstGeom>
          <a:noFill/>
        </p:spPr>
        <p:txBody>
          <a:bodyPr wrap="square" rtlCol="0">
            <a:spAutoFit/>
          </a:bodyPr>
          <a:lstStyle/>
          <a:p>
            <a:pPr algn="ctr"/>
            <a:r>
              <a:rPr lang="en-US" dirty="0">
                <a:solidFill>
                  <a:srgbClr val="F36D25"/>
                </a:solidFill>
              </a:rPr>
              <a:t>Industry, Innovation, and Infrastructure</a:t>
            </a:r>
          </a:p>
        </p:txBody>
      </p:sp>
      <p:sp>
        <p:nvSpPr>
          <p:cNvPr id="23" name="Google Shape;226;p21">
            <a:extLst>
              <a:ext uri="{FF2B5EF4-FFF2-40B4-BE49-F238E27FC236}">
                <a16:creationId xmlns:a16="http://schemas.microsoft.com/office/drawing/2014/main" id="{65E62286-A6BF-DAAA-5AC3-7D71AA02AD0A}"/>
              </a:ext>
            </a:extLst>
          </p:cNvPr>
          <p:cNvSpPr/>
          <p:nvPr/>
        </p:nvSpPr>
        <p:spPr>
          <a:xfrm>
            <a:off x="7416283" y="2343966"/>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5" name="Picture 24" descr="A picture containing text, font, logo, graphics&#10;&#10;Description automatically generated">
            <a:extLst>
              <a:ext uri="{FF2B5EF4-FFF2-40B4-BE49-F238E27FC236}">
                <a16:creationId xmlns:a16="http://schemas.microsoft.com/office/drawing/2014/main" id="{4A86444C-19F8-7837-43F8-E17159ADBD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2651" y="2610530"/>
            <a:ext cx="1245364" cy="1234440"/>
          </a:xfrm>
          <a:prstGeom prst="rect">
            <a:avLst/>
          </a:prstGeom>
        </p:spPr>
      </p:pic>
      <p:sp>
        <p:nvSpPr>
          <p:cNvPr id="26" name="TextBox 25">
            <a:extLst>
              <a:ext uri="{FF2B5EF4-FFF2-40B4-BE49-F238E27FC236}">
                <a16:creationId xmlns:a16="http://schemas.microsoft.com/office/drawing/2014/main" id="{4EA2178D-FAC7-793A-F857-61130CEF1F7F}"/>
              </a:ext>
            </a:extLst>
          </p:cNvPr>
          <p:cNvSpPr txBox="1"/>
          <p:nvPr/>
        </p:nvSpPr>
        <p:spPr>
          <a:xfrm>
            <a:off x="9511937" y="3844970"/>
            <a:ext cx="1726791" cy="923330"/>
          </a:xfrm>
          <a:prstGeom prst="rect">
            <a:avLst/>
          </a:prstGeom>
          <a:solidFill>
            <a:schemeClr val="bg1">
              <a:alpha val="58000"/>
            </a:schemeClr>
          </a:solidFill>
        </p:spPr>
        <p:txBody>
          <a:bodyPr wrap="square" rtlCol="0">
            <a:spAutoFit/>
          </a:bodyPr>
          <a:lstStyle/>
          <a:p>
            <a:pPr algn="ctr"/>
            <a:r>
              <a:rPr lang="en-US" dirty="0">
                <a:solidFill>
                  <a:srgbClr val="CF8D2A"/>
                </a:solidFill>
              </a:rPr>
              <a:t>Responsible Consumption and Production</a:t>
            </a:r>
          </a:p>
        </p:txBody>
      </p:sp>
      <p:sp>
        <p:nvSpPr>
          <p:cNvPr id="27" name="Google Shape;226;p21">
            <a:extLst>
              <a:ext uri="{FF2B5EF4-FFF2-40B4-BE49-F238E27FC236}">
                <a16:creationId xmlns:a16="http://schemas.microsoft.com/office/drawing/2014/main" id="{03D2AC81-3AD3-FCE6-1D15-CD8712B82EE8}"/>
              </a:ext>
            </a:extLst>
          </p:cNvPr>
          <p:cNvSpPr/>
          <p:nvPr/>
        </p:nvSpPr>
        <p:spPr>
          <a:xfrm>
            <a:off x="10311883" y="2343966"/>
            <a:ext cx="126900" cy="126900"/>
          </a:xfrm>
          <a:prstGeom prst="ellipse">
            <a:avLst/>
          </a:prstGeom>
          <a:solidFill>
            <a:srgbClr val="00B0F0"/>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9" name="Picture 28" descr="A picture containing text, design, font, screenshot&#10;&#10;Description automatically generated">
            <a:extLst>
              <a:ext uri="{FF2B5EF4-FFF2-40B4-BE49-F238E27FC236}">
                <a16:creationId xmlns:a16="http://schemas.microsoft.com/office/drawing/2014/main" id="{0B457417-D3D7-7349-12EA-AD5CEC15421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6767" y="2610530"/>
            <a:ext cx="1236617" cy="1234440"/>
          </a:xfrm>
          <a:prstGeom prst="rect">
            <a:avLst/>
          </a:prstGeom>
        </p:spPr>
      </p:pic>
      <p:sp>
        <p:nvSpPr>
          <p:cNvPr id="30" name="TextBox 29">
            <a:extLst>
              <a:ext uri="{FF2B5EF4-FFF2-40B4-BE49-F238E27FC236}">
                <a16:creationId xmlns:a16="http://schemas.microsoft.com/office/drawing/2014/main" id="{BF273A5B-8CB4-70D9-9CB8-880C7AAE24EC}"/>
              </a:ext>
            </a:extLst>
          </p:cNvPr>
          <p:cNvSpPr txBox="1"/>
          <p:nvPr/>
        </p:nvSpPr>
        <p:spPr>
          <a:xfrm>
            <a:off x="6611679" y="3844970"/>
            <a:ext cx="1726791" cy="923330"/>
          </a:xfrm>
          <a:prstGeom prst="rect">
            <a:avLst/>
          </a:prstGeom>
          <a:noFill/>
        </p:spPr>
        <p:txBody>
          <a:bodyPr wrap="square" rtlCol="0">
            <a:spAutoFit/>
          </a:bodyPr>
          <a:lstStyle/>
          <a:p>
            <a:pPr algn="ctr"/>
            <a:r>
              <a:rPr lang="en-US" b="0" i="0" dirty="0">
                <a:solidFill>
                  <a:srgbClr val="F99D26"/>
                </a:solidFill>
                <a:effectLst/>
                <a:latin typeface="gg sans"/>
              </a:rPr>
              <a:t>Sustainable Cities and Communities</a:t>
            </a:r>
            <a:endParaRPr lang="en-US" dirty="0">
              <a:solidFill>
                <a:srgbClr val="F99D26"/>
              </a:solidFill>
            </a:endParaRPr>
          </a:p>
        </p:txBody>
      </p:sp>
    </p:spTree>
    <p:extLst>
      <p:ext uri="{BB962C8B-B14F-4D97-AF65-F5344CB8AC3E}">
        <p14:creationId xmlns:p14="http://schemas.microsoft.com/office/powerpoint/2010/main" val="1403142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739</Words>
  <Application>Microsoft Office PowerPoint</Application>
  <PresentationFormat>Widescreen</PresentationFormat>
  <Paragraphs>153</Paragraphs>
  <Slides>21</Slides>
  <Notes>0</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gg sans</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Nour</cp:lastModifiedBy>
  <cp:revision>129</cp:revision>
  <dcterms:created xsi:type="dcterms:W3CDTF">2019-11-03T13:54:28Z</dcterms:created>
  <dcterms:modified xsi:type="dcterms:W3CDTF">2023-07-03T12:42:46Z</dcterms:modified>
</cp:coreProperties>
</file>