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6" r:id="rId2"/>
    <p:sldId id="276" r:id="rId3"/>
    <p:sldId id="277" r:id="rId4"/>
    <p:sldId id="259" r:id="rId5"/>
    <p:sldId id="260" r:id="rId6"/>
    <p:sldId id="278" r:id="rId7"/>
    <p:sldId id="279" r:id="rId8"/>
    <p:sldId id="280" r:id="rId9"/>
    <p:sldId id="281" r:id="rId10"/>
    <p:sldId id="282" r:id="rId11"/>
    <p:sldId id="283" r:id="rId12"/>
    <p:sldId id="284" r:id="rId13"/>
    <p:sldId id="285" r:id="rId14"/>
    <p:sldId id="286" r:id="rId15"/>
    <p:sldId id="289" r:id="rId16"/>
    <p:sldId id="287" r:id="rId17"/>
    <p:sldId id="290" r:id="rId18"/>
    <p:sldId id="288" r:id="rId19"/>
    <p:sldId id="291" r:id="rId20"/>
    <p:sldId id="292" r:id="rId21"/>
    <p:sldId id="293" r:id="rId22"/>
    <p:sldId id="294" r:id="rId23"/>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3"/>
    <p:restoredTop sz="94631"/>
  </p:normalViewPr>
  <p:slideViewPr>
    <p:cSldViewPr snapToGrid="0" snapToObjects="1">
      <p:cViewPr varScale="1">
        <p:scale>
          <a:sx n="117" d="100"/>
          <a:sy n="117" d="100"/>
        </p:scale>
        <p:origin x="176" y="208"/>
      </p:cViewPr>
      <p:guideLst>
        <p:guide orient="horz" pos="1597"/>
        <p:guide pos="2880"/>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4187914-B3E1-B646-8F86-6745800F77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41CC8B9-A4D1-A44D-9A86-D2916B04AF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39A4E0-B3CC-9546-9379-057BE8C99223}" type="datetimeFigureOut">
              <a:rPr kumimoji="1" lang="ja-JP" altLang="en-US" smtClean="0"/>
              <a:t>2019/2/27</a:t>
            </a:fld>
            <a:endParaRPr kumimoji="1" lang="ja-JP" altLang="en-US"/>
          </a:p>
        </p:txBody>
      </p:sp>
      <p:sp>
        <p:nvSpPr>
          <p:cNvPr id="4" name="フッター プレースホルダー 3">
            <a:extLst>
              <a:ext uri="{FF2B5EF4-FFF2-40B4-BE49-F238E27FC236}">
                <a16:creationId xmlns:a16="http://schemas.microsoft.com/office/drawing/2014/main" id="{3004142A-30CA-0F44-AB5C-4DC31F01A4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FE74DBC-185A-D943-A900-9D705F1E5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BF4C56-06AF-9C43-84A3-724806F43E8F}" type="slidenum">
              <a:rPr kumimoji="1" lang="ja-JP" altLang="en-US" smtClean="0"/>
              <a:t>‹#›</a:t>
            </a:fld>
            <a:endParaRPr kumimoji="1" lang="ja-JP" altLang="en-US"/>
          </a:p>
        </p:txBody>
      </p:sp>
    </p:spTree>
    <p:extLst>
      <p:ext uri="{BB962C8B-B14F-4D97-AF65-F5344CB8AC3E}">
        <p14:creationId xmlns:p14="http://schemas.microsoft.com/office/powerpoint/2010/main" val="1741843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CCD81-F764-B64D-BE5D-80A9741E514A}" type="datetimeFigureOut">
              <a:rPr kumimoji="1" lang="ja-JP" altLang="en-US" smtClean="0"/>
              <a:t>2019/2/27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A19FE-96BD-5F44-ABCF-483131B9B44C}" type="slidenum">
              <a:rPr kumimoji="1" lang="ja-JP" altLang="en-US" smtClean="0"/>
              <a:t>‹#›</a:t>
            </a:fld>
            <a:endParaRPr kumimoji="1" lang="ja-JP" altLang="en-US"/>
          </a:p>
        </p:txBody>
      </p:sp>
    </p:spTree>
    <p:extLst>
      <p:ext uri="{BB962C8B-B14F-4D97-AF65-F5344CB8AC3E}">
        <p14:creationId xmlns:p14="http://schemas.microsoft.com/office/powerpoint/2010/main" val="1803429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845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7a0420dba_0_1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7a0420dba_0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625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7a0420dba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7a0420dba_0_1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7a0420dba_0_1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7a0420dba_0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32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7a0420dba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7a0420dba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489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a0420dba_0_1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7a0420dba_0_1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628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7a0420dba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7a0420dba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824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7a0420dba_0_1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7a0420dba_0_1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37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7a0420dba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7a0420dba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491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7a0420dba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7a0420dba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62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7a0420dba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7a0420dba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09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7a0420d4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7a0420d4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011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7a0420dba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7a0420dba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62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7a0420dba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7a0420dba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243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ba3fda9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ba3fda9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71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7a0420dba_0_1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7a0420dba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91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701553b8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701553b8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88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7a0420dba_0_1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7a0420dba_0_1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43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7a0420dba_0_1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7a0420dba_0_1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41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7a0420dba_0_1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7a0420dba_0_1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978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7a0420dba_0_1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7a0420dba_0_1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159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7a0420dba_0_1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7a0420dba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224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881A0A3-67F1-9E48-8277-7FED58D6500D}"/>
              </a:ext>
            </a:extLst>
          </p:cNvPr>
          <p:cNvPicPr>
            <a:picLocks noChangeAspect="1"/>
          </p:cNvPicPr>
          <p:nvPr userDrawn="1"/>
        </p:nvPicPr>
        <p:blipFill>
          <a:blip r:embed="rId2"/>
          <a:stretch>
            <a:fillRect/>
          </a:stretch>
        </p:blipFill>
        <p:spPr>
          <a:xfrm>
            <a:off x="904875" y="184685"/>
            <a:ext cx="7334250" cy="4777740"/>
          </a:xfrm>
          <a:prstGeom prst="rect">
            <a:avLst/>
          </a:prstGeom>
        </p:spPr>
      </p:pic>
      <p:sp>
        <p:nvSpPr>
          <p:cNvPr id="2" name="Title 1"/>
          <p:cNvSpPr>
            <a:spLocks noGrp="1"/>
          </p:cNvSpPr>
          <p:nvPr>
            <p:ph type="ctrTitle"/>
          </p:nvPr>
        </p:nvSpPr>
        <p:spPr>
          <a:xfrm>
            <a:off x="2098307" y="1198345"/>
            <a:ext cx="4947387" cy="1434127"/>
          </a:xfrm>
        </p:spPr>
        <p:txBody>
          <a:bodyPr anchor="b">
            <a:normAutofit/>
          </a:bodyPr>
          <a:lstStyle>
            <a:lvl1pPr algn="ctr">
              <a:defRPr sz="3200" b="1" i="0">
                <a:solidFill>
                  <a:schemeClr val="tx1">
                    <a:lumMod val="85000"/>
                    <a:lumOff val="15000"/>
                  </a:schemeClr>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098307" y="2701528"/>
            <a:ext cx="4947387" cy="1241822"/>
          </a:xfrm>
        </p:spPr>
        <p:txBody>
          <a:bodyPr>
            <a:normAutofit/>
          </a:bodyPr>
          <a:lstStyle>
            <a:lvl1pPr marL="0" indent="0" algn="ctr">
              <a:buNone/>
              <a:defRPr sz="1800" b="0" i="0">
                <a:latin typeface="Meiryo" panose="020B0604030504040204" pitchFamily="34" charset="-128"/>
                <a:ea typeface="Meiryo"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8D6DEB8-52FC-CD4A-8AC7-0DBB5083108C}" type="datetime1">
              <a:rPr lang="ja-JP" altLang="en-US" smtClean="0"/>
              <a:t>2019/2/27</a:t>
            </a:fld>
            <a:endParaRPr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 altLang="ja-JP"/>
              <a:t>©Tomonari, Murakami</a:t>
            </a:r>
            <a:endParaRPr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6E3AF7C-855F-794F-9EAC-985E30555ABB}" type="slidenum">
              <a:rPr lang="ja-JP" altLang="en-US" smtClean="0"/>
              <a:pPr/>
              <a:t>‹#›</a:t>
            </a:fld>
            <a:endParaRPr lang="ja-JP" altLang="en-US"/>
          </a:p>
        </p:txBody>
      </p:sp>
      <p:sp>
        <p:nvSpPr>
          <p:cNvPr id="8" name="Rectangle 1">
            <a:extLst>
              <a:ext uri="{FF2B5EF4-FFF2-40B4-BE49-F238E27FC236}">
                <a16:creationId xmlns:a16="http://schemas.microsoft.com/office/drawing/2014/main" id="{5B2ED0CF-C46B-4548-A69D-5836CD88C30C}"/>
              </a:ext>
            </a:extLst>
          </p:cNvPr>
          <p:cNvSpPr>
            <a:spLocks noChangeArrowheads="1"/>
          </p:cNvSpPr>
          <p:nvPr userDrawn="1"/>
        </p:nvSpPr>
        <p:spPr bwMode="auto">
          <a:xfrm>
            <a:off x="628650" y="2551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57006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DA31D3D-2ED3-224A-8376-599EBF3963AF}"/>
              </a:ext>
            </a:extLst>
          </p:cNvPr>
          <p:cNvPicPr>
            <a:picLocks noChangeAspect="1"/>
          </p:cNvPicPr>
          <p:nvPr userDrawn="1"/>
        </p:nvPicPr>
        <p:blipFill>
          <a:blip r:embed="rId2"/>
          <a:stretch>
            <a:fillRect/>
          </a:stretch>
        </p:blipFill>
        <p:spPr>
          <a:xfrm>
            <a:off x="904875" y="184685"/>
            <a:ext cx="7334250" cy="4777740"/>
          </a:xfrm>
          <a:prstGeom prst="rect">
            <a:avLst/>
          </a:prstGeom>
        </p:spPr>
      </p:pic>
      <p:sp>
        <p:nvSpPr>
          <p:cNvPr id="4" name="Date Placeholder 3"/>
          <p:cNvSpPr>
            <a:spLocks noGrp="1"/>
          </p:cNvSpPr>
          <p:nvPr>
            <p:ph type="dt" sz="half" idx="10"/>
          </p:nvPr>
        </p:nvSpPr>
        <p:spPr/>
        <p:txBody>
          <a:bodyPr/>
          <a:lstStyle/>
          <a:p>
            <a:fld id="{28DC80CB-8B47-B545-92E6-53ED2B961233}" type="datetime1">
              <a:rPr kumimoji="1" lang="ja-JP" altLang="en-US" smtClean="0"/>
              <a:t>2019/2/27</a:t>
            </a:fld>
            <a:endParaRPr kumimoji="1" lang="ja-JP" altLang="en-US"/>
          </a:p>
        </p:txBody>
      </p:sp>
      <p:sp>
        <p:nvSpPr>
          <p:cNvPr id="5" name="Footer Placeholder 4"/>
          <p:cNvSpPr>
            <a:spLocks noGrp="1"/>
          </p:cNvSpPr>
          <p:nvPr>
            <p:ph type="ftr" sz="quarter" idx="11"/>
          </p:nvPr>
        </p:nvSpPr>
        <p:spPr/>
        <p:txBody>
          <a:bodyPr/>
          <a:lstStyle/>
          <a:p>
            <a:r>
              <a:rPr kumimoji="1" lang="en" altLang="ja-JP"/>
              <a:t>©Tomonari, Murakami</a:t>
            </a:r>
            <a:endParaRPr kumimoji="1" lang="ja-JP" altLang="en-US"/>
          </a:p>
        </p:txBody>
      </p:sp>
      <p:sp>
        <p:nvSpPr>
          <p:cNvPr id="6" name="Slide Number Placeholder 5"/>
          <p:cNvSpPr>
            <a:spLocks noGrp="1"/>
          </p:cNvSpPr>
          <p:nvPr>
            <p:ph type="sldNum" sz="quarter" idx="12"/>
          </p:nvPr>
        </p:nvSpPr>
        <p:spPr/>
        <p:txBody>
          <a:bodyPr/>
          <a:lstStyle/>
          <a:p>
            <a:fld id="{46E3AF7C-855F-794F-9EAC-985E30555ABB}" type="slidenum">
              <a:rPr kumimoji="1" lang="ja-JP" altLang="en-US" smtClean="0"/>
              <a:t>‹#›</a:t>
            </a:fld>
            <a:endParaRPr kumimoji="1" lang="ja-JP" altLang="en-US"/>
          </a:p>
        </p:txBody>
      </p:sp>
      <p:sp>
        <p:nvSpPr>
          <p:cNvPr id="2" name="Title 1"/>
          <p:cNvSpPr>
            <a:spLocks noGrp="1"/>
          </p:cNvSpPr>
          <p:nvPr>
            <p:ph type="title"/>
          </p:nvPr>
        </p:nvSpPr>
        <p:spPr>
          <a:xfrm>
            <a:off x="2233061" y="1389300"/>
            <a:ext cx="4677879" cy="1957956"/>
          </a:xfrm>
          <a:ln>
            <a:noFill/>
          </a:ln>
        </p:spPr>
        <p:txBody>
          <a:bodyPr lIns="90000" anchor="ctr" anchorCtr="0">
            <a:normAutofit/>
          </a:bodyPr>
          <a:lstStyle>
            <a:lvl1pPr algn="ctr">
              <a:defRPr sz="3200">
                <a:solidFill>
                  <a:schemeClr val="tx2">
                    <a:lumMod val="50000"/>
                  </a:schemeClr>
                </a:solidFill>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50462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D02B14A3-B384-0742-9555-16C1F6CA92EE}"/>
              </a:ext>
            </a:extLst>
          </p:cNvPr>
          <p:cNvPicPr>
            <a:picLocks noChangeAspect="1"/>
          </p:cNvPicPr>
          <p:nvPr userDrawn="1"/>
        </p:nvPicPr>
        <p:blipFill>
          <a:blip r:embed="rId2"/>
          <a:stretch>
            <a:fillRect/>
          </a:stretch>
        </p:blipFill>
        <p:spPr>
          <a:xfrm>
            <a:off x="6988614" y="3810742"/>
            <a:ext cx="1987718" cy="1147012"/>
          </a:xfrm>
          <a:prstGeom prst="rect">
            <a:avLst/>
          </a:prstGeom>
        </p:spPr>
      </p:pic>
      <p:sp>
        <p:nvSpPr>
          <p:cNvPr id="2" name="Title 1"/>
          <p:cNvSpPr>
            <a:spLocks noGrp="1"/>
          </p:cNvSpPr>
          <p:nvPr>
            <p:ph type="title"/>
          </p:nvPr>
        </p:nvSpPr>
        <p:spPr/>
        <p:txBody>
          <a:bodyPr/>
          <a:lstStyle>
            <a:lvl1pPr>
              <a:defRPr>
                <a:solidFill>
                  <a:schemeClr val="accent2">
                    <a:lumMod val="50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buClr>
                <a:schemeClr val="accent1"/>
              </a:buClr>
              <a:defRPr/>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3A9177F9-2F7A-AA4F-9F5C-C946A314D614}" type="datetime1">
              <a:rPr kumimoji="1" lang="ja-JP" altLang="en-US" smtClean="0"/>
              <a:t>2019/2/27</a:t>
            </a:fld>
            <a:endParaRPr kumimoji="1" lang="ja-JP" altLang="en-US"/>
          </a:p>
        </p:txBody>
      </p:sp>
      <p:sp>
        <p:nvSpPr>
          <p:cNvPr id="5" name="Footer Placeholder 4"/>
          <p:cNvSpPr>
            <a:spLocks noGrp="1"/>
          </p:cNvSpPr>
          <p:nvPr>
            <p:ph type="ftr" sz="quarter" idx="11"/>
          </p:nvPr>
        </p:nvSpPr>
        <p:spPr/>
        <p:txBody>
          <a:bodyPr/>
          <a:lstStyle/>
          <a:p>
            <a:r>
              <a:rPr kumimoji="1" lang="en" altLang="ja-JP"/>
              <a:t>©Tomonari, Murakami</a:t>
            </a:r>
            <a:endParaRPr kumimoji="1" lang="ja-JP" altLang="en-US"/>
          </a:p>
        </p:txBody>
      </p:sp>
      <p:sp>
        <p:nvSpPr>
          <p:cNvPr id="6" name="Slide Number Placeholder 5"/>
          <p:cNvSpPr>
            <a:spLocks noGrp="1"/>
          </p:cNvSpPr>
          <p:nvPr>
            <p:ph type="sldNum" sz="quarter" idx="12"/>
          </p:nvPr>
        </p:nvSpPr>
        <p:spPr/>
        <p:txBody>
          <a:bodyPr/>
          <a:lstStyle/>
          <a:p>
            <a:fld id="{46E3AF7C-855F-794F-9EAC-985E30555ABB}"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8186EFCA-0C61-444E-9A7E-BF1EE80D085D}"/>
              </a:ext>
            </a:extLst>
          </p:cNvPr>
          <p:cNvPicPr>
            <a:picLocks noChangeAspect="1"/>
          </p:cNvPicPr>
          <p:nvPr userDrawn="1"/>
        </p:nvPicPr>
        <p:blipFill>
          <a:blip r:embed="rId3"/>
          <a:stretch>
            <a:fillRect/>
          </a:stretch>
        </p:blipFill>
        <p:spPr>
          <a:xfrm>
            <a:off x="172202" y="123539"/>
            <a:ext cx="722000" cy="734667"/>
          </a:xfrm>
          <a:prstGeom prst="rect">
            <a:avLst/>
          </a:prstGeom>
        </p:spPr>
      </p:pic>
      <p:cxnSp>
        <p:nvCxnSpPr>
          <p:cNvPr id="10" name="直線コネクタ 9">
            <a:extLst>
              <a:ext uri="{FF2B5EF4-FFF2-40B4-BE49-F238E27FC236}">
                <a16:creationId xmlns:a16="http://schemas.microsoft.com/office/drawing/2014/main" id="{32ABB20C-2564-0741-98A2-2D5946E25E09}"/>
              </a:ext>
            </a:extLst>
          </p:cNvPr>
          <p:cNvCxnSpPr>
            <a:cxnSpLocks/>
          </p:cNvCxnSpPr>
          <p:nvPr userDrawn="1"/>
        </p:nvCxnSpPr>
        <p:spPr>
          <a:xfrm>
            <a:off x="281332" y="821369"/>
            <a:ext cx="8622035" cy="0"/>
          </a:xfrm>
          <a:prstGeom prst="line">
            <a:avLst/>
          </a:prstGeom>
          <a:ln w="6350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65575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54690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667" y="249766"/>
            <a:ext cx="7886700" cy="524465"/>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102117"/>
            <a:ext cx="7886700" cy="3263504"/>
          </a:xfrm>
          <a:prstGeom prst="rect">
            <a:avLst/>
          </a:prstGeom>
        </p:spPr>
        <p:txBody>
          <a:bodyPr vert="horz" lIns="91440" tIns="45720" rIns="91440" bIns="45720" rtlCol="0">
            <a:normAutofit/>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F8EB12DA-DF18-834B-A0B0-FC9C561FD7A2}" type="datetime1">
              <a:rPr lang="ja-JP" altLang="en-US" smtClean="0"/>
              <a:t>2019/2/27</a:t>
            </a:fld>
            <a:endParaRPr lang="ja-JP"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r>
              <a:rPr lang="en" altLang="ja-JP"/>
              <a:t>©Tomonari, Murakami</a:t>
            </a:r>
            <a:endParaRPr lang="ja-JP"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46E3AF7C-855F-794F-9EAC-985E30555ABB}" type="slidenum">
              <a:rPr lang="ja-JP" altLang="en-US" smtClean="0"/>
              <a:pPr/>
              <a:t>‹#›</a:t>
            </a:fld>
            <a:endParaRPr lang="ja-JP" altLang="en-US"/>
          </a:p>
        </p:txBody>
      </p:sp>
    </p:spTree>
    <p:extLst>
      <p:ext uri="{BB962C8B-B14F-4D97-AF65-F5344CB8AC3E}">
        <p14:creationId xmlns:p14="http://schemas.microsoft.com/office/powerpoint/2010/main" val="308677245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Lst>
  <p:hf sldNum="0" hdr="0" dt="0"/>
  <p:txStyles>
    <p:titleStyle>
      <a:lvl1pPr algn="l" defTabSz="914400" rtl="0" eaLnBrk="1" latinLnBrk="0" hangingPunct="1">
        <a:lnSpc>
          <a:spcPct val="90000"/>
        </a:lnSpc>
        <a:spcBef>
          <a:spcPct val="0"/>
        </a:spcBef>
        <a:buNone/>
        <a:defRPr kumimoji="1" sz="3200" b="1" i="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kumimoji="1" sz="1800" b="0" i="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063168" y="879050"/>
            <a:ext cx="7282364" cy="189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4400" dirty="0">
                <a:solidFill>
                  <a:schemeClr val="tx2">
                    <a:lumMod val="75000"/>
                  </a:schemeClr>
                </a:solidFill>
                <a:latin typeface="Meiryo UI" panose="020B0604030504040204" pitchFamily="34" charset="-128"/>
                <a:ea typeface="Meiryo UI" panose="020B0604030504040204" pitchFamily="34" charset="-128"/>
              </a:rPr>
              <a:t>Python入門 &amp;</a:t>
            </a:r>
            <a:endParaRPr sz="4400" dirty="0">
              <a:solidFill>
                <a:schemeClr val="tx2">
                  <a:lumMod val="75000"/>
                </a:schemeClr>
              </a:solidFill>
              <a:latin typeface="Meiryo UI" panose="020B0604030504040204" pitchFamily="34" charset="-128"/>
              <a:ea typeface="Meiryo UI" panose="020B0604030504040204" pitchFamily="34" charset="-128"/>
            </a:endParaRPr>
          </a:p>
          <a:p>
            <a:pPr marL="0" lvl="0" indent="0" algn="l" rtl="0">
              <a:spcBef>
                <a:spcPts val="0"/>
              </a:spcBef>
              <a:spcAft>
                <a:spcPts val="0"/>
              </a:spcAft>
              <a:buNone/>
            </a:pPr>
            <a:r>
              <a:rPr lang="ja" sz="4400" dirty="0">
                <a:solidFill>
                  <a:schemeClr val="tx2">
                    <a:lumMod val="75000"/>
                  </a:schemeClr>
                </a:solidFill>
                <a:latin typeface="Meiryo UI" panose="020B0604030504040204" pitchFamily="34" charset="-128"/>
                <a:ea typeface="Meiryo UI" panose="020B0604030504040204" pitchFamily="34" charset="-128"/>
              </a:rPr>
              <a:t>機械学習に必要な数学講座</a:t>
            </a:r>
            <a:endParaRPr sz="4400" dirty="0">
              <a:solidFill>
                <a:schemeClr val="tx2">
                  <a:lumMod val="75000"/>
                </a:schemeClr>
              </a:solidFill>
              <a:latin typeface="Meiryo UI" panose="020B0604030504040204" pitchFamily="34" charset="-128"/>
              <a:ea typeface="Meiryo UI" panose="020B0604030504040204" pitchFamily="34" charset="-128"/>
            </a:endParaRPr>
          </a:p>
        </p:txBody>
      </p:sp>
      <p:pic>
        <p:nvPicPr>
          <p:cNvPr id="63" name="Google Shape;63;p13"/>
          <p:cNvPicPr preferRelativeResize="0"/>
          <p:nvPr/>
        </p:nvPicPr>
        <p:blipFill>
          <a:blip r:embed="rId3">
            <a:alphaModFix/>
          </a:blip>
          <a:stretch>
            <a:fillRect/>
          </a:stretch>
        </p:blipFill>
        <p:spPr>
          <a:xfrm>
            <a:off x="3623750" y="3678750"/>
            <a:ext cx="1896500" cy="916850"/>
          </a:xfrm>
          <a:prstGeom prst="rect">
            <a:avLst/>
          </a:prstGeom>
          <a:noFill/>
          <a:ln>
            <a:noFill/>
          </a:ln>
        </p:spPr>
      </p:pic>
    </p:spTree>
    <p:extLst>
      <p:ext uri="{BB962C8B-B14F-4D97-AF65-F5344CB8AC3E}">
        <p14:creationId xmlns:p14="http://schemas.microsoft.com/office/powerpoint/2010/main" val="693641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16667" y="171943"/>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7.</a:t>
            </a:r>
            <a:r>
              <a:rPr lang="ja" altLang="en-US" sz="2000" dirty="0"/>
              <a:t>タプル</a:t>
            </a:r>
            <a:endParaRPr sz="2000" dirty="0"/>
          </a:p>
        </p:txBody>
      </p:sp>
      <p:sp>
        <p:nvSpPr>
          <p:cNvPr id="126" name="Google Shape;126;p22"/>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a:latin typeface="Meiryo UI" panose="020B0604030504040204" pitchFamily="34" charset="-128"/>
                <a:ea typeface="Meiryo UI" panose="020B0604030504040204" pitchFamily="34" charset="-128"/>
              </a:rPr>
              <a:t>＜目標＞</a:t>
            </a:r>
            <a:br>
              <a:rPr lang="ja" sz="1600">
                <a:latin typeface="Meiryo UI" panose="020B0604030504040204" pitchFamily="34" charset="-128"/>
                <a:ea typeface="Meiryo UI" panose="020B0604030504040204" pitchFamily="34" charset="-128"/>
              </a:rPr>
            </a:br>
            <a:r>
              <a:rPr lang="ja" sz="1600">
                <a:latin typeface="Meiryo UI" panose="020B0604030504040204" pitchFamily="34" charset="-128"/>
                <a:ea typeface="Meiryo UI" panose="020B0604030504040204" pitchFamily="34" charset="-128"/>
              </a:rPr>
              <a:t>・タプルを扱えるようになる</a:t>
            </a:r>
            <a:br>
              <a:rPr lang="ja" sz="1600">
                <a:latin typeface="Meiryo UI" panose="020B0604030504040204" pitchFamily="34" charset="-128"/>
                <a:ea typeface="Meiryo UI" panose="020B0604030504040204" pitchFamily="34" charset="-128"/>
              </a:rPr>
            </a:br>
            <a:r>
              <a:rPr lang="ja" sz="1600">
                <a:latin typeface="Meiryo UI" panose="020B0604030504040204" pitchFamily="34" charset="-128"/>
                <a:ea typeface="Meiryo UI" panose="020B0604030504040204" pitchFamily="34" charset="-128"/>
              </a:rPr>
              <a:t>・要素の切り出しを自由にできるようになる</a:t>
            </a:r>
            <a:br>
              <a:rPr lang="ja" sz="1600">
                <a:latin typeface="Meiryo UI" panose="020B0604030504040204" pitchFamily="34" charset="-128"/>
                <a:ea typeface="Meiryo UI" panose="020B0604030504040204" pitchFamily="34" charset="-128"/>
              </a:rPr>
            </a:br>
            <a:r>
              <a:rPr lang="ja" sz="1600">
                <a:latin typeface="Meiryo UI" panose="020B0604030504040204" pitchFamily="34" charset="-128"/>
                <a:ea typeface="Meiryo UI" panose="020B0604030504040204" pitchFamily="34" charset="-128"/>
              </a:rPr>
              <a:t>・内包表記を扱えるようになる</a:t>
            </a:r>
            <a:endParaRPr sz="160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a:latin typeface="Meiryo UI" panose="020B0604030504040204" pitchFamily="34" charset="-128"/>
                <a:ea typeface="Meiryo UI" panose="020B0604030504040204" pitchFamily="34" charset="-128"/>
              </a:rPr>
            </a:br>
            <a:r>
              <a:rPr lang="ja" sz="1600">
                <a:latin typeface="Meiryo UI" panose="020B0604030504040204" pitchFamily="34" charset="-128"/>
                <a:ea typeface="Meiryo UI" panose="020B0604030504040204" pitchFamily="34" charset="-128"/>
              </a:rPr>
              <a:t>リストに慣れていれば操作はほとんど同じです。リストとタプルと使い分けができるようになりましょう。</a:t>
            </a:r>
            <a:endParaRPr sz="1600">
              <a:latin typeface="Meiryo UI" panose="020B0604030504040204" pitchFamily="34" charset="-128"/>
              <a:ea typeface="Meiryo UI" panose="020B0604030504040204" pitchFamily="34" charset="-128"/>
            </a:endParaRPr>
          </a:p>
        </p:txBody>
      </p:sp>
      <p:sp>
        <p:nvSpPr>
          <p:cNvPr id="127" name="Google Shape;127;p22"/>
          <p:cNvSpPr txBox="1"/>
          <p:nvPr/>
        </p:nvSpPr>
        <p:spPr>
          <a:xfrm>
            <a:off x="4466581" y="2960842"/>
            <a:ext cx="4245000" cy="3513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chemeClr val="dk2"/>
                </a:solidFill>
                <a:latin typeface="Meiryo UI" panose="020B0604030504040204" pitchFamily="34" charset="-128"/>
                <a:ea typeface="Meiryo UI" panose="020B0604030504040204" pitchFamily="34" charset="-128"/>
                <a:cs typeface="Source Code Pro"/>
                <a:sym typeface="Source Code Pro"/>
              </a:rPr>
              <a:t>出典: https://o7planning.org/en/11435/python-tuples-tutorial</a:t>
            </a:r>
            <a:endParaRPr sz="800">
              <a:latin typeface="Meiryo UI" panose="020B0604030504040204" pitchFamily="34" charset="-128"/>
              <a:ea typeface="Meiryo UI" panose="020B0604030504040204" pitchFamily="34" charset="-128"/>
            </a:endParaRPr>
          </a:p>
        </p:txBody>
      </p:sp>
      <p:pic>
        <p:nvPicPr>
          <p:cNvPr id="128" name="Google Shape;128;p22"/>
          <p:cNvPicPr preferRelativeResize="0"/>
          <p:nvPr/>
        </p:nvPicPr>
        <p:blipFill>
          <a:blip r:embed="rId3">
            <a:alphaModFix/>
          </a:blip>
          <a:stretch>
            <a:fillRect/>
          </a:stretch>
        </p:blipFill>
        <p:spPr>
          <a:xfrm>
            <a:off x="4436125" y="1275983"/>
            <a:ext cx="3933800" cy="1485925"/>
          </a:xfrm>
          <a:prstGeom prst="rect">
            <a:avLst/>
          </a:prstGeom>
          <a:noFill/>
          <a:ln>
            <a:noFill/>
          </a:ln>
        </p:spPr>
      </p:pic>
    </p:spTree>
    <p:extLst>
      <p:ext uri="{BB962C8B-B14F-4D97-AF65-F5344CB8AC3E}">
        <p14:creationId xmlns:p14="http://schemas.microsoft.com/office/powerpoint/2010/main" val="233343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1016667" y="181670"/>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a:t>Python</a:t>
            </a:r>
            <a:r>
              <a:rPr lang="ja" altLang="en-US" sz="2000"/>
              <a:t>編</a:t>
            </a:r>
            <a:br>
              <a:rPr lang="ja" altLang="en-US" sz="2000"/>
            </a:br>
            <a:r>
              <a:rPr lang="en-US" altLang="ja" sz="2000"/>
              <a:t>8.</a:t>
            </a:r>
            <a:r>
              <a:rPr lang="ja" altLang="en-US" sz="2000"/>
              <a:t>セット</a:t>
            </a:r>
            <a:endParaRPr sz="2000"/>
          </a:p>
        </p:txBody>
      </p:sp>
      <p:sp>
        <p:nvSpPr>
          <p:cNvPr id="134" name="Google Shape;134;p23"/>
          <p:cNvSpPr txBox="1">
            <a:spLocks noGrp="1"/>
          </p:cNvSpPr>
          <p:nvPr>
            <p:ph idx="1"/>
          </p:nvPr>
        </p:nvSpPr>
        <p:spPr>
          <a:xfrm>
            <a:off x="511916" y="1335581"/>
            <a:ext cx="7886700"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・セットを扱えるようになる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・集合の演算ができるようになる</a:t>
            </a: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セットは集合の演算で用いる以外にも、重複の要素を削除する場合に便利です。</a:t>
            </a:r>
            <a:endParaRPr sz="1600" dirty="0">
              <a:latin typeface="Meiryo UI" panose="020B0604030504040204" pitchFamily="34" charset="-128"/>
              <a:ea typeface="Meiryo UI" panose="020B0604030504040204" pitchFamily="34" charset="-128"/>
            </a:endParaRPr>
          </a:p>
        </p:txBody>
      </p:sp>
      <p:pic>
        <p:nvPicPr>
          <p:cNvPr id="135" name="Google Shape;135;p23"/>
          <p:cNvPicPr preferRelativeResize="0"/>
          <p:nvPr/>
        </p:nvPicPr>
        <p:blipFill>
          <a:blip r:embed="rId3">
            <a:alphaModFix/>
          </a:blip>
          <a:stretch>
            <a:fillRect/>
          </a:stretch>
        </p:blipFill>
        <p:spPr>
          <a:xfrm>
            <a:off x="5314398" y="929119"/>
            <a:ext cx="3220972" cy="2173825"/>
          </a:xfrm>
          <a:prstGeom prst="rect">
            <a:avLst/>
          </a:prstGeom>
          <a:noFill/>
          <a:ln>
            <a:noFill/>
          </a:ln>
        </p:spPr>
      </p:pic>
    </p:spTree>
    <p:extLst>
      <p:ext uri="{BB962C8B-B14F-4D97-AF65-F5344CB8AC3E}">
        <p14:creationId xmlns:p14="http://schemas.microsoft.com/office/powerpoint/2010/main" val="1898842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1016667" y="181670"/>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9.</a:t>
            </a:r>
            <a:r>
              <a:rPr lang="ja" altLang="en-US" sz="2000" dirty="0"/>
              <a:t>辞書</a:t>
            </a:r>
            <a:endParaRPr sz="2000" dirty="0"/>
          </a:p>
        </p:txBody>
      </p:sp>
      <p:sp>
        <p:nvSpPr>
          <p:cNvPr id="141" name="Google Shape;141;p24"/>
          <p:cNvSpPr txBox="1">
            <a:spLocks noGrp="1"/>
          </p:cNvSpPr>
          <p:nvPr>
            <p:ph idx="1"/>
          </p:nvPr>
        </p:nvSpPr>
        <p:spPr>
          <a:xfrm>
            <a:off x="356274" y="1325854"/>
            <a:ext cx="7886700"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・辞書を扱えるようになる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・要素の取り出しが自由にできるようになる</a:t>
            </a: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endParaRPr lang="en-US" altLang="ja"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キー、バリュー、または両方を同時に取り出すこともできるため、便利です。また、キーにタプルを持たせることができたり、非常に柔軟に扱えます。</a:t>
            </a:r>
            <a:endParaRPr sz="1600" dirty="0">
              <a:latin typeface="Meiryo UI" panose="020B0604030504040204" pitchFamily="34" charset="-128"/>
              <a:ea typeface="Meiryo UI" panose="020B0604030504040204" pitchFamily="34" charset="-128"/>
            </a:endParaRPr>
          </a:p>
        </p:txBody>
      </p:sp>
      <p:sp>
        <p:nvSpPr>
          <p:cNvPr id="142" name="Google Shape;142;p24"/>
          <p:cNvSpPr txBox="1"/>
          <p:nvPr/>
        </p:nvSpPr>
        <p:spPr>
          <a:xfrm>
            <a:off x="5111925" y="3259350"/>
            <a:ext cx="46695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chemeClr val="dk2"/>
                </a:solidFill>
                <a:latin typeface="Meiryo UI" panose="020B0604030504040204" pitchFamily="34" charset="-128"/>
                <a:ea typeface="Meiryo UI" panose="020B0604030504040204" pitchFamily="34" charset="-128"/>
                <a:cs typeface="Source Code Pro"/>
                <a:sym typeface="Source Code Pro"/>
              </a:rPr>
              <a:t>出典: https://developers.google.com/edu/python/dict-files</a:t>
            </a:r>
            <a:endParaRPr sz="800">
              <a:latin typeface="Meiryo UI" panose="020B0604030504040204" pitchFamily="34" charset="-128"/>
              <a:ea typeface="Meiryo UI" panose="020B0604030504040204" pitchFamily="34" charset="-128"/>
            </a:endParaRPr>
          </a:p>
        </p:txBody>
      </p:sp>
      <p:pic>
        <p:nvPicPr>
          <p:cNvPr id="143" name="Google Shape;143;p24"/>
          <p:cNvPicPr preferRelativeResize="0"/>
          <p:nvPr/>
        </p:nvPicPr>
        <p:blipFill>
          <a:blip r:embed="rId3">
            <a:alphaModFix/>
          </a:blip>
          <a:stretch>
            <a:fillRect/>
          </a:stretch>
        </p:blipFill>
        <p:spPr>
          <a:xfrm>
            <a:off x="5111937" y="1650500"/>
            <a:ext cx="3394625" cy="1495500"/>
          </a:xfrm>
          <a:prstGeom prst="rect">
            <a:avLst/>
          </a:prstGeom>
          <a:noFill/>
          <a:ln>
            <a:noFill/>
          </a:ln>
        </p:spPr>
      </p:pic>
    </p:spTree>
    <p:extLst>
      <p:ext uri="{BB962C8B-B14F-4D97-AF65-F5344CB8AC3E}">
        <p14:creationId xmlns:p14="http://schemas.microsoft.com/office/powerpoint/2010/main" val="318223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p:nvPr/>
        </p:nvSpPr>
        <p:spPr>
          <a:xfrm>
            <a:off x="3821050" y="3259350"/>
            <a:ext cx="59604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chemeClr val="dk2"/>
                </a:solidFill>
                <a:latin typeface="Meiryo UI" panose="020B0604030504040204" pitchFamily="34" charset="-128"/>
                <a:ea typeface="Meiryo UI" panose="020B0604030504040204" pitchFamily="34" charset="-128"/>
                <a:cs typeface="Source Code Pro"/>
                <a:sym typeface="Source Code Pro"/>
              </a:rPr>
              <a:t>出典: https://technology-fighter.com/what-is-lambda-and-how-to-use-python3/</a:t>
            </a:r>
            <a:endParaRPr sz="800">
              <a:latin typeface="Meiryo UI" panose="020B0604030504040204" pitchFamily="34" charset="-128"/>
              <a:ea typeface="Meiryo UI" panose="020B0604030504040204" pitchFamily="34" charset="-128"/>
            </a:endParaRPr>
          </a:p>
        </p:txBody>
      </p:sp>
      <p:sp>
        <p:nvSpPr>
          <p:cNvPr id="149" name="Google Shape;149;p25"/>
          <p:cNvSpPr txBox="1">
            <a:spLocks noGrp="1"/>
          </p:cNvSpPr>
          <p:nvPr>
            <p:ph type="title"/>
          </p:nvPr>
        </p:nvSpPr>
        <p:spPr>
          <a:xfrm>
            <a:off x="1016667" y="191398"/>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10.</a:t>
            </a:r>
            <a:r>
              <a:rPr lang="ja" altLang="en-US" sz="2000" dirty="0"/>
              <a:t>関数（応用編）</a:t>
            </a:r>
            <a:endParaRPr sz="2000" dirty="0"/>
          </a:p>
        </p:txBody>
      </p:sp>
      <p:sp>
        <p:nvSpPr>
          <p:cNvPr id="150" name="Google Shape;150;p25"/>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・ラムダ式を扱えるようになる</a:t>
            </a: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lang="en-US" altLang="ja-JP"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上記の中ではラムダ式を非常によく使います。ラムダ式についての基本的な操作に慣れましょう。</a:t>
            </a:r>
            <a:endParaRPr sz="1600" dirty="0">
              <a:latin typeface="Meiryo UI" panose="020B0604030504040204" pitchFamily="34" charset="-128"/>
              <a:ea typeface="Meiryo UI" panose="020B0604030504040204" pitchFamily="34" charset="-128"/>
            </a:endParaRPr>
          </a:p>
        </p:txBody>
      </p:sp>
      <p:pic>
        <p:nvPicPr>
          <p:cNvPr id="151" name="Google Shape;151;p25"/>
          <p:cNvPicPr preferRelativeResize="0"/>
          <p:nvPr/>
        </p:nvPicPr>
        <p:blipFill>
          <a:blip r:embed="rId3">
            <a:alphaModFix/>
          </a:blip>
          <a:stretch>
            <a:fillRect/>
          </a:stretch>
        </p:blipFill>
        <p:spPr>
          <a:xfrm>
            <a:off x="5272450" y="1410800"/>
            <a:ext cx="1848550" cy="1848550"/>
          </a:xfrm>
          <a:prstGeom prst="rect">
            <a:avLst/>
          </a:prstGeom>
          <a:noFill/>
          <a:ln>
            <a:noFill/>
          </a:ln>
        </p:spPr>
      </p:pic>
    </p:spTree>
    <p:extLst>
      <p:ext uri="{BB962C8B-B14F-4D97-AF65-F5344CB8AC3E}">
        <p14:creationId xmlns:p14="http://schemas.microsoft.com/office/powerpoint/2010/main" val="9678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6"/>
          <p:cNvSpPr txBox="1">
            <a:spLocks noGrp="1"/>
          </p:cNvSpPr>
          <p:nvPr>
            <p:ph type="title"/>
          </p:nvPr>
        </p:nvSpPr>
        <p:spPr>
          <a:xfrm>
            <a:off x="1016667" y="171942"/>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11.</a:t>
            </a:r>
            <a:r>
              <a:rPr lang="ja" altLang="en-US" sz="2000" dirty="0"/>
              <a:t>クラス</a:t>
            </a:r>
            <a:endParaRPr sz="2000" dirty="0"/>
          </a:p>
        </p:txBody>
      </p:sp>
      <p:sp>
        <p:nvSpPr>
          <p:cNvPr id="156" name="Google Shape;156;p2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・クラスを扱えるようになる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・クラスを継承できるようになる</a:t>
            </a: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endParaRPr lang="en-US" altLang="ja"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endParaRPr lang="en-US" altLang="ja" sz="1600" dirty="0"/>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機械学習で用いるライブラリであるscikit-learnもクラスのかたまりです。クラスは読み書きできるようになりましょう。</a:t>
            </a:r>
            <a:endParaRPr sz="1600" dirty="0">
              <a:latin typeface="Meiryo UI" panose="020B0604030504040204" pitchFamily="34" charset="-128"/>
              <a:ea typeface="Meiryo UI" panose="020B0604030504040204" pitchFamily="34" charset="-128"/>
            </a:endParaRPr>
          </a:p>
        </p:txBody>
      </p:sp>
      <p:pic>
        <p:nvPicPr>
          <p:cNvPr id="158" name="Google Shape;158;p26"/>
          <p:cNvPicPr preferRelativeResize="0"/>
          <p:nvPr/>
        </p:nvPicPr>
        <p:blipFill>
          <a:blip r:embed="rId3">
            <a:alphaModFix/>
          </a:blip>
          <a:stretch>
            <a:fillRect/>
          </a:stretch>
        </p:blipFill>
        <p:spPr>
          <a:xfrm>
            <a:off x="4612748" y="827170"/>
            <a:ext cx="4197924" cy="3098375"/>
          </a:xfrm>
          <a:prstGeom prst="rect">
            <a:avLst/>
          </a:prstGeom>
          <a:noFill/>
          <a:ln>
            <a:noFill/>
          </a:ln>
        </p:spPr>
      </p:pic>
    </p:spTree>
    <p:extLst>
      <p:ext uri="{BB962C8B-B14F-4D97-AF65-F5344CB8AC3E}">
        <p14:creationId xmlns:p14="http://schemas.microsoft.com/office/powerpoint/2010/main" val="112299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9"/>
          <p:cNvSpPr txBox="1">
            <a:spLocks noGrp="1"/>
          </p:cNvSpPr>
          <p:nvPr>
            <p:ph type="title"/>
          </p:nvPr>
        </p:nvSpPr>
        <p:spPr>
          <a:xfrm>
            <a:off x="1016667" y="191398"/>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12.Numpy</a:t>
            </a:r>
            <a:endParaRPr sz="2000" dirty="0"/>
          </a:p>
        </p:txBody>
      </p:sp>
      <p:sp>
        <p:nvSpPr>
          <p:cNvPr id="177" name="Google Shape;177;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dirty="0">
                <a:latin typeface="Meiryo UI" panose="020B0604030504040204" pitchFamily="34" charset="-128"/>
                <a:ea typeface="Meiryo UI" panose="020B0604030504040204" pitchFamily="34" charset="-128"/>
              </a:rPr>
              <a:t>＜目標＞</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・Numpyライブラリを扱えるようになる</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・行列の演算をできるようになる</a:t>
            </a: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機械学習を行う上で必須となるライブラリです。行列の演算をすっきりと記述できるため、プログラムの見通しもよくなります。</a:t>
            </a:r>
            <a:endParaRPr sz="1800" dirty="0">
              <a:latin typeface="Meiryo UI" panose="020B0604030504040204" pitchFamily="34" charset="-128"/>
              <a:ea typeface="Meiryo UI" panose="020B0604030504040204" pitchFamily="34" charset="-128"/>
            </a:endParaRPr>
          </a:p>
        </p:txBody>
      </p:sp>
      <p:pic>
        <p:nvPicPr>
          <p:cNvPr id="179" name="Google Shape;179;p29"/>
          <p:cNvPicPr preferRelativeResize="0"/>
          <p:nvPr/>
        </p:nvPicPr>
        <p:blipFill>
          <a:blip r:embed="rId3">
            <a:alphaModFix/>
          </a:blip>
          <a:stretch>
            <a:fillRect/>
          </a:stretch>
        </p:blipFill>
        <p:spPr>
          <a:xfrm>
            <a:off x="4892825" y="957968"/>
            <a:ext cx="3797775" cy="2148750"/>
          </a:xfrm>
          <a:prstGeom prst="rect">
            <a:avLst/>
          </a:prstGeom>
          <a:noFill/>
          <a:ln>
            <a:noFill/>
          </a:ln>
        </p:spPr>
      </p:pic>
    </p:spTree>
    <p:extLst>
      <p:ext uri="{BB962C8B-B14F-4D97-AF65-F5344CB8AC3E}">
        <p14:creationId xmlns:p14="http://schemas.microsoft.com/office/powerpoint/2010/main" val="184179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7"/>
          <p:cNvSpPr txBox="1">
            <a:spLocks noGrp="1"/>
          </p:cNvSpPr>
          <p:nvPr>
            <p:ph type="title"/>
          </p:nvPr>
        </p:nvSpPr>
        <p:spPr>
          <a:xfrm>
            <a:off x="1016667" y="210854"/>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13.</a:t>
            </a:r>
            <a:r>
              <a:rPr lang="ja" altLang="en-US" sz="2000" dirty="0"/>
              <a:t>テキストファイルの読み出しと書き出し</a:t>
            </a:r>
            <a:endParaRPr sz="2000" dirty="0"/>
          </a:p>
        </p:txBody>
      </p:sp>
      <p:sp>
        <p:nvSpPr>
          <p:cNvPr id="163" name="Google Shape;163;p27"/>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dirty="0">
                <a:latin typeface="Meiryo UI" panose="020B0604030504040204" pitchFamily="34" charset="-128"/>
                <a:ea typeface="Meiryo UI" panose="020B0604030504040204" pitchFamily="34" charset="-128"/>
              </a:rPr>
              <a:t>＜目標＞</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・テキストファイルを読み込めるようになる</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・テキストファイルを書き込めるようになる</a:t>
            </a:r>
            <a:br>
              <a:rPr lang="ja" sz="1800" dirty="0">
                <a:latin typeface="Meiryo UI" panose="020B0604030504040204" pitchFamily="34" charset="-128"/>
                <a:ea typeface="Meiryo UI" panose="020B0604030504040204" pitchFamily="34" charset="-128"/>
              </a:rPr>
            </a:b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csv等の読み込みについてはpandasを用いる場合が多いですが、自然言語処理を行う場合等には、テキストファイルを読み込む機会があります。</a:t>
            </a:r>
            <a:endParaRPr sz="1800" dirty="0">
              <a:latin typeface="Meiryo UI" panose="020B0604030504040204" pitchFamily="34" charset="-128"/>
              <a:ea typeface="Meiryo UI" panose="020B0604030504040204" pitchFamily="34" charset="-128"/>
            </a:endParaRPr>
          </a:p>
        </p:txBody>
      </p:sp>
      <p:pic>
        <p:nvPicPr>
          <p:cNvPr id="165" name="Google Shape;165;p27"/>
          <p:cNvPicPr preferRelativeResize="0"/>
          <p:nvPr/>
        </p:nvPicPr>
        <p:blipFill>
          <a:blip r:embed="rId3">
            <a:alphaModFix/>
          </a:blip>
          <a:stretch>
            <a:fillRect/>
          </a:stretch>
        </p:blipFill>
        <p:spPr>
          <a:xfrm>
            <a:off x="4732525" y="1031926"/>
            <a:ext cx="4024251" cy="1831522"/>
          </a:xfrm>
          <a:prstGeom prst="rect">
            <a:avLst/>
          </a:prstGeom>
          <a:noFill/>
          <a:ln>
            <a:noFill/>
          </a:ln>
        </p:spPr>
      </p:pic>
    </p:spTree>
    <p:extLst>
      <p:ext uri="{BB962C8B-B14F-4D97-AF65-F5344CB8AC3E}">
        <p14:creationId xmlns:p14="http://schemas.microsoft.com/office/powerpoint/2010/main" val="182209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30"/>
          <p:cNvSpPr txBox="1">
            <a:spLocks noGrp="1"/>
          </p:cNvSpPr>
          <p:nvPr>
            <p:ph type="title"/>
          </p:nvPr>
        </p:nvSpPr>
        <p:spPr>
          <a:xfrm>
            <a:off x="1016667" y="201126"/>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14.pandas</a:t>
            </a:r>
            <a:r>
              <a:rPr lang="ja" altLang="en-US" sz="2000" dirty="0"/>
              <a:t>の使い方</a:t>
            </a:r>
            <a:endParaRPr sz="2000" dirty="0"/>
          </a:p>
        </p:txBody>
      </p:sp>
      <p:sp>
        <p:nvSpPr>
          <p:cNvPr id="184" name="Google Shape;184;p3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・pandasライブラリを扱えるようになる</a:t>
            </a: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機械学習を行うために、データを処理する際に必須となるライブラリです。ここでは、よく利用するデータ処理の方法を紹介します。</a:t>
            </a:r>
            <a:endParaRPr sz="1600" dirty="0">
              <a:latin typeface="Meiryo UI" panose="020B0604030504040204" pitchFamily="34" charset="-128"/>
              <a:ea typeface="Meiryo UI" panose="020B0604030504040204" pitchFamily="34" charset="-128"/>
            </a:endParaRPr>
          </a:p>
        </p:txBody>
      </p:sp>
      <p:pic>
        <p:nvPicPr>
          <p:cNvPr id="186" name="Google Shape;186;p30"/>
          <p:cNvPicPr preferRelativeResize="0"/>
          <p:nvPr/>
        </p:nvPicPr>
        <p:blipFill>
          <a:blip r:embed="rId3">
            <a:alphaModFix/>
          </a:blip>
          <a:stretch>
            <a:fillRect/>
          </a:stretch>
        </p:blipFill>
        <p:spPr>
          <a:xfrm>
            <a:off x="3972150" y="1474303"/>
            <a:ext cx="4860150" cy="1012550"/>
          </a:xfrm>
          <a:prstGeom prst="rect">
            <a:avLst/>
          </a:prstGeom>
          <a:noFill/>
          <a:ln>
            <a:noFill/>
          </a:ln>
        </p:spPr>
      </p:pic>
    </p:spTree>
    <p:extLst>
      <p:ext uri="{BB962C8B-B14F-4D97-AF65-F5344CB8AC3E}">
        <p14:creationId xmlns:p14="http://schemas.microsoft.com/office/powerpoint/2010/main" val="250100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8"/>
          <p:cNvSpPr txBox="1">
            <a:spLocks noGrp="1"/>
          </p:cNvSpPr>
          <p:nvPr>
            <p:ph type="title"/>
          </p:nvPr>
        </p:nvSpPr>
        <p:spPr>
          <a:xfrm>
            <a:off x="1016667" y="174902"/>
            <a:ext cx="7886700" cy="576912"/>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15.</a:t>
            </a:r>
            <a:r>
              <a:rPr lang="ja" altLang="en-US" sz="2000" dirty="0"/>
              <a:t>データの可視化</a:t>
            </a:r>
            <a:endParaRPr sz="2000" dirty="0"/>
          </a:p>
        </p:txBody>
      </p:sp>
      <p:sp>
        <p:nvSpPr>
          <p:cNvPr id="170" name="Google Shape;170;p2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dirty="0">
                <a:latin typeface="Meiryo UI" panose="020B0604030504040204" pitchFamily="34" charset="-128"/>
                <a:ea typeface="Meiryo UI" panose="020B0604030504040204" pitchFamily="34" charset="-128"/>
              </a:rPr>
              <a:t>＜目標＞</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・matplotlibライブラリを扱えるようになる</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・任意のグラフを描写できるようになる</a:t>
            </a: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機械学習を行う前段のデータ整理においても、また、行った後のデータを理解する上でも、グラフ等で可視化する作業は必須となります。</a:t>
            </a:r>
            <a:endParaRPr sz="1800" dirty="0">
              <a:latin typeface="Meiryo UI" panose="020B0604030504040204" pitchFamily="34" charset="-128"/>
              <a:ea typeface="Meiryo UI" panose="020B0604030504040204" pitchFamily="34" charset="-128"/>
            </a:endParaRPr>
          </a:p>
        </p:txBody>
      </p:sp>
      <p:pic>
        <p:nvPicPr>
          <p:cNvPr id="172" name="Google Shape;172;p28"/>
          <p:cNvPicPr preferRelativeResize="0"/>
          <p:nvPr/>
        </p:nvPicPr>
        <p:blipFill>
          <a:blip r:embed="rId3">
            <a:alphaModFix/>
          </a:blip>
          <a:stretch>
            <a:fillRect/>
          </a:stretch>
        </p:blipFill>
        <p:spPr>
          <a:xfrm>
            <a:off x="5516851" y="925169"/>
            <a:ext cx="2947050" cy="2092000"/>
          </a:xfrm>
          <a:prstGeom prst="rect">
            <a:avLst/>
          </a:prstGeom>
          <a:noFill/>
          <a:ln>
            <a:noFill/>
          </a:ln>
        </p:spPr>
      </p:pic>
    </p:spTree>
    <p:extLst>
      <p:ext uri="{BB962C8B-B14F-4D97-AF65-F5344CB8AC3E}">
        <p14:creationId xmlns:p14="http://schemas.microsoft.com/office/powerpoint/2010/main" val="252266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3" name="Google Shape;193;p31"/>
          <p:cNvPicPr preferRelativeResize="0"/>
          <p:nvPr/>
        </p:nvPicPr>
        <p:blipFill>
          <a:blip r:embed="rId3">
            <a:alphaModFix/>
          </a:blip>
          <a:stretch>
            <a:fillRect/>
          </a:stretch>
        </p:blipFill>
        <p:spPr>
          <a:xfrm>
            <a:off x="5261775" y="731050"/>
            <a:ext cx="2947100" cy="3058550"/>
          </a:xfrm>
          <a:prstGeom prst="rect">
            <a:avLst/>
          </a:prstGeom>
          <a:noFill/>
          <a:ln>
            <a:noFill/>
          </a:ln>
        </p:spPr>
      </p:pic>
      <p:sp>
        <p:nvSpPr>
          <p:cNvPr id="192" name="Google Shape;192;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2400" dirty="0">
                <a:latin typeface="Meiryo UI" panose="020B0604030504040204" pitchFamily="34" charset="-128"/>
                <a:ea typeface="Meiryo UI" panose="020B0604030504040204" pitchFamily="34" charset="-128"/>
              </a:rPr>
              <a:t>数学編</a:t>
            </a:r>
            <a:br>
              <a:rPr lang="ja" sz="2400" dirty="0">
                <a:latin typeface="Meiryo UI" panose="020B0604030504040204" pitchFamily="34" charset="-128"/>
                <a:ea typeface="Meiryo UI" panose="020B0604030504040204" pitchFamily="34" charset="-128"/>
              </a:rPr>
            </a:br>
            <a:r>
              <a:rPr lang="ja" sz="2400" dirty="0">
                <a:latin typeface="Meiryo UI" panose="020B0604030504040204" pitchFamily="34" charset="-128"/>
                <a:ea typeface="Meiryo UI" panose="020B0604030504040204" pitchFamily="34" charset="-128"/>
              </a:rPr>
              <a:t>1.微分・積分</a:t>
            </a:r>
            <a:endParaRPr sz="2400" dirty="0">
              <a:latin typeface="Meiryo UI" panose="020B0604030504040204" pitchFamily="34" charset="-128"/>
              <a:ea typeface="Meiryo UI" panose="020B0604030504040204" pitchFamily="34" charset="-128"/>
            </a:endParaRPr>
          </a:p>
        </p:txBody>
      </p:sp>
      <p:sp>
        <p:nvSpPr>
          <p:cNvPr id="191" name="Google Shape;191;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・微分・積分の計算ができるようになる</a:t>
            </a:r>
            <a:br>
              <a:rPr lang="ja" sz="1600" dirty="0">
                <a:latin typeface="Meiryo UI" panose="020B0604030504040204" pitchFamily="34" charset="-128"/>
                <a:ea typeface="Meiryo UI" panose="020B0604030504040204" pitchFamily="34" charset="-128"/>
              </a:rPr>
            </a:b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endParaRPr lang="en-US" altLang="ja"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機械学習において微分・積分は頻出です。特に、微分は誤差を最小化していくための手段として様々なアルゴリズムで使われています。</a:t>
            </a:r>
            <a:endParaRPr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4015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2400" dirty="0">
                <a:latin typeface="Meiryo UI" panose="020B0604030504040204" pitchFamily="34" charset="-128"/>
                <a:ea typeface="Meiryo UI" panose="020B0604030504040204" pitchFamily="34" charset="-128"/>
              </a:rPr>
              <a:t>Python編</a:t>
            </a:r>
            <a:endParaRPr sz="2400" dirty="0">
              <a:latin typeface="Meiryo UI" panose="020B0604030504040204" pitchFamily="34" charset="-128"/>
              <a:ea typeface="Meiryo UI" panose="020B0604030504040204" pitchFamily="34" charset="-128"/>
            </a:endParaRPr>
          </a:p>
        </p:txBody>
      </p:sp>
      <p:sp>
        <p:nvSpPr>
          <p:cNvPr id="69" name="Google Shape;69;p14"/>
          <p:cNvSpPr txBox="1">
            <a:spLocks noGrp="1"/>
          </p:cNvSpPr>
          <p:nvPr>
            <p:ph idx="1"/>
          </p:nvPr>
        </p:nvSpPr>
        <p:spPr>
          <a:xfrm>
            <a:off x="192095" y="1256834"/>
            <a:ext cx="3344732" cy="3263504"/>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準備</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導入</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値と変数</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関数（基礎編）</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制御構文と例外処理</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リスト</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タプル</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集合</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辞書</a:t>
            </a:r>
            <a:endParaRPr sz="1800" dirty="0">
              <a:latin typeface="Meiryo UI" panose="020B0604030504040204" pitchFamily="34" charset="-128"/>
              <a:ea typeface="Meiryo UI" panose="020B0604030504040204" pitchFamily="34" charset="-128"/>
            </a:endParaRPr>
          </a:p>
        </p:txBody>
      </p:sp>
      <p:sp>
        <p:nvSpPr>
          <p:cNvPr id="70" name="Google Shape;70;p14"/>
          <p:cNvSpPr txBox="1">
            <a:spLocks noGrp="1"/>
          </p:cNvSpPr>
          <p:nvPr>
            <p:ph type="body" idx="4294967295"/>
          </p:nvPr>
        </p:nvSpPr>
        <p:spPr>
          <a:xfrm>
            <a:off x="4118937" y="1409233"/>
            <a:ext cx="4729306" cy="2815516"/>
          </a:xfrm>
          <a:prstGeom prst="rect">
            <a:avLst/>
          </a:prstGeom>
        </p:spPr>
        <p:txBody>
          <a:bodyPr spcFirstLastPara="1" wrap="square" lIns="91425" tIns="91425" rIns="91425" bIns="91425" anchor="t" anchorCtr="0">
            <a:noAutofit/>
          </a:bodyPr>
          <a:lstStyle/>
          <a:p>
            <a:pPr marL="342900" lvl="0" indent="-342900" algn="l" rtl="0">
              <a:lnSpc>
                <a:spcPct val="40000"/>
              </a:lnSpc>
              <a:spcBef>
                <a:spcPts val="0"/>
              </a:spcBef>
              <a:spcAft>
                <a:spcPts val="1600"/>
              </a:spcAft>
              <a:buFont typeface="+mj-lt"/>
              <a:buAutoNum type="arabicPeriod" startAt="10"/>
            </a:pPr>
            <a:r>
              <a:rPr lang="ja" sz="1800" dirty="0">
                <a:latin typeface="Meiryo UI" panose="020B0604030504040204" pitchFamily="34" charset="-128"/>
                <a:ea typeface="Meiryo UI" panose="020B0604030504040204" pitchFamily="34" charset="-128"/>
              </a:rPr>
              <a:t>関数（応用編）</a:t>
            </a:r>
            <a:endParaRPr lang="en-US" altLang="ja" sz="1800" dirty="0">
              <a:latin typeface="Meiryo UI" panose="020B0604030504040204" pitchFamily="34" charset="-128"/>
              <a:ea typeface="Meiryo UI" panose="020B0604030504040204" pitchFamily="34" charset="-128"/>
            </a:endParaRPr>
          </a:p>
          <a:p>
            <a:pPr marL="342900" lvl="0" indent="-342900" algn="l" rtl="0">
              <a:lnSpc>
                <a:spcPct val="40000"/>
              </a:lnSpc>
              <a:spcBef>
                <a:spcPts val="0"/>
              </a:spcBef>
              <a:spcAft>
                <a:spcPts val="1600"/>
              </a:spcAft>
              <a:buFont typeface="+mj-lt"/>
              <a:buAutoNum type="arabicPeriod" startAt="10"/>
            </a:pPr>
            <a:r>
              <a:rPr lang="ja" sz="1800" dirty="0">
                <a:latin typeface="Meiryo UI" panose="020B0604030504040204" pitchFamily="34" charset="-128"/>
                <a:ea typeface="Meiryo UI" panose="020B0604030504040204" pitchFamily="34" charset="-128"/>
              </a:rPr>
              <a:t>クラス</a:t>
            </a:r>
            <a:endParaRPr lang="en-US" altLang="ja" sz="1800" dirty="0">
              <a:latin typeface="Meiryo UI" panose="020B0604030504040204" pitchFamily="34" charset="-128"/>
              <a:ea typeface="Meiryo UI" panose="020B0604030504040204" pitchFamily="34" charset="-128"/>
            </a:endParaRPr>
          </a:p>
          <a:p>
            <a:pPr marL="342900" lvl="0" indent="-342900">
              <a:lnSpc>
                <a:spcPct val="40000"/>
              </a:lnSpc>
              <a:spcBef>
                <a:spcPts val="0"/>
              </a:spcBef>
              <a:spcAft>
                <a:spcPts val="1600"/>
              </a:spcAft>
              <a:buFont typeface="+mj-lt"/>
              <a:buAutoNum type="arabicPeriod" startAt="10"/>
            </a:pPr>
            <a:r>
              <a:rPr lang="ja" altLang="ja-JP" dirty="0"/>
              <a:t>NumPy</a:t>
            </a:r>
            <a:endParaRPr lang="en-US" altLang="ja" sz="1800" dirty="0">
              <a:latin typeface="Meiryo UI" panose="020B0604030504040204" pitchFamily="34" charset="-128"/>
              <a:ea typeface="Meiryo UI" panose="020B0604030504040204" pitchFamily="34" charset="-128"/>
            </a:endParaRPr>
          </a:p>
          <a:p>
            <a:pPr marL="342900" lvl="0" indent="-342900">
              <a:lnSpc>
                <a:spcPct val="40000"/>
              </a:lnSpc>
              <a:spcBef>
                <a:spcPts val="0"/>
              </a:spcBef>
              <a:spcAft>
                <a:spcPts val="1600"/>
              </a:spcAft>
              <a:buFont typeface="+mj-lt"/>
              <a:buAutoNum type="arabicPeriod" startAt="10"/>
            </a:pPr>
            <a:r>
              <a:rPr lang="ja" altLang="ja-JP" dirty="0"/>
              <a:t>テキストファイルの読み出しと書き出し</a:t>
            </a:r>
            <a:endParaRPr lang="en-US" altLang="ja" dirty="0"/>
          </a:p>
          <a:p>
            <a:pPr marL="342900" indent="-342900">
              <a:lnSpc>
                <a:spcPct val="40000"/>
              </a:lnSpc>
              <a:spcBef>
                <a:spcPts val="0"/>
              </a:spcBef>
              <a:spcAft>
                <a:spcPts val="1600"/>
              </a:spcAft>
              <a:buFont typeface="+mj-lt"/>
              <a:buAutoNum type="arabicPeriod" startAt="10"/>
            </a:pPr>
            <a:r>
              <a:rPr lang="en" altLang="ja" dirty="0"/>
              <a:t>Pandas</a:t>
            </a:r>
            <a:r>
              <a:rPr lang="ja-JP" altLang="en-US"/>
              <a:t>の使い方</a:t>
            </a:r>
            <a:endParaRPr lang="en-US" altLang="ja" dirty="0"/>
          </a:p>
          <a:p>
            <a:pPr marL="342900" indent="-342900">
              <a:lnSpc>
                <a:spcPct val="40000"/>
              </a:lnSpc>
              <a:spcBef>
                <a:spcPts val="0"/>
              </a:spcBef>
              <a:spcAft>
                <a:spcPts val="1600"/>
              </a:spcAft>
              <a:buFont typeface="+mj-lt"/>
              <a:buAutoNum type="arabicPeriod" startAt="10"/>
            </a:pPr>
            <a:r>
              <a:rPr lang="ja" altLang="ja-JP" dirty="0"/>
              <a:t>データの可視化</a:t>
            </a:r>
            <a:endParaRPr lang="ja-JP" altLang="en-US"/>
          </a:p>
        </p:txBody>
      </p:sp>
      <p:sp>
        <p:nvSpPr>
          <p:cNvPr id="3" name="ホームベース 2">
            <a:extLst>
              <a:ext uri="{FF2B5EF4-FFF2-40B4-BE49-F238E27FC236}">
                <a16:creationId xmlns:a16="http://schemas.microsoft.com/office/drawing/2014/main" id="{D477B79D-CC27-C546-A8F2-4E85180A8BC0}"/>
              </a:ext>
            </a:extLst>
          </p:cNvPr>
          <p:cNvSpPr/>
          <p:nvPr/>
        </p:nvSpPr>
        <p:spPr>
          <a:xfrm rot="5400000">
            <a:off x="2219355" y="2296381"/>
            <a:ext cx="2528142" cy="753855"/>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01</a:t>
            </a:r>
            <a:endParaRPr kumimoji="1" lang="ja-JP" altLang="en-US">
              <a:solidFill>
                <a:schemeClr val="bg1"/>
              </a:solidFill>
            </a:endParaRPr>
          </a:p>
        </p:txBody>
      </p:sp>
      <p:sp>
        <p:nvSpPr>
          <p:cNvPr id="9" name="ホームベース 8">
            <a:extLst>
              <a:ext uri="{FF2B5EF4-FFF2-40B4-BE49-F238E27FC236}">
                <a16:creationId xmlns:a16="http://schemas.microsoft.com/office/drawing/2014/main" id="{94A049E8-E607-FB48-B7DA-CE39F25D05BB}"/>
              </a:ext>
            </a:extLst>
          </p:cNvPr>
          <p:cNvSpPr/>
          <p:nvPr/>
        </p:nvSpPr>
        <p:spPr>
          <a:xfrm rot="5400000">
            <a:off x="8204628" y="1320764"/>
            <a:ext cx="576916" cy="753855"/>
          </a:xfrm>
          <a:prstGeom prst="homePlate">
            <a:avLst>
              <a:gd name="adj" fmla="val 2237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01</a:t>
            </a:r>
            <a:endParaRPr kumimoji="1" lang="ja-JP" altLang="en-US">
              <a:solidFill>
                <a:schemeClr val="bg1"/>
              </a:solidFill>
            </a:endParaRPr>
          </a:p>
        </p:txBody>
      </p:sp>
      <p:sp>
        <p:nvSpPr>
          <p:cNvPr id="10" name="ホームベース 9">
            <a:extLst>
              <a:ext uri="{FF2B5EF4-FFF2-40B4-BE49-F238E27FC236}">
                <a16:creationId xmlns:a16="http://schemas.microsoft.com/office/drawing/2014/main" id="{44BDAF1F-06FF-A441-A15F-599805DA35D8}"/>
              </a:ext>
            </a:extLst>
          </p:cNvPr>
          <p:cNvSpPr/>
          <p:nvPr/>
        </p:nvSpPr>
        <p:spPr>
          <a:xfrm rot="5400000">
            <a:off x="8324864" y="1799705"/>
            <a:ext cx="358218" cy="753855"/>
          </a:xfrm>
          <a:prstGeom prst="homePlate">
            <a:avLst>
              <a:gd name="adj" fmla="val 2739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02</a:t>
            </a:r>
            <a:endParaRPr kumimoji="1" lang="ja-JP" altLang="en-US">
              <a:solidFill>
                <a:schemeClr val="bg1"/>
              </a:solidFill>
            </a:endParaRPr>
          </a:p>
        </p:txBody>
      </p:sp>
      <p:sp>
        <p:nvSpPr>
          <p:cNvPr id="11" name="ホームベース 10">
            <a:extLst>
              <a:ext uri="{FF2B5EF4-FFF2-40B4-BE49-F238E27FC236}">
                <a16:creationId xmlns:a16="http://schemas.microsoft.com/office/drawing/2014/main" id="{DF633DD0-9E6B-334B-B48A-2328C8629DAD}"/>
              </a:ext>
            </a:extLst>
          </p:cNvPr>
          <p:cNvSpPr/>
          <p:nvPr/>
        </p:nvSpPr>
        <p:spPr>
          <a:xfrm rot="5400000">
            <a:off x="8241740" y="2261904"/>
            <a:ext cx="524467" cy="753855"/>
          </a:xfrm>
          <a:prstGeom prst="homePlate">
            <a:avLst>
              <a:gd name="adj" fmla="val 259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03</a:t>
            </a:r>
            <a:endParaRPr kumimoji="1" lang="ja-JP" altLang="en-US">
              <a:solidFill>
                <a:schemeClr val="bg1"/>
              </a:solidFill>
            </a:endParaRPr>
          </a:p>
        </p:txBody>
      </p:sp>
      <p:sp>
        <p:nvSpPr>
          <p:cNvPr id="12" name="ホームベース 11">
            <a:extLst>
              <a:ext uri="{FF2B5EF4-FFF2-40B4-BE49-F238E27FC236}">
                <a16:creationId xmlns:a16="http://schemas.microsoft.com/office/drawing/2014/main" id="{13246D57-439F-BB41-850F-6564BD458165}"/>
              </a:ext>
            </a:extLst>
          </p:cNvPr>
          <p:cNvSpPr/>
          <p:nvPr/>
        </p:nvSpPr>
        <p:spPr>
          <a:xfrm rot="5400000">
            <a:off x="8327788" y="2728207"/>
            <a:ext cx="358218" cy="753855"/>
          </a:xfrm>
          <a:prstGeom prst="homePlate">
            <a:avLst>
              <a:gd name="adj" fmla="val 3342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04</a:t>
            </a:r>
            <a:endParaRPr kumimoji="1" lang="ja-JP" altLang="en-US">
              <a:solidFill>
                <a:schemeClr val="bg1"/>
              </a:solidFill>
            </a:endParaRPr>
          </a:p>
        </p:txBody>
      </p:sp>
      <p:cxnSp>
        <p:nvCxnSpPr>
          <p:cNvPr id="13" name="Google Shape;100;p18">
            <a:extLst>
              <a:ext uri="{FF2B5EF4-FFF2-40B4-BE49-F238E27FC236}">
                <a16:creationId xmlns:a16="http://schemas.microsoft.com/office/drawing/2014/main" id="{D62566A1-0955-A045-83A7-7CE7B08ABFB0}"/>
              </a:ext>
            </a:extLst>
          </p:cNvPr>
          <p:cNvCxnSpPr/>
          <p:nvPr/>
        </p:nvCxnSpPr>
        <p:spPr>
          <a:xfrm>
            <a:off x="2832875" y="1287225"/>
            <a:ext cx="1255904" cy="0"/>
          </a:xfrm>
          <a:prstGeom prst="straightConnector1">
            <a:avLst/>
          </a:prstGeom>
          <a:noFill/>
          <a:ln w="19050" cap="flat" cmpd="sng">
            <a:solidFill>
              <a:schemeClr val="accent6">
                <a:lumMod val="50000"/>
              </a:schemeClr>
            </a:solidFill>
            <a:prstDash val="solid"/>
            <a:round/>
            <a:headEnd type="none" w="med" len="med"/>
            <a:tailEnd type="none" w="med" len="med"/>
          </a:ln>
        </p:spPr>
      </p:cxnSp>
      <p:sp>
        <p:nvSpPr>
          <p:cNvPr id="14" name="Google Shape;99;p18">
            <a:extLst>
              <a:ext uri="{FF2B5EF4-FFF2-40B4-BE49-F238E27FC236}">
                <a16:creationId xmlns:a16="http://schemas.microsoft.com/office/drawing/2014/main" id="{9B49F4A4-BB12-3145-A17C-FFC8229022AE}"/>
              </a:ext>
            </a:extLst>
          </p:cNvPr>
          <p:cNvSpPr txBox="1"/>
          <p:nvPr/>
        </p:nvSpPr>
        <p:spPr>
          <a:xfrm>
            <a:off x="2842226" y="1002164"/>
            <a:ext cx="1237202" cy="241041"/>
          </a:xfrm>
          <a:prstGeom prst="rect">
            <a:avLst/>
          </a:prstGeom>
          <a:noFill/>
          <a:ln>
            <a:noFill/>
          </a:ln>
        </p:spPr>
        <p:txBody>
          <a:bodyPr spcFirstLastPara="1" wrap="square" lIns="91425" tIns="91425" rIns="91425" bIns="91425" anchor="ctr" anchorCtr="0">
            <a:noAutofit/>
          </a:bodyPr>
          <a:lstStyle>
            <a:defPPr>
              <a:defRPr lang="ja-JP"/>
            </a:defPPr>
            <a:lvl1pPr lvl="0" indent="0">
              <a:spcBef>
                <a:spcPts val="0"/>
              </a:spcBef>
              <a:spcAft>
                <a:spcPts val="0"/>
              </a:spcAft>
              <a:buClr>
                <a:srgbClr val="000000"/>
              </a:buClr>
              <a:buSzPts val="1100"/>
              <a:buFont typeface="Arial"/>
              <a:buNone/>
              <a:defRPr sz="2200">
                <a:solidFill>
                  <a:schemeClr val="accent2">
                    <a:lumMod val="50000"/>
                  </a:schemeClr>
                </a:solidFill>
                <a:latin typeface="Meiryo UI" panose="020B0604030504040204" pitchFamily="34" charset="-128"/>
                <a:ea typeface="Meiryo UI" panose="020B0604030504040204" pitchFamily="34" charset="-128"/>
                <a:cs typeface="Verdana"/>
              </a:defRPr>
            </a:lvl1pPr>
          </a:lstStyle>
          <a:p>
            <a:pPr algn="ctr"/>
            <a:r>
              <a:rPr lang="ja-JP" altLang="en-US" sz="1400">
                <a:solidFill>
                  <a:schemeClr val="tx1">
                    <a:lumMod val="95000"/>
                    <a:lumOff val="5000"/>
                  </a:schemeClr>
                </a:solidFill>
                <a:sym typeface="Verdana"/>
              </a:rPr>
              <a:t>セッション番号</a:t>
            </a:r>
            <a:endParaRPr sz="1400" dirty="0">
              <a:solidFill>
                <a:schemeClr val="tx1">
                  <a:lumMod val="95000"/>
                  <a:lumOff val="5000"/>
                </a:schemeClr>
              </a:solidFill>
              <a:sym typeface="Verdana"/>
            </a:endParaRPr>
          </a:p>
        </p:txBody>
      </p:sp>
      <p:cxnSp>
        <p:nvCxnSpPr>
          <p:cNvPr id="15" name="Google Shape;100;p18">
            <a:extLst>
              <a:ext uri="{FF2B5EF4-FFF2-40B4-BE49-F238E27FC236}">
                <a16:creationId xmlns:a16="http://schemas.microsoft.com/office/drawing/2014/main" id="{D11D9E7B-4994-524E-8CA5-2E66673E856B}"/>
              </a:ext>
            </a:extLst>
          </p:cNvPr>
          <p:cNvCxnSpPr/>
          <p:nvPr/>
        </p:nvCxnSpPr>
        <p:spPr>
          <a:xfrm>
            <a:off x="7807647" y="1288188"/>
            <a:ext cx="1255904" cy="0"/>
          </a:xfrm>
          <a:prstGeom prst="straightConnector1">
            <a:avLst/>
          </a:prstGeom>
          <a:noFill/>
          <a:ln w="19050" cap="flat" cmpd="sng">
            <a:solidFill>
              <a:schemeClr val="accent6">
                <a:lumMod val="50000"/>
              </a:schemeClr>
            </a:solidFill>
            <a:prstDash val="solid"/>
            <a:round/>
            <a:headEnd type="none" w="med" len="med"/>
            <a:tailEnd type="none" w="med" len="med"/>
          </a:ln>
        </p:spPr>
      </p:cxnSp>
      <p:sp>
        <p:nvSpPr>
          <p:cNvPr id="16" name="Google Shape;99;p18">
            <a:extLst>
              <a:ext uri="{FF2B5EF4-FFF2-40B4-BE49-F238E27FC236}">
                <a16:creationId xmlns:a16="http://schemas.microsoft.com/office/drawing/2014/main" id="{3F97DF34-5E10-8446-AE81-E61775E9E4EE}"/>
              </a:ext>
            </a:extLst>
          </p:cNvPr>
          <p:cNvSpPr txBox="1"/>
          <p:nvPr/>
        </p:nvSpPr>
        <p:spPr>
          <a:xfrm>
            <a:off x="7816998" y="1003127"/>
            <a:ext cx="1237202" cy="241041"/>
          </a:xfrm>
          <a:prstGeom prst="rect">
            <a:avLst/>
          </a:prstGeom>
          <a:noFill/>
          <a:ln>
            <a:noFill/>
          </a:ln>
        </p:spPr>
        <p:txBody>
          <a:bodyPr spcFirstLastPara="1" wrap="square" lIns="91425" tIns="91425" rIns="91425" bIns="91425" anchor="ctr" anchorCtr="0">
            <a:noAutofit/>
          </a:bodyPr>
          <a:lstStyle>
            <a:defPPr>
              <a:defRPr lang="ja-JP"/>
            </a:defPPr>
            <a:lvl1pPr lvl="0" indent="0">
              <a:spcBef>
                <a:spcPts val="0"/>
              </a:spcBef>
              <a:spcAft>
                <a:spcPts val="0"/>
              </a:spcAft>
              <a:buClr>
                <a:srgbClr val="000000"/>
              </a:buClr>
              <a:buSzPts val="1100"/>
              <a:buFont typeface="Arial"/>
              <a:buNone/>
              <a:defRPr sz="2200">
                <a:solidFill>
                  <a:schemeClr val="accent2">
                    <a:lumMod val="50000"/>
                  </a:schemeClr>
                </a:solidFill>
                <a:latin typeface="Meiryo UI" panose="020B0604030504040204" pitchFamily="34" charset="-128"/>
                <a:ea typeface="Meiryo UI" panose="020B0604030504040204" pitchFamily="34" charset="-128"/>
                <a:cs typeface="Verdana"/>
              </a:defRPr>
            </a:lvl1pPr>
          </a:lstStyle>
          <a:p>
            <a:pPr algn="ctr"/>
            <a:r>
              <a:rPr lang="ja-JP" altLang="en-US" sz="1400">
                <a:solidFill>
                  <a:schemeClr val="tx1">
                    <a:lumMod val="95000"/>
                    <a:lumOff val="5000"/>
                  </a:schemeClr>
                </a:solidFill>
                <a:sym typeface="Verdana"/>
              </a:rPr>
              <a:t>セッション番号</a:t>
            </a:r>
            <a:endParaRPr sz="1400" dirty="0">
              <a:solidFill>
                <a:schemeClr val="tx1">
                  <a:lumMod val="95000"/>
                  <a:lumOff val="5000"/>
                </a:schemeClr>
              </a:solidFill>
              <a:sym typeface="Verdana"/>
            </a:endParaRPr>
          </a:p>
        </p:txBody>
      </p:sp>
      <p:cxnSp>
        <p:nvCxnSpPr>
          <p:cNvPr id="17" name="Google Shape;100;p18">
            <a:extLst>
              <a:ext uri="{FF2B5EF4-FFF2-40B4-BE49-F238E27FC236}">
                <a16:creationId xmlns:a16="http://schemas.microsoft.com/office/drawing/2014/main" id="{68FDCC8F-61CB-4D4C-BC87-BE844B75932D}"/>
              </a:ext>
            </a:extLst>
          </p:cNvPr>
          <p:cNvCxnSpPr/>
          <p:nvPr/>
        </p:nvCxnSpPr>
        <p:spPr>
          <a:xfrm>
            <a:off x="334515" y="1299550"/>
            <a:ext cx="2224910" cy="0"/>
          </a:xfrm>
          <a:prstGeom prst="straightConnector1">
            <a:avLst/>
          </a:prstGeom>
          <a:noFill/>
          <a:ln w="19050" cap="flat" cmpd="sng">
            <a:solidFill>
              <a:schemeClr val="accent6">
                <a:lumMod val="50000"/>
              </a:schemeClr>
            </a:solidFill>
            <a:prstDash val="solid"/>
            <a:round/>
            <a:headEnd type="none" w="med" len="med"/>
            <a:tailEnd type="none" w="med" len="med"/>
          </a:ln>
        </p:spPr>
      </p:cxnSp>
      <p:sp>
        <p:nvSpPr>
          <p:cNvPr id="18" name="Google Shape;99;p18">
            <a:extLst>
              <a:ext uri="{FF2B5EF4-FFF2-40B4-BE49-F238E27FC236}">
                <a16:creationId xmlns:a16="http://schemas.microsoft.com/office/drawing/2014/main" id="{DDC6B448-12C0-874F-84C4-11B564060B7C}"/>
              </a:ext>
            </a:extLst>
          </p:cNvPr>
          <p:cNvSpPr txBox="1"/>
          <p:nvPr/>
        </p:nvSpPr>
        <p:spPr>
          <a:xfrm>
            <a:off x="806597" y="1014489"/>
            <a:ext cx="1237202" cy="241041"/>
          </a:xfrm>
          <a:prstGeom prst="rect">
            <a:avLst/>
          </a:prstGeom>
          <a:noFill/>
          <a:ln>
            <a:noFill/>
          </a:ln>
        </p:spPr>
        <p:txBody>
          <a:bodyPr spcFirstLastPara="1" wrap="square" lIns="91425" tIns="91425" rIns="91425" bIns="91425" anchor="ctr" anchorCtr="0">
            <a:noAutofit/>
          </a:bodyPr>
          <a:lstStyle>
            <a:defPPr>
              <a:defRPr lang="ja-JP"/>
            </a:defPPr>
            <a:lvl1pPr lvl="0" indent="0">
              <a:spcBef>
                <a:spcPts val="0"/>
              </a:spcBef>
              <a:spcAft>
                <a:spcPts val="0"/>
              </a:spcAft>
              <a:buClr>
                <a:srgbClr val="000000"/>
              </a:buClr>
              <a:buSzPts val="1100"/>
              <a:buFont typeface="Arial"/>
              <a:buNone/>
              <a:defRPr sz="2200">
                <a:solidFill>
                  <a:schemeClr val="accent2">
                    <a:lumMod val="50000"/>
                  </a:schemeClr>
                </a:solidFill>
                <a:latin typeface="Meiryo UI" panose="020B0604030504040204" pitchFamily="34" charset="-128"/>
                <a:ea typeface="Meiryo UI" panose="020B0604030504040204" pitchFamily="34" charset="-128"/>
                <a:cs typeface="Verdana"/>
              </a:defRPr>
            </a:lvl1pPr>
          </a:lstStyle>
          <a:p>
            <a:pPr algn="ctr"/>
            <a:r>
              <a:rPr lang="ja-JP" altLang="en-US" sz="1400">
                <a:solidFill>
                  <a:schemeClr val="tx1">
                    <a:lumMod val="95000"/>
                    <a:lumOff val="5000"/>
                  </a:schemeClr>
                </a:solidFill>
                <a:sym typeface="Verdana"/>
              </a:rPr>
              <a:t>項目</a:t>
            </a:r>
            <a:endParaRPr sz="1400" dirty="0">
              <a:solidFill>
                <a:schemeClr val="tx1">
                  <a:lumMod val="95000"/>
                  <a:lumOff val="5000"/>
                </a:schemeClr>
              </a:solidFill>
              <a:sym typeface="Verdana"/>
            </a:endParaRPr>
          </a:p>
        </p:txBody>
      </p:sp>
      <p:cxnSp>
        <p:nvCxnSpPr>
          <p:cNvPr id="19" name="Google Shape;100;p18">
            <a:extLst>
              <a:ext uri="{FF2B5EF4-FFF2-40B4-BE49-F238E27FC236}">
                <a16:creationId xmlns:a16="http://schemas.microsoft.com/office/drawing/2014/main" id="{2DE79759-7F37-5D4E-9335-E0E6D81433C9}"/>
              </a:ext>
            </a:extLst>
          </p:cNvPr>
          <p:cNvCxnSpPr/>
          <p:nvPr/>
        </p:nvCxnSpPr>
        <p:spPr>
          <a:xfrm>
            <a:off x="4292254" y="1279050"/>
            <a:ext cx="3257491" cy="0"/>
          </a:xfrm>
          <a:prstGeom prst="straightConnector1">
            <a:avLst/>
          </a:prstGeom>
          <a:noFill/>
          <a:ln w="19050" cap="flat" cmpd="sng">
            <a:solidFill>
              <a:schemeClr val="accent6">
                <a:lumMod val="50000"/>
              </a:schemeClr>
            </a:solidFill>
            <a:prstDash val="solid"/>
            <a:round/>
            <a:headEnd type="none" w="med" len="med"/>
            <a:tailEnd type="none" w="med" len="med"/>
          </a:ln>
        </p:spPr>
      </p:cxnSp>
      <p:sp>
        <p:nvSpPr>
          <p:cNvPr id="20" name="Google Shape;99;p18">
            <a:extLst>
              <a:ext uri="{FF2B5EF4-FFF2-40B4-BE49-F238E27FC236}">
                <a16:creationId xmlns:a16="http://schemas.microsoft.com/office/drawing/2014/main" id="{F1A18284-BC05-AA41-95B7-31B61E1F5A37}"/>
              </a:ext>
            </a:extLst>
          </p:cNvPr>
          <p:cNvSpPr txBox="1"/>
          <p:nvPr/>
        </p:nvSpPr>
        <p:spPr>
          <a:xfrm>
            <a:off x="4993534" y="993989"/>
            <a:ext cx="1811387" cy="241041"/>
          </a:xfrm>
          <a:prstGeom prst="rect">
            <a:avLst/>
          </a:prstGeom>
          <a:noFill/>
          <a:ln>
            <a:noFill/>
          </a:ln>
        </p:spPr>
        <p:txBody>
          <a:bodyPr spcFirstLastPara="1" wrap="square" lIns="91425" tIns="91425" rIns="91425" bIns="91425" anchor="ctr" anchorCtr="0">
            <a:noAutofit/>
          </a:bodyPr>
          <a:lstStyle>
            <a:defPPr>
              <a:defRPr lang="ja-JP"/>
            </a:defPPr>
            <a:lvl1pPr lvl="0" indent="0">
              <a:spcBef>
                <a:spcPts val="0"/>
              </a:spcBef>
              <a:spcAft>
                <a:spcPts val="0"/>
              </a:spcAft>
              <a:buClr>
                <a:srgbClr val="000000"/>
              </a:buClr>
              <a:buSzPts val="1100"/>
              <a:buFont typeface="Arial"/>
              <a:buNone/>
              <a:defRPr sz="2200">
                <a:solidFill>
                  <a:schemeClr val="accent2">
                    <a:lumMod val="50000"/>
                  </a:schemeClr>
                </a:solidFill>
                <a:latin typeface="Meiryo UI" panose="020B0604030504040204" pitchFamily="34" charset="-128"/>
                <a:ea typeface="Meiryo UI" panose="020B0604030504040204" pitchFamily="34" charset="-128"/>
                <a:cs typeface="Verdana"/>
              </a:defRPr>
            </a:lvl1pPr>
          </a:lstStyle>
          <a:p>
            <a:pPr algn="ctr"/>
            <a:r>
              <a:rPr lang="ja-JP" altLang="en-US" sz="1400">
                <a:solidFill>
                  <a:schemeClr val="tx1">
                    <a:lumMod val="95000"/>
                    <a:lumOff val="5000"/>
                  </a:schemeClr>
                </a:solidFill>
                <a:sym typeface="Verdana"/>
              </a:rPr>
              <a:t>項目</a:t>
            </a:r>
            <a:endParaRPr sz="1400" dirty="0">
              <a:solidFill>
                <a:schemeClr val="tx1">
                  <a:lumMod val="95000"/>
                  <a:lumOff val="5000"/>
                </a:schemeClr>
              </a:solidFill>
              <a:sym typeface="Verdana"/>
            </a:endParaRPr>
          </a:p>
        </p:txBody>
      </p:sp>
    </p:spTree>
    <p:extLst>
      <p:ext uri="{BB962C8B-B14F-4D97-AF65-F5344CB8AC3E}">
        <p14:creationId xmlns:p14="http://schemas.microsoft.com/office/powerpoint/2010/main" val="385603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5255813" y="823500"/>
            <a:ext cx="2543175" cy="2457450"/>
          </a:xfrm>
          <a:prstGeom prst="rect">
            <a:avLst/>
          </a:prstGeom>
          <a:noFill/>
          <a:ln>
            <a:noFill/>
          </a:ln>
        </p:spPr>
      </p:pic>
      <p:sp>
        <p:nvSpPr>
          <p:cNvPr id="199" name="Google Shape;199;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2400" dirty="0">
                <a:latin typeface="Meiryo UI" panose="020B0604030504040204" pitchFamily="34" charset="-128"/>
                <a:ea typeface="Meiryo UI" panose="020B0604030504040204" pitchFamily="34" charset="-128"/>
              </a:rPr>
              <a:t>数学編</a:t>
            </a:r>
            <a:br>
              <a:rPr lang="ja" sz="2400" dirty="0">
                <a:latin typeface="Meiryo UI" panose="020B0604030504040204" pitchFamily="34" charset="-128"/>
                <a:ea typeface="Meiryo UI" panose="020B0604030504040204" pitchFamily="34" charset="-128"/>
              </a:rPr>
            </a:br>
            <a:r>
              <a:rPr lang="ja" sz="2400" dirty="0">
                <a:latin typeface="Meiryo UI" panose="020B0604030504040204" pitchFamily="34" charset="-128"/>
                <a:ea typeface="Meiryo UI" panose="020B0604030504040204" pitchFamily="34" charset="-128"/>
              </a:rPr>
              <a:t>2.線形代数</a:t>
            </a:r>
            <a:endParaRPr sz="2400" dirty="0">
              <a:latin typeface="Meiryo UI" panose="020B0604030504040204" pitchFamily="34" charset="-128"/>
              <a:ea typeface="Meiryo UI" panose="020B0604030504040204" pitchFamily="34" charset="-128"/>
            </a:endParaRPr>
          </a:p>
        </p:txBody>
      </p:sp>
      <p:sp>
        <p:nvSpPr>
          <p:cNvPr id="198" name="Google Shape;198;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・線形代数の計算ができるようになる</a:t>
            </a:r>
            <a:br>
              <a:rPr lang="ja" sz="1600" dirty="0">
                <a:latin typeface="Meiryo UI" panose="020B0604030504040204" pitchFamily="34" charset="-128"/>
                <a:ea typeface="Meiryo UI" panose="020B0604030504040204" pitchFamily="34" charset="-128"/>
              </a:rPr>
            </a:b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lang="en-US" altLang="ja-JP"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lang="en-US" altLang="ja-JP" sz="1600" dirty="0"/>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600" dirty="0">
                <a:latin typeface="Meiryo UI" panose="020B0604030504040204" pitchFamily="34" charset="-128"/>
                <a:ea typeface="Meiryo UI" panose="020B0604030504040204" pitchFamily="34" charset="-128"/>
              </a:rPr>
              <a:t>線形代数を理解することで多くの計算をまとめて記述したり、空間をイメージしやすくなります。また、次元削減の意味がよく理解できるようになります。</a:t>
            </a:r>
            <a:endParaRPr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60594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4619725" y="667244"/>
            <a:ext cx="3711800" cy="2599325"/>
          </a:xfrm>
          <a:prstGeom prst="rect">
            <a:avLst/>
          </a:prstGeom>
          <a:noFill/>
          <a:ln>
            <a:noFill/>
          </a:ln>
        </p:spPr>
      </p:pic>
      <p:sp>
        <p:nvSpPr>
          <p:cNvPr id="206" name="Google Shape;206;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2400" dirty="0">
                <a:latin typeface="Meiryo UI" panose="020B0604030504040204" pitchFamily="34" charset="-128"/>
                <a:ea typeface="Meiryo UI" panose="020B0604030504040204" pitchFamily="34" charset="-128"/>
              </a:rPr>
              <a:t>数学編</a:t>
            </a:r>
            <a:br>
              <a:rPr lang="ja" sz="2400" dirty="0">
                <a:latin typeface="Meiryo UI" panose="020B0604030504040204" pitchFamily="34" charset="-128"/>
                <a:ea typeface="Meiryo UI" panose="020B0604030504040204" pitchFamily="34" charset="-128"/>
              </a:rPr>
            </a:br>
            <a:r>
              <a:rPr lang="ja" sz="2400" dirty="0">
                <a:latin typeface="Meiryo UI" panose="020B0604030504040204" pitchFamily="34" charset="-128"/>
                <a:ea typeface="Meiryo UI" panose="020B0604030504040204" pitchFamily="34" charset="-128"/>
              </a:rPr>
              <a:t>3.確率・統計</a:t>
            </a:r>
            <a:endParaRPr sz="2400" dirty="0">
              <a:latin typeface="Meiryo UI" panose="020B0604030504040204" pitchFamily="34" charset="-128"/>
              <a:ea typeface="Meiryo UI" panose="020B0604030504040204" pitchFamily="34" charset="-128"/>
            </a:endParaRPr>
          </a:p>
        </p:txBody>
      </p:sp>
      <p:sp>
        <p:nvSpPr>
          <p:cNvPr id="205" name="Google Shape;205;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・確率の計算ができるようになる</a:t>
            </a:r>
            <a:br>
              <a:rPr lang="ja" sz="1600" dirty="0">
                <a:latin typeface="Meiryo UI" panose="020B0604030504040204" pitchFamily="34" charset="-128"/>
                <a:ea typeface="Meiryo UI" panose="020B0604030504040204" pitchFamily="34" charset="-128"/>
              </a:rPr>
            </a:br>
            <a:br>
              <a:rPr lang="ja" sz="1600" dirty="0">
                <a:latin typeface="Meiryo UI" panose="020B0604030504040204" pitchFamily="34" charset="-128"/>
                <a:ea typeface="Meiryo UI" panose="020B0604030504040204" pitchFamily="34" charset="-128"/>
              </a:rPr>
            </a:br>
            <a:endParaRPr lang="en-US" altLang="ja" sz="1600" dirty="0">
              <a:latin typeface="Meiryo UI" panose="020B0604030504040204" pitchFamily="34" charset="-128"/>
              <a:ea typeface="Meiryo UI" panose="020B0604030504040204" pitchFamily="34" charset="-128"/>
            </a:endParaRPr>
          </a:p>
          <a:p>
            <a:pPr marL="0" lvl="0" indent="0" algn="l" rtl="0">
              <a:spcBef>
                <a:spcPts val="0"/>
              </a:spcBef>
              <a:spcAft>
                <a:spcPts val="0"/>
              </a:spcAft>
              <a:buNone/>
            </a:pPr>
            <a:endParaRPr lang="en-US" altLang="ja-JP" sz="1600" dirty="0"/>
          </a:p>
          <a:p>
            <a:pPr marL="0" lvl="0" indent="0" algn="l" rtl="0">
              <a:spcBef>
                <a:spcPts val="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600" dirty="0">
                <a:latin typeface="Meiryo UI" panose="020B0604030504040204" pitchFamily="34" charset="-128"/>
                <a:ea typeface="Meiryo UI" panose="020B0604030504040204" pitchFamily="34" charset="-128"/>
              </a:rPr>
              <a:t>例えばロジスティック回帰などは出力が確率となるようにモデルが設計されています。また、確率に基づきデータを生成するモデルも数多く存在します。</a:t>
            </a:r>
            <a:endParaRPr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143275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2400" dirty="0">
                <a:latin typeface="Meiryo UI" panose="020B0604030504040204" pitchFamily="34" charset="-128"/>
                <a:ea typeface="Meiryo UI" panose="020B0604030504040204" pitchFamily="34" charset="-128"/>
              </a:rPr>
              <a:t>数学編</a:t>
            </a:r>
            <a:br>
              <a:rPr lang="ja" sz="2400" dirty="0">
                <a:latin typeface="Meiryo UI" panose="020B0604030504040204" pitchFamily="34" charset="-128"/>
                <a:ea typeface="Meiryo UI" panose="020B0604030504040204" pitchFamily="34" charset="-128"/>
              </a:rPr>
            </a:br>
            <a:r>
              <a:rPr lang="ja" sz="2400" dirty="0">
                <a:latin typeface="Meiryo UI" panose="020B0604030504040204" pitchFamily="34" charset="-128"/>
                <a:ea typeface="Meiryo UI" panose="020B0604030504040204" pitchFamily="34" charset="-128"/>
              </a:rPr>
              <a:t>4.情報理論</a:t>
            </a:r>
            <a:endParaRPr sz="2400" dirty="0">
              <a:latin typeface="Meiryo UI" panose="020B0604030504040204" pitchFamily="34" charset="-128"/>
              <a:ea typeface="Meiryo UI" panose="020B0604030504040204" pitchFamily="34" charset="-128"/>
            </a:endParaRPr>
          </a:p>
        </p:txBody>
      </p:sp>
      <p:sp>
        <p:nvSpPr>
          <p:cNvPr id="212" name="Google Shape;212;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・エントロピーの計算ができるようになる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・KLダイバージェンスを理解する</a:t>
            </a: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lang="en-US" altLang="ja-JP"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lang="en-US" altLang="ja-JP" sz="1600" dirty="0"/>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600" dirty="0">
                <a:latin typeface="Meiryo UI" panose="020B0604030504040204" pitchFamily="34" charset="-128"/>
                <a:ea typeface="Meiryo UI" panose="020B0604030504040204" pitchFamily="34" charset="-128"/>
              </a:rPr>
              <a:t>エントロピーの概念を理解することで、情報を定量化する方法を学びます。例えば、KLダイバージェンスはモデル同士の近さを表します。</a:t>
            </a:r>
            <a:endParaRPr sz="1600" dirty="0">
              <a:latin typeface="Meiryo UI" panose="020B0604030504040204" pitchFamily="34" charset="-128"/>
              <a:ea typeface="Meiryo UI" panose="020B0604030504040204" pitchFamily="34" charset="-128"/>
            </a:endParaRPr>
          </a:p>
        </p:txBody>
      </p:sp>
      <p:pic>
        <p:nvPicPr>
          <p:cNvPr id="214" name="Google Shape;214;p34"/>
          <p:cNvPicPr preferRelativeResize="0"/>
          <p:nvPr/>
        </p:nvPicPr>
        <p:blipFill>
          <a:blip r:embed="rId3">
            <a:alphaModFix/>
          </a:blip>
          <a:stretch>
            <a:fillRect/>
          </a:stretch>
        </p:blipFill>
        <p:spPr>
          <a:xfrm>
            <a:off x="4790925" y="863200"/>
            <a:ext cx="3617350" cy="2338800"/>
          </a:xfrm>
          <a:prstGeom prst="rect">
            <a:avLst/>
          </a:prstGeom>
          <a:noFill/>
          <a:ln>
            <a:noFill/>
          </a:ln>
        </p:spPr>
      </p:pic>
    </p:spTree>
    <p:extLst>
      <p:ext uri="{BB962C8B-B14F-4D97-AF65-F5344CB8AC3E}">
        <p14:creationId xmlns:p14="http://schemas.microsoft.com/office/powerpoint/2010/main" val="141971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 sz="2400" dirty="0">
                <a:latin typeface="Meiryo UI" panose="020B0604030504040204" pitchFamily="34" charset="-128"/>
                <a:ea typeface="Meiryo UI" panose="020B0604030504040204" pitchFamily="34" charset="-128"/>
              </a:rPr>
              <a:t>数学編</a:t>
            </a:r>
            <a:endParaRPr sz="2400" dirty="0">
              <a:latin typeface="Meiryo UI" panose="020B0604030504040204" pitchFamily="34" charset="-128"/>
              <a:ea typeface="Meiryo UI" panose="020B0604030504040204" pitchFamily="34" charset="-128"/>
            </a:endParaRPr>
          </a:p>
        </p:txBody>
      </p:sp>
      <p:sp>
        <p:nvSpPr>
          <p:cNvPr id="76" name="Google Shape;76;p15"/>
          <p:cNvSpPr txBox="1">
            <a:spLocks noGrp="1"/>
          </p:cNvSpPr>
          <p:nvPr>
            <p:ph idx="1"/>
          </p:nvPr>
        </p:nvSpPr>
        <p:spPr>
          <a:xfrm>
            <a:off x="628650" y="1265405"/>
            <a:ext cx="7886700" cy="3263504"/>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微分・積分</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線形代数</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確率・統計</a:t>
            </a:r>
            <a:endParaRPr sz="1800" dirty="0">
              <a:latin typeface="Meiryo UI" panose="020B0604030504040204" pitchFamily="34" charset="-128"/>
              <a:ea typeface="Meiryo UI" panose="020B0604030504040204" pitchFamily="34" charset="-128"/>
            </a:endParaRPr>
          </a:p>
          <a:p>
            <a:pPr marL="457200" lvl="0" indent="-342900" algn="l" rtl="0">
              <a:lnSpc>
                <a:spcPct val="100000"/>
              </a:lnSpc>
              <a:spcBef>
                <a:spcPts val="0"/>
              </a:spcBef>
              <a:spcAft>
                <a:spcPts val="0"/>
              </a:spcAft>
              <a:buSzPts val="1800"/>
              <a:buAutoNum type="arabicPeriod"/>
            </a:pPr>
            <a:r>
              <a:rPr lang="ja" sz="1800" dirty="0">
                <a:latin typeface="Meiryo UI" panose="020B0604030504040204" pitchFamily="34" charset="-128"/>
                <a:ea typeface="Meiryo UI" panose="020B0604030504040204" pitchFamily="34" charset="-128"/>
              </a:rPr>
              <a:t>情報理論</a:t>
            </a:r>
            <a:endParaRPr sz="1800" dirty="0">
              <a:latin typeface="Meiryo UI" panose="020B0604030504040204" pitchFamily="34" charset="-128"/>
              <a:ea typeface="Meiryo UI" panose="020B0604030504040204" pitchFamily="34" charset="-128"/>
            </a:endParaRPr>
          </a:p>
        </p:txBody>
      </p:sp>
      <p:cxnSp>
        <p:nvCxnSpPr>
          <p:cNvPr id="4" name="Google Shape;100;p18">
            <a:extLst>
              <a:ext uri="{FF2B5EF4-FFF2-40B4-BE49-F238E27FC236}">
                <a16:creationId xmlns:a16="http://schemas.microsoft.com/office/drawing/2014/main" id="{49194631-AEF7-104B-B50F-38E9FD63A87D}"/>
              </a:ext>
            </a:extLst>
          </p:cNvPr>
          <p:cNvCxnSpPr/>
          <p:nvPr/>
        </p:nvCxnSpPr>
        <p:spPr>
          <a:xfrm>
            <a:off x="432484" y="1299550"/>
            <a:ext cx="2224910" cy="0"/>
          </a:xfrm>
          <a:prstGeom prst="straightConnector1">
            <a:avLst/>
          </a:prstGeom>
          <a:noFill/>
          <a:ln w="19050" cap="flat" cmpd="sng">
            <a:solidFill>
              <a:schemeClr val="accent6">
                <a:lumMod val="50000"/>
              </a:schemeClr>
            </a:solidFill>
            <a:prstDash val="solid"/>
            <a:round/>
            <a:headEnd type="none" w="med" len="med"/>
            <a:tailEnd type="none" w="med" len="med"/>
          </a:ln>
        </p:spPr>
      </p:cxnSp>
      <p:sp>
        <p:nvSpPr>
          <p:cNvPr id="5" name="Google Shape;99;p18">
            <a:extLst>
              <a:ext uri="{FF2B5EF4-FFF2-40B4-BE49-F238E27FC236}">
                <a16:creationId xmlns:a16="http://schemas.microsoft.com/office/drawing/2014/main" id="{BF13E57D-7E2C-FA4E-B239-A8BFF44E7346}"/>
              </a:ext>
            </a:extLst>
          </p:cNvPr>
          <p:cNvSpPr txBox="1"/>
          <p:nvPr/>
        </p:nvSpPr>
        <p:spPr>
          <a:xfrm>
            <a:off x="904566" y="1014489"/>
            <a:ext cx="1237202" cy="241041"/>
          </a:xfrm>
          <a:prstGeom prst="rect">
            <a:avLst/>
          </a:prstGeom>
          <a:noFill/>
          <a:ln>
            <a:noFill/>
          </a:ln>
        </p:spPr>
        <p:txBody>
          <a:bodyPr spcFirstLastPara="1" wrap="square" lIns="91425" tIns="91425" rIns="91425" bIns="91425" anchor="ctr" anchorCtr="0">
            <a:noAutofit/>
          </a:bodyPr>
          <a:lstStyle>
            <a:defPPr>
              <a:defRPr lang="ja-JP"/>
            </a:defPPr>
            <a:lvl1pPr lvl="0" indent="0">
              <a:spcBef>
                <a:spcPts val="0"/>
              </a:spcBef>
              <a:spcAft>
                <a:spcPts val="0"/>
              </a:spcAft>
              <a:buClr>
                <a:srgbClr val="000000"/>
              </a:buClr>
              <a:buSzPts val="1100"/>
              <a:buFont typeface="Arial"/>
              <a:buNone/>
              <a:defRPr sz="2200">
                <a:solidFill>
                  <a:schemeClr val="accent2">
                    <a:lumMod val="50000"/>
                  </a:schemeClr>
                </a:solidFill>
                <a:latin typeface="Meiryo UI" panose="020B0604030504040204" pitchFamily="34" charset="-128"/>
                <a:ea typeface="Meiryo UI" panose="020B0604030504040204" pitchFamily="34" charset="-128"/>
                <a:cs typeface="Verdana"/>
              </a:defRPr>
            </a:lvl1pPr>
          </a:lstStyle>
          <a:p>
            <a:pPr algn="ctr"/>
            <a:r>
              <a:rPr lang="ja-JP" altLang="en-US" sz="1400">
                <a:solidFill>
                  <a:schemeClr val="tx1">
                    <a:lumMod val="95000"/>
                    <a:lumOff val="5000"/>
                  </a:schemeClr>
                </a:solidFill>
                <a:sym typeface="Verdana"/>
              </a:rPr>
              <a:t>項目</a:t>
            </a:r>
            <a:endParaRPr sz="1400" dirty="0">
              <a:solidFill>
                <a:schemeClr val="tx1">
                  <a:lumMod val="95000"/>
                  <a:lumOff val="5000"/>
                </a:schemeClr>
              </a:solidFill>
              <a:sym typeface="Verdana"/>
            </a:endParaRPr>
          </a:p>
        </p:txBody>
      </p:sp>
    </p:spTree>
    <p:extLst>
      <p:ext uri="{BB962C8B-B14F-4D97-AF65-F5344CB8AC3E}">
        <p14:creationId xmlns:p14="http://schemas.microsoft.com/office/powerpoint/2010/main" val="19552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1016667" y="152486"/>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1. </a:t>
            </a:r>
            <a:r>
              <a:rPr lang="ja" altLang="en-US" sz="2000" dirty="0"/>
              <a:t>準備</a:t>
            </a:r>
            <a:endParaRPr sz="2000" dirty="0"/>
          </a:p>
        </p:txBody>
      </p:sp>
      <p:sp>
        <p:nvSpPr>
          <p:cNvPr id="82" name="Google Shape;82;p1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dirty="0">
                <a:latin typeface="Meiryo UI" panose="020B0604030504040204" pitchFamily="34" charset="-128"/>
                <a:ea typeface="Meiryo UI" panose="020B0604030504040204" pitchFamily="34" charset="-128"/>
              </a:rPr>
              <a:t>＜目標＞</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・Anacondaをインストールする</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・jupyterを使えるようになる</a:t>
            </a: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800" dirty="0">
                <a:latin typeface="Meiryo UI" panose="020B0604030504040204" pitchFamily="34" charset="-128"/>
                <a:ea typeface="Meiryo UI" panose="020B0604030504040204" pitchFamily="34" charset="-128"/>
              </a:rPr>
              <a:t>Anaconda はデータサイエンス向けに作成された Pythonパッケージで、科学技術計算などを中心とした数多くのモジュールやツールが独自の形式で同梱されています。</a:t>
            </a:r>
            <a:endParaRPr sz="1800" dirty="0">
              <a:latin typeface="Meiryo UI" panose="020B0604030504040204" pitchFamily="34" charset="-128"/>
              <a:ea typeface="Meiryo UI" panose="020B0604030504040204" pitchFamily="34" charset="-128"/>
            </a:endParaRPr>
          </a:p>
        </p:txBody>
      </p:sp>
      <p:pic>
        <p:nvPicPr>
          <p:cNvPr id="83" name="Google Shape;83;p16"/>
          <p:cNvPicPr preferRelativeResize="0"/>
          <p:nvPr/>
        </p:nvPicPr>
        <p:blipFill>
          <a:blip r:embed="rId3">
            <a:alphaModFix/>
          </a:blip>
          <a:stretch>
            <a:fillRect/>
          </a:stretch>
        </p:blipFill>
        <p:spPr>
          <a:xfrm>
            <a:off x="5403003" y="1263581"/>
            <a:ext cx="3028950" cy="1514475"/>
          </a:xfrm>
          <a:prstGeom prst="rect">
            <a:avLst/>
          </a:prstGeom>
          <a:noFill/>
          <a:ln>
            <a:noFill/>
          </a:ln>
        </p:spPr>
      </p:pic>
    </p:spTree>
    <p:extLst>
      <p:ext uri="{BB962C8B-B14F-4D97-AF65-F5344CB8AC3E}">
        <p14:creationId xmlns:p14="http://schemas.microsoft.com/office/powerpoint/2010/main" val="335725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1016667" y="181670"/>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a:t>Python</a:t>
            </a:r>
            <a:r>
              <a:rPr lang="ja" altLang="en-US" sz="2000"/>
              <a:t>編</a:t>
            </a:r>
            <a:br>
              <a:rPr lang="ja" altLang="en-US" sz="2000"/>
            </a:br>
            <a:r>
              <a:rPr lang="en-US" altLang="ja" sz="2000"/>
              <a:t>2. </a:t>
            </a:r>
            <a:r>
              <a:rPr lang="ja" altLang="en-US" sz="2000"/>
              <a:t>導入</a:t>
            </a:r>
            <a:endParaRPr sz="2000"/>
          </a:p>
        </p:txBody>
      </p:sp>
      <p:sp>
        <p:nvSpPr>
          <p:cNvPr id="89" name="Google Shape;89;p17"/>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dirty="0">
                <a:latin typeface="Meiryo UI" panose="020B0604030504040204" pitchFamily="34" charset="-128"/>
                <a:ea typeface="Meiryo UI" panose="020B0604030504040204" pitchFamily="34" charset="-128"/>
              </a:rPr>
              <a:t>＜目標＞</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・基本的なコードの書き方を覚える</a:t>
            </a:r>
            <a:br>
              <a:rPr lang="ja" sz="1800" dirty="0">
                <a:latin typeface="Meiryo UI" panose="020B0604030504040204" pitchFamily="34" charset="-128"/>
                <a:ea typeface="Meiryo UI" panose="020B0604030504040204" pitchFamily="34" charset="-128"/>
              </a:rPr>
            </a:br>
            <a:r>
              <a:rPr lang="ja" sz="1800" dirty="0">
                <a:latin typeface="Meiryo UI" panose="020B0604030504040204" pitchFamily="34" charset="-128"/>
                <a:ea typeface="Meiryo UI" panose="020B0604030504040204" pitchFamily="34" charset="-128"/>
              </a:rPr>
              <a:t>・コメントを使えるようになる</a:t>
            </a: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800" dirty="0">
                <a:latin typeface="Meiryo UI" panose="020B0604030504040204" pitchFamily="34" charset="-128"/>
                <a:ea typeface="Meiryo UI" panose="020B0604030504040204" pitchFamily="34" charset="-128"/>
              </a:rPr>
              <a:t>Pythonは様々な要求を持った人々が段階に応じて利用できるように設計された、オープンソースのスクリプト言語です。</a:t>
            </a:r>
            <a:endParaRPr sz="1800" dirty="0">
              <a:latin typeface="Meiryo UI" panose="020B0604030504040204" pitchFamily="34" charset="-128"/>
              <a:ea typeface="Meiryo UI" panose="020B0604030504040204" pitchFamily="34" charset="-128"/>
            </a:endParaRPr>
          </a:p>
        </p:txBody>
      </p:sp>
      <p:pic>
        <p:nvPicPr>
          <p:cNvPr id="90" name="Google Shape;90;p17"/>
          <p:cNvPicPr preferRelativeResize="0"/>
          <p:nvPr/>
        </p:nvPicPr>
        <p:blipFill>
          <a:blip r:embed="rId3">
            <a:alphaModFix/>
          </a:blip>
          <a:stretch>
            <a:fillRect/>
          </a:stretch>
        </p:blipFill>
        <p:spPr>
          <a:xfrm>
            <a:off x="4723338" y="1416329"/>
            <a:ext cx="3686175" cy="1238250"/>
          </a:xfrm>
          <a:prstGeom prst="rect">
            <a:avLst/>
          </a:prstGeom>
          <a:noFill/>
          <a:ln>
            <a:noFill/>
          </a:ln>
        </p:spPr>
      </p:pic>
    </p:spTree>
    <p:extLst>
      <p:ext uri="{BB962C8B-B14F-4D97-AF65-F5344CB8AC3E}">
        <p14:creationId xmlns:p14="http://schemas.microsoft.com/office/powerpoint/2010/main" val="195912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016667" y="201126"/>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3. </a:t>
            </a:r>
            <a:r>
              <a:rPr lang="ja" altLang="en-US" sz="2000" dirty="0"/>
              <a:t>値と変数</a:t>
            </a:r>
            <a:endParaRPr sz="2000" dirty="0"/>
          </a:p>
        </p:txBody>
      </p:sp>
      <p:sp>
        <p:nvSpPr>
          <p:cNvPr id="96" name="Google Shape;96;p1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a:latin typeface="Meiryo UI" panose="020B0604030504040204" pitchFamily="34" charset="-128"/>
                <a:ea typeface="Meiryo UI" panose="020B0604030504040204" pitchFamily="34" charset="-128"/>
              </a:rPr>
              <a:t>＜目標＞</a:t>
            </a:r>
            <a:br>
              <a:rPr lang="ja" sz="1800">
                <a:latin typeface="Meiryo UI" panose="020B0604030504040204" pitchFamily="34" charset="-128"/>
                <a:ea typeface="Meiryo UI" panose="020B0604030504040204" pitchFamily="34" charset="-128"/>
              </a:rPr>
            </a:br>
            <a:r>
              <a:rPr lang="ja" sz="1800">
                <a:latin typeface="Meiryo UI" panose="020B0604030504040204" pitchFamily="34" charset="-128"/>
                <a:ea typeface="Meiryo UI" panose="020B0604030504040204" pitchFamily="34" charset="-128"/>
              </a:rPr>
              <a:t>・型と演算子を覚える</a:t>
            </a:r>
            <a:br>
              <a:rPr lang="ja" sz="1800">
                <a:latin typeface="Meiryo UI" panose="020B0604030504040204" pitchFamily="34" charset="-128"/>
                <a:ea typeface="Meiryo UI" panose="020B0604030504040204" pitchFamily="34" charset="-128"/>
              </a:rPr>
            </a:br>
            <a:r>
              <a:rPr lang="ja" sz="1800">
                <a:latin typeface="Meiryo UI" panose="020B0604030504040204" pitchFamily="34" charset="-128"/>
                <a:ea typeface="Meiryo UI" panose="020B0604030504040204" pitchFamily="34" charset="-128"/>
              </a:rPr>
              <a:t>・変数と定数を扱えるようになる</a:t>
            </a:r>
            <a:br>
              <a:rPr lang="ja" sz="1800">
                <a:latin typeface="Meiryo UI" panose="020B0604030504040204" pitchFamily="34" charset="-128"/>
                <a:ea typeface="Meiryo UI" panose="020B0604030504040204" pitchFamily="34" charset="-128"/>
              </a:rPr>
            </a:br>
            <a:r>
              <a:rPr lang="ja" sz="1800">
                <a:latin typeface="Meiryo UI" panose="020B0604030504040204" pitchFamily="34" charset="-128"/>
                <a:ea typeface="Meiryo UI" panose="020B0604030504040204" pitchFamily="34" charset="-128"/>
              </a:rPr>
              <a:t>・文字列の切り出しができるようになる</a:t>
            </a:r>
            <a:endParaRPr sz="180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80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800">
                <a:latin typeface="Meiryo UI" panose="020B0604030504040204" pitchFamily="34" charset="-128"/>
                <a:ea typeface="Meiryo UI" panose="020B0604030504040204" pitchFamily="34" charset="-128"/>
              </a:rPr>
              <a:t>Pythonも他の言語と同じように型や演算子があります。文字列に対する操作が柔軟にでき、この扱い方は後のリスト操作にも通じます。</a:t>
            </a:r>
            <a:endParaRPr sz="1800">
              <a:latin typeface="Meiryo UI" panose="020B0604030504040204" pitchFamily="34" charset="-128"/>
              <a:ea typeface="Meiryo UI" panose="020B0604030504040204" pitchFamily="34" charset="-128"/>
            </a:endParaRPr>
          </a:p>
        </p:txBody>
      </p:sp>
      <p:pic>
        <p:nvPicPr>
          <p:cNvPr id="97" name="Google Shape;97;p18"/>
          <p:cNvPicPr preferRelativeResize="0"/>
          <p:nvPr/>
        </p:nvPicPr>
        <p:blipFill>
          <a:blip r:embed="rId3">
            <a:alphaModFix/>
          </a:blip>
          <a:stretch>
            <a:fillRect/>
          </a:stretch>
        </p:blipFill>
        <p:spPr>
          <a:xfrm>
            <a:off x="4997100" y="1716325"/>
            <a:ext cx="3589601" cy="1011875"/>
          </a:xfrm>
          <a:prstGeom prst="rect">
            <a:avLst/>
          </a:prstGeom>
          <a:noFill/>
          <a:ln>
            <a:noFill/>
          </a:ln>
        </p:spPr>
      </p:pic>
    </p:spTree>
    <p:extLst>
      <p:ext uri="{BB962C8B-B14F-4D97-AF65-F5344CB8AC3E}">
        <p14:creationId xmlns:p14="http://schemas.microsoft.com/office/powerpoint/2010/main" val="398388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016667" y="181670"/>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4. </a:t>
            </a:r>
            <a:r>
              <a:rPr lang="ja" altLang="en-US" sz="2000" dirty="0"/>
              <a:t>関数（基礎編）</a:t>
            </a:r>
            <a:endParaRPr sz="2000" dirty="0"/>
          </a:p>
        </p:txBody>
      </p:sp>
      <p:sp>
        <p:nvSpPr>
          <p:cNvPr id="103" name="Google Shape;103;p19"/>
          <p:cNvSpPr txBox="1">
            <a:spLocks noGrp="1"/>
          </p:cNvSpPr>
          <p:nvPr>
            <p:ph idx="1"/>
          </p:nvPr>
        </p:nvSpPr>
        <p:spPr>
          <a:xfrm>
            <a:off x="434094" y="1413403"/>
            <a:ext cx="7886700"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・基本的な組み込み関数を扱えるようになる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・ユーザ定義関数を作れるようになる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・関数をオブジェクトとして扱えるようになる</a:t>
            </a: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lang="en-US" altLang="ja-JP"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600" dirty="0">
                <a:latin typeface="Meiryo UI" panose="020B0604030504040204" pitchFamily="34" charset="-128"/>
                <a:ea typeface="Meiryo UI" panose="020B0604030504040204" pitchFamily="34" charset="-128"/>
              </a:rPr>
              <a:t>Pythonの関数はキーワード引数やデフォルト引数、可変長引数などさまざまな扱い方をすることができます。また、オブジェクトとして関数を引き渡すことも可能です。</a:t>
            </a:r>
            <a:endParaRPr sz="1600" dirty="0">
              <a:latin typeface="Meiryo UI" panose="020B0604030504040204" pitchFamily="34" charset="-128"/>
              <a:ea typeface="Meiryo UI" panose="020B0604030504040204" pitchFamily="34" charset="-128"/>
            </a:endParaRPr>
          </a:p>
        </p:txBody>
      </p:sp>
      <p:pic>
        <p:nvPicPr>
          <p:cNvPr id="104" name="Google Shape;104;p19"/>
          <p:cNvPicPr preferRelativeResize="0"/>
          <p:nvPr/>
        </p:nvPicPr>
        <p:blipFill>
          <a:blip r:embed="rId3">
            <a:alphaModFix/>
          </a:blip>
          <a:stretch>
            <a:fillRect/>
          </a:stretch>
        </p:blipFill>
        <p:spPr>
          <a:xfrm>
            <a:off x="5424433" y="932378"/>
            <a:ext cx="3055475" cy="2460450"/>
          </a:xfrm>
          <a:prstGeom prst="rect">
            <a:avLst/>
          </a:prstGeom>
          <a:noFill/>
          <a:ln>
            <a:noFill/>
          </a:ln>
        </p:spPr>
      </p:pic>
      <p:sp>
        <p:nvSpPr>
          <p:cNvPr id="105" name="Google Shape;105;p19"/>
          <p:cNvSpPr txBox="1"/>
          <p:nvPr/>
        </p:nvSpPr>
        <p:spPr>
          <a:xfrm>
            <a:off x="5305496" y="3524025"/>
            <a:ext cx="35268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chemeClr val="dk2"/>
                </a:solidFill>
                <a:latin typeface="Meiryo UI" panose="020B0604030504040204" pitchFamily="34" charset="-128"/>
                <a:ea typeface="Meiryo UI" panose="020B0604030504040204" pitchFamily="34" charset="-128"/>
                <a:cs typeface="Source Code Pro"/>
                <a:sym typeface="Source Code Pro"/>
              </a:rPr>
              <a:t>出典: http://bashalog.c-brains.jp/08/05/12-195000.php</a:t>
            </a:r>
            <a:endParaRPr sz="8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9593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5736343" y="450320"/>
            <a:ext cx="3218600" cy="3155175"/>
          </a:xfrm>
          <a:prstGeom prst="rect">
            <a:avLst/>
          </a:prstGeom>
          <a:noFill/>
          <a:ln>
            <a:noFill/>
          </a:ln>
        </p:spPr>
      </p:pic>
      <p:sp>
        <p:nvSpPr>
          <p:cNvPr id="110" name="Google Shape;110;p20"/>
          <p:cNvSpPr txBox="1">
            <a:spLocks noGrp="1"/>
          </p:cNvSpPr>
          <p:nvPr>
            <p:ph type="title"/>
          </p:nvPr>
        </p:nvSpPr>
        <p:spPr>
          <a:xfrm>
            <a:off x="1016667" y="152486"/>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5.</a:t>
            </a:r>
            <a:r>
              <a:rPr lang="ja" altLang="en-US" sz="2000" dirty="0"/>
              <a:t>制御構文と例外処理</a:t>
            </a:r>
            <a:endParaRPr sz="2000" dirty="0"/>
          </a:p>
        </p:txBody>
      </p:sp>
      <p:sp>
        <p:nvSpPr>
          <p:cNvPr id="111" name="Google Shape;111;p20"/>
          <p:cNvSpPr txBox="1">
            <a:spLocks noGrp="1"/>
          </p:cNvSpPr>
          <p:nvPr>
            <p:ph idx="1"/>
          </p:nvPr>
        </p:nvSpPr>
        <p:spPr>
          <a:xfrm>
            <a:off x="628650" y="1316126"/>
            <a:ext cx="7886700"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・if文、while文、for文を扱えるようになる</a:t>
            </a:r>
            <a:br>
              <a:rPr lang="ja" sz="1600" dirty="0">
                <a:latin typeface="Meiryo UI" panose="020B0604030504040204" pitchFamily="34" charset="-128"/>
                <a:ea typeface="Meiryo UI" panose="020B0604030504040204" pitchFamily="34" charset="-128"/>
              </a:rPr>
            </a:br>
            <a:br>
              <a:rPr lang="ja" sz="1600" dirty="0">
                <a:latin typeface="Meiryo UI" panose="020B0604030504040204" pitchFamily="34" charset="-128"/>
                <a:ea typeface="Meiryo UI" panose="020B0604030504040204" pitchFamily="34" charset="-128"/>
              </a:rPr>
            </a:b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r>
              <a:rPr lang="ja" sz="1600" dirty="0">
                <a:latin typeface="Meiryo UI" panose="020B0604030504040204" pitchFamily="34" charset="-128"/>
                <a:ea typeface="Meiryo UI" panose="020B0604030504040204" pitchFamily="34" charset="-128"/>
              </a:rPr>
              <a:t>ifやwhile等の使い方について、他の言語と比べて大きく異なる点はありませんが、インデントにより書き分けていくところがPythonの特徴的なところと言えるでしょう。</a:t>
            </a:r>
            <a:endParaRPr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68854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1016667" y="171942"/>
            <a:ext cx="7886700" cy="524465"/>
          </a:xfrm>
          <a:prstGeom prst="rect">
            <a:avLst/>
          </a:prstGeom>
        </p:spPr>
        <p:txBody>
          <a:bodyPr spcFirstLastPara="1" vert="horz" wrap="square" lIns="91425" tIns="91425" rIns="91425" bIns="91425" rtlCol="0" anchor="ctr" anchorCtr="0">
            <a:noAutofit/>
          </a:bodyPr>
          <a:lstStyle/>
          <a:p>
            <a:pPr>
              <a:spcBef>
                <a:spcPts val="0"/>
              </a:spcBef>
            </a:pPr>
            <a:r>
              <a:rPr lang="en-US" altLang="ja" sz="2000" dirty="0"/>
              <a:t>Python</a:t>
            </a:r>
            <a:r>
              <a:rPr lang="ja" altLang="en-US" sz="2000" dirty="0"/>
              <a:t>編</a:t>
            </a:r>
            <a:br>
              <a:rPr lang="ja" altLang="en-US" sz="2000" dirty="0"/>
            </a:br>
            <a:r>
              <a:rPr lang="en-US" altLang="ja" sz="2000" dirty="0"/>
              <a:t>6.</a:t>
            </a:r>
            <a:r>
              <a:rPr lang="ja" altLang="en-US" sz="2000" dirty="0"/>
              <a:t>リスト</a:t>
            </a:r>
            <a:endParaRPr sz="2000" dirty="0"/>
          </a:p>
        </p:txBody>
      </p:sp>
      <p:sp>
        <p:nvSpPr>
          <p:cNvPr id="118" name="Google Shape;118;p21"/>
          <p:cNvSpPr txBox="1">
            <a:spLocks noGrp="1"/>
          </p:cNvSpPr>
          <p:nvPr>
            <p:ph idx="1"/>
          </p:nvPr>
        </p:nvSpPr>
        <p:spPr>
          <a:xfrm>
            <a:off x="366002" y="1102117"/>
            <a:ext cx="7886700"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latin typeface="Meiryo UI" panose="020B0604030504040204" pitchFamily="34" charset="-128"/>
                <a:ea typeface="Meiryo UI" panose="020B0604030504040204" pitchFamily="34" charset="-128"/>
              </a:rPr>
              <a:t>＜目標＞</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・リストを扱えるようになる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・要素の切り出しを自由にできるようになる</a:t>
            </a: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・内包表記を扱えるようになる</a:t>
            </a: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0"/>
              </a:spcAft>
              <a:buNone/>
            </a:pPr>
            <a:endParaRPr sz="1600" dirty="0">
              <a:latin typeface="Meiryo UI" panose="020B0604030504040204" pitchFamily="34" charset="-128"/>
              <a:ea typeface="Meiryo UI" panose="020B0604030504040204" pitchFamily="34" charset="-128"/>
            </a:endParaRPr>
          </a:p>
          <a:p>
            <a:pPr marL="0" lvl="0" indent="0" algn="l" rtl="0">
              <a:spcBef>
                <a:spcPts val="1600"/>
              </a:spcBef>
              <a:spcAft>
                <a:spcPts val="1600"/>
              </a:spcAft>
              <a:buNone/>
            </a:pPr>
            <a:br>
              <a:rPr lang="ja" sz="1600" dirty="0">
                <a:latin typeface="Meiryo UI" panose="020B0604030504040204" pitchFamily="34" charset="-128"/>
                <a:ea typeface="Meiryo UI" panose="020B0604030504040204" pitchFamily="34" charset="-128"/>
              </a:rPr>
            </a:br>
            <a:r>
              <a:rPr lang="ja" sz="1600" dirty="0">
                <a:latin typeface="Meiryo UI" panose="020B0604030504040204" pitchFamily="34" charset="-128"/>
                <a:ea typeface="Meiryo UI" panose="020B0604030504040204" pitchFamily="34" charset="-128"/>
              </a:rPr>
              <a:t>慣れるまで時間がかかるかもしれませんが、リストの操作は後のタプルやセット、辞書の操作に通じる非常に重要な点になります。</a:t>
            </a:r>
            <a:endParaRPr sz="1600" dirty="0">
              <a:latin typeface="Meiryo UI" panose="020B0604030504040204" pitchFamily="34" charset="-128"/>
              <a:ea typeface="Meiryo UI" panose="020B0604030504040204" pitchFamily="34" charset="-128"/>
            </a:endParaRPr>
          </a:p>
        </p:txBody>
      </p:sp>
      <p:sp>
        <p:nvSpPr>
          <p:cNvPr id="119" name="Google Shape;119;p21"/>
          <p:cNvSpPr txBox="1"/>
          <p:nvPr/>
        </p:nvSpPr>
        <p:spPr>
          <a:xfrm>
            <a:off x="3604350" y="2583584"/>
            <a:ext cx="5620500" cy="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a:solidFill>
                  <a:schemeClr val="dk2"/>
                </a:solidFill>
                <a:latin typeface="Meiryo UI" panose="020B0604030504040204" pitchFamily="34" charset="-128"/>
                <a:ea typeface="Meiryo UI" panose="020B0604030504040204" pitchFamily="34" charset="-128"/>
                <a:cs typeface="Source Code Pro"/>
                <a:sym typeface="Source Code Pro"/>
              </a:rPr>
              <a:t>出典: http://python-3-patterns-idioms-test.readthedocs.io/en/latest/Comprehensions.html</a:t>
            </a:r>
            <a:endParaRPr sz="900">
              <a:latin typeface="Meiryo UI" panose="020B0604030504040204" pitchFamily="34" charset="-128"/>
              <a:ea typeface="Meiryo UI" panose="020B0604030504040204" pitchFamily="34" charset="-128"/>
            </a:endParaRPr>
          </a:p>
        </p:txBody>
      </p:sp>
      <p:pic>
        <p:nvPicPr>
          <p:cNvPr id="120" name="Google Shape;120;p21"/>
          <p:cNvPicPr preferRelativeResize="0"/>
          <p:nvPr/>
        </p:nvPicPr>
        <p:blipFill>
          <a:blip r:embed="rId3">
            <a:alphaModFix/>
          </a:blip>
          <a:stretch>
            <a:fillRect/>
          </a:stretch>
        </p:blipFill>
        <p:spPr>
          <a:xfrm>
            <a:off x="3891875" y="1283809"/>
            <a:ext cx="5021050" cy="1226475"/>
          </a:xfrm>
          <a:prstGeom prst="rect">
            <a:avLst/>
          </a:prstGeom>
          <a:noFill/>
          <a:ln>
            <a:noFill/>
          </a:ln>
        </p:spPr>
      </p:pic>
    </p:spTree>
    <p:extLst>
      <p:ext uri="{BB962C8B-B14F-4D97-AF65-F5344CB8AC3E}">
        <p14:creationId xmlns:p14="http://schemas.microsoft.com/office/powerpoint/2010/main" val="4229795558"/>
      </p:ext>
    </p:extLst>
  </p:cSld>
  <p:clrMapOvr>
    <a:masterClrMapping/>
  </p:clrMapOvr>
</p:sld>
</file>

<file path=ppt/theme/theme1.xml><?xml version="1.0" encoding="utf-8"?>
<a:theme xmlns:a="http://schemas.openxmlformats.org/drawingml/2006/main" name="Office テーマ">
  <a:themeElements>
    <a:clrScheme name="ユーザー定義 3">
      <a:dk1>
        <a:srgbClr val="000000"/>
      </a:dk1>
      <a:lt1>
        <a:srgbClr val="FFFFFF"/>
      </a:lt1>
      <a:dk2>
        <a:srgbClr val="44546A"/>
      </a:dk2>
      <a:lt2>
        <a:srgbClr val="E7E6E6"/>
      </a:lt2>
      <a:accent1>
        <a:srgbClr val="00ABFF"/>
      </a:accent1>
      <a:accent2>
        <a:srgbClr val="75D100"/>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13914</TotalTime>
  <Words>273</Words>
  <Application>Microsoft Macintosh PowerPoint</Application>
  <PresentationFormat>画面に合わせる (16:9)</PresentationFormat>
  <Paragraphs>136</Paragraphs>
  <Slides>22</Slides>
  <Notes>22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Meiryo UI</vt:lpstr>
      <vt:lpstr>Meiryo</vt:lpstr>
      <vt:lpstr>游ゴシック</vt:lpstr>
      <vt:lpstr>Arial</vt:lpstr>
      <vt:lpstr>Calibri</vt:lpstr>
      <vt:lpstr>Office テーマ</vt:lpstr>
      <vt:lpstr>Python入門 &amp; 機械学習に必要な数学講座</vt:lpstr>
      <vt:lpstr>Python編</vt:lpstr>
      <vt:lpstr>数学編</vt:lpstr>
      <vt:lpstr>Python編 1. 準備</vt:lpstr>
      <vt:lpstr>Python編 2. 導入</vt:lpstr>
      <vt:lpstr>Python編 3. 値と変数</vt:lpstr>
      <vt:lpstr>Python編 4. 関数（基礎編）</vt:lpstr>
      <vt:lpstr>Python編 5.制御構文と例外処理</vt:lpstr>
      <vt:lpstr>Python編 6.リスト</vt:lpstr>
      <vt:lpstr>Python編 7.タプル</vt:lpstr>
      <vt:lpstr>Python編 8.セット</vt:lpstr>
      <vt:lpstr>Python編 9.辞書</vt:lpstr>
      <vt:lpstr>Python編 10.関数（応用編）</vt:lpstr>
      <vt:lpstr>Python編 11.クラス</vt:lpstr>
      <vt:lpstr>Python編 12.Numpy</vt:lpstr>
      <vt:lpstr>Python編 13.テキストファイルの読み出しと書き出し</vt:lpstr>
      <vt:lpstr>Python編 14.pandasの使い方</vt:lpstr>
      <vt:lpstr>Python編 15.データの可視化</vt:lpstr>
      <vt:lpstr>数学編 1.微分・積分</vt:lpstr>
      <vt:lpstr>数学編 2.線形代数</vt:lpstr>
      <vt:lpstr>数学編 3.確率・統計</vt:lpstr>
      <vt:lpstr>数学編 4.情報理論</vt:lpstr>
    </vt:vector>
  </TitlesOfParts>
  <Manager>村上朝成</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村上朝成</dc:creator>
  <cp:keywords/>
  <dc:description/>
  <cp:lastModifiedBy>Murakami, Tomonari</cp:lastModifiedBy>
  <cp:revision>89</cp:revision>
  <cp:lastPrinted>2018-07-15T04:49:03Z</cp:lastPrinted>
  <dcterms:created xsi:type="dcterms:W3CDTF">2018-07-14T19:02:14Z</dcterms:created>
  <dcterms:modified xsi:type="dcterms:W3CDTF">2019-02-27T14:10:10Z</dcterms:modified>
  <cp:category/>
</cp:coreProperties>
</file>