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962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30C05-BDD4-457F-8C19-F968F3ED61CD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443A2-EFBA-4E12-A720-B383A019C2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595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443A2-EFBA-4E12-A720-B383A019C2A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00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5A39-6A08-4434-91EF-99CC20E64CA6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48F5-BB3E-4A20-A214-0FBEF9996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82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5A39-6A08-4434-91EF-99CC20E64CA6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48F5-BB3E-4A20-A214-0FBEF9996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046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5A39-6A08-4434-91EF-99CC20E64CA6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48F5-BB3E-4A20-A214-0FBEF9996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66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5A39-6A08-4434-91EF-99CC20E64CA6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48F5-BB3E-4A20-A214-0FBEF9996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955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5A39-6A08-4434-91EF-99CC20E64CA6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48F5-BB3E-4A20-A214-0FBEF9996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58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5A39-6A08-4434-91EF-99CC20E64CA6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48F5-BB3E-4A20-A214-0FBEF9996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235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5A39-6A08-4434-91EF-99CC20E64CA6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48F5-BB3E-4A20-A214-0FBEF9996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40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5A39-6A08-4434-91EF-99CC20E64CA6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48F5-BB3E-4A20-A214-0FBEF9996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04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5A39-6A08-4434-91EF-99CC20E64CA6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48F5-BB3E-4A20-A214-0FBEF9996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84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5A39-6A08-4434-91EF-99CC20E64CA6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48F5-BB3E-4A20-A214-0FBEF9996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75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5A39-6A08-4434-91EF-99CC20E64CA6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48F5-BB3E-4A20-A214-0FBEF9996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59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5A39-6A08-4434-91EF-99CC20E64CA6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248F5-BB3E-4A20-A214-0FBEF9996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59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図 114">
            <a:extLst>
              <a:ext uri="{FF2B5EF4-FFF2-40B4-BE49-F238E27FC236}">
                <a16:creationId xmlns:a16="http://schemas.microsoft.com/office/drawing/2014/main" id="{3365B0C9-C687-DC3C-1935-B5BA5CB27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9" y="449530"/>
            <a:ext cx="9144000" cy="5075108"/>
          </a:xfrm>
          <a:prstGeom prst="rect">
            <a:avLst/>
          </a:prstGeom>
        </p:spPr>
      </p:pic>
      <p:pic>
        <p:nvPicPr>
          <p:cNvPr id="114" name="図 113">
            <a:extLst>
              <a:ext uri="{FF2B5EF4-FFF2-40B4-BE49-F238E27FC236}">
                <a16:creationId xmlns:a16="http://schemas.microsoft.com/office/drawing/2014/main" id="{FB2337EB-76F4-46C1-75FE-F2B15C585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4919" y="9761117"/>
            <a:ext cx="5225087" cy="4945483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E077E76-AE0B-6034-A392-D254C5B9C9FC}"/>
              </a:ext>
            </a:extLst>
          </p:cNvPr>
          <p:cNvSpPr/>
          <p:nvPr/>
        </p:nvSpPr>
        <p:spPr>
          <a:xfrm>
            <a:off x="508000" y="7135813"/>
            <a:ext cx="3935392" cy="832229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  <a:lumMod val="71000"/>
                </a:srgbClr>
              </a:gs>
              <a:gs pos="50000">
                <a:srgbClr val="00B0F0">
                  <a:tint val="44500"/>
                  <a:satMod val="160000"/>
                  <a:lumMod val="61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58BBAB-DE89-0330-A7ED-FDF76F46FD4A}"/>
              </a:ext>
            </a:extLst>
          </p:cNvPr>
          <p:cNvSpPr txBox="1"/>
          <p:nvPr/>
        </p:nvSpPr>
        <p:spPr>
          <a:xfrm>
            <a:off x="681619" y="7214135"/>
            <a:ext cx="37617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Local_Blast</a:t>
            </a:r>
            <a:endParaRPr kumimoji="1" lang="ja-JP" altLang="en-US" sz="4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8667213-81B6-A412-87EF-3761F996EFAF}"/>
              </a:ext>
            </a:extLst>
          </p:cNvPr>
          <p:cNvSpPr txBox="1"/>
          <p:nvPr/>
        </p:nvSpPr>
        <p:spPr>
          <a:xfrm>
            <a:off x="846076" y="8055705"/>
            <a:ext cx="1381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u="sng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STEP1</a:t>
            </a:r>
            <a:endParaRPr kumimoji="1" lang="ja-JP" altLang="en-US" sz="2800" b="1" u="sng" dirty="0">
              <a:solidFill>
                <a:srgbClr val="00B0F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ECFD74F-30D0-FE61-405A-19A74E083F8A}"/>
              </a:ext>
            </a:extLst>
          </p:cNvPr>
          <p:cNvSpPr txBox="1"/>
          <p:nvPr/>
        </p:nvSpPr>
        <p:spPr>
          <a:xfrm>
            <a:off x="874641" y="8586338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データベース構築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98AA58A-162F-87CA-8D48-DCE844475C4D}"/>
              </a:ext>
            </a:extLst>
          </p:cNvPr>
          <p:cNvSpPr txBox="1"/>
          <p:nvPr/>
        </p:nvSpPr>
        <p:spPr>
          <a:xfrm>
            <a:off x="4070869" y="8071910"/>
            <a:ext cx="1381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u="sng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STEP2</a:t>
            </a:r>
            <a:endParaRPr kumimoji="1" lang="ja-JP" altLang="en-US" sz="2800" b="1" u="sng" dirty="0">
              <a:solidFill>
                <a:srgbClr val="00B0F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5AA706D-C8BF-50B8-DE88-56C96A13F9BA}"/>
              </a:ext>
            </a:extLst>
          </p:cNvPr>
          <p:cNvSpPr txBox="1"/>
          <p:nvPr/>
        </p:nvSpPr>
        <p:spPr>
          <a:xfrm>
            <a:off x="4039014" y="8578925"/>
            <a:ext cx="1850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Blast</a:t>
            </a:r>
            <a:r>
              <a:rPr kumimoji="1" lang="ja-JP" altLang="en-US" sz="2800" b="1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検索</a:t>
            </a:r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4B14B070-EC88-9F2D-7412-F9360C9F1F39}"/>
              </a:ext>
            </a:extLst>
          </p:cNvPr>
          <p:cNvSpPr/>
          <p:nvPr/>
        </p:nvSpPr>
        <p:spPr>
          <a:xfrm rot="5400000">
            <a:off x="3467496" y="8581207"/>
            <a:ext cx="681978" cy="186605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CA5402B-DEFC-224B-E8A7-B035BE5AD0AD}"/>
              </a:ext>
            </a:extLst>
          </p:cNvPr>
          <p:cNvSpPr txBox="1"/>
          <p:nvPr/>
        </p:nvSpPr>
        <p:spPr>
          <a:xfrm>
            <a:off x="6564469" y="8044103"/>
            <a:ext cx="1381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STEP3</a:t>
            </a:r>
            <a:endParaRPr kumimoji="1" lang="ja-JP" altLang="en-US" sz="28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D0162A0-4F8B-D9A8-A44F-1CFDDF3DECEF}"/>
              </a:ext>
            </a:extLst>
          </p:cNvPr>
          <p:cNvSpPr txBox="1"/>
          <p:nvPr/>
        </p:nvSpPr>
        <p:spPr>
          <a:xfrm>
            <a:off x="6532614" y="8551118"/>
            <a:ext cx="2710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不要ファイル削除</a:t>
            </a:r>
          </a:p>
        </p:txBody>
      </p:sp>
      <p:sp>
        <p:nvSpPr>
          <p:cNvPr id="13" name="二等辺三角形 12">
            <a:extLst>
              <a:ext uri="{FF2B5EF4-FFF2-40B4-BE49-F238E27FC236}">
                <a16:creationId xmlns:a16="http://schemas.microsoft.com/office/drawing/2014/main" id="{5B019359-D5D3-003D-3FFD-936BD66EAF28}"/>
              </a:ext>
            </a:extLst>
          </p:cNvPr>
          <p:cNvSpPr/>
          <p:nvPr/>
        </p:nvSpPr>
        <p:spPr>
          <a:xfrm rot="5400000">
            <a:off x="5868501" y="8553400"/>
            <a:ext cx="681978" cy="186605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BF2DC5C-89A7-A9CA-D316-5A827B2E1DE1}"/>
              </a:ext>
            </a:extLst>
          </p:cNvPr>
          <p:cNvSpPr txBox="1"/>
          <p:nvPr/>
        </p:nvSpPr>
        <p:spPr>
          <a:xfrm>
            <a:off x="4526090" y="7175554"/>
            <a:ext cx="4076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blast 2.5.0  (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conda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install –c 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bioconda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blast)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6C5FEA3-2FC3-C941-F5F2-B4E6CF39168C}"/>
              </a:ext>
            </a:extLst>
          </p:cNvPr>
          <p:cNvSpPr txBox="1"/>
          <p:nvPr/>
        </p:nvSpPr>
        <p:spPr>
          <a:xfrm>
            <a:off x="4526090" y="7384482"/>
            <a:ext cx="4477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Biopython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1.78  (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conda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install –c 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bioconda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blast)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CA71C7C-7D7C-60E7-1B54-F6D0CBEAF366}"/>
              </a:ext>
            </a:extLst>
          </p:cNvPr>
          <p:cNvSpPr txBox="1"/>
          <p:nvPr/>
        </p:nvSpPr>
        <p:spPr>
          <a:xfrm>
            <a:off x="4526090" y="7600309"/>
            <a:ext cx="1442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gffread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0.12.7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6" name="図 75">
            <a:extLst>
              <a:ext uri="{FF2B5EF4-FFF2-40B4-BE49-F238E27FC236}">
                <a16:creationId xmlns:a16="http://schemas.microsoft.com/office/drawing/2014/main" id="{C5CAC42C-2D93-FC4C-A667-AAC9A2478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942" y="9808584"/>
            <a:ext cx="8209810" cy="4022004"/>
          </a:xfrm>
          <a:prstGeom prst="rect">
            <a:avLst/>
          </a:prstGeom>
        </p:spPr>
      </p:pic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245A3069-C6E9-6D90-241C-4A31D570D1A7}"/>
              </a:ext>
            </a:extLst>
          </p:cNvPr>
          <p:cNvSpPr/>
          <p:nvPr/>
        </p:nvSpPr>
        <p:spPr>
          <a:xfrm>
            <a:off x="-1087839" y="9667059"/>
            <a:ext cx="5384068" cy="5109328"/>
          </a:xfrm>
          <a:prstGeom prst="roundRect">
            <a:avLst>
              <a:gd name="adj" fmla="val 4033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9E05F1B7-BA14-3B24-BC96-ECF5C595832D}"/>
              </a:ext>
            </a:extLst>
          </p:cNvPr>
          <p:cNvSpPr/>
          <p:nvPr/>
        </p:nvSpPr>
        <p:spPr>
          <a:xfrm>
            <a:off x="4416384" y="9675388"/>
            <a:ext cx="8319516" cy="4155200"/>
          </a:xfrm>
          <a:prstGeom prst="roundRect">
            <a:avLst>
              <a:gd name="adj" fmla="val 4033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6C971340-4083-5AA0-DBCA-20E2E31F0665}"/>
              </a:ext>
            </a:extLst>
          </p:cNvPr>
          <p:cNvCxnSpPr>
            <a:cxnSpLocks/>
          </p:cNvCxnSpPr>
          <p:nvPr/>
        </p:nvCxnSpPr>
        <p:spPr>
          <a:xfrm flipH="1">
            <a:off x="1763852" y="9082710"/>
            <a:ext cx="340719" cy="56491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16747751-671B-0E0A-56B2-FD8A1DCD2588}"/>
              </a:ext>
            </a:extLst>
          </p:cNvPr>
          <p:cNvCxnSpPr>
            <a:cxnSpLocks/>
          </p:cNvCxnSpPr>
          <p:nvPr/>
        </p:nvCxnSpPr>
        <p:spPr>
          <a:xfrm>
            <a:off x="4924771" y="9102145"/>
            <a:ext cx="1378022" cy="57324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7F54F01F-0140-8EA4-1533-F9300BB724B9}"/>
              </a:ext>
            </a:extLst>
          </p:cNvPr>
          <p:cNvSpPr txBox="1"/>
          <p:nvPr/>
        </p:nvSpPr>
        <p:spPr>
          <a:xfrm>
            <a:off x="6209490" y="5238894"/>
            <a:ext cx="2967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Created by </a:t>
            </a:r>
            <a:r>
              <a:rPr lang="en-US" altLang="ja-JP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Seika Oiwa (2023)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723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BE1FA82-60D7-C4CA-95F8-A109D527FAF4}"/>
              </a:ext>
            </a:extLst>
          </p:cNvPr>
          <p:cNvSpPr/>
          <p:nvPr/>
        </p:nvSpPr>
        <p:spPr>
          <a:xfrm>
            <a:off x="0" y="-5216"/>
            <a:ext cx="3935392" cy="832229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  <a:lumMod val="71000"/>
                </a:srgbClr>
              </a:gs>
              <a:gs pos="50000">
                <a:srgbClr val="00B0F0">
                  <a:tint val="44500"/>
                  <a:satMod val="160000"/>
                  <a:lumMod val="61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EF7AD350-2FF2-D69A-7FCE-B3418EC04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59999"/>
              </p:ext>
            </p:extLst>
          </p:nvPr>
        </p:nvGraphicFramePr>
        <p:xfrm>
          <a:off x="10054613" y="3352848"/>
          <a:ext cx="9322878" cy="4558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954514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4252517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11190378"/>
                    </a:ext>
                  </a:extLst>
                </a:gridCol>
                <a:gridCol w="1524631">
                  <a:extLst>
                    <a:ext uri="{9D8B030D-6E8A-4147-A177-3AD203B41FA5}">
                      <a16:colId xmlns:a16="http://schemas.microsoft.com/office/drawing/2014/main" val="3972643833"/>
                    </a:ext>
                  </a:extLst>
                </a:gridCol>
                <a:gridCol w="4140647">
                  <a:extLst>
                    <a:ext uri="{9D8B030D-6E8A-4147-A177-3AD203B41FA5}">
                      <a16:colId xmlns:a16="http://schemas.microsoft.com/office/drawing/2014/main" val="4024564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検索モード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入力配列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データベース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備考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785346"/>
                  </a:ext>
                </a:extLst>
              </a:tr>
              <a:tr h="9156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blastN</a:t>
                      </a:r>
                      <a:endParaRPr kumimoji="1" lang="ja-JP" altLang="en-US" sz="16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rgbClr val="0070C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塩基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rgbClr val="0070C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塩基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kumimoji="1" lang="ja-JP" altLang="en-US" sz="16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ゲノム</a:t>
                      </a:r>
                      <a:r>
                        <a:rPr kumimoji="1" lang="en-US" altLang="ja-JP" sz="16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DNA</a:t>
                      </a:r>
                    </a:p>
                    <a:p>
                      <a:pPr algn="ctr"/>
                      <a:r>
                        <a:rPr kumimoji="1" lang="ja-JP" altLang="en-US" sz="16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遺伝子リスト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入力された核酸配列と相同性を持つ核酸配列をデータベースから検索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700616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tblastX</a:t>
                      </a:r>
                      <a:endParaRPr kumimoji="1" lang="ja-JP" altLang="en-US" sz="16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塩基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dirty="0">
                          <a:solidFill>
                            <a:srgbClr val="0070C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塩基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ゲノム</a:t>
                      </a: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DNA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遺伝子リスト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核酸データベースを </a:t>
                      </a:r>
                      <a:r>
                        <a:rPr kumimoji="1" lang="en-US" altLang="ja-JP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 </a:t>
                      </a:r>
                      <a:r>
                        <a:rPr kumimoji="1" lang="ja-JP" altLang="en-US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通りのアミノ酸配列に翻訳してから、入力されたアミノ酸配列と相同性を持つものを翻訳後の核酸データベースから検索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5304066"/>
                  </a:ext>
                </a:extLst>
              </a:tr>
              <a:tr h="632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blastX</a:t>
                      </a:r>
                      <a:endParaRPr kumimoji="1" lang="ja-JP" altLang="en-US" sz="16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塩基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アミノ酸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アミノ酸リスト</a:t>
                      </a:r>
                      <a:endParaRPr kumimoji="1" lang="en-US" altLang="ja-JP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入力された核酸配列を </a:t>
                      </a:r>
                      <a:r>
                        <a:rPr kumimoji="1" lang="en-US" altLang="ja-JP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 </a:t>
                      </a:r>
                      <a:r>
                        <a:rPr kumimoji="1" lang="ja-JP" altLang="en-US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通りのアミノ酸配列に翻訳し、そのアミノ酸配列と相同性を持つものをデータベースから検索する。</a:t>
                      </a:r>
                      <a:r>
                        <a:rPr kumimoji="1" lang="en-US" altLang="ja-JP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 </a:t>
                      </a:r>
                      <a:r>
                        <a:rPr kumimoji="1" lang="ja-JP" altLang="en-US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通りとは、入力配列を左から右に </a:t>
                      </a:r>
                      <a:r>
                        <a:rPr kumimoji="1" lang="en-US" altLang="ja-JP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 </a:t>
                      </a:r>
                      <a:r>
                        <a:rPr kumimoji="1" lang="ja-JP" altLang="en-US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フレームをずらしながら翻訳した場合の </a:t>
                      </a:r>
                      <a:r>
                        <a:rPr kumimoji="1" lang="en-US" altLang="ja-JP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 </a:t>
                      </a:r>
                      <a:r>
                        <a:rPr kumimoji="1" lang="ja-JP" altLang="en-US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通りと、入力配列を右から左に </a:t>
                      </a:r>
                      <a:r>
                        <a:rPr kumimoji="1" lang="en-US" altLang="ja-JP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 </a:t>
                      </a:r>
                      <a:r>
                        <a:rPr kumimoji="1" lang="ja-JP" altLang="en-US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フレームずつずらしながら翻訳した場合の </a:t>
                      </a:r>
                      <a:r>
                        <a:rPr kumimoji="1" lang="en-US" altLang="ja-JP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 </a:t>
                      </a:r>
                      <a:r>
                        <a:rPr kumimoji="1" lang="ja-JP" altLang="en-US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通りを意味する。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6990793"/>
                  </a:ext>
                </a:extLst>
              </a:tr>
              <a:tr h="9347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blastP</a:t>
                      </a:r>
                      <a:endParaRPr kumimoji="1" lang="ja-JP" altLang="en-US" sz="16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accent6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アミノ酸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アミノ酸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アミノ酸リスト</a:t>
                      </a:r>
                      <a:endParaRPr kumimoji="1" lang="en-US" altLang="ja-JP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入力されたアミノ酸配列と相同性を持つアミノ酸配列をデータベースから検索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6651682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B709397-6AA1-E0DF-C669-8E522FD5D983}"/>
              </a:ext>
            </a:extLst>
          </p:cNvPr>
          <p:cNvSpPr txBox="1"/>
          <p:nvPr/>
        </p:nvSpPr>
        <p:spPr>
          <a:xfrm>
            <a:off x="173619" y="73106"/>
            <a:ext cx="37617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Local_Blast</a:t>
            </a:r>
            <a:endParaRPr kumimoji="1" lang="ja-JP" altLang="en-US" sz="4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568DCEA-398D-C68C-D341-E14B5C2A6D51}"/>
              </a:ext>
            </a:extLst>
          </p:cNvPr>
          <p:cNvSpPr txBox="1"/>
          <p:nvPr/>
        </p:nvSpPr>
        <p:spPr>
          <a:xfrm>
            <a:off x="338076" y="914676"/>
            <a:ext cx="1381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u="sng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STEP1</a:t>
            </a:r>
            <a:endParaRPr kumimoji="1" lang="ja-JP" altLang="en-US" sz="2800" b="1" u="sng" dirty="0">
              <a:solidFill>
                <a:srgbClr val="00B0F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6FAA961-17EF-F7FF-5F11-DF1E967C01B4}"/>
              </a:ext>
            </a:extLst>
          </p:cNvPr>
          <p:cNvSpPr txBox="1"/>
          <p:nvPr/>
        </p:nvSpPr>
        <p:spPr>
          <a:xfrm>
            <a:off x="366641" y="1445309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データベース構築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70CB6C1-CFE4-691F-0F40-764E439B7857}"/>
              </a:ext>
            </a:extLst>
          </p:cNvPr>
          <p:cNvSpPr txBox="1"/>
          <p:nvPr/>
        </p:nvSpPr>
        <p:spPr>
          <a:xfrm>
            <a:off x="3562869" y="930881"/>
            <a:ext cx="1381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u="sng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STEP2</a:t>
            </a:r>
            <a:endParaRPr kumimoji="1" lang="ja-JP" altLang="en-US" sz="2800" b="1" u="sng" dirty="0">
              <a:solidFill>
                <a:srgbClr val="00B0F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88C7739-13D9-3A7A-184B-9689F4EF358C}"/>
              </a:ext>
            </a:extLst>
          </p:cNvPr>
          <p:cNvSpPr txBox="1"/>
          <p:nvPr/>
        </p:nvSpPr>
        <p:spPr>
          <a:xfrm>
            <a:off x="3531014" y="1437896"/>
            <a:ext cx="1850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Blast</a:t>
            </a:r>
            <a:r>
              <a:rPr kumimoji="1" lang="ja-JP" altLang="en-US" sz="2800" b="1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検索</a:t>
            </a:r>
          </a:p>
        </p:txBody>
      </p: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A66DCBB8-5FAC-6C78-6279-D354FE31160D}"/>
              </a:ext>
            </a:extLst>
          </p:cNvPr>
          <p:cNvSpPr/>
          <p:nvPr/>
        </p:nvSpPr>
        <p:spPr>
          <a:xfrm rot="5400000">
            <a:off x="2959496" y="1440178"/>
            <a:ext cx="681978" cy="186605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F15666-49F5-6A98-3816-28F1FB564AD8}"/>
              </a:ext>
            </a:extLst>
          </p:cNvPr>
          <p:cNvSpPr txBox="1"/>
          <p:nvPr/>
        </p:nvSpPr>
        <p:spPr>
          <a:xfrm>
            <a:off x="6056469" y="903074"/>
            <a:ext cx="1381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STEP3</a:t>
            </a:r>
            <a:endParaRPr kumimoji="1" lang="ja-JP" altLang="en-US" sz="28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2DEE444-82B3-FC44-76B3-C94E8CFFE82F}"/>
              </a:ext>
            </a:extLst>
          </p:cNvPr>
          <p:cNvSpPr txBox="1"/>
          <p:nvPr/>
        </p:nvSpPr>
        <p:spPr>
          <a:xfrm>
            <a:off x="6024614" y="1410089"/>
            <a:ext cx="2710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不要ファイル削除</a:t>
            </a:r>
          </a:p>
        </p:txBody>
      </p:sp>
      <p:sp>
        <p:nvSpPr>
          <p:cNvPr id="22" name="二等辺三角形 21">
            <a:extLst>
              <a:ext uri="{FF2B5EF4-FFF2-40B4-BE49-F238E27FC236}">
                <a16:creationId xmlns:a16="http://schemas.microsoft.com/office/drawing/2014/main" id="{4197DAFB-A7B1-1BD9-A560-5FF5B72F7311}"/>
              </a:ext>
            </a:extLst>
          </p:cNvPr>
          <p:cNvSpPr/>
          <p:nvPr/>
        </p:nvSpPr>
        <p:spPr>
          <a:xfrm rot="5400000">
            <a:off x="5360501" y="1412371"/>
            <a:ext cx="681978" cy="186605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80A2BEFE-031A-0016-6807-68D1BA867589}"/>
              </a:ext>
            </a:extLst>
          </p:cNvPr>
          <p:cNvSpPr/>
          <p:nvPr/>
        </p:nvSpPr>
        <p:spPr>
          <a:xfrm>
            <a:off x="173619" y="897970"/>
            <a:ext cx="8757454" cy="108072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CB0B5915-EB75-698F-E218-E813F5E92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11919"/>
            <a:ext cx="9144000" cy="447966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9300F93-8D5B-12A2-F3E1-5A8C1748554E}"/>
              </a:ext>
            </a:extLst>
          </p:cNvPr>
          <p:cNvSpPr txBox="1"/>
          <p:nvPr/>
        </p:nvSpPr>
        <p:spPr>
          <a:xfrm>
            <a:off x="4018090" y="34525"/>
            <a:ext cx="4076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blast 2.5.0  (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conda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install –c 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bioconda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blast)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BEA8058-BFDC-5371-DB93-F0114ECB6FE9}"/>
              </a:ext>
            </a:extLst>
          </p:cNvPr>
          <p:cNvSpPr txBox="1"/>
          <p:nvPr/>
        </p:nvSpPr>
        <p:spPr>
          <a:xfrm>
            <a:off x="4018090" y="243453"/>
            <a:ext cx="4477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Biopython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1.78  (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conda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install –c 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bioconda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blast)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3593661-04A4-F3A6-0108-523E74504EF1}"/>
              </a:ext>
            </a:extLst>
          </p:cNvPr>
          <p:cNvSpPr txBox="1"/>
          <p:nvPr/>
        </p:nvSpPr>
        <p:spPr>
          <a:xfrm>
            <a:off x="4018090" y="459280"/>
            <a:ext cx="1442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gffread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0.12.7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CBF37D3-2721-312F-999A-62489F5F0A63}"/>
              </a:ext>
            </a:extLst>
          </p:cNvPr>
          <p:cNvSpPr txBox="1"/>
          <p:nvPr/>
        </p:nvSpPr>
        <p:spPr>
          <a:xfrm>
            <a:off x="6256684" y="6550223"/>
            <a:ext cx="2967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Created by </a:t>
            </a:r>
            <a:r>
              <a:rPr lang="en-US" altLang="ja-JP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Seika Oiwa (2023)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881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12709C8B-E3D3-37CA-03E3-69D21A3146ED}"/>
              </a:ext>
            </a:extLst>
          </p:cNvPr>
          <p:cNvSpPr/>
          <p:nvPr/>
        </p:nvSpPr>
        <p:spPr>
          <a:xfrm>
            <a:off x="3845716" y="2644909"/>
            <a:ext cx="4027161" cy="14220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矢印: 右 58">
            <a:extLst>
              <a:ext uri="{FF2B5EF4-FFF2-40B4-BE49-F238E27FC236}">
                <a16:creationId xmlns:a16="http://schemas.microsoft.com/office/drawing/2014/main" id="{13CD80FE-C905-2DDB-983B-6417FA7A9C98}"/>
              </a:ext>
            </a:extLst>
          </p:cNvPr>
          <p:cNvSpPr/>
          <p:nvPr/>
        </p:nvSpPr>
        <p:spPr>
          <a:xfrm>
            <a:off x="2619402" y="3144162"/>
            <a:ext cx="4217071" cy="10499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DC6DB01F-A394-8ACC-3A3F-6AC2F6CC2CEC}"/>
              </a:ext>
            </a:extLst>
          </p:cNvPr>
          <p:cNvSpPr/>
          <p:nvPr/>
        </p:nvSpPr>
        <p:spPr>
          <a:xfrm>
            <a:off x="6796667" y="413155"/>
            <a:ext cx="1754311" cy="190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5271F221-D0A4-0FB9-E262-B180F66D8A19}"/>
              </a:ext>
            </a:extLst>
          </p:cNvPr>
          <p:cNvSpPr/>
          <p:nvPr/>
        </p:nvSpPr>
        <p:spPr>
          <a:xfrm>
            <a:off x="4382280" y="409065"/>
            <a:ext cx="2150539" cy="190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275F447E-C42D-0903-940F-4DF1EB1DF5EE}"/>
              </a:ext>
            </a:extLst>
          </p:cNvPr>
          <p:cNvSpPr/>
          <p:nvPr/>
        </p:nvSpPr>
        <p:spPr>
          <a:xfrm>
            <a:off x="419845" y="409330"/>
            <a:ext cx="3353053" cy="190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A180DA9-86A4-765E-6B31-E75467F0EB83}"/>
              </a:ext>
            </a:extLst>
          </p:cNvPr>
          <p:cNvSpPr/>
          <p:nvPr/>
        </p:nvSpPr>
        <p:spPr>
          <a:xfrm>
            <a:off x="1803400" y="904629"/>
            <a:ext cx="1663700" cy="139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15F5788-B72E-6902-A4F2-F506F7A5E763}"/>
              </a:ext>
            </a:extLst>
          </p:cNvPr>
          <p:cNvSpPr/>
          <p:nvPr/>
        </p:nvSpPr>
        <p:spPr>
          <a:xfrm>
            <a:off x="1803400" y="1368179"/>
            <a:ext cx="1663700" cy="139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6E5DEC1-7498-43E5-BB12-B8307899DF96}"/>
              </a:ext>
            </a:extLst>
          </p:cNvPr>
          <p:cNvSpPr/>
          <p:nvPr/>
        </p:nvSpPr>
        <p:spPr>
          <a:xfrm>
            <a:off x="1803400" y="1920629"/>
            <a:ext cx="1663700" cy="139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25EFB7F6-E53F-430F-A62B-06BE5FAD362A}"/>
              </a:ext>
            </a:extLst>
          </p:cNvPr>
          <p:cNvSpPr/>
          <p:nvPr/>
        </p:nvSpPr>
        <p:spPr>
          <a:xfrm>
            <a:off x="5412443" y="815301"/>
            <a:ext cx="838200" cy="2667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F6192DEA-386F-77F8-DD91-53393656BD9A}"/>
              </a:ext>
            </a:extLst>
          </p:cNvPr>
          <p:cNvSpPr/>
          <p:nvPr/>
        </p:nvSpPr>
        <p:spPr>
          <a:xfrm>
            <a:off x="5412443" y="1202651"/>
            <a:ext cx="838200" cy="2667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660B878E-454F-E4B6-4C61-4326F3FBA3B7}"/>
              </a:ext>
            </a:extLst>
          </p:cNvPr>
          <p:cNvSpPr/>
          <p:nvPr/>
        </p:nvSpPr>
        <p:spPr>
          <a:xfrm>
            <a:off x="5398637" y="1902745"/>
            <a:ext cx="838200" cy="2667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59CC1AB3-0687-FBE7-C8F8-FB180F5829BB}"/>
              </a:ext>
            </a:extLst>
          </p:cNvPr>
          <p:cNvSpPr/>
          <p:nvPr/>
        </p:nvSpPr>
        <p:spPr>
          <a:xfrm>
            <a:off x="7255866" y="790305"/>
            <a:ext cx="238542" cy="24245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AD4B2D2-E75D-AAA1-940C-99D816EE94B2}"/>
              </a:ext>
            </a:extLst>
          </p:cNvPr>
          <p:cNvSpPr/>
          <p:nvPr/>
        </p:nvSpPr>
        <p:spPr>
          <a:xfrm>
            <a:off x="7494408" y="790305"/>
            <a:ext cx="238542" cy="24245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E7DBF934-D34F-A816-C851-83D92DBE0D14}"/>
              </a:ext>
            </a:extLst>
          </p:cNvPr>
          <p:cNvSpPr/>
          <p:nvPr/>
        </p:nvSpPr>
        <p:spPr>
          <a:xfrm>
            <a:off x="7732950" y="802427"/>
            <a:ext cx="238542" cy="24245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08F303FA-6520-2F0A-3E00-B12BCD0557BB}"/>
              </a:ext>
            </a:extLst>
          </p:cNvPr>
          <p:cNvSpPr/>
          <p:nvPr/>
        </p:nvSpPr>
        <p:spPr>
          <a:xfrm>
            <a:off x="7971492" y="802427"/>
            <a:ext cx="238542" cy="24245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F0D0B0F6-77D6-060F-8486-F219A18E0A86}"/>
              </a:ext>
            </a:extLst>
          </p:cNvPr>
          <p:cNvSpPr/>
          <p:nvPr/>
        </p:nvSpPr>
        <p:spPr>
          <a:xfrm>
            <a:off x="7255866" y="1177655"/>
            <a:ext cx="238542" cy="24245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5DD30F8-6DB3-8DDC-9551-30E01D572920}"/>
              </a:ext>
            </a:extLst>
          </p:cNvPr>
          <p:cNvSpPr/>
          <p:nvPr/>
        </p:nvSpPr>
        <p:spPr>
          <a:xfrm>
            <a:off x="7494408" y="1177655"/>
            <a:ext cx="238542" cy="24245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10FD3480-B3F7-3A24-1A83-DD437B6A1D46}"/>
              </a:ext>
            </a:extLst>
          </p:cNvPr>
          <p:cNvSpPr/>
          <p:nvPr/>
        </p:nvSpPr>
        <p:spPr>
          <a:xfrm>
            <a:off x="7732950" y="1189777"/>
            <a:ext cx="238542" cy="24245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F76DADAB-7C57-31ED-D419-B0349DE9D321}"/>
              </a:ext>
            </a:extLst>
          </p:cNvPr>
          <p:cNvSpPr/>
          <p:nvPr/>
        </p:nvSpPr>
        <p:spPr>
          <a:xfrm>
            <a:off x="7971492" y="1189777"/>
            <a:ext cx="238542" cy="24245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6CEC9B48-779E-739C-5E8E-A39D532F4E2C}"/>
              </a:ext>
            </a:extLst>
          </p:cNvPr>
          <p:cNvSpPr/>
          <p:nvPr/>
        </p:nvSpPr>
        <p:spPr>
          <a:xfrm>
            <a:off x="7255866" y="1881952"/>
            <a:ext cx="238542" cy="24245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B3559F3E-D420-47CC-474C-51E01CE5FC35}"/>
              </a:ext>
            </a:extLst>
          </p:cNvPr>
          <p:cNvSpPr/>
          <p:nvPr/>
        </p:nvSpPr>
        <p:spPr>
          <a:xfrm>
            <a:off x="7494408" y="1881952"/>
            <a:ext cx="238542" cy="24245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8D03DF0F-36F3-9C4B-C84C-D1FD9A33423B}"/>
              </a:ext>
            </a:extLst>
          </p:cNvPr>
          <p:cNvSpPr/>
          <p:nvPr/>
        </p:nvSpPr>
        <p:spPr>
          <a:xfrm>
            <a:off x="7732950" y="1894074"/>
            <a:ext cx="238542" cy="24245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CADBF788-9D18-5218-97FF-C10F9B6FDCD0}"/>
              </a:ext>
            </a:extLst>
          </p:cNvPr>
          <p:cNvSpPr/>
          <p:nvPr/>
        </p:nvSpPr>
        <p:spPr>
          <a:xfrm>
            <a:off x="7971492" y="1894074"/>
            <a:ext cx="238542" cy="24245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ABDA4D7-A7D4-B28E-DEC5-BA57C3355679}"/>
              </a:ext>
            </a:extLst>
          </p:cNvPr>
          <p:cNvSpPr txBox="1"/>
          <p:nvPr/>
        </p:nvSpPr>
        <p:spPr>
          <a:xfrm>
            <a:off x="1501898" y="43853"/>
            <a:ext cx="1391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ゲノム</a:t>
            </a:r>
            <a:r>
              <a:rPr kumimoji="1"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DNA</a:t>
            </a:r>
            <a:endParaRPr kumimoji="1" lang="ja-JP" altLang="en-US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FB5A9C7-BF77-8F09-7AEB-C3C209C01E62}"/>
              </a:ext>
            </a:extLst>
          </p:cNvPr>
          <p:cNvSpPr txBox="1"/>
          <p:nvPr/>
        </p:nvSpPr>
        <p:spPr>
          <a:xfrm>
            <a:off x="4634646" y="30231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遺伝子リスト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AA171F5-BCC2-7A6A-D513-23733873300F}"/>
              </a:ext>
            </a:extLst>
          </p:cNvPr>
          <p:cNvSpPr txBox="1"/>
          <p:nvPr/>
        </p:nvSpPr>
        <p:spPr>
          <a:xfrm>
            <a:off x="6873763" y="27294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アミノ酸リスト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DB88CB8-3B73-7B23-BAF1-0138A4B559B5}"/>
              </a:ext>
            </a:extLst>
          </p:cNvPr>
          <p:cNvSpPr txBox="1"/>
          <p:nvPr/>
        </p:nvSpPr>
        <p:spPr>
          <a:xfrm>
            <a:off x="2452480" y="149402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53E09CA-5B50-CEFA-D200-E54206932814}"/>
              </a:ext>
            </a:extLst>
          </p:cNvPr>
          <p:cNvSpPr txBox="1"/>
          <p:nvPr/>
        </p:nvSpPr>
        <p:spPr>
          <a:xfrm>
            <a:off x="5528479" y="145722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48FF612-61BB-29FC-391B-F1FB3B938BE9}"/>
              </a:ext>
            </a:extLst>
          </p:cNvPr>
          <p:cNvSpPr txBox="1"/>
          <p:nvPr/>
        </p:nvSpPr>
        <p:spPr>
          <a:xfrm>
            <a:off x="7530346" y="147373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9BB509C-9C0E-F282-5D39-936A80B34BF2}"/>
              </a:ext>
            </a:extLst>
          </p:cNvPr>
          <p:cNvCxnSpPr/>
          <p:nvPr/>
        </p:nvCxnSpPr>
        <p:spPr>
          <a:xfrm>
            <a:off x="6330583" y="942729"/>
            <a:ext cx="76722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EA10C90E-2852-5945-E83A-54766E348C32}"/>
              </a:ext>
            </a:extLst>
          </p:cNvPr>
          <p:cNvCxnSpPr/>
          <p:nvPr/>
        </p:nvCxnSpPr>
        <p:spPr>
          <a:xfrm>
            <a:off x="6330583" y="1342779"/>
            <a:ext cx="76722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5F6DCC4-6C98-F606-6BC3-A72471CD0698}"/>
              </a:ext>
            </a:extLst>
          </p:cNvPr>
          <p:cNvCxnSpPr/>
          <p:nvPr/>
        </p:nvCxnSpPr>
        <p:spPr>
          <a:xfrm>
            <a:off x="6330583" y="2036637"/>
            <a:ext cx="76722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7A97FA9-3169-9E1B-DEAD-34A3C0CF3BBE}"/>
              </a:ext>
            </a:extLst>
          </p:cNvPr>
          <p:cNvSpPr txBox="1"/>
          <p:nvPr/>
        </p:nvSpPr>
        <p:spPr>
          <a:xfrm>
            <a:off x="419846" y="805202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&gt;contig 1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809CB31-AF34-593F-CA00-4C57915F0E1D}"/>
              </a:ext>
            </a:extLst>
          </p:cNvPr>
          <p:cNvSpPr txBox="1"/>
          <p:nvPr/>
        </p:nvSpPr>
        <p:spPr>
          <a:xfrm>
            <a:off x="444458" y="1276927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&gt;contig 2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B9561E0-E3E3-749C-C2DA-4ADFA7E9E1C9}"/>
              </a:ext>
            </a:extLst>
          </p:cNvPr>
          <p:cNvSpPr txBox="1"/>
          <p:nvPr/>
        </p:nvSpPr>
        <p:spPr>
          <a:xfrm>
            <a:off x="444458" y="1821201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&gt;contig X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CE189F2-D666-BEC1-59F4-D1C50E4265F8}"/>
              </a:ext>
            </a:extLst>
          </p:cNvPr>
          <p:cNvSpPr txBox="1"/>
          <p:nvPr/>
        </p:nvSpPr>
        <p:spPr>
          <a:xfrm>
            <a:off x="4319264" y="774277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&gt;gene 1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EA6C6FB-8A29-5E16-08C8-987769891766}"/>
              </a:ext>
            </a:extLst>
          </p:cNvPr>
          <p:cNvSpPr txBox="1"/>
          <p:nvPr/>
        </p:nvSpPr>
        <p:spPr>
          <a:xfrm>
            <a:off x="4319264" y="1166724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&gt;gene 2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8330363-35B4-2765-268E-4CDF1627AF3E}"/>
              </a:ext>
            </a:extLst>
          </p:cNvPr>
          <p:cNvSpPr txBox="1"/>
          <p:nvPr/>
        </p:nvSpPr>
        <p:spPr>
          <a:xfrm>
            <a:off x="4305068" y="1827930"/>
            <a:ext cx="1103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&gt;gene X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四角形: メモ 49">
            <a:extLst>
              <a:ext uri="{FF2B5EF4-FFF2-40B4-BE49-F238E27FC236}">
                <a16:creationId xmlns:a16="http://schemas.microsoft.com/office/drawing/2014/main" id="{C083183A-DBB0-44B9-56E5-E0CCCBEA6C03}"/>
              </a:ext>
            </a:extLst>
          </p:cNvPr>
          <p:cNvSpPr/>
          <p:nvPr/>
        </p:nvSpPr>
        <p:spPr>
          <a:xfrm>
            <a:off x="1700753" y="2714443"/>
            <a:ext cx="695864" cy="774700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CC799F9-F379-9B12-49E5-2DDC23BC9889}"/>
              </a:ext>
            </a:extLst>
          </p:cNvPr>
          <p:cNvSpPr txBox="1"/>
          <p:nvPr/>
        </p:nvSpPr>
        <p:spPr>
          <a:xfrm>
            <a:off x="1501898" y="3547493"/>
            <a:ext cx="968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ゲノム情報</a:t>
            </a:r>
            <a:endParaRPr kumimoji="1" lang="en-US" altLang="ja-JP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(.</a:t>
            </a:r>
            <a:r>
              <a:rPr kumimoji="1" lang="en-US" altLang="ja-JP" sz="14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fasta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四角形: メモ 51">
            <a:extLst>
              <a:ext uri="{FF2B5EF4-FFF2-40B4-BE49-F238E27FC236}">
                <a16:creationId xmlns:a16="http://schemas.microsoft.com/office/drawing/2014/main" id="{FBD525A6-9ED8-BCCA-65E1-3642EEA28511}"/>
              </a:ext>
            </a:extLst>
          </p:cNvPr>
          <p:cNvSpPr/>
          <p:nvPr/>
        </p:nvSpPr>
        <p:spPr>
          <a:xfrm>
            <a:off x="2766542" y="3579998"/>
            <a:ext cx="695864" cy="774700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8ADA513-6E5B-4E0C-001A-14CD63B4F596}"/>
              </a:ext>
            </a:extLst>
          </p:cNvPr>
          <p:cNvSpPr txBox="1"/>
          <p:nvPr/>
        </p:nvSpPr>
        <p:spPr>
          <a:xfrm>
            <a:off x="2615695" y="4382707"/>
            <a:ext cx="1157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アノテーション</a:t>
            </a:r>
            <a:endParaRPr kumimoji="1" lang="en-US" altLang="ja-JP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(.</a:t>
            </a:r>
            <a:r>
              <a:rPr kumimoji="1" lang="en-US" altLang="ja-JP" sz="14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gtf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四角形: メモ 53">
            <a:extLst>
              <a:ext uri="{FF2B5EF4-FFF2-40B4-BE49-F238E27FC236}">
                <a16:creationId xmlns:a16="http://schemas.microsoft.com/office/drawing/2014/main" id="{2D96AF66-13FF-786E-1CEB-3C862358F27E}"/>
              </a:ext>
            </a:extLst>
          </p:cNvPr>
          <p:cNvSpPr/>
          <p:nvPr/>
        </p:nvSpPr>
        <p:spPr>
          <a:xfrm>
            <a:off x="4087397" y="2727080"/>
            <a:ext cx="695864" cy="774700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E061854-083A-9A22-7337-F44C61900472}"/>
              </a:ext>
            </a:extLst>
          </p:cNvPr>
          <p:cNvSpPr txBox="1"/>
          <p:nvPr/>
        </p:nvSpPr>
        <p:spPr>
          <a:xfrm>
            <a:off x="3926984" y="3484108"/>
            <a:ext cx="1055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gene_list</a:t>
            </a:r>
            <a:endParaRPr kumimoji="1" lang="en-US" altLang="ja-JP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(.</a:t>
            </a:r>
            <a:r>
              <a:rPr kumimoji="1" lang="en-US" altLang="ja-JP" sz="14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fasta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四角形: メモ 55">
            <a:extLst>
              <a:ext uri="{FF2B5EF4-FFF2-40B4-BE49-F238E27FC236}">
                <a16:creationId xmlns:a16="http://schemas.microsoft.com/office/drawing/2014/main" id="{FFB399AA-1735-8FB2-735D-068E3337C932}"/>
              </a:ext>
            </a:extLst>
          </p:cNvPr>
          <p:cNvSpPr/>
          <p:nvPr/>
        </p:nvSpPr>
        <p:spPr>
          <a:xfrm>
            <a:off x="6894260" y="2714443"/>
            <a:ext cx="695864" cy="774700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6E2B719-668A-4A07-E460-A4D9447442D0}"/>
              </a:ext>
            </a:extLst>
          </p:cNvPr>
          <p:cNvSpPr txBox="1"/>
          <p:nvPr/>
        </p:nvSpPr>
        <p:spPr>
          <a:xfrm>
            <a:off x="6689540" y="3501780"/>
            <a:ext cx="118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amino_list</a:t>
            </a:r>
            <a:endParaRPr kumimoji="1" lang="en-US" altLang="ja-JP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(.</a:t>
            </a:r>
            <a:r>
              <a:rPr kumimoji="1" lang="en-US" altLang="ja-JP" sz="14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fasta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矢印: 右 57">
            <a:extLst>
              <a:ext uri="{FF2B5EF4-FFF2-40B4-BE49-F238E27FC236}">
                <a16:creationId xmlns:a16="http://schemas.microsoft.com/office/drawing/2014/main" id="{4A6E236D-DD40-AEFF-49DB-821265B20615}"/>
              </a:ext>
            </a:extLst>
          </p:cNvPr>
          <p:cNvSpPr/>
          <p:nvPr/>
        </p:nvSpPr>
        <p:spPr>
          <a:xfrm>
            <a:off x="2635250" y="2939743"/>
            <a:ext cx="1308949" cy="11643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EE7CBF0A-E79C-C017-6D09-E8FC45959E74}"/>
              </a:ext>
            </a:extLst>
          </p:cNvPr>
          <p:cNvSpPr/>
          <p:nvPr/>
        </p:nvSpPr>
        <p:spPr>
          <a:xfrm>
            <a:off x="406400" y="2301629"/>
            <a:ext cx="3365500" cy="419100"/>
          </a:xfrm>
          <a:custGeom>
            <a:avLst/>
            <a:gdLst>
              <a:gd name="connsiteX0" fmla="*/ 0 w 3365500"/>
              <a:gd name="connsiteY0" fmla="*/ 0 h 419100"/>
              <a:gd name="connsiteX1" fmla="*/ 1587500 w 3365500"/>
              <a:gd name="connsiteY1" fmla="*/ 419100 h 419100"/>
              <a:gd name="connsiteX2" fmla="*/ 3365500 w 3365500"/>
              <a:gd name="connsiteY2" fmla="*/ 38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500" h="419100">
                <a:moveTo>
                  <a:pt x="0" y="0"/>
                </a:moveTo>
                <a:lnTo>
                  <a:pt x="1587500" y="419100"/>
                </a:lnTo>
                <a:lnTo>
                  <a:pt x="3365500" y="381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: 図形 62">
            <a:extLst>
              <a:ext uri="{FF2B5EF4-FFF2-40B4-BE49-F238E27FC236}">
                <a16:creationId xmlns:a16="http://schemas.microsoft.com/office/drawing/2014/main" id="{0DACB395-A329-E32C-3615-22D199777073}"/>
              </a:ext>
            </a:extLst>
          </p:cNvPr>
          <p:cNvSpPr/>
          <p:nvPr/>
        </p:nvSpPr>
        <p:spPr>
          <a:xfrm>
            <a:off x="3949700" y="2276229"/>
            <a:ext cx="2133600" cy="457200"/>
          </a:xfrm>
          <a:custGeom>
            <a:avLst/>
            <a:gdLst>
              <a:gd name="connsiteX0" fmla="*/ 0 w 2133600"/>
              <a:gd name="connsiteY0" fmla="*/ 0 h 457200"/>
              <a:gd name="connsiteX1" fmla="*/ 558800 w 2133600"/>
              <a:gd name="connsiteY1" fmla="*/ 457200 h 457200"/>
              <a:gd name="connsiteX2" fmla="*/ 2133600 w 2133600"/>
              <a:gd name="connsiteY2" fmla="*/ 254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3600" h="457200">
                <a:moveTo>
                  <a:pt x="0" y="0"/>
                </a:moveTo>
                <a:lnTo>
                  <a:pt x="558800" y="457200"/>
                </a:lnTo>
                <a:lnTo>
                  <a:pt x="2133600" y="254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C6DF1FF-BF60-5423-6D2E-AD6AE88C9F38}"/>
              </a:ext>
            </a:extLst>
          </p:cNvPr>
          <p:cNvSpPr/>
          <p:nvPr/>
        </p:nvSpPr>
        <p:spPr>
          <a:xfrm>
            <a:off x="6794500" y="2327029"/>
            <a:ext cx="1765300" cy="406400"/>
          </a:xfrm>
          <a:custGeom>
            <a:avLst/>
            <a:gdLst>
              <a:gd name="connsiteX0" fmla="*/ 0 w 1765300"/>
              <a:gd name="connsiteY0" fmla="*/ 0 h 406400"/>
              <a:gd name="connsiteX1" fmla="*/ 444500 w 1765300"/>
              <a:gd name="connsiteY1" fmla="*/ 406400 h 406400"/>
              <a:gd name="connsiteX2" fmla="*/ 1765300 w 1765300"/>
              <a:gd name="connsiteY2" fmla="*/ 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5300" h="406400">
                <a:moveTo>
                  <a:pt x="0" y="0"/>
                </a:moveTo>
                <a:lnTo>
                  <a:pt x="444500" y="406400"/>
                </a:lnTo>
                <a:lnTo>
                  <a:pt x="176530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229BAA07-F6AC-9D44-3D27-26D26D45E2CA}"/>
              </a:ext>
            </a:extLst>
          </p:cNvPr>
          <p:cNvCxnSpPr>
            <a:cxnSpLocks/>
          </p:cNvCxnSpPr>
          <p:nvPr/>
        </p:nvCxnSpPr>
        <p:spPr>
          <a:xfrm flipV="1">
            <a:off x="3069172" y="3210517"/>
            <a:ext cx="5" cy="314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47452609-9413-B4E0-5450-D9893A5D8BF3}"/>
              </a:ext>
            </a:extLst>
          </p:cNvPr>
          <p:cNvCxnSpPr>
            <a:cxnSpLocks/>
          </p:cNvCxnSpPr>
          <p:nvPr/>
        </p:nvCxnSpPr>
        <p:spPr>
          <a:xfrm flipV="1">
            <a:off x="3157885" y="3024592"/>
            <a:ext cx="223" cy="5190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8872388-5DD6-8B8A-5541-490F5F456FCF}"/>
              </a:ext>
            </a:extLst>
          </p:cNvPr>
          <p:cNvSpPr txBox="1"/>
          <p:nvPr/>
        </p:nvSpPr>
        <p:spPr>
          <a:xfrm>
            <a:off x="4236785" y="4051135"/>
            <a:ext cx="3257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ゲノム情報とアノテーションを基に自動生成</a:t>
            </a:r>
          </a:p>
        </p:txBody>
      </p:sp>
      <p:graphicFrame>
        <p:nvGraphicFramePr>
          <p:cNvPr id="72" name="表 72">
            <a:extLst>
              <a:ext uri="{FF2B5EF4-FFF2-40B4-BE49-F238E27FC236}">
                <a16:creationId xmlns:a16="http://schemas.microsoft.com/office/drawing/2014/main" id="{A9524AB5-B1A4-E9F3-C070-430D0959A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076005"/>
              </p:ext>
            </p:extLst>
          </p:nvPr>
        </p:nvGraphicFramePr>
        <p:xfrm>
          <a:off x="448377" y="5010753"/>
          <a:ext cx="8447097" cy="24295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9162">
                  <a:extLst>
                    <a:ext uri="{9D8B030D-6E8A-4147-A177-3AD203B41FA5}">
                      <a16:colId xmlns:a16="http://schemas.microsoft.com/office/drawing/2014/main" val="3349763267"/>
                    </a:ext>
                  </a:extLst>
                </a:gridCol>
                <a:gridCol w="2332892">
                  <a:extLst>
                    <a:ext uri="{9D8B030D-6E8A-4147-A177-3AD203B41FA5}">
                      <a16:colId xmlns:a16="http://schemas.microsoft.com/office/drawing/2014/main" val="376953732"/>
                    </a:ext>
                  </a:extLst>
                </a:gridCol>
                <a:gridCol w="4395043">
                  <a:extLst>
                    <a:ext uri="{9D8B030D-6E8A-4147-A177-3AD203B41FA5}">
                      <a16:colId xmlns:a16="http://schemas.microsoft.com/office/drawing/2014/main" val="4228854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データベース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Blast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検索結果</a:t>
                      </a:r>
                      <a:endParaRPr kumimoji="1" lang="en-US" altLang="ja-JP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相同領域）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058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ゲノム</a:t>
                      </a: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DNA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contig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、位置情報</a:t>
                      </a:r>
                      <a:endParaRPr kumimoji="1" lang="en-US" altLang="ja-JP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遺伝子領域以外も検索対象にできる</a:t>
                      </a:r>
                      <a:endParaRPr kumimoji="1" lang="en-US" altLang="ja-JP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→</a:t>
                      </a:r>
                      <a:r>
                        <a:rPr kumimoji="1" lang="en-US" altLang="ja-JP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gene_id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は別途、確認が必要</a:t>
                      </a:r>
                      <a:endParaRPr kumimoji="1" lang="en-US" altLang="ja-JP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169666"/>
                  </a:ext>
                </a:extLst>
              </a:tr>
              <a:tr h="543722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遺伝子リスト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gene_id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、位置情報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イントロン除去済み</a:t>
                      </a:r>
                      <a:endParaRPr kumimoji="1" lang="en-US" altLang="ja-JP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相同領域と</a:t>
                      </a:r>
                      <a:r>
                        <a:rPr kumimoji="1" lang="en-US" altLang="ja-JP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gene_id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の関連付け容易</a:t>
                      </a:r>
                      <a:endParaRPr kumimoji="1" lang="en-US" altLang="ja-JP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アノテーションが不完全な場合、見落としリスク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794982"/>
                  </a:ext>
                </a:extLst>
              </a:tr>
              <a:tr h="605692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アミノ酸リスト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gene_id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、位置情報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149131"/>
                  </a:ext>
                </a:extLst>
              </a:tr>
            </a:tbl>
          </a:graphicData>
        </a:graphic>
      </p:graphicFrame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DEF6F32-DF2F-FB3F-2FD6-BDCF0C6790E1}"/>
              </a:ext>
            </a:extLst>
          </p:cNvPr>
          <p:cNvSpPr txBox="1"/>
          <p:nvPr/>
        </p:nvSpPr>
        <p:spPr>
          <a:xfrm>
            <a:off x="448377" y="7570911"/>
            <a:ext cx="7600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推奨：ゲノム</a:t>
            </a:r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DNA</a:t>
            </a:r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および遺伝子リスト</a:t>
            </a:r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アミノ酸リスト</a:t>
            </a:r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の両方で検索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C7AD7940-BB66-423E-7818-54DAE35B26F8}"/>
              </a:ext>
            </a:extLst>
          </p:cNvPr>
          <p:cNvSpPr/>
          <p:nvPr/>
        </p:nvSpPr>
        <p:spPr>
          <a:xfrm>
            <a:off x="3541786" y="883135"/>
            <a:ext cx="583711" cy="1627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3" name="左中かっこ 2">
            <a:extLst>
              <a:ext uri="{FF2B5EF4-FFF2-40B4-BE49-F238E27FC236}">
                <a16:creationId xmlns:a16="http://schemas.microsoft.com/office/drawing/2014/main" id="{C4804AD6-833E-4D79-7733-E35CD1CCC625}"/>
              </a:ext>
            </a:extLst>
          </p:cNvPr>
          <p:cNvSpPr/>
          <p:nvPr/>
        </p:nvSpPr>
        <p:spPr>
          <a:xfrm>
            <a:off x="4180467" y="632460"/>
            <a:ext cx="254862" cy="1681605"/>
          </a:xfrm>
          <a:prstGeom prst="leftBrace">
            <a:avLst>
              <a:gd name="adj1" fmla="val 8333"/>
              <a:gd name="adj2" fmla="val 1964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30843BE8-0E81-5274-CD25-83811CB24039}"/>
              </a:ext>
            </a:extLst>
          </p:cNvPr>
          <p:cNvGrpSpPr/>
          <p:nvPr/>
        </p:nvGrpSpPr>
        <p:grpSpPr>
          <a:xfrm>
            <a:off x="1829382" y="920868"/>
            <a:ext cx="1597715" cy="119826"/>
            <a:chOff x="1829382" y="920868"/>
            <a:chExt cx="1597715" cy="119826"/>
          </a:xfrm>
        </p:grpSpPr>
        <p:sp>
          <p:nvSpPr>
            <p:cNvPr id="5" name="矢印: 右 4">
              <a:extLst>
                <a:ext uri="{FF2B5EF4-FFF2-40B4-BE49-F238E27FC236}">
                  <a16:creationId xmlns:a16="http://schemas.microsoft.com/office/drawing/2014/main" id="{D8F6076C-443E-ADE5-951A-5A8735B8E57B}"/>
                </a:ext>
              </a:extLst>
            </p:cNvPr>
            <p:cNvSpPr/>
            <p:nvPr/>
          </p:nvSpPr>
          <p:spPr>
            <a:xfrm>
              <a:off x="1829382" y="923654"/>
              <a:ext cx="141728" cy="116439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8" name="矢印: 右 7">
              <a:extLst>
                <a:ext uri="{FF2B5EF4-FFF2-40B4-BE49-F238E27FC236}">
                  <a16:creationId xmlns:a16="http://schemas.microsoft.com/office/drawing/2014/main" id="{D21063C9-846A-9ECA-7EB7-EA5F6A2F5072}"/>
                </a:ext>
              </a:extLst>
            </p:cNvPr>
            <p:cNvSpPr/>
            <p:nvPr/>
          </p:nvSpPr>
          <p:spPr>
            <a:xfrm>
              <a:off x="1986165" y="923780"/>
              <a:ext cx="141728" cy="116439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2" name="矢印: 右 11">
              <a:extLst>
                <a:ext uri="{FF2B5EF4-FFF2-40B4-BE49-F238E27FC236}">
                  <a16:creationId xmlns:a16="http://schemas.microsoft.com/office/drawing/2014/main" id="{083621D5-C06A-A70F-2336-43176A9D93E9}"/>
                </a:ext>
              </a:extLst>
            </p:cNvPr>
            <p:cNvSpPr/>
            <p:nvPr/>
          </p:nvSpPr>
          <p:spPr>
            <a:xfrm flipH="1">
              <a:off x="2153875" y="923653"/>
              <a:ext cx="132078" cy="116439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7" name="矢印: 右 16">
              <a:extLst>
                <a:ext uri="{FF2B5EF4-FFF2-40B4-BE49-F238E27FC236}">
                  <a16:creationId xmlns:a16="http://schemas.microsoft.com/office/drawing/2014/main" id="{B36E348F-68B4-75F8-BC4D-6B22649F9446}"/>
                </a:ext>
              </a:extLst>
            </p:cNvPr>
            <p:cNvSpPr/>
            <p:nvPr/>
          </p:nvSpPr>
          <p:spPr>
            <a:xfrm flipH="1">
              <a:off x="2317905" y="923653"/>
              <a:ext cx="132078" cy="116439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8" name="矢印: 右 17">
              <a:extLst>
                <a:ext uri="{FF2B5EF4-FFF2-40B4-BE49-F238E27FC236}">
                  <a16:creationId xmlns:a16="http://schemas.microsoft.com/office/drawing/2014/main" id="{B2D02473-A53E-4BFC-2870-8FB67E05C5AB}"/>
                </a:ext>
              </a:extLst>
            </p:cNvPr>
            <p:cNvSpPr/>
            <p:nvPr/>
          </p:nvSpPr>
          <p:spPr>
            <a:xfrm>
              <a:off x="2476776" y="923127"/>
              <a:ext cx="141728" cy="116439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34" name="矢印: 右 33">
              <a:extLst>
                <a:ext uri="{FF2B5EF4-FFF2-40B4-BE49-F238E27FC236}">
                  <a16:creationId xmlns:a16="http://schemas.microsoft.com/office/drawing/2014/main" id="{00D8E85B-D55C-F95F-FA4B-B067C23A4617}"/>
                </a:ext>
              </a:extLst>
            </p:cNvPr>
            <p:cNvSpPr/>
            <p:nvPr/>
          </p:nvSpPr>
          <p:spPr>
            <a:xfrm>
              <a:off x="2633354" y="923127"/>
              <a:ext cx="141728" cy="116439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44" name="矢印: 右 43">
              <a:extLst>
                <a:ext uri="{FF2B5EF4-FFF2-40B4-BE49-F238E27FC236}">
                  <a16:creationId xmlns:a16="http://schemas.microsoft.com/office/drawing/2014/main" id="{FF9801A5-66F3-BF6F-20B0-2A8585E61B2D}"/>
                </a:ext>
              </a:extLst>
            </p:cNvPr>
            <p:cNvSpPr/>
            <p:nvPr/>
          </p:nvSpPr>
          <p:spPr>
            <a:xfrm>
              <a:off x="2790676" y="923652"/>
              <a:ext cx="141728" cy="116439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45" name="矢印: 右 44">
              <a:extLst>
                <a:ext uri="{FF2B5EF4-FFF2-40B4-BE49-F238E27FC236}">
                  <a16:creationId xmlns:a16="http://schemas.microsoft.com/office/drawing/2014/main" id="{B64C913D-4DCD-AD56-BE7E-AE1EC414555B}"/>
                </a:ext>
              </a:extLst>
            </p:cNvPr>
            <p:cNvSpPr/>
            <p:nvPr/>
          </p:nvSpPr>
          <p:spPr>
            <a:xfrm flipH="1">
              <a:off x="2949322" y="924178"/>
              <a:ext cx="132078" cy="116439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46" name="矢印: 右 45">
              <a:extLst>
                <a:ext uri="{FF2B5EF4-FFF2-40B4-BE49-F238E27FC236}">
                  <a16:creationId xmlns:a16="http://schemas.microsoft.com/office/drawing/2014/main" id="{F4C985DB-9B36-342F-67B9-F3476A6055E8}"/>
                </a:ext>
              </a:extLst>
            </p:cNvPr>
            <p:cNvSpPr/>
            <p:nvPr/>
          </p:nvSpPr>
          <p:spPr>
            <a:xfrm>
              <a:off x="3113818" y="920868"/>
              <a:ext cx="141728" cy="116439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60" name="矢印: 右 59">
              <a:extLst>
                <a:ext uri="{FF2B5EF4-FFF2-40B4-BE49-F238E27FC236}">
                  <a16:creationId xmlns:a16="http://schemas.microsoft.com/office/drawing/2014/main" id="{834A869F-902C-C95B-6220-C82C3755E6C0}"/>
                </a:ext>
              </a:extLst>
            </p:cNvPr>
            <p:cNvSpPr/>
            <p:nvPr/>
          </p:nvSpPr>
          <p:spPr>
            <a:xfrm>
              <a:off x="3285369" y="924255"/>
              <a:ext cx="141728" cy="116439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16E5AA72-7C53-C219-BB17-01A6A1AF39B3}"/>
              </a:ext>
            </a:extLst>
          </p:cNvPr>
          <p:cNvGrpSpPr/>
          <p:nvPr/>
        </p:nvGrpSpPr>
        <p:grpSpPr>
          <a:xfrm>
            <a:off x="1853293" y="1372492"/>
            <a:ext cx="1597715" cy="119826"/>
            <a:chOff x="1829382" y="920868"/>
            <a:chExt cx="1597715" cy="119826"/>
          </a:xfrm>
          <a:solidFill>
            <a:schemeClr val="tx1"/>
          </a:solidFill>
        </p:grpSpPr>
        <p:sp>
          <p:nvSpPr>
            <p:cNvPr id="66" name="矢印: 右 65">
              <a:extLst>
                <a:ext uri="{FF2B5EF4-FFF2-40B4-BE49-F238E27FC236}">
                  <a16:creationId xmlns:a16="http://schemas.microsoft.com/office/drawing/2014/main" id="{5E44A712-DE9B-DC31-9540-322CDA47EF8F}"/>
                </a:ext>
              </a:extLst>
            </p:cNvPr>
            <p:cNvSpPr/>
            <p:nvPr/>
          </p:nvSpPr>
          <p:spPr>
            <a:xfrm>
              <a:off x="1829382" y="923654"/>
              <a:ext cx="141728" cy="116439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68" name="矢印: 右 67">
              <a:extLst>
                <a:ext uri="{FF2B5EF4-FFF2-40B4-BE49-F238E27FC236}">
                  <a16:creationId xmlns:a16="http://schemas.microsoft.com/office/drawing/2014/main" id="{C4365C49-F84C-0F3A-D6B6-29D59F3BDEB0}"/>
                </a:ext>
              </a:extLst>
            </p:cNvPr>
            <p:cNvSpPr/>
            <p:nvPr/>
          </p:nvSpPr>
          <p:spPr>
            <a:xfrm>
              <a:off x="1986165" y="923780"/>
              <a:ext cx="141728" cy="116439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74" name="矢印: 右 73">
              <a:extLst>
                <a:ext uri="{FF2B5EF4-FFF2-40B4-BE49-F238E27FC236}">
                  <a16:creationId xmlns:a16="http://schemas.microsoft.com/office/drawing/2014/main" id="{2F8E46EF-5F90-4B67-1987-243AA6B28880}"/>
                </a:ext>
              </a:extLst>
            </p:cNvPr>
            <p:cNvSpPr/>
            <p:nvPr/>
          </p:nvSpPr>
          <p:spPr>
            <a:xfrm flipH="1">
              <a:off x="2153875" y="923653"/>
              <a:ext cx="132078" cy="116439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75" name="矢印: 右 74">
              <a:extLst>
                <a:ext uri="{FF2B5EF4-FFF2-40B4-BE49-F238E27FC236}">
                  <a16:creationId xmlns:a16="http://schemas.microsoft.com/office/drawing/2014/main" id="{3C765442-D964-E37E-F8D2-25D0E92F84B7}"/>
                </a:ext>
              </a:extLst>
            </p:cNvPr>
            <p:cNvSpPr/>
            <p:nvPr/>
          </p:nvSpPr>
          <p:spPr>
            <a:xfrm flipH="1">
              <a:off x="2317905" y="923653"/>
              <a:ext cx="132078" cy="116439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76" name="矢印: 右 75">
              <a:extLst>
                <a:ext uri="{FF2B5EF4-FFF2-40B4-BE49-F238E27FC236}">
                  <a16:creationId xmlns:a16="http://schemas.microsoft.com/office/drawing/2014/main" id="{EA3C7797-642E-BBAA-EE2F-7C59F949425F}"/>
                </a:ext>
              </a:extLst>
            </p:cNvPr>
            <p:cNvSpPr/>
            <p:nvPr/>
          </p:nvSpPr>
          <p:spPr>
            <a:xfrm>
              <a:off x="2476776" y="923127"/>
              <a:ext cx="141728" cy="116439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77" name="矢印: 右 76">
              <a:extLst>
                <a:ext uri="{FF2B5EF4-FFF2-40B4-BE49-F238E27FC236}">
                  <a16:creationId xmlns:a16="http://schemas.microsoft.com/office/drawing/2014/main" id="{8A9C3503-9DC9-869D-CDAB-FB7229771557}"/>
                </a:ext>
              </a:extLst>
            </p:cNvPr>
            <p:cNvSpPr/>
            <p:nvPr/>
          </p:nvSpPr>
          <p:spPr>
            <a:xfrm>
              <a:off x="2633354" y="923127"/>
              <a:ext cx="141728" cy="116439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78" name="矢印: 右 77">
              <a:extLst>
                <a:ext uri="{FF2B5EF4-FFF2-40B4-BE49-F238E27FC236}">
                  <a16:creationId xmlns:a16="http://schemas.microsoft.com/office/drawing/2014/main" id="{E4499102-184C-5914-78DD-E289C1D6199E}"/>
                </a:ext>
              </a:extLst>
            </p:cNvPr>
            <p:cNvSpPr/>
            <p:nvPr/>
          </p:nvSpPr>
          <p:spPr>
            <a:xfrm>
              <a:off x="2790676" y="923652"/>
              <a:ext cx="141728" cy="116439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79" name="矢印: 右 78">
              <a:extLst>
                <a:ext uri="{FF2B5EF4-FFF2-40B4-BE49-F238E27FC236}">
                  <a16:creationId xmlns:a16="http://schemas.microsoft.com/office/drawing/2014/main" id="{71948DED-9C8F-12AA-B521-B8CA324048F8}"/>
                </a:ext>
              </a:extLst>
            </p:cNvPr>
            <p:cNvSpPr/>
            <p:nvPr/>
          </p:nvSpPr>
          <p:spPr>
            <a:xfrm flipH="1">
              <a:off x="2949322" y="924178"/>
              <a:ext cx="132078" cy="116439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80" name="矢印: 右 79">
              <a:extLst>
                <a:ext uri="{FF2B5EF4-FFF2-40B4-BE49-F238E27FC236}">
                  <a16:creationId xmlns:a16="http://schemas.microsoft.com/office/drawing/2014/main" id="{A32CF42E-FF93-F182-4CF2-E767B764B913}"/>
                </a:ext>
              </a:extLst>
            </p:cNvPr>
            <p:cNvSpPr/>
            <p:nvPr/>
          </p:nvSpPr>
          <p:spPr>
            <a:xfrm>
              <a:off x="3113818" y="920868"/>
              <a:ext cx="141728" cy="116439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81" name="矢印: 右 80">
              <a:extLst>
                <a:ext uri="{FF2B5EF4-FFF2-40B4-BE49-F238E27FC236}">
                  <a16:creationId xmlns:a16="http://schemas.microsoft.com/office/drawing/2014/main" id="{3E42D55D-2847-8B52-B9CF-B1EA400E821F}"/>
                </a:ext>
              </a:extLst>
            </p:cNvPr>
            <p:cNvSpPr/>
            <p:nvPr/>
          </p:nvSpPr>
          <p:spPr>
            <a:xfrm>
              <a:off x="3285369" y="924255"/>
              <a:ext cx="141728" cy="116439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7FCC735B-AF1E-56B7-8758-878C1AE02F9A}"/>
              </a:ext>
            </a:extLst>
          </p:cNvPr>
          <p:cNvGrpSpPr/>
          <p:nvPr/>
        </p:nvGrpSpPr>
        <p:grpSpPr>
          <a:xfrm>
            <a:off x="1847621" y="1928271"/>
            <a:ext cx="1597715" cy="119826"/>
            <a:chOff x="1829382" y="920868"/>
            <a:chExt cx="1597715" cy="119826"/>
          </a:xfrm>
          <a:solidFill>
            <a:schemeClr val="tx1"/>
          </a:solidFill>
        </p:grpSpPr>
        <p:sp>
          <p:nvSpPr>
            <p:cNvPr id="83" name="矢印: 右 82">
              <a:extLst>
                <a:ext uri="{FF2B5EF4-FFF2-40B4-BE49-F238E27FC236}">
                  <a16:creationId xmlns:a16="http://schemas.microsoft.com/office/drawing/2014/main" id="{B1D0C3F6-75FA-51E2-D892-615FBE831139}"/>
                </a:ext>
              </a:extLst>
            </p:cNvPr>
            <p:cNvSpPr/>
            <p:nvPr/>
          </p:nvSpPr>
          <p:spPr>
            <a:xfrm>
              <a:off x="1829382" y="923654"/>
              <a:ext cx="141728" cy="116439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84" name="矢印: 右 83">
              <a:extLst>
                <a:ext uri="{FF2B5EF4-FFF2-40B4-BE49-F238E27FC236}">
                  <a16:creationId xmlns:a16="http://schemas.microsoft.com/office/drawing/2014/main" id="{716E6E48-1919-083F-1B65-B7F27F873979}"/>
                </a:ext>
              </a:extLst>
            </p:cNvPr>
            <p:cNvSpPr/>
            <p:nvPr/>
          </p:nvSpPr>
          <p:spPr>
            <a:xfrm>
              <a:off x="1986165" y="923780"/>
              <a:ext cx="141728" cy="116439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85" name="矢印: 右 84">
              <a:extLst>
                <a:ext uri="{FF2B5EF4-FFF2-40B4-BE49-F238E27FC236}">
                  <a16:creationId xmlns:a16="http://schemas.microsoft.com/office/drawing/2014/main" id="{245CC087-A7EB-F559-B9DF-5549D974F1EC}"/>
                </a:ext>
              </a:extLst>
            </p:cNvPr>
            <p:cNvSpPr/>
            <p:nvPr/>
          </p:nvSpPr>
          <p:spPr>
            <a:xfrm flipH="1">
              <a:off x="2153875" y="923653"/>
              <a:ext cx="132078" cy="116439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86" name="矢印: 右 85">
              <a:extLst>
                <a:ext uri="{FF2B5EF4-FFF2-40B4-BE49-F238E27FC236}">
                  <a16:creationId xmlns:a16="http://schemas.microsoft.com/office/drawing/2014/main" id="{89493E6A-AEC7-79F3-B7C9-2CF158919E35}"/>
                </a:ext>
              </a:extLst>
            </p:cNvPr>
            <p:cNvSpPr/>
            <p:nvPr/>
          </p:nvSpPr>
          <p:spPr>
            <a:xfrm flipH="1">
              <a:off x="2317905" y="923653"/>
              <a:ext cx="132078" cy="116439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87" name="矢印: 右 86">
              <a:extLst>
                <a:ext uri="{FF2B5EF4-FFF2-40B4-BE49-F238E27FC236}">
                  <a16:creationId xmlns:a16="http://schemas.microsoft.com/office/drawing/2014/main" id="{B960BD6B-A3F4-0D69-6CA0-7F4B4614D7C3}"/>
                </a:ext>
              </a:extLst>
            </p:cNvPr>
            <p:cNvSpPr/>
            <p:nvPr/>
          </p:nvSpPr>
          <p:spPr>
            <a:xfrm>
              <a:off x="2476776" y="923127"/>
              <a:ext cx="141728" cy="116439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88" name="矢印: 右 87">
              <a:extLst>
                <a:ext uri="{FF2B5EF4-FFF2-40B4-BE49-F238E27FC236}">
                  <a16:creationId xmlns:a16="http://schemas.microsoft.com/office/drawing/2014/main" id="{3804089E-54D0-D797-1B40-C99E81AA8B9B}"/>
                </a:ext>
              </a:extLst>
            </p:cNvPr>
            <p:cNvSpPr/>
            <p:nvPr/>
          </p:nvSpPr>
          <p:spPr>
            <a:xfrm>
              <a:off x="2633354" y="923127"/>
              <a:ext cx="141728" cy="116439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89" name="矢印: 右 88">
              <a:extLst>
                <a:ext uri="{FF2B5EF4-FFF2-40B4-BE49-F238E27FC236}">
                  <a16:creationId xmlns:a16="http://schemas.microsoft.com/office/drawing/2014/main" id="{CD48F84C-0045-61B6-C4C1-6679037C67EA}"/>
                </a:ext>
              </a:extLst>
            </p:cNvPr>
            <p:cNvSpPr/>
            <p:nvPr/>
          </p:nvSpPr>
          <p:spPr>
            <a:xfrm>
              <a:off x="2790676" y="923652"/>
              <a:ext cx="141728" cy="116439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90" name="矢印: 右 89">
              <a:extLst>
                <a:ext uri="{FF2B5EF4-FFF2-40B4-BE49-F238E27FC236}">
                  <a16:creationId xmlns:a16="http://schemas.microsoft.com/office/drawing/2014/main" id="{78DEB99F-4E93-B232-FE2D-D9CE5791B006}"/>
                </a:ext>
              </a:extLst>
            </p:cNvPr>
            <p:cNvSpPr/>
            <p:nvPr/>
          </p:nvSpPr>
          <p:spPr>
            <a:xfrm flipH="1">
              <a:off x="2949322" y="924178"/>
              <a:ext cx="132078" cy="116439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91" name="矢印: 右 90">
              <a:extLst>
                <a:ext uri="{FF2B5EF4-FFF2-40B4-BE49-F238E27FC236}">
                  <a16:creationId xmlns:a16="http://schemas.microsoft.com/office/drawing/2014/main" id="{4D4A7CF4-EF97-6BAC-BBDE-5799D0601FD9}"/>
                </a:ext>
              </a:extLst>
            </p:cNvPr>
            <p:cNvSpPr/>
            <p:nvPr/>
          </p:nvSpPr>
          <p:spPr>
            <a:xfrm>
              <a:off x="3113818" y="920868"/>
              <a:ext cx="141728" cy="116439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92" name="矢印: 右 91">
              <a:extLst>
                <a:ext uri="{FF2B5EF4-FFF2-40B4-BE49-F238E27FC236}">
                  <a16:creationId xmlns:a16="http://schemas.microsoft.com/office/drawing/2014/main" id="{69635544-EA33-292B-8C73-0275E8208FB7}"/>
                </a:ext>
              </a:extLst>
            </p:cNvPr>
            <p:cNvSpPr/>
            <p:nvPr/>
          </p:nvSpPr>
          <p:spPr>
            <a:xfrm>
              <a:off x="3285369" y="924255"/>
              <a:ext cx="141728" cy="116439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</p:grp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A3741C5-BF6A-1704-3A11-87111D72C30A}"/>
              </a:ext>
            </a:extLst>
          </p:cNvPr>
          <p:cNvSpPr txBox="1"/>
          <p:nvPr/>
        </p:nvSpPr>
        <p:spPr>
          <a:xfrm>
            <a:off x="3415379" y="358322"/>
            <a:ext cx="987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イントロン</a:t>
            </a:r>
            <a:endParaRPr kumimoji="1" lang="en-US" altLang="ja-JP" sz="1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除去</a:t>
            </a:r>
          </a:p>
        </p:txBody>
      </p:sp>
    </p:spTree>
    <p:extLst>
      <p:ext uri="{BB962C8B-B14F-4D97-AF65-F5344CB8AC3E}">
        <p14:creationId xmlns:p14="http://schemas.microsoft.com/office/powerpoint/2010/main" val="571725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</TotalTime>
  <Words>402</Words>
  <Application>Microsoft Office PowerPoint</Application>
  <PresentationFormat>画面に合わせる (4:3)</PresentationFormat>
  <Paragraphs>88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Meiryo UI</vt:lpstr>
      <vt:lpstr>游ゴシック</vt:lpstr>
      <vt:lpstr>Arial</vt:lpstr>
      <vt:lpstr>Calibri</vt:lpstr>
      <vt:lpstr>Calibri Light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Oiwa, Seika</dc:creator>
  <cp:lastModifiedBy>Oiwa, Seika</cp:lastModifiedBy>
  <cp:revision>29</cp:revision>
  <dcterms:created xsi:type="dcterms:W3CDTF">2023-03-20T07:59:10Z</dcterms:created>
  <dcterms:modified xsi:type="dcterms:W3CDTF">2023-04-07T03:07:26Z</dcterms:modified>
</cp:coreProperties>
</file>