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70" r:id="rId9"/>
    <p:sldId id="261" r:id="rId10"/>
    <p:sldId id="262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7"/>
    <p:restoredTop sz="76395" autoAdjust="0"/>
  </p:normalViewPr>
  <p:slideViewPr>
    <p:cSldViewPr snapToGrid="0" snapToObjects="1">
      <p:cViewPr varScale="1">
        <p:scale>
          <a:sx n="88" d="100"/>
          <a:sy n="88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4F878-9624-4CC6-8290-DEC1E311D3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83336-9D04-49E2-A067-CC6E75DB4F91}">
      <dgm:prSet/>
      <dgm:spPr/>
      <dgm:t>
        <a:bodyPr/>
        <a:lstStyle/>
        <a:p>
          <a:r>
            <a:rPr lang="ru-RU"/>
            <a:t>Добавление гео-аналитики</a:t>
          </a:r>
          <a:endParaRPr lang="en-US"/>
        </a:p>
      </dgm:t>
    </dgm:pt>
    <dgm:pt modelId="{0C495FFB-F075-4C81-830E-0FDD70AFB30F}" type="parTrans" cxnId="{7FFC8719-ACD2-4C6F-BCD7-1D005A75CEC1}">
      <dgm:prSet/>
      <dgm:spPr/>
      <dgm:t>
        <a:bodyPr/>
        <a:lstStyle/>
        <a:p>
          <a:endParaRPr lang="en-US"/>
        </a:p>
      </dgm:t>
    </dgm:pt>
    <dgm:pt modelId="{A6CD00E3-9600-4A46-BCD6-539F3715D5AC}" type="sibTrans" cxnId="{7FFC8719-ACD2-4C6F-BCD7-1D005A75CEC1}">
      <dgm:prSet/>
      <dgm:spPr/>
      <dgm:t>
        <a:bodyPr/>
        <a:lstStyle/>
        <a:p>
          <a:endParaRPr lang="en-US"/>
        </a:p>
      </dgm:t>
    </dgm:pt>
    <dgm:pt modelId="{1445981B-B142-459C-86BE-0CAF2A6FDF23}">
      <dgm:prSet/>
      <dgm:spPr/>
      <dgm:t>
        <a:bodyPr/>
        <a:lstStyle/>
        <a:p>
          <a:r>
            <a:rPr lang="ru-RU"/>
            <a:t>Анализ отзывов с карт</a:t>
          </a:r>
          <a:endParaRPr lang="en-US"/>
        </a:p>
      </dgm:t>
    </dgm:pt>
    <dgm:pt modelId="{32C3B007-1FD1-4120-9450-604083DEF455}" type="parTrans" cxnId="{7BBE0C3C-33CC-40E0-BC53-F338B7CE025C}">
      <dgm:prSet/>
      <dgm:spPr/>
      <dgm:t>
        <a:bodyPr/>
        <a:lstStyle/>
        <a:p>
          <a:endParaRPr lang="en-US"/>
        </a:p>
      </dgm:t>
    </dgm:pt>
    <dgm:pt modelId="{9A3D1130-64CB-446E-9C9E-EE82E63445CA}" type="sibTrans" cxnId="{7BBE0C3C-33CC-40E0-BC53-F338B7CE025C}">
      <dgm:prSet/>
      <dgm:spPr/>
      <dgm:t>
        <a:bodyPr/>
        <a:lstStyle/>
        <a:p>
          <a:endParaRPr lang="en-US"/>
        </a:p>
      </dgm:t>
    </dgm:pt>
    <dgm:pt modelId="{667ED35B-178B-4F67-A127-7849999E8C46}">
      <dgm:prSet/>
      <dgm:spPr/>
      <dgm:t>
        <a:bodyPr/>
        <a:lstStyle/>
        <a:p>
          <a:r>
            <a:rPr lang="ru-RU"/>
            <a:t>Прогнозирование временных рядов (</a:t>
          </a:r>
          <a:r>
            <a:rPr lang="en-US"/>
            <a:t>ARIMA, fbprophet)</a:t>
          </a:r>
        </a:p>
      </dgm:t>
    </dgm:pt>
    <dgm:pt modelId="{D36AE983-0C4C-4FD6-9584-B5A3D7BE07B2}" type="parTrans" cxnId="{344F9094-75C5-4A0D-8477-D173715BF7D4}">
      <dgm:prSet/>
      <dgm:spPr/>
      <dgm:t>
        <a:bodyPr/>
        <a:lstStyle/>
        <a:p>
          <a:endParaRPr lang="en-US"/>
        </a:p>
      </dgm:t>
    </dgm:pt>
    <dgm:pt modelId="{9059832D-E564-4231-B1A2-27FC09F26002}" type="sibTrans" cxnId="{344F9094-75C5-4A0D-8477-D173715BF7D4}">
      <dgm:prSet/>
      <dgm:spPr/>
      <dgm:t>
        <a:bodyPr/>
        <a:lstStyle/>
        <a:p>
          <a:endParaRPr lang="en-US"/>
        </a:p>
      </dgm:t>
    </dgm:pt>
    <dgm:pt modelId="{2905F8E1-BEC8-4D0F-AEFD-940DD49141AB}">
      <dgm:prSet/>
      <dgm:spPr/>
      <dgm:t>
        <a:bodyPr/>
        <a:lstStyle/>
        <a:p>
          <a:r>
            <a:rPr lang="en-US" dirty="0" err="1" smtClean="0"/>
            <a:t>Tabnet</a:t>
          </a:r>
          <a:endParaRPr lang="en-US" dirty="0"/>
        </a:p>
      </dgm:t>
    </dgm:pt>
    <dgm:pt modelId="{2437AEC2-62E4-4B6D-952A-AD87F6C5040D}" type="parTrans" cxnId="{2478EF86-C0BB-497D-9695-E9EA729C4091}">
      <dgm:prSet/>
      <dgm:spPr/>
      <dgm:t>
        <a:bodyPr/>
        <a:lstStyle/>
        <a:p>
          <a:endParaRPr lang="en-US"/>
        </a:p>
      </dgm:t>
    </dgm:pt>
    <dgm:pt modelId="{9DC271F6-5D4E-43DF-B874-300F98CEF6B6}" type="sibTrans" cxnId="{2478EF86-C0BB-497D-9695-E9EA729C4091}">
      <dgm:prSet/>
      <dgm:spPr/>
      <dgm:t>
        <a:bodyPr/>
        <a:lstStyle/>
        <a:p>
          <a:endParaRPr lang="en-US"/>
        </a:p>
      </dgm:t>
    </dgm:pt>
    <dgm:pt modelId="{84071890-180F-42CC-89A5-306778B5B1E4}">
      <dgm:prSet/>
      <dgm:spPr/>
      <dgm:t>
        <a:bodyPr/>
        <a:lstStyle/>
        <a:p>
          <a:r>
            <a:rPr lang="ru-RU" dirty="0" smtClean="0"/>
            <a:t>Алгоритм работы с выбросами</a:t>
          </a:r>
          <a:endParaRPr lang="en-US" dirty="0"/>
        </a:p>
      </dgm:t>
    </dgm:pt>
    <dgm:pt modelId="{53B6E7E9-12DB-40B3-952F-948E60FC7AE5}" type="parTrans" cxnId="{07434BE9-D5AB-4905-8D04-B822A8312E2B}">
      <dgm:prSet/>
      <dgm:spPr/>
      <dgm:t>
        <a:bodyPr/>
        <a:lstStyle/>
        <a:p>
          <a:endParaRPr lang="ru-RU"/>
        </a:p>
      </dgm:t>
    </dgm:pt>
    <dgm:pt modelId="{C8ED8707-C381-4E5E-AAE1-EADDFDA4BCFD}" type="sibTrans" cxnId="{07434BE9-D5AB-4905-8D04-B822A8312E2B}">
      <dgm:prSet/>
      <dgm:spPr/>
      <dgm:t>
        <a:bodyPr/>
        <a:lstStyle/>
        <a:p>
          <a:endParaRPr lang="ru-RU"/>
        </a:p>
      </dgm:t>
    </dgm:pt>
    <dgm:pt modelId="{057F4C63-D5D6-6A48-8533-0B6C155A19BD}" type="pres">
      <dgm:prSet presAssocID="{B854F878-9624-4CC6-8290-DEC1E311D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D889C4-1441-794B-9FA1-99F17DEFBE21}" type="pres">
      <dgm:prSet presAssocID="{08E83336-9D04-49E2-A067-CC6E75DB4F91}" presName="hierRoot1" presStyleCnt="0"/>
      <dgm:spPr/>
    </dgm:pt>
    <dgm:pt modelId="{9FC4C192-86E6-4344-B94C-09AA1F60426C}" type="pres">
      <dgm:prSet presAssocID="{08E83336-9D04-49E2-A067-CC6E75DB4F91}" presName="composite" presStyleCnt="0"/>
      <dgm:spPr/>
    </dgm:pt>
    <dgm:pt modelId="{95A04020-851B-1842-821E-CEBACB03050B}" type="pres">
      <dgm:prSet presAssocID="{08E83336-9D04-49E2-A067-CC6E75DB4F91}" presName="background" presStyleLbl="node0" presStyleIdx="0" presStyleCnt="5"/>
      <dgm:spPr/>
    </dgm:pt>
    <dgm:pt modelId="{99F2A621-D307-6247-9BEB-E7A8C3D1AE05}" type="pres">
      <dgm:prSet presAssocID="{08E83336-9D04-49E2-A067-CC6E75DB4F91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7B250D-F1A2-F248-96E1-49242B52778E}" type="pres">
      <dgm:prSet presAssocID="{08E83336-9D04-49E2-A067-CC6E75DB4F91}" presName="hierChild2" presStyleCnt="0"/>
      <dgm:spPr/>
    </dgm:pt>
    <dgm:pt modelId="{F625D0E7-6966-224F-B7C0-15BACE8B8C57}" type="pres">
      <dgm:prSet presAssocID="{1445981B-B142-459C-86BE-0CAF2A6FDF23}" presName="hierRoot1" presStyleCnt="0"/>
      <dgm:spPr/>
    </dgm:pt>
    <dgm:pt modelId="{E12257AF-88AF-214C-88B8-BF1BE45691EF}" type="pres">
      <dgm:prSet presAssocID="{1445981B-B142-459C-86BE-0CAF2A6FDF23}" presName="composite" presStyleCnt="0"/>
      <dgm:spPr/>
    </dgm:pt>
    <dgm:pt modelId="{CA362CDB-CCAD-584C-8CA5-131FE18B1C57}" type="pres">
      <dgm:prSet presAssocID="{1445981B-B142-459C-86BE-0CAF2A6FDF23}" presName="background" presStyleLbl="node0" presStyleIdx="1" presStyleCnt="5"/>
      <dgm:spPr/>
    </dgm:pt>
    <dgm:pt modelId="{0CA540F2-E1F4-714C-8B9D-7820BC2FC825}" type="pres">
      <dgm:prSet presAssocID="{1445981B-B142-459C-86BE-0CAF2A6FDF23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C4B801-D7E5-654C-961D-AF87A22796F5}" type="pres">
      <dgm:prSet presAssocID="{1445981B-B142-459C-86BE-0CAF2A6FDF23}" presName="hierChild2" presStyleCnt="0"/>
      <dgm:spPr/>
    </dgm:pt>
    <dgm:pt modelId="{98554F5F-33F6-9640-9E97-2930C77939E9}" type="pres">
      <dgm:prSet presAssocID="{667ED35B-178B-4F67-A127-7849999E8C46}" presName="hierRoot1" presStyleCnt="0"/>
      <dgm:spPr/>
    </dgm:pt>
    <dgm:pt modelId="{4CEF0A94-4DFD-B44B-8655-B216A4ED31C7}" type="pres">
      <dgm:prSet presAssocID="{667ED35B-178B-4F67-A127-7849999E8C46}" presName="composite" presStyleCnt="0"/>
      <dgm:spPr/>
    </dgm:pt>
    <dgm:pt modelId="{719E2B00-A233-8C48-92AC-70E118457F06}" type="pres">
      <dgm:prSet presAssocID="{667ED35B-178B-4F67-A127-7849999E8C46}" presName="background" presStyleLbl="node0" presStyleIdx="2" presStyleCnt="5"/>
      <dgm:spPr/>
    </dgm:pt>
    <dgm:pt modelId="{31AD7DEC-3472-804B-B0E3-02D5134CD063}" type="pres">
      <dgm:prSet presAssocID="{667ED35B-178B-4F67-A127-7849999E8C46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35DBD9-662C-CA49-BEFE-0A8783CE25E1}" type="pres">
      <dgm:prSet presAssocID="{667ED35B-178B-4F67-A127-7849999E8C46}" presName="hierChild2" presStyleCnt="0"/>
      <dgm:spPr/>
    </dgm:pt>
    <dgm:pt modelId="{CDD933B9-B78D-0349-A175-3D8ABB90844E}" type="pres">
      <dgm:prSet presAssocID="{2905F8E1-BEC8-4D0F-AEFD-940DD49141AB}" presName="hierRoot1" presStyleCnt="0"/>
      <dgm:spPr/>
    </dgm:pt>
    <dgm:pt modelId="{DFFF65D3-900B-C54D-A75F-DFF216E8199B}" type="pres">
      <dgm:prSet presAssocID="{2905F8E1-BEC8-4D0F-AEFD-940DD49141AB}" presName="composite" presStyleCnt="0"/>
      <dgm:spPr/>
    </dgm:pt>
    <dgm:pt modelId="{1B248349-C756-2846-8BCF-7C1FA9477697}" type="pres">
      <dgm:prSet presAssocID="{2905F8E1-BEC8-4D0F-AEFD-940DD49141AB}" presName="background" presStyleLbl="node0" presStyleIdx="3" presStyleCnt="5"/>
      <dgm:spPr/>
    </dgm:pt>
    <dgm:pt modelId="{9797BFA8-A65B-2C48-8473-A29292A388D0}" type="pres">
      <dgm:prSet presAssocID="{2905F8E1-BEC8-4D0F-AEFD-940DD49141AB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6DA88A-B087-AB4D-ABC0-DCDDE2807306}" type="pres">
      <dgm:prSet presAssocID="{2905F8E1-BEC8-4D0F-AEFD-940DD49141AB}" presName="hierChild2" presStyleCnt="0"/>
      <dgm:spPr/>
    </dgm:pt>
    <dgm:pt modelId="{016ACAB1-8440-4D1C-AEB9-AF568DEBB649}" type="pres">
      <dgm:prSet presAssocID="{84071890-180F-42CC-89A5-306778B5B1E4}" presName="hierRoot1" presStyleCnt="0"/>
      <dgm:spPr/>
    </dgm:pt>
    <dgm:pt modelId="{D11AE2FB-EF68-4D50-AC4F-9A6995735612}" type="pres">
      <dgm:prSet presAssocID="{84071890-180F-42CC-89A5-306778B5B1E4}" presName="composite" presStyleCnt="0"/>
      <dgm:spPr/>
    </dgm:pt>
    <dgm:pt modelId="{506D280B-28D0-4B1F-9174-B72FEE4A4F40}" type="pres">
      <dgm:prSet presAssocID="{84071890-180F-42CC-89A5-306778B5B1E4}" presName="background" presStyleLbl="node0" presStyleIdx="4" presStyleCnt="5"/>
      <dgm:spPr/>
    </dgm:pt>
    <dgm:pt modelId="{0D9ED439-0767-4BB4-B7EB-6E84F052C674}" type="pres">
      <dgm:prSet presAssocID="{84071890-180F-42CC-89A5-306778B5B1E4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4090196-473C-4794-8729-0D5C9E56A2DC}" type="pres">
      <dgm:prSet presAssocID="{84071890-180F-42CC-89A5-306778B5B1E4}" presName="hierChild2" presStyleCnt="0"/>
      <dgm:spPr/>
    </dgm:pt>
  </dgm:ptLst>
  <dgm:cxnLst>
    <dgm:cxn modelId="{0CEE98A6-8829-ED46-B798-DCA29B847D6E}" type="presOf" srcId="{2905F8E1-BEC8-4D0F-AEFD-940DD49141AB}" destId="{9797BFA8-A65B-2C48-8473-A29292A388D0}" srcOrd="0" destOrd="0" presId="urn:microsoft.com/office/officeart/2005/8/layout/hierarchy1"/>
    <dgm:cxn modelId="{2478EF86-C0BB-497D-9695-E9EA729C4091}" srcId="{B854F878-9624-4CC6-8290-DEC1E311D37D}" destId="{2905F8E1-BEC8-4D0F-AEFD-940DD49141AB}" srcOrd="3" destOrd="0" parTransId="{2437AEC2-62E4-4B6D-952A-AD87F6C5040D}" sibTransId="{9DC271F6-5D4E-43DF-B874-300F98CEF6B6}"/>
    <dgm:cxn modelId="{9BBC2436-2926-614C-AE98-282253556F0C}" type="presOf" srcId="{08E83336-9D04-49E2-A067-CC6E75DB4F91}" destId="{99F2A621-D307-6247-9BEB-E7A8C3D1AE05}" srcOrd="0" destOrd="0" presId="urn:microsoft.com/office/officeart/2005/8/layout/hierarchy1"/>
    <dgm:cxn modelId="{F894A1CD-3504-EF4F-A19C-FD1D1542FE14}" type="presOf" srcId="{1445981B-B142-459C-86BE-0CAF2A6FDF23}" destId="{0CA540F2-E1F4-714C-8B9D-7820BC2FC825}" srcOrd="0" destOrd="0" presId="urn:microsoft.com/office/officeart/2005/8/layout/hierarchy1"/>
    <dgm:cxn modelId="{7BBE0C3C-33CC-40E0-BC53-F338B7CE025C}" srcId="{B854F878-9624-4CC6-8290-DEC1E311D37D}" destId="{1445981B-B142-459C-86BE-0CAF2A6FDF23}" srcOrd="1" destOrd="0" parTransId="{32C3B007-1FD1-4120-9450-604083DEF455}" sibTransId="{9A3D1130-64CB-446E-9C9E-EE82E63445CA}"/>
    <dgm:cxn modelId="{2E0FD169-7950-C74F-92DA-C2B4738A291B}" type="presOf" srcId="{667ED35B-178B-4F67-A127-7849999E8C46}" destId="{31AD7DEC-3472-804B-B0E3-02D5134CD063}" srcOrd="0" destOrd="0" presId="urn:microsoft.com/office/officeart/2005/8/layout/hierarchy1"/>
    <dgm:cxn modelId="{07434BE9-D5AB-4905-8D04-B822A8312E2B}" srcId="{B854F878-9624-4CC6-8290-DEC1E311D37D}" destId="{84071890-180F-42CC-89A5-306778B5B1E4}" srcOrd="4" destOrd="0" parTransId="{53B6E7E9-12DB-40B3-952F-948E60FC7AE5}" sibTransId="{C8ED8707-C381-4E5E-AAE1-EADDFDA4BCFD}"/>
    <dgm:cxn modelId="{344F9094-75C5-4A0D-8477-D173715BF7D4}" srcId="{B854F878-9624-4CC6-8290-DEC1E311D37D}" destId="{667ED35B-178B-4F67-A127-7849999E8C46}" srcOrd="2" destOrd="0" parTransId="{D36AE983-0C4C-4FD6-9584-B5A3D7BE07B2}" sibTransId="{9059832D-E564-4231-B1A2-27FC09F26002}"/>
    <dgm:cxn modelId="{7FFC8719-ACD2-4C6F-BCD7-1D005A75CEC1}" srcId="{B854F878-9624-4CC6-8290-DEC1E311D37D}" destId="{08E83336-9D04-49E2-A067-CC6E75DB4F91}" srcOrd="0" destOrd="0" parTransId="{0C495FFB-F075-4C81-830E-0FDD70AFB30F}" sibTransId="{A6CD00E3-9600-4A46-BCD6-539F3715D5AC}"/>
    <dgm:cxn modelId="{DA48608E-23F6-4088-B866-C18DFF6A145F}" type="presOf" srcId="{84071890-180F-42CC-89A5-306778B5B1E4}" destId="{0D9ED439-0767-4BB4-B7EB-6E84F052C674}" srcOrd="0" destOrd="0" presId="urn:microsoft.com/office/officeart/2005/8/layout/hierarchy1"/>
    <dgm:cxn modelId="{EBFB9922-B0FF-C742-9350-75CDA900104D}" type="presOf" srcId="{B854F878-9624-4CC6-8290-DEC1E311D37D}" destId="{057F4C63-D5D6-6A48-8533-0B6C155A19BD}" srcOrd="0" destOrd="0" presId="urn:microsoft.com/office/officeart/2005/8/layout/hierarchy1"/>
    <dgm:cxn modelId="{40CA3755-C27F-3E45-8C27-F9BE7F00019D}" type="presParOf" srcId="{057F4C63-D5D6-6A48-8533-0B6C155A19BD}" destId="{B4D889C4-1441-794B-9FA1-99F17DEFBE21}" srcOrd="0" destOrd="0" presId="urn:microsoft.com/office/officeart/2005/8/layout/hierarchy1"/>
    <dgm:cxn modelId="{32314706-2EBF-BB4A-BFDD-4958C0BA40B4}" type="presParOf" srcId="{B4D889C4-1441-794B-9FA1-99F17DEFBE21}" destId="{9FC4C192-86E6-4344-B94C-09AA1F60426C}" srcOrd="0" destOrd="0" presId="urn:microsoft.com/office/officeart/2005/8/layout/hierarchy1"/>
    <dgm:cxn modelId="{1C8A5A73-3406-A443-90B9-0CDB5ED08944}" type="presParOf" srcId="{9FC4C192-86E6-4344-B94C-09AA1F60426C}" destId="{95A04020-851B-1842-821E-CEBACB03050B}" srcOrd="0" destOrd="0" presId="urn:microsoft.com/office/officeart/2005/8/layout/hierarchy1"/>
    <dgm:cxn modelId="{77E6D4A0-B4F1-D147-AE3A-6BD59A93B90F}" type="presParOf" srcId="{9FC4C192-86E6-4344-B94C-09AA1F60426C}" destId="{99F2A621-D307-6247-9BEB-E7A8C3D1AE05}" srcOrd="1" destOrd="0" presId="urn:microsoft.com/office/officeart/2005/8/layout/hierarchy1"/>
    <dgm:cxn modelId="{0C2986A4-228B-1541-BCD0-36186165E6DF}" type="presParOf" srcId="{B4D889C4-1441-794B-9FA1-99F17DEFBE21}" destId="{437B250D-F1A2-F248-96E1-49242B52778E}" srcOrd="1" destOrd="0" presId="urn:microsoft.com/office/officeart/2005/8/layout/hierarchy1"/>
    <dgm:cxn modelId="{09178BCA-E769-2C4D-9291-21FE49FE3A68}" type="presParOf" srcId="{057F4C63-D5D6-6A48-8533-0B6C155A19BD}" destId="{F625D0E7-6966-224F-B7C0-15BACE8B8C57}" srcOrd="1" destOrd="0" presId="urn:microsoft.com/office/officeart/2005/8/layout/hierarchy1"/>
    <dgm:cxn modelId="{E7956D41-0ECD-CA4D-8BFC-958703D50C89}" type="presParOf" srcId="{F625D0E7-6966-224F-B7C0-15BACE8B8C57}" destId="{E12257AF-88AF-214C-88B8-BF1BE45691EF}" srcOrd="0" destOrd="0" presId="urn:microsoft.com/office/officeart/2005/8/layout/hierarchy1"/>
    <dgm:cxn modelId="{4D7C04B3-D0D3-3D49-BCED-8C0B4AD1F063}" type="presParOf" srcId="{E12257AF-88AF-214C-88B8-BF1BE45691EF}" destId="{CA362CDB-CCAD-584C-8CA5-131FE18B1C57}" srcOrd="0" destOrd="0" presId="urn:microsoft.com/office/officeart/2005/8/layout/hierarchy1"/>
    <dgm:cxn modelId="{C0719004-DB98-A441-A47D-C77B57EA678D}" type="presParOf" srcId="{E12257AF-88AF-214C-88B8-BF1BE45691EF}" destId="{0CA540F2-E1F4-714C-8B9D-7820BC2FC825}" srcOrd="1" destOrd="0" presId="urn:microsoft.com/office/officeart/2005/8/layout/hierarchy1"/>
    <dgm:cxn modelId="{4F0A14D4-6A48-9645-9387-92AB95C754DF}" type="presParOf" srcId="{F625D0E7-6966-224F-B7C0-15BACE8B8C57}" destId="{51C4B801-D7E5-654C-961D-AF87A22796F5}" srcOrd="1" destOrd="0" presId="urn:microsoft.com/office/officeart/2005/8/layout/hierarchy1"/>
    <dgm:cxn modelId="{92A0A11D-F606-604B-A68A-CB6DED773B6B}" type="presParOf" srcId="{057F4C63-D5D6-6A48-8533-0B6C155A19BD}" destId="{98554F5F-33F6-9640-9E97-2930C77939E9}" srcOrd="2" destOrd="0" presId="urn:microsoft.com/office/officeart/2005/8/layout/hierarchy1"/>
    <dgm:cxn modelId="{3BEC960E-923D-2F4B-B2E2-C1C3604BEAB0}" type="presParOf" srcId="{98554F5F-33F6-9640-9E97-2930C77939E9}" destId="{4CEF0A94-4DFD-B44B-8655-B216A4ED31C7}" srcOrd="0" destOrd="0" presId="urn:microsoft.com/office/officeart/2005/8/layout/hierarchy1"/>
    <dgm:cxn modelId="{215A5DEE-2674-A146-94D0-72396401F656}" type="presParOf" srcId="{4CEF0A94-4DFD-B44B-8655-B216A4ED31C7}" destId="{719E2B00-A233-8C48-92AC-70E118457F06}" srcOrd="0" destOrd="0" presId="urn:microsoft.com/office/officeart/2005/8/layout/hierarchy1"/>
    <dgm:cxn modelId="{37D0CB46-56F9-8947-8172-BF520D442A0B}" type="presParOf" srcId="{4CEF0A94-4DFD-B44B-8655-B216A4ED31C7}" destId="{31AD7DEC-3472-804B-B0E3-02D5134CD063}" srcOrd="1" destOrd="0" presId="urn:microsoft.com/office/officeart/2005/8/layout/hierarchy1"/>
    <dgm:cxn modelId="{7BD65B6B-60DF-5F44-972D-3858AD19AF25}" type="presParOf" srcId="{98554F5F-33F6-9640-9E97-2930C77939E9}" destId="{8735DBD9-662C-CA49-BEFE-0A8783CE25E1}" srcOrd="1" destOrd="0" presId="urn:microsoft.com/office/officeart/2005/8/layout/hierarchy1"/>
    <dgm:cxn modelId="{519086E6-8064-8549-ABB5-691B26246522}" type="presParOf" srcId="{057F4C63-D5D6-6A48-8533-0B6C155A19BD}" destId="{CDD933B9-B78D-0349-A175-3D8ABB90844E}" srcOrd="3" destOrd="0" presId="urn:microsoft.com/office/officeart/2005/8/layout/hierarchy1"/>
    <dgm:cxn modelId="{4E090DC0-C5A4-AC40-A176-62572F220358}" type="presParOf" srcId="{CDD933B9-B78D-0349-A175-3D8ABB90844E}" destId="{DFFF65D3-900B-C54D-A75F-DFF216E8199B}" srcOrd="0" destOrd="0" presId="urn:microsoft.com/office/officeart/2005/8/layout/hierarchy1"/>
    <dgm:cxn modelId="{6F262A18-092A-294D-B4D7-D3E709CAE840}" type="presParOf" srcId="{DFFF65D3-900B-C54D-A75F-DFF216E8199B}" destId="{1B248349-C756-2846-8BCF-7C1FA9477697}" srcOrd="0" destOrd="0" presId="urn:microsoft.com/office/officeart/2005/8/layout/hierarchy1"/>
    <dgm:cxn modelId="{24DB539C-E447-8B45-BFF5-76A8B73837BD}" type="presParOf" srcId="{DFFF65D3-900B-C54D-A75F-DFF216E8199B}" destId="{9797BFA8-A65B-2C48-8473-A29292A388D0}" srcOrd="1" destOrd="0" presId="urn:microsoft.com/office/officeart/2005/8/layout/hierarchy1"/>
    <dgm:cxn modelId="{D1B50452-4DAC-2048-AA90-3C3724F38560}" type="presParOf" srcId="{CDD933B9-B78D-0349-A175-3D8ABB90844E}" destId="{7A6DA88A-B087-AB4D-ABC0-DCDDE2807306}" srcOrd="1" destOrd="0" presId="urn:microsoft.com/office/officeart/2005/8/layout/hierarchy1"/>
    <dgm:cxn modelId="{B8B6AD6E-0A3D-4A8A-969F-5F77320027C2}" type="presParOf" srcId="{057F4C63-D5D6-6A48-8533-0B6C155A19BD}" destId="{016ACAB1-8440-4D1C-AEB9-AF568DEBB649}" srcOrd="4" destOrd="0" presId="urn:microsoft.com/office/officeart/2005/8/layout/hierarchy1"/>
    <dgm:cxn modelId="{10DC8690-27AB-4E13-B81F-CE0D6EE0BC87}" type="presParOf" srcId="{016ACAB1-8440-4D1C-AEB9-AF568DEBB649}" destId="{D11AE2FB-EF68-4D50-AC4F-9A6995735612}" srcOrd="0" destOrd="0" presId="urn:microsoft.com/office/officeart/2005/8/layout/hierarchy1"/>
    <dgm:cxn modelId="{99F6570C-59BD-4A19-8DE9-55D8062C70A8}" type="presParOf" srcId="{D11AE2FB-EF68-4D50-AC4F-9A6995735612}" destId="{506D280B-28D0-4B1F-9174-B72FEE4A4F40}" srcOrd="0" destOrd="0" presId="urn:microsoft.com/office/officeart/2005/8/layout/hierarchy1"/>
    <dgm:cxn modelId="{DC3591DE-726B-4548-91AC-8D5FFAF92858}" type="presParOf" srcId="{D11AE2FB-EF68-4D50-AC4F-9A6995735612}" destId="{0D9ED439-0767-4BB4-B7EB-6E84F052C674}" srcOrd="1" destOrd="0" presId="urn:microsoft.com/office/officeart/2005/8/layout/hierarchy1"/>
    <dgm:cxn modelId="{99A80FAC-41E7-497F-AAEC-0F9EB0A41EC6}" type="presParOf" srcId="{016ACAB1-8440-4D1C-AEB9-AF568DEBB649}" destId="{F4090196-473C-4794-8729-0D5C9E56A2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04020-851B-1842-821E-CEBACB03050B}">
      <dsp:nvSpPr>
        <dsp:cNvPr id="0" name=""/>
        <dsp:cNvSpPr/>
      </dsp:nvSpPr>
      <dsp:spPr>
        <a:xfrm>
          <a:off x="3690" y="1337546"/>
          <a:ext cx="1798321" cy="1141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2A621-D307-6247-9BEB-E7A8C3D1AE05}">
      <dsp:nvSpPr>
        <dsp:cNvPr id="0" name=""/>
        <dsp:cNvSpPr/>
      </dsp:nvSpPr>
      <dsp:spPr>
        <a:xfrm>
          <a:off x="203503" y="1527369"/>
          <a:ext cx="1798321" cy="1141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Добавление гео-аналитики</a:t>
          </a:r>
          <a:endParaRPr lang="en-US" sz="1500" kern="1200"/>
        </a:p>
      </dsp:txBody>
      <dsp:txXfrm>
        <a:off x="236949" y="1560815"/>
        <a:ext cx="1731429" cy="1075041"/>
      </dsp:txXfrm>
    </dsp:sp>
    <dsp:sp modelId="{CA362CDB-CCAD-584C-8CA5-131FE18B1C57}">
      <dsp:nvSpPr>
        <dsp:cNvPr id="0" name=""/>
        <dsp:cNvSpPr/>
      </dsp:nvSpPr>
      <dsp:spPr>
        <a:xfrm>
          <a:off x="2201638" y="1337546"/>
          <a:ext cx="1798321" cy="1141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40F2-E1F4-714C-8B9D-7820BC2FC825}">
      <dsp:nvSpPr>
        <dsp:cNvPr id="0" name=""/>
        <dsp:cNvSpPr/>
      </dsp:nvSpPr>
      <dsp:spPr>
        <a:xfrm>
          <a:off x="2401452" y="1527369"/>
          <a:ext cx="1798321" cy="1141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Анализ отзывов с карт</a:t>
          </a:r>
          <a:endParaRPr lang="en-US" sz="1500" kern="1200"/>
        </a:p>
      </dsp:txBody>
      <dsp:txXfrm>
        <a:off x="2434898" y="1560815"/>
        <a:ext cx="1731429" cy="1075041"/>
      </dsp:txXfrm>
    </dsp:sp>
    <dsp:sp modelId="{719E2B00-A233-8C48-92AC-70E118457F06}">
      <dsp:nvSpPr>
        <dsp:cNvPr id="0" name=""/>
        <dsp:cNvSpPr/>
      </dsp:nvSpPr>
      <dsp:spPr>
        <a:xfrm>
          <a:off x="4399586" y="1337546"/>
          <a:ext cx="1798321" cy="1141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7DEC-3472-804B-B0E3-02D5134CD063}">
      <dsp:nvSpPr>
        <dsp:cNvPr id="0" name=""/>
        <dsp:cNvSpPr/>
      </dsp:nvSpPr>
      <dsp:spPr>
        <a:xfrm>
          <a:off x="4599400" y="1527369"/>
          <a:ext cx="1798321" cy="1141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/>
            <a:t>Прогнозирование временных рядов (</a:t>
          </a:r>
          <a:r>
            <a:rPr lang="en-US" sz="1500" kern="1200"/>
            <a:t>ARIMA, fbprophet)</a:t>
          </a:r>
        </a:p>
      </dsp:txBody>
      <dsp:txXfrm>
        <a:off x="4632846" y="1560815"/>
        <a:ext cx="1731429" cy="1075041"/>
      </dsp:txXfrm>
    </dsp:sp>
    <dsp:sp modelId="{1B248349-C756-2846-8BCF-7C1FA9477697}">
      <dsp:nvSpPr>
        <dsp:cNvPr id="0" name=""/>
        <dsp:cNvSpPr/>
      </dsp:nvSpPr>
      <dsp:spPr>
        <a:xfrm>
          <a:off x="6597534" y="1337546"/>
          <a:ext cx="1798321" cy="1141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7BFA8-A65B-2C48-8473-A29292A388D0}">
      <dsp:nvSpPr>
        <dsp:cNvPr id="0" name=""/>
        <dsp:cNvSpPr/>
      </dsp:nvSpPr>
      <dsp:spPr>
        <a:xfrm>
          <a:off x="6797348" y="1527369"/>
          <a:ext cx="1798321" cy="1141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Tabnet</a:t>
          </a:r>
          <a:endParaRPr lang="en-US" sz="1500" kern="1200" dirty="0"/>
        </a:p>
      </dsp:txBody>
      <dsp:txXfrm>
        <a:off x="6830794" y="1560815"/>
        <a:ext cx="1731429" cy="1075041"/>
      </dsp:txXfrm>
    </dsp:sp>
    <dsp:sp modelId="{506D280B-28D0-4B1F-9174-B72FEE4A4F40}">
      <dsp:nvSpPr>
        <dsp:cNvPr id="0" name=""/>
        <dsp:cNvSpPr/>
      </dsp:nvSpPr>
      <dsp:spPr>
        <a:xfrm>
          <a:off x="8795482" y="1337546"/>
          <a:ext cx="1798321" cy="1141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ED439-0767-4BB4-B7EB-6E84F052C674}">
      <dsp:nvSpPr>
        <dsp:cNvPr id="0" name=""/>
        <dsp:cNvSpPr/>
      </dsp:nvSpPr>
      <dsp:spPr>
        <a:xfrm>
          <a:off x="8995296" y="1527369"/>
          <a:ext cx="1798321" cy="1141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Алгоритм работы с выбросами</a:t>
          </a:r>
          <a:endParaRPr lang="en-US" sz="1500" kern="1200" dirty="0"/>
        </a:p>
      </dsp:txBody>
      <dsp:txXfrm>
        <a:off x="9028742" y="1560815"/>
        <a:ext cx="1731429" cy="107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688E2-0EC5-4EAC-8ADD-32371EB227C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53A9E-7384-4EAD-8115-953684B503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5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3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 таблице цель подсветить основные шаги и выводы. Это метрики на тестовой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выборке.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использования агрегированной статистики по районам, первый столбик – мы видим, базовая максимально простая версия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11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постепенно добавляли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какие-то шаги, например, добавление лагов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выборке - это давало метрику сопоставимую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этом на выборке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sample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 были гораздо лучше, но это говорит о том, что с делением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надо быть аккуратными и действовать в соответствие с бизнес постановкой задачи.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аномалиями – столбец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– значение метрики относительно наших попыток, показывает, что если мы обучаем модель на данных без аномалий, а потом с аномалиями пытаемся замерить наши метрики, то получаем такое значение.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Зеленым подсвечены шаги, на которых получились вменяемые метрики.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Предварительно мы остановились на варианте 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агрегированной статистики + история объявлений с производственным календарем + это все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потюнили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Видим, что в финальном варианте остальные метрики чуть-чуть лучше.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столбик —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это наш итоговый результат по метрике. В конце работы по рекомендации ментора решили попробовать еще один подход, это тот результат, который получился, рассмотрим, как именно.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Попробовали базовые модели из пакетов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никаких сюрпризов не было, получилось хуже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LGBR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таблице получаем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тестовой выборке (порядок метрик такой же R^2: 1, MAE: 2, RMSE: 3, MAPE:4),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изначальный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 - добавляем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истории объявлений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 добавлены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временной метрики (месяц, квартал, праздники)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Baseline_housebase_TimeFeat_Lags_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временные лаги,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метрика ухудшилась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Baseline_housebase_TimeFeat_Lags__TUNED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тюним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 и подбираем гиперпараметры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сетки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 search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AN_Baseline_housebase_TimeFeat 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аномалиями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Итоговый вариант модели: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вспомним распределение нашей целевой переменной без аномалий – два горба, кажется мы можем попробовать разделить жилье на дешевое и дорогое. Задача бинарной классификации, плюс Ментор посоветовал попробовать для решения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LightAutoML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Сбера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помощью него мы построили простой интерпретируемый классификатор, туда попала пара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медианная цена и высота потолков. Получилась почти 100% точность.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(47733, 78)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Дорого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 жилье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(118294, 78) – Дешевое жилье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of Evidence 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Information Value (IV) —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весомости признака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вопросу границы по стоимости квартир дешевая\дорогая: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target_descr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 "Стоимость за квадратный метр превышает 137974.27",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non_target_descr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 "Стоимость за квадратный метр меньше 137974.27"}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 по Q - " имеется ввиду, что мы порог цены взяли как .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(0.75)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коде вычисляла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Q0,75 –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видно, что 137 тыс. как раз и разделяют квартиры. 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Медианная цена и цена потолков – относятся к бинарной классификации, получился классификатор на двух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он отлично на этих двух факторах прогнозирует к какому классу относится жилье.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обучить бинарный классификатор мы должны были разметить данные на классы, мы разметили по фиксированной границе. 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фактор делится на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бины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 алгоритму деления. В столбце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–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если фактор меньше 109, то присвоить значение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такое-то. Коэффициент – это значение, который будет в уравнении регрессии в финальном. Соответственно смотрим в таблицу если медианная цена 50 тыс. – он попадает в первый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бакет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Значит он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бдует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принимать значение 10,67 и в уравнении регрессии он будет умножаться на минус 0,98. График взят из отчета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 говорит об интерпретируемости, чем выше потолок, тем ниже значение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таргет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рейт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таргет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рейт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1. 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8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Итоговый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пайплайн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получился примерно таким: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мы брали статистку по районам + агрегировали объявления и добавили производственный календарь + навесили на все это бинарный интерпретируемый классификатор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После этого получаем прогноз на нашей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выборке с помощью этого классификатора. Поверх этого прогноза применяем нашу регрессионную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потюниную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 и получаем финальный скор. Получился самый лучший вариант.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1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роста: что можно добавить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Геоналитика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отзывов с карт – это можно сделать как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Google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карт, так и других сервисов, которые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парсят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сайты.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можно более глубоко поработать с временными рядами, их структура здесь очевидна, но можно попробовать алгоритмы ARIMA или алгоритм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фэйсбука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fbprophet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попробовать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tabnet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обучение с помощью нейронных сетей на табличных данных. - не хватило мощности, считала все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там не было возможности использования, но как точку роста можно использовать.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 цель дипломной работы была исследование создания прикладного продукта от нуля до его практического применения и попутно оценить полезность различных источников.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3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Спасибо</a:t>
            </a:r>
            <a:r>
              <a:rPr lang="ru-RU" b="1" baseline="0" dirty="0" smtClean="0"/>
              <a:t> за внимание! </a:t>
            </a:r>
            <a:endParaRPr lang="ru-RU" b="1" baseline="0" dirty="0" smtClean="0"/>
          </a:p>
          <a:p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взят этот набор данных - скажу много интересных переменных и доверие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-у</a:t>
            </a: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это реальные данные, у них есть конкретный бизнес смысл, они использовались в конкретном существующем сервисе и они достаточно актуальные по датам, использовались на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хакатоне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Какие были сложные моменты по обработке данных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Данные</a:t>
            </a:r>
            <a:r>
              <a:rPr lang="ru-RU" baseline="0" dirty="0" smtClean="0"/>
              <a:t> хорошие, сложности были в точках роста, сложно было разобраться с </a:t>
            </a:r>
            <a:r>
              <a:rPr lang="ru-RU" baseline="0" dirty="0" err="1" smtClean="0"/>
              <a:t>гео</a:t>
            </a:r>
            <a:r>
              <a:rPr lang="ru-RU" baseline="0" dirty="0" smtClean="0"/>
              <a:t> аналитикой, требует довольно много ресурсов при написании </a:t>
            </a:r>
            <a:r>
              <a:rPr lang="en-US" baseline="0" dirty="0" smtClean="0"/>
              <a:t>pipe line.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Почему выжрана метрика RMSE - хорошо себя показывает на задачах такого класса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Классическая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метрика для задач регрессии для предсказания стоимости чего бы то не было.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Рассказать про AutoML</a:t>
            </a: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библиотека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машинного обучения, разработанная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Сбере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года 1,5 назад, год назад вышла в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позволяет достаточно быстро обрабатывать основные сценарии задач машинного обучения. Там такой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black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куда загружаются данные он их пред обрабатывает достаточно гибкая настройка параметров в большинстве случае отлично подходит для быстрого создания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стоит сказать, что он часто переобучается, не смотря на настройку параметров. </a:t>
            </a:r>
          </a:p>
          <a:p>
            <a:pPr marL="0" indent="0">
              <a:buNone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ОБЯЗАТЕЛЬНО озвучь целевую переменную, и чем. она лучше условной общей цены за квартиру</a:t>
            </a:r>
          </a:p>
          <a:p>
            <a:pPr marL="0" indent="0">
              <a:buNone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цена за квартиру это же производная от цены за кв.м. Если сервис бизнеса построен таким образом, что он в зависимости от района и параметров будет рекомендовать цену или отсекать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фрод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логично прогнозировать цену за кв.м.</a:t>
            </a:r>
          </a:p>
          <a:p>
            <a:pPr marL="0" indent="0"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фигурирует начальная задача - предсказание цены квартиры, Короче, у тебя просто тут нет переменной - цена за квартиру, а так - очень часто по ошибке ее стараются предсказывать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8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Постановка задачи: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проекте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была 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спользована метрика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Кажется, что задача регрессии здесь вполне логична, но в своих экспериментах в своих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бэйзлайнах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итеративного построения моделей было проведено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логировние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других метрик регрессии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основном смотрела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можно обращать внимание и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на наиболее интерпретируемую метрику для бизнеса. 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Возможные применения сценариев модели. Первый сценарий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Антифрод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отсеивания объявлений, которые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демпингуют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завышают стоимость. Второй сценарий дать пользователям инструмент для более быстрого оформления объявления.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6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Особенности задачи: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Взята обучающую выборка из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хакатона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потому что тестовая была бесполезна. Было тяжеловато сравнивать свои метрики с метриками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лидерборде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Данные по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.недвижимости были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обработаны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стандартным путем предобработки - заполнила пропуски, убрала пару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большинством пустых значений.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 выборки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Применялось два способа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out of sample (OOS)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(OOT). OOS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взято просто 25%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рандомных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наблюдений и отнесены в тестовую выборку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разделение по времени, 2017, 2018 года ушли в обучение, 2019 в тест. В проекте делается фокус на прикладную значимость и ценность для бизнеса данного проекта, как правило в Банках в моделях очень часто требуется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выборка. 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нашем случае правильнее использовать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Далее буду говорить про разделение выборк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получались максимально стабильные результаты, но метрики получались намного лучше, чем есть на самом деле.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Насыщение данных из общих источников.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Общий план работы: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 собрана базовая выборка, плоская табличка, разбита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способов, указанных выше.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поверх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необходимости, дополнение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оценка прироста от добавления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используя, что некоторые гипотезы выстрелили, некоторые нет.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Попробовала разные модели и архитектуры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последнем шаге был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проведен подбор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гиперпараметров, выбор финальной модели и получение результата.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Применение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LightAuto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3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Поговорим про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EDA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посмотрели на стабильность нашей средней целевой переменной, средней цены за кв.м. Также заметила, что есть фактор медианной цены, которая идет ровно с целевой. Отсюда мы можем сделать два вывода: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Медианная цена будет очень сильная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У нас скорее всего есть выбросы в данных, потому что средняя цена сильно завышена, относительно медианной.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отразили распределение переменных во времени. 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1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Касательно выбросов, посмотрим распределение нашей целевой переменной (цена за квадратный метр) – график внизу слева. Видно, что оно сильно смещено, видно, что у нас по шкале Х цена доходит до 1,5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млн.руб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что не очень хорошо. Вопрос, что будем делать с выбросами. Если мы их убираем, отсекаем 5% самых худших наблюдений, мы получаем график справа. Видим, что оно уже достаточно сбалансированное. Два горба, два смешанных почти нормальных распределения.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Возвращаясь к аномалиям, с ними можно работать по-разному. Основной посыл: мы поняли, что выбросы есть, но т.к. мы решаем бизнес задачу, мы понимаем, что даже если выкинем из обучающей выборки и получим красивые метрики, это будет далеко от истины. Далее покажем разные случаи, но по умолчанию работаем с аномалиями.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baseline="0" dirty="0" smtClean="0"/>
          </a:p>
          <a:p>
            <a:r>
              <a:rPr lang="ru-RU" b="1" baseline="0" dirty="0" smtClean="0"/>
              <a:t>Использовала библиотеки </a:t>
            </a:r>
            <a:r>
              <a:rPr lang="en-US" baseline="0" dirty="0" smtClean="0"/>
              <a:t>Python, </a:t>
            </a:r>
            <a:r>
              <a:rPr lang="en-US" baseline="0" dirty="0" err="1" smtClean="0"/>
              <a:t>MatplotLib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SeaBorn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94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способ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использование библиотек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Profiling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 рисует готовый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всеми парными корреляциями, со всеми распределениями и слабыми местами нашего дата сета, которые он отдельно подсвечивает. Минусы -  160 тыс. записей и 75 переменных - получился достаточно тяжелым.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24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способ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Lens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посмотреть распределение переменных во времени и зависимость переменных.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5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 модели: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делаем упор на бизнес-смысл задачи и пробовали использовать в базе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LGBRegressor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ЛайДжи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Би регрессор), то есть градиентный бустинг на решающих деревьях,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ограничивали только их максимальную глубину и постепенно добавляли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прогоняли с разным делением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sample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of time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выборки, прогоняли все варианты и смотрели на прирост. Соответственно у нас в базе была только агрегированная статистика по районам, потом мы добавили различные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агрегаторы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среднее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истории объявлений, потом мы пробовали добавить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временной метки и производственный календарь.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учетом что у нас задача имеет признаки прогнозирования временных рядов, мы пробовали добавить лаги нашей целевой переменной, включать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среднюю цену за прошлый месяц.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сильные переменные мы видим слева. Видно, что медианная цена выбилась максимально, ну и дальше получились хорошо интерпретируемые признаки.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Вопрос почему нет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фича-инженеринга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: использовался </a:t>
            </a:r>
            <a:r>
              <a:rPr lang="en-US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OneHotEncoding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, простые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агрегаторы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для новых </a:t>
            </a:r>
            <a:r>
              <a:rPr lang="ru-RU" sz="120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r>
              <a:rPr lang="ru-RU" sz="120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, так как данные довольно чистые и легко обрабатываемые.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53A9E-7384-4EAD-8115-953684B503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669FA0B6A0ECC7F87F41A5AA5015FB97/1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AC16FA8483B6FD409CDE2A5657A655F5.dms.sberbank.ru/AC16FA8483B6FD409CDE2A5657A655F5-4C7408180EE7FEC3F8EF04E7EFAAE906-669FA0B6A0ECC7F87F41A5AA5015FB97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20" name="Рисунок 19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22" name="Рисунок 21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2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78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1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25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8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9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  <p:pic>
        <p:nvPicPr>
          <p:cNvPr id="566" name="Рисунок 565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67" name="Рисунок 566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68" name="Рисунок 567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69" name="Рисунок 568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0" name="Рисунок 569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1" name="Рисунок 570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2" name="Рисунок 571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3" name="Рисунок 572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4" name="Рисунок 573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5" name="Рисунок 574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6" name="Рисунок 575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7" name="Рисунок 576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578" name="Рисунок 577" descr="http://AC16FA8483B6FD409CDE2A5657A655F5.dms.sberbank.ru/AC16FA8483B6FD409CDE2A5657A655F5-4C7408180EE7FEC3F8EF04E7EFAAE906-669FA0B6A0ECC7F87F41A5AA5015FB97/1.png"/>
          <p:cNvPicPr>
            <a:picLocks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0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8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E4AE-C234-5E49-BD6B-A32BF4AA2205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F0AC7-C7D3-1E44-A0F3-B178F8427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ililinka/SkillFactory_dev/tree/Seililink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BmG29eZfUCSaaRqIEI5vlMlEpyaxHuh/view?usp=drivesd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ens.yandex/ud7ndrq1r6zs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BA32E-3DD6-28E4-A406-A893B0E2B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461" y="4374676"/>
            <a:ext cx="3540468" cy="84244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Выполнила: Брусова Галина </a:t>
            </a:r>
          </a:p>
          <a:p>
            <a:r>
              <a:rPr lang="ru-RU" sz="2000" dirty="0">
                <a:solidFill>
                  <a:schemeClr val="tx1"/>
                </a:solidFill>
              </a:rPr>
              <a:t>Ментор: Никита Сидоров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E42D-406E-23B7-4981-052D838C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583" y="1129827"/>
            <a:ext cx="7383419" cy="16463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4000" dirty="0"/>
              <a:t>Дипломная работа по курсу  «Специализация </a:t>
            </a:r>
            <a:r>
              <a:rPr lang="en-US" sz="4000" dirty="0"/>
              <a:t>Data Science</a:t>
            </a:r>
            <a:r>
              <a:rPr lang="ru-RU" sz="4000" dirty="0"/>
              <a:t>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18518" y="30884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Прогнозирование </a:t>
            </a:r>
            <a:r>
              <a:rPr lang="ru-RU" dirty="0"/>
              <a:t>средней стоимости за квадратный метр недвижимости в различных районах Москвы</a:t>
            </a:r>
          </a:p>
        </p:txBody>
      </p:sp>
    </p:spTree>
    <p:extLst>
      <p:ext uri="{BB962C8B-B14F-4D97-AF65-F5344CB8AC3E}">
        <p14:creationId xmlns:p14="http://schemas.microsoft.com/office/powerpoint/2010/main" val="41250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A0B7-2FA1-665D-2AD9-D7577ED1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8" y="244834"/>
            <a:ext cx="8596668" cy="8324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400" dirty="0">
                <a:solidFill>
                  <a:schemeClr val="tx1"/>
                </a:solidFill>
              </a:rPr>
              <a:t>Путь в метриках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sz="4400" dirty="0">
              <a:solidFill>
                <a:schemeClr val="tx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31001"/>
              </p:ext>
            </p:extLst>
          </p:nvPr>
        </p:nvGraphicFramePr>
        <p:xfrm>
          <a:off x="1191118" y="760738"/>
          <a:ext cx="9826199" cy="3540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6209">
                  <a:extLst>
                    <a:ext uri="{9D8B030D-6E8A-4147-A177-3AD203B41FA5}">
                      <a16:colId xmlns:a16="http://schemas.microsoft.com/office/drawing/2014/main" val="433630097"/>
                    </a:ext>
                  </a:extLst>
                </a:gridCol>
                <a:gridCol w="898585">
                  <a:extLst>
                    <a:ext uri="{9D8B030D-6E8A-4147-A177-3AD203B41FA5}">
                      <a16:colId xmlns:a16="http://schemas.microsoft.com/office/drawing/2014/main" val="2877322404"/>
                    </a:ext>
                  </a:extLst>
                </a:gridCol>
                <a:gridCol w="1335398">
                  <a:extLst>
                    <a:ext uri="{9D8B030D-6E8A-4147-A177-3AD203B41FA5}">
                      <a16:colId xmlns:a16="http://schemas.microsoft.com/office/drawing/2014/main" val="460418203"/>
                    </a:ext>
                  </a:extLst>
                </a:gridCol>
                <a:gridCol w="1381159">
                  <a:extLst>
                    <a:ext uri="{9D8B030D-6E8A-4147-A177-3AD203B41FA5}">
                      <a16:colId xmlns:a16="http://schemas.microsoft.com/office/drawing/2014/main" val="1764344880"/>
                    </a:ext>
                  </a:extLst>
                </a:gridCol>
                <a:gridCol w="1684848">
                  <a:extLst>
                    <a:ext uri="{9D8B030D-6E8A-4147-A177-3AD203B41FA5}">
                      <a16:colId xmlns:a16="http://schemas.microsoft.com/office/drawing/2014/main" val="4002534573"/>
                    </a:ext>
                  </a:extLst>
                </a:gridCol>
              </a:tblGrid>
              <a:tr h="39065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effectLst/>
                        </a:rPr>
                        <a:t>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effectLst/>
                        </a:rPr>
                        <a:t>MAE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u="none" strike="noStrike" dirty="0">
                          <a:effectLst/>
                        </a:rPr>
                        <a:t>MAPE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93959655"/>
                  </a:ext>
                </a:extLst>
              </a:tr>
              <a:tr h="3174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 dirty="0" err="1">
                          <a:effectLst/>
                        </a:rPr>
                        <a:t>Baseline_Linear_Regression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12 564,635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652888"/>
                  </a:ext>
                </a:extLst>
              </a:tr>
              <a:tr h="3174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u="none" strike="noStrike">
                          <a:effectLst/>
                        </a:rPr>
                        <a:t>Baseline_GradientBoostingRegressor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 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9 332,663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 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2175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Baseline_LGBR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0,989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3 896,985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10 811,923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1,662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1180371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Baseline_housebase_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0,993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3 498,833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8 322,351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1,63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1317222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Baseline_housebase_TimeFeat_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0,993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3 530,585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8 452,243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1,634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585353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Baseline_housebase_TimeFeat_Lags_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0,99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2 782,058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10 161,256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1,462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998299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AN_Baseline_housebase_TimeFeat_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0,652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11 310,756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59 894,016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1,988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488331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Baseline_housebase_TimeFeat_TUNE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0,993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3 437,108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8 368,615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>
                          <a:effectLst/>
                        </a:rPr>
                        <a:t>1,623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516536"/>
                  </a:ext>
                </a:extLst>
              </a:tr>
              <a:tr h="39065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>
                          <a:effectLst/>
                        </a:rPr>
                        <a:t>Final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u="none" strike="noStrike" dirty="0">
                          <a:effectLst/>
                        </a:rPr>
                        <a:t>8 178,346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83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0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798BB6-3EA5-3B96-1CB0-85E47712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0" y="1364585"/>
            <a:ext cx="6231035" cy="4057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ED8FE-D80A-F74B-1C6D-F97B7287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85" y="801007"/>
            <a:ext cx="5680223" cy="51848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9750" y="288736"/>
            <a:ext cx="3650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Итоговый вариант модели: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35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FDFEC-CFE5-9217-1609-33FC970E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95" y="518160"/>
            <a:ext cx="6180666" cy="729374"/>
          </a:xfrm>
        </p:spPr>
        <p:txBody>
          <a:bodyPr/>
          <a:lstStyle/>
          <a:p>
            <a:r>
              <a:rPr lang="ru-RU" dirty="0"/>
              <a:t>Итоговый вариант модели</a:t>
            </a:r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E6D7C5CD-5B94-60D6-B76D-401F3E7D7867}"/>
              </a:ext>
            </a:extLst>
          </p:cNvPr>
          <p:cNvSpPr/>
          <p:nvPr/>
        </p:nvSpPr>
        <p:spPr>
          <a:xfrm rot="5400000">
            <a:off x="4279640" y="2222219"/>
            <a:ext cx="1169848" cy="351757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981C9-7534-26C0-844D-E3C6C9CE461C}"/>
              </a:ext>
            </a:extLst>
          </p:cNvPr>
          <p:cNvSpPr txBox="1"/>
          <p:nvPr/>
        </p:nvSpPr>
        <p:spPr>
          <a:xfrm>
            <a:off x="3357934" y="3491085"/>
            <a:ext cx="2898604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Интерпретируемое разделение на дешевое и дорогое жилье по </a:t>
            </a:r>
            <a:r>
              <a:rPr lang="en-US" sz="1600" dirty="0"/>
              <a:t>Q3</a:t>
            </a:r>
            <a:endParaRPr lang="ru-RU" sz="16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5D46DAA-D63E-FA17-E0C5-1A38DEB85CA2}"/>
              </a:ext>
            </a:extLst>
          </p:cNvPr>
          <p:cNvCxnSpPr>
            <a:cxnSpLocks/>
          </p:cNvCxnSpPr>
          <p:nvPr/>
        </p:nvCxnSpPr>
        <p:spPr>
          <a:xfrm>
            <a:off x="2379452" y="5047129"/>
            <a:ext cx="94140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4009B-C3C7-89EA-FC1A-05417AAA29B1}"/>
              </a:ext>
            </a:extLst>
          </p:cNvPr>
          <p:cNvSpPr txBox="1"/>
          <p:nvPr/>
        </p:nvSpPr>
        <p:spPr>
          <a:xfrm>
            <a:off x="4034790" y="2287667"/>
            <a:ext cx="2512545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/>
              <a:t>Классификатор</a:t>
            </a:r>
            <a:endParaRPr lang="en-US" sz="2400" dirty="0"/>
          </a:p>
        </p:txBody>
      </p:sp>
      <p:sp>
        <p:nvSpPr>
          <p:cNvPr id="23" name="Левая фигурная скобка 12">
            <a:extLst>
              <a:ext uri="{FF2B5EF4-FFF2-40B4-BE49-F238E27FC236}">
                <a16:creationId xmlns:a16="http://schemas.microsoft.com/office/drawing/2014/main" id="{1AAC8BD7-A126-4FE5-FC92-DFA5BA64136E}"/>
              </a:ext>
            </a:extLst>
          </p:cNvPr>
          <p:cNvSpPr/>
          <p:nvPr/>
        </p:nvSpPr>
        <p:spPr>
          <a:xfrm rot="5400000">
            <a:off x="5439373" y="387334"/>
            <a:ext cx="606692" cy="5408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4" name="Цилиндр 23">
            <a:extLst>
              <a:ext uri="{FF2B5EF4-FFF2-40B4-BE49-F238E27FC236}">
                <a16:creationId xmlns:a16="http://schemas.microsoft.com/office/drawing/2014/main" id="{2403F4E0-AE1A-B323-8E1C-127E048FA382}"/>
              </a:ext>
            </a:extLst>
          </p:cNvPr>
          <p:cNvSpPr/>
          <p:nvPr/>
        </p:nvSpPr>
        <p:spPr>
          <a:xfrm rot="5400000">
            <a:off x="9339237" y="2627085"/>
            <a:ext cx="1169848" cy="270755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929135-EB32-E10E-311A-D68EA837D503}"/>
              </a:ext>
            </a:extLst>
          </p:cNvPr>
          <p:cNvSpPr txBox="1"/>
          <p:nvPr/>
        </p:nvSpPr>
        <p:spPr>
          <a:xfrm>
            <a:off x="8528765" y="3664982"/>
            <a:ext cx="258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Градиентный бустинг на решающих деревьях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EFA0DA-111C-C405-EDCB-EFBAFC6414CB}"/>
              </a:ext>
            </a:extLst>
          </p:cNvPr>
          <p:cNvSpPr txBox="1"/>
          <p:nvPr/>
        </p:nvSpPr>
        <p:spPr>
          <a:xfrm>
            <a:off x="8821329" y="2238412"/>
            <a:ext cx="1789462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Регрессия</a:t>
            </a:r>
            <a:endParaRPr lang="en-US" sz="2400" dirty="0"/>
          </a:p>
        </p:txBody>
      </p:sp>
      <p:sp>
        <p:nvSpPr>
          <p:cNvPr id="27" name="Левая фигурная скобка 19">
            <a:extLst>
              <a:ext uri="{FF2B5EF4-FFF2-40B4-BE49-F238E27FC236}">
                <a16:creationId xmlns:a16="http://schemas.microsoft.com/office/drawing/2014/main" id="{3F1A10C7-0CF6-5E64-CC8D-F5006B5AC176}"/>
              </a:ext>
            </a:extLst>
          </p:cNvPr>
          <p:cNvSpPr/>
          <p:nvPr/>
        </p:nvSpPr>
        <p:spPr>
          <a:xfrm rot="5400000">
            <a:off x="9579388" y="1779032"/>
            <a:ext cx="606692" cy="2624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8" name="Цилиндр 27">
            <a:extLst>
              <a:ext uri="{FF2B5EF4-FFF2-40B4-BE49-F238E27FC236}">
                <a16:creationId xmlns:a16="http://schemas.microsoft.com/office/drawing/2014/main" id="{71037B22-8AF8-7608-4C2C-544A847ED90A}"/>
              </a:ext>
            </a:extLst>
          </p:cNvPr>
          <p:cNvSpPr/>
          <p:nvPr/>
        </p:nvSpPr>
        <p:spPr>
          <a:xfrm rot="5400000">
            <a:off x="6983690" y="3105295"/>
            <a:ext cx="1169848" cy="17563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9" name="Куб 28">
            <a:extLst>
              <a:ext uri="{FF2B5EF4-FFF2-40B4-BE49-F238E27FC236}">
                <a16:creationId xmlns:a16="http://schemas.microsoft.com/office/drawing/2014/main" id="{A66BF057-05B1-0245-2066-311D36656E62}"/>
              </a:ext>
            </a:extLst>
          </p:cNvPr>
          <p:cNvSpPr/>
          <p:nvPr/>
        </p:nvSpPr>
        <p:spPr>
          <a:xfrm>
            <a:off x="343714" y="2560320"/>
            <a:ext cx="2002185" cy="2486809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7AC1DA-3523-F2E6-BEF1-63C96B080DD1}"/>
              </a:ext>
            </a:extLst>
          </p:cNvPr>
          <p:cNvSpPr txBox="1"/>
          <p:nvPr/>
        </p:nvSpPr>
        <p:spPr>
          <a:xfrm>
            <a:off x="352922" y="3158479"/>
            <a:ext cx="15021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Статистика по районам + агрегация объявлений + календарь</a:t>
            </a:r>
            <a:endParaRPr lang="en-US" sz="16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10D5232-1462-D7EA-2F0D-1D9AE5382CE6}"/>
              </a:ext>
            </a:extLst>
          </p:cNvPr>
          <p:cNvSpPr/>
          <p:nvPr/>
        </p:nvSpPr>
        <p:spPr>
          <a:xfrm>
            <a:off x="2120544" y="3400272"/>
            <a:ext cx="225355" cy="1169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2" name="Стрелка: вправо 46">
            <a:extLst>
              <a:ext uri="{FF2B5EF4-FFF2-40B4-BE49-F238E27FC236}">
                <a16:creationId xmlns:a16="http://schemas.microsoft.com/office/drawing/2014/main" id="{F97ECE39-29A8-115D-384C-6B1BFD01B070}"/>
              </a:ext>
            </a:extLst>
          </p:cNvPr>
          <p:cNvSpPr/>
          <p:nvPr/>
        </p:nvSpPr>
        <p:spPr>
          <a:xfrm>
            <a:off x="2222696" y="3846695"/>
            <a:ext cx="78661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Стрелка: вправо 52">
            <a:extLst>
              <a:ext uri="{FF2B5EF4-FFF2-40B4-BE49-F238E27FC236}">
                <a16:creationId xmlns:a16="http://schemas.microsoft.com/office/drawing/2014/main" id="{A7309AF2-9F2E-FE35-D3E2-BB41F6DD6DE9}"/>
              </a:ext>
            </a:extLst>
          </p:cNvPr>
          <p:cNvSpPr/>
          <p:nvPr/>
        </p:nvSpPr>
        <p:spPr>
          <a:xfrm>
            <a:off x="6485398" y="3849385"/>
            <a:ext cx="205060" cy="282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A51B5-7F3C-D0D4-A89A-320B0811A89F}"/>
              </a:ext>
            </a:extLst>
          </p:cNvPr>
          <p:cNvSpPr txBox="1"/>
          <p:nvPr/>
        </p:nvSpPr>
        <p:spPr>
          <a:xfrm>
            <a:off x="6738023" y="3418761"/>
            <a:ext cx="1750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Бинарная классификация с помощью </a:t>
            </a:r>
            <a:r>
              <a:rPr lang="en-US" sz="1600" dirty="0"/>
              <a:t>lightAutoML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736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2040F-85ED-26D6-010C-73FA3811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3183556" cy="1320800"/>
          </a:xfrm>
        </p:spPr>
        <p:txBody>
          <a:bodyPr anchor="ctr">
            <a:normAutofit/>
          </a:bodyPr>
          <a:lstStyle/>
          <a:p>
            <a:r>
              <a:rPr lang="ru-RU" dirty="0"/>
              <a:t>Точки роста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AEC459D0-7161-4118-D42C-F7821B260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645435"/>
              </p:ext>
            </p:extLst>
          </p:nvPr>
        </p:nvGraphicFramePr>
        <p:xfrm>
          <a:off x="949127" y="1270535"/>
          <a:ext cx="10797308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45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A9BE4-6C5C-9A2E-D6FF-37F3B77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4" y="2088536"/>
            <a:ext cx="6232116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400" dirty="0" smtClean="0"/>
              <a:t>Спасибо </a:t>
            </a:r>
            <a:br>
              <a:rPr lang="ru-RU" sz="4400" dirty="0" smtClean="0"/>
            </a:br>
            <a:r>
              <a:rPr lang="ru-RU" sz="4400" dirty="0" smtClean="0"/>
              <a:t>за внимание!</a:t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QA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Graphic 6" descr="Вопросы контур">
            <a:extLst>
              <a:ext uri="{FF2B5EF4-FFF2-40B4-BE49-F238E27FC236}">
                <a16:creationId xmlns:a16="http://schemas.microsoft.com/office/drawing/2014/main" id="{8C491DF3-B1E4-1646-BE5B-CA32266C3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/>
        </p:blipFill>
        <p:spPr>
          <a:xfrm>
            <a:off x="649207" y="1257096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ED0D6A-A901-4E5F-2CFD-F5C4126F6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95" r="2322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7F7E5-DE98-E981-1E72-61D9BF10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5EBC802-C2EB-2F08-6574-D879FFCE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1297"/>
            <a:ext cx="3851122" cy="350630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Цель: помесячное прогнозирование средней стоимости за квадратный метр недвижимости в различных районах Москвы</a:t>
            </a:r>
          </a:p>
          <a:p>
            <a:r>
              <a:rPr lang="ru-RU" dirty="0"/>
              <a:t>Данные: агрегированная статистика по районам и объявления Яндекс Недвижимости за 2017–2019 года</a:t>
            </a:r>
          </a:p>
          <a:p>
            <a:r>
              <a:rPr lang="ru-RU" dirty="0"/>
              <a:t>Метрика: </a:t>
            </a:r>
            <a:r>
              <a:rPr lang="en-US" dirty="0" smtClean="0"/>
              <a:t>RMSE</a:t>
            </a:r>
            <a:endParaRPr lang="ru-RU" dirty="0" smtClean="0"/>
          </a:p>
          <a:p>
            <a:r>
              <a:rPr lang="ru-RU" dirty="0" smtClean="0"/>
              <a:t>Сценарии </a:t>
            </a:r>
            <a:r>
              <a:rPr lang="ru-RU" dirty="0"/>
              <a:t>применения модели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BED7B-3F1A-44F5-903C-6CB493E1F77E}"/>
              </a:ext>
            </a:extLst>
          </p:cNvPr>
          <p:cNvSpPr txBox="1"/>
          <p:nvPr/>
        </p:nvSpPr>
        <p:spPr>
          <a:xfrm>
            <a:off x="1644439" y="6306615"/>
            <a:ext cx="3081627" cy="3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*</a:t>
            </a:r>
            <a:r>
              <a:rPr lang="ru-RU" dirty="0">
                <a:hlinkClick r:id="rId4"/>
              </a:rPr>
              <a:t>ссылка на репозиторий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EF4D-9D8A-B642-B434-44012CC7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>
            <a:normAutofit/>
          </a:bodyPr>
          <a:lstStyle/>
          <a:p>
            <a:r>
              <a:rPr lang="ru-RU" sz="3200" dirty="0"/>
              <a:t>Особенности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FE5AC-4C9B-616C-CE76-4294E737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7"/>
            <a:ext cx="8596668" cy="1629031"/>
          </a:xfrm>
        </p:spPr>
        <p:txBody>
          <a:bodyPr>
            <a:normAutofit/>
          </a:bodyPr>
          <a:lstStyle/>
          <a:p>
            <a:r>
              <a:rPr lang="ru-RU" dirty="0"/>
              <a:t>Только обучающая выборка из </a:t>
            </a:r>
            <a:r>
              <a:rPr lang="ru-RU" dirty="0" err="1" smtClean="0"/>
              <a:t>хакатона</a:t>
            </a:r>
            <a:endParaRPr lang="ru-RU" dirty="0"/>
          </a:p>
          <a:p>
            <a:r>
              <a:rPr lang="ru-RU" dirty="0" smtClean="0"/>
              <a:t>Выбор подходящего способа генерации тестовой выборки</a:t>
            </a:r>
          </a:p>
          <a:p>
            <a:r>
              <a:rPr lang="ru-RU" dirty="0">
                <a:solidFill>
                  <a:schemeClr val="tx1"/>
                </a:solidFill>
              </a:rPr>
              <a:t>Насыщение данных из общих </a:t>
            </a:r>
            <a:r>
              <a:rPr lang="ru-RU" dirty="0" smtClean="0">
                <a:solidFill>
                  <a:schemeClr val="tx1"/>
                </a:solidFill>
              </a:rPr>
              <a:t>источников</a:t>
            </a:r>
            <a:r>
              <a:rPr lang="ru-RU" dirty="0" smtClean="0"/>
              <a:t> 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DA346E1-4DE6-1C8F-92C2-4D6FAC973D31}"/>
              </a:ext>
            </a:extLst>
          </p:cNvPr>
          <p:cNvSpPr txBox="1">
            <a:spLocks/>
          </p:cNvSpPr>
          <p:nvPr/>
        </p:nvSpPr>
        <p:spPr>
          <a:xfrm>
            <a:off x="677334" y="3274275"/>
            <a:ext cx="8596668" cy="672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Общий план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421556" y="3834828"/>
            <a:ext cx="11644142" cy="1621471"/>
            <a:chOff x="517809" y="3850846"/>
            <a:chExt cx="11644142" cy="1621471"/>
          </a:xfrm>
        </p:grpSpPr>
        <p:sp>
          <p:nvSpPr>
            <p:cNvPr id="8" name="Овал 7"/>
            <p:cNvSpPr/>
            <p:nvPr/>
          </p:nvSpPr>
          <p:spPr>
            <a:xfrm>
              <a:off x="10544133" y="3854994"/>
              <a:ext cx="1617818" cy="161732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Полилиния 11"/>
            <p:cNvSpPr/>
            <p:nvPr/>
          </p:nvSpPr>
          <p:spPr>
            <a:xfrm>
              <a:off x="10598498" y="3908914"/>
              <a:ext cx="1509087" cy="1509482"/>
            </a:xfrm>
            <a:custGeom>
              <a:avLst/>
              <a:gdLst>
                <a:gd name="connsiteX0" fmla="*/ 0 w 1509087"/>
                <a:gd name="connsiteY0" fmla="*/ 754741 h 1509482"/>
                <a:gd name="connsiteX1" fmla="*/ 754544 w 1509087"/>
                <a:gd name="connsiteY1" fmla="*/ 0 h 1509482"/>
                <a:gd name="connsiteX2" fmla="*/ 1509088 w 1509087"/>
                <a:gd name="connsiteY2" fmla="*/ 754741 h 1509482"/>
                <a:gd name="connsiteX3" fmla="*/ 754544 w 1509087"/>
                <a:gd name="connsiteY3" fmla="*/ 1509482 h 1509482"/>
                <a:gd name="connsiteX4" fmla="*/ 0 w 1509087"/>
                <a:gd name="connsiteY4" fmla="*/ 754741 h 15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087" h="1509482">
                  <a:moveTo>
                    <a:pt x="0" y="754741"/>
                  </a:moveTo>
                  <a:cubicBezTo>
                    <a:pt x="0" y="337909"/>
                    <a:pt x="337821" y="0"/>
                    <a:pt x="754544" y="0"/>
                  </a:cubicBezTo>
                  <a:cubicBezTo>
                    <a:pt x="1171267" y="0"/>
                    <a:pt x="1509088" y="337909"/>
                    <a:pt x="1509088" y="754741"/>
                  </a:cubicBezTo>
                  <a:cubicBezTo>
                    <a:pt x="1509088" y="1171573"/>
                    <a:pt x="1171267" y="1509482"/>
                    <a:pt x="754544" y="1509482"/>
                  </a:cubicBezTo>
                  <a:cubicBezTo>
                    <a:pt x="337821" y="1509482"/>
                    <a:pt x="0" y="1171573"/>
                    <a:pt x="0" y="75474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852" tIns="233461" rIns="234046" bIns="23346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Light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AutoML</a:t>
              </a:r>
              <a:endParaRPr lang="en-US" sz="1400" kern="1200" dirty="0"/>
            </a:p>
          </p:txBody>
        </p:sp>
        <p:sp>
          <p:nvSpPr>
            <p:cNvPr id="13" name="Капля 12"/>
            <p:cNvSpPr/>
            <p:nvPr/>
          </p:nvSpPr>
          <p:spPr>
            <a:xfrm rot="2700000">
              <a:off x="7202960" y="3854812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Полилиния 13"/>
            <p:cNvSpPr/>
            <p:nvPr/>
          </p:nvSpPr>
          <p:spPr>
            <a:xfrm>
              <a:off x="7255923" y="3908914"/>
              <a:ext cx="1509087" cy="1509482"/>
            </a:xfrm>
            <a:custGeom>
              <a:avLst/>
              <a:gdLst>
                <a:gd name="connsiteX0" fmla="*/ 0 w 1509087"/>
                <a:gd name="connsiteY0" fmla="*/ 754741 h 1509482"/>
                <a:gd name="connsiteX1" fmla="*/ 754544 w 1509087"/>
                <a:gd name="connsiteY1" fmla="*/ 0 h 1509482"/>
                <a:gd name="connsiteX2" fmla="*/ 1509088 w 1509087"/>
                <a:gd name="connsiteY2" fmla="*/ 754741 h 1509482"/>
                <a:gd name="connsiteX3" fmla="*/ 754544 w 1509087"/>
                <a:gd name="connsiteY3" fmla="*/ 1509482 h 1509482"/>
                <a:gd name="connsiteX4" fmla="*/ 0 w 1509087"/>
                <a:gd name="connsiteY4" fmla="*/ 754741 h 15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087" h="1509482">
                  <a:moveTo>
                    <a:pt x="0" y="754741"/>
                  </a:moveTo>
                  <a:cubicBezTo>
                    <a:pt x="0" y="337909"/>
                    <a:pt x="337821" y="0"/>
                    <a:pt x="754544" y="0"/>
                  </a:cubicBezTo>
                  <a:cubicBezTo>
                    <a:pt x="1171267" y="0"/>
                    <a:pt x="1509088" y="337909"/>
                    <a:pt x="1509088" y="754741"/>
                  </a:cubicBezTo>
                  <a:cubicBezTo>
                    <a:pt x="1509088" y="1171573"/>
                    <a:pt x="1171267" y="1509482"/>
                    <a:pt x="754544" y="1509482"/>
                  </a:cubicBezTo>
                  <a:cubicBezTo>
                    <a:pt x="337821" y="1509482"/>
                    <a:pt x="0" y="1171573"/>
                    <a:pt x="0" y="75474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507" tIns="230921" rIns="230311" bIns="23092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kern="1200" dirty="0"/>
                <a:t>Другие архитектуры</a:t>
              </a:r>
              <a:endParaRPr lang="en-US" sz="1200" kern="1200" dirty="0"/>
            </a:p>
          </p:txBody>
        </p:sp>
        <p:sp>
          <p:nvSpPr>
            <p:cNvPr id="15" name="Капля 14"/>
            <p:cNvSpPr/>
            <p:nvPr/>
          </p:nvSpPr>
          <p:spPr>
            <a:xfrm rot="2700000">
              <a:off x="5531374" y="3854812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олилиния 16"/>
            <p:cNvSpPr/>
            <p:nvPr/>
          </p:nvSpPr>
          <p:spPr>
            <a:xfrm>
              <a:off x="5585531" y="3908914"/>
              <a:ext cx="1509087" cy="1509482"/>
            </a:xfrm>
            <a:custGeom>
              <a:avLst/>
              <a:gdLst>
                <a:gd name="connsiteX0" fmla="*/ 0 w 1509087"/>
                <a:gd name="connsiteY0" fmla="*/ 754741 h 1509482"/>
                <a:gd name="connsiteX1" fmla="*/ 754544 w 1509087"/>
                <a:gd name="connsiteY1" fmla="*/ 0 h 1509482"/>
                <a:gd name="connsiteX2" fmla="*/ 1509088 w 1509087"/>
                <a:gd name="connsiteY2" fmla="*/ 754741 h 1509482"/>
                <a:gd name="connsiteX3" fmla="*/ 754544 w 1509087"/>
                <a:gd name="connsiteY3" fmla="*/ 1509482 h 1509482"/>
                <a:gd name="connsiteX4" fmla="*/ 0 w 1509087"/>
                <a:gd name="connsiteY4" fmla="*/ 754741 h 15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087" h="1509482">
                  <a:moveTo>
                    <a:pt x="0" y="754741"/>
                  </a:moveTo>
                  <a:cubicBezTo>
                    <a:pt x="0" y="337909"/>
                    <a:pt x="337821" y="0"/>
                    <a:pt x="754544" y="0"/>
                  </a:cubicBezTo>
                  <a:cubicBezTo>
                    <a:pt x="1171267" y="0"/>
                    <a:pt x="1509088" y="337909"/>
                    <a:pt x="1509088" y="754741"/>
                  </a:cubicBezTo>
                  <a:cubicBezTo>
                    <a:pt x="1509088" y="1171573"/>
                    <a:pt x="1171267" y="1509482"/>
                    <a:pt x="754544" y="1509482"/>
                  </a:cubicBezTo>
                  <a:cubicBezTo>
                    <a:pt x="337821" y="1509482"/>
                    <a:pt x="0" y="1171573"/>
                    <a:pt x="0" y="75474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312" tIns="230921" rIns="231506" bIns="23092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kern="1200" dirty="0"/>
                <a:t>Добавление фичей, оценка прироста, расширение </a:t>
              </a:r>
              <a:r>
                <a:rPr lang="en-US" sz="1200" kern="1200" dirty="0"/>
                <a:t>EDA</a:t>
              </a:r>
            </a:p>
          </p:txBody>
        </p:sp>
        <p:sp>
          <p:nvSpPr>
            <p:cNvPr id="18" name="Капля 17"/>
            <p:cNvSpPr/>
            <p:nvPr/>
          </p:nvSpPr>
          <p:spPr>
            <a:xfrm rot="2700000">
              <a:off x="3859787" y="3854812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Полилиния 18"/>
            <p:cNvSpPr/>
            <p:nvPr/>
          </p:nvSpPr>
          <p:spPr>
            <a:xfrm>
              <a:off x="3913945" y="3908914"/>
              <a:ext cx="1509087" cy="1509482"/>
            </a:xfrm>
            <a:custGeom>
              <a:avLst/>
              <a:gdLst>
                <a:gd name="connsiteX0" fmla="*/ 0 w 1509087"/>
                <a:gd name="connsiteY0" fmla="*/ 754741 h 1509482"/>
                <a:gd name="connsiteX1" fmla="*/ 754544 w 1509087"/>
                <a:gd name="connsiteY1" fmla="*/ 0 h 1509482"/>
                <a:gd name="connsiteX2" fmla="*/ 1509088 w 1509087"/>
                <a:gd name="connsiteY2" fmla="*/ 754741 h 1509482"/>
                <a:gd name="connsiteX3" fmla="*/ 754544 w 1509087"/>
                <a:gd name="connsiteY3" fmla="*/ 1509482 h 1509482"/>
                <a:gd name="connsiteX4" fmla="*/ 0 w 1509087"/>
                <a:gd name="connsiteY4" fmla="*/ 754741 h 15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087" h="1509482">
                  <a:moveTo>
                    <a:pt x="0" y="754741"/>
                  </a:moveTo>
                  <a:cubicBezTo>
                    <a:pt x="0" y="337909"/>
                    <a:pt x="337821" y="0"/>
                    <a:pt x="754544" y="0"/>
                  </a:cubicBezTo>
                  <a:cubicBezTo>
                    <a:pt x="1171267" y="0"/>
                    <a:pt x="1509088" y="337909"/>
                    <a:pt x="1509088" y="754741"/>
                  </a:cubicBezTo>
                  <a:cubicBezTo>
                    <a:pt x="1509088" y="1171573"/>
                    <a:pt x="1171267" y="1509482"/>
                    <a:pt x="754544" y="1509482"/>
                  </a:cubicBezTo>
                  <a:cubicBezTo>
                    <a:pt x="337821" y="1509482"/>
                    <a:pt x="0" y="1171573"/>
                    <a:pt x="0" y="75474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392" tIns="236001" rIns="236586" bIns="23600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Baseline</a:t>
              </a:r>
            </a:p>
          </p:txBody>
        </p:sp>
        <p:sp>
          <p:nvSpPr>
            <p:cNvPr id="20" name="Капля 19"/>
            <p:cNvSpPr/>
            <p:nvPr/>
          </p:nvSpPr>
          <p:spPr>
            <a:xfrm rot="2700000">
              <a:off x="2189395" y="3854812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Полилиния 20"/>
            <p:cNvSpPr/>
            <p:nvPr/>
          </p:nvSpPr>
          <p:spPr>
            <a:xfrm>
              <a:off x="2242358" y="3908914"/>
              <a:ext cx="1509087" cy="1509482"/>
            </a:xfrm>
            <a:custGeom>
              <a:avLst/>
              <a:gdLst>
                <a:gd name="connsiteX0" fmla="*/ 0 w 1509087"/>
                <a:gd name="connsiteY0" fmla="*/ 754741 h 1509482"/>
                <a:gd name="connsiteX1" fmla="*/ 754544 w 1509087"/>
                <a:gd name="connsiteY1" fmla="*/ 0 h 1509482"/>
                <a:gd name="connsiteX2" fmla="*/ 1509088 w 1509087"/>
                <a:gd name="connsiteY2" fmla="*/ 754741 h 1509482"/>
                <a:gd name="connsiteX3" fmla="*/ 754544 w 1509087"/>
                <a:gd name="connsiteY3" fmla="*/ 1509482 h 1509482"/>
                <a:gd name="connsiteX4" fmla="*/ 0 w 1509087"/>
                <a:gd name="connsiteY4" fmla="*/ 754741 h 15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087" h="1509482">
                  <a:moveTo>
                    <a:pt x="0" y="754741"/>
                  </a:moveTo>
                  <a:cubicBezTo>
                    <a:pt x="0" y="337909"/>
                    <a:pt x="337821" y="0"/>
                    <a:pt x="754544" y="0"/>
                  </a:cubicBezTo>
                  <a:cubicBezTo>
                    <a:pt x="1171267" y="0"/>
                    <a:pt x="1509088" y="337909"/>
                    <a:pt x="1509088" y="754741"/>
                  </a:cubicBezTo>
                  <a:cubicBezTo>
                    <a:pt x="1509088" y="1171573"/>
                    <a:pt x="1171267" y="1509482"/>
                    <a:pt x="754544" y="1509482"/>
                  </a:cubicBezTo>
                  <a:cubicBezTo>
                    <a:pt x="337821" y="1509482"/>
                    <a:pt x="0" y="1171573"/>
                    <a:pt x="0" y="75474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667" tIns="241081" rIns="240471" bIns="24108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EDA</a:t>
              </a:r>
            </a:p>
          </p:txBody>
        </p:sp>
        <p:sp>
          <p:nvSpPr>
            <p:cNvPr id="22" name="Капля 21"/>
            <p:cNvSpPr/>
            <p:nvPr/>
          </p:nvSpPr>
          <p:spPr>
            <a:xfrm rot="2700000">
              <a:off x="517809" y="3854812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Полилиния 22"/>
            <p:cNvSpPr/>
            <p:nvPr/>
          </p:nvSpPr>
          <p:spPr>
            <a:xfrm>
              <a:off x="571966" y="3908914"/>
              <a:ext cx="1509087" cy="1509482"/>
            </a:xfrm>
            <a:custGeom>
              <a:avLst/>
              <a:gdLst>
                <a:gd name="connsiteX0" fmla="*/ 0 w 1509087"/>
                <a:gd name="connsiteY0" fmla="*/ 754741 h 1509482"/>
                <a:gd name="connsiteX1" fmla="*/ 754544 w 1509087"/>
                <a:gd name="connsiteY1" fmla="*/ 0 h 1509482"/>
                <a:gd name="connsiteX2" fmla="*/ 1509088 w 1509087"/>
                <a:gd name="connsiteY2" fmla="*/ 754741 h 1509482"/>
                <a:gd name="connsiteX3" fmla="*/ 754544 w 1509087"/>
                <a:gd name="connsiteY3" fmla="*/ 1509482 h 1509482"/>
                <a:gd name="connsiteX4" fmla="*/ 0 w 1509087"/>
                <a:gd name="connsiteY4" fmla="*/ 754741 h 15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087" h="1509482">
                  <a:moveTo>
                    <a:pt x="0" y="754741"/>
                  </a:moveTo>
                  <a:cubicBezTo>
                    <a:pt x="0" y="337909"/>
                    <a:pt x="337821" y="0"/>
                    <a:pt x="754544" y="0"/>
                  </a:cubicBezTo>
                  <a:cubicBezTo>
                    <a:pt x="1171267" y="0"/>
                    <a:pt x="1509088" y="337909"/>
                    <a:pt x="1509088" y="754741"/>
                  </a:cubicBezTo>
                  <a:cubicBezTo>
                    <a:pt x="1509088" y="1171573"/>
                    <a:pt x="1171267" y="1509482"/>
                    <a:pt x="754544" y="1509482"/>
                  </a:cubicBezTo>
                  <a:cubicBezTo>
                    <a:pt x="337821" y="1509482"/>
                    <a:pt x="0" y="1171573"/>
                    <a:pt x="0" y="75474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7932" tIns="238541" rIns="239126" bIns="23854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/>
                <a:t>Train / Test</a:t>
              </a:r>
            </a:p>
          </p:txBody>
        </p:sp>
        <p:sp>
          <p:nvSpPr>
            <p:cNvPr id="10" name="Капля 9"/>
            <p:cNvSpPr/>
            <p:nvPr/>
          </p:nvSpPr>
          <p:spPr>
            <a:xfrm rot="2700000">
              <a:off x="8877561" y="3850846"/>
              <a:ext cx="1617402" cy="1617402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Полилиния 8"/>
            <p:cNvSpPr/>
            <p:nvPr/>
          </p:nvSpPr>
          <p:spPr>
            <a:xfrm>
              <a:off x="8927509" y="3904806"/>
              <a:ext cx="1509087" cy="1509482"/>
            </a:xfrm>
            <a:custGeom>
              <a:avLst/>
              <a:gdLst>
                <a:gd name="connsiteX0" fmla="*/ 0 w 1509087"/>
                <a:gd name="connsiteY0" fmla="*/ 754741 h 1509482"/>
                <a:gd name="connsiteX1" fmla="*/ 754544 w 1509087"/>
                <a:gd name="connsiteY1" fmla="*/ 0 h 1509482"/>
                <a:gd name="connsiteX2" fmla="*/ 1509088 w 1509087"/>
                <a:gd name="connsiteY2" fmla="*/ 754741 h 1509482"/>
                <a:gd name="connsiteX3" fmla="*/ 754544 w 1509087"/>
                <a:gd name="connsiteY3" fmla="*/ 1509482 h 1509482"/>
                <a:gd name="connsiteX4" fmla="*/ 0 w 1509087"/>
                <a:gd name="connsiteY4" fmla="*/ 754741 h 15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9087" h="1509482">
                  <a:moveTo>
                    <a:pt x="0" y="754741"/>
                  </a:moveTo>
                  <a:cubicBezTo>
                    <a:pt x="0" y="337909"/>
                    <a:pt x="337821" y="0"/>
                    <a:pt x="754544" y="0"/>
                  </a:cubicBezTo>
                  <a:cubicBezTo>
                    <a:pt x="1171267" y="0"/>
                    <a:pt x="1509088" y="337909"/>
                    <a:pt x="1509088" y="754741"/>
                  </a:cubicBezTo>
                  <a:cubicBezTo>
                    <a:pt x="1509088" y="1171573"/>
                    <a:pt x="1171267" y="1509482"/>
                    <a:pt x="754544" y="1509482"/>
                  </a:cubicBezTo>
                  <a:cubicBezTo>
                    <a:pt x="337821" y="1509482"/>
                    <a:pt x="0" y="1171573"/>
                    <a:pt x="0" y="75474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852" tIns="233460" rIns="234046" bIns="233462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/>
                <a:t>Подбор гиперпараметров и выбор финальной модели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6677D-60B2-6998-D7D2-03A5B9B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4" y="240957"/>
            <a:ext cx="8596668" cy="737286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A1C302-E44F-33D3-0FFD-A5908B87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50" y="1858352"/>
            <a:ext cx="11889850" cy="4290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8892" y="944931"/>
            <a:ext cx="7992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График распределения целевой переменной (</a:t>
            </a:r>
            <a:r>
              <a:rPr lang="en-US" sz="2000" b="1" dirty="0" smtClean="0"/>
              <a:t>avg_price_sqm</a:t>
            </a:r>
            <a:r>
              <a:rPr lang="ru-RU" sz="2000" b="1" dirty="0" smtClean="0"/>
              <a:t>)</a:t>
            </a:r>
            <a:r>
              <a:rPr lang="en-US" sz="2000" b="1" dirty="0" smtClean="0"/>
              <a:t> </a:t>
            </a:r>
          </a:p>
          <a:p>
            <a:pPr algn="ctr"/>
            <a:r>
              <a:rPr lang="ru-RU" sz="2000" b="1" dirty="0" smtClean="0"/>
              <a:t>и значимой переменной </a:t>
            </a:r>
            <a:r>
              <a:rPr lang="en-US" sz="2000" b="1" dirty="0" smtClean="0"/>
              <a:t>(median_price_sqm)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066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C4703-9199-4302-6116-5A9411F7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69" y="1521816"/>
            <a:ext cx="5875804" cy="38559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D3F8F3-8E71-121B-A61E-3F45007A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8946"/>
            <a:ext cx="5841197" cy="39588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773" y="663176"/>
            <a:ext cx="5613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без ограничений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40780" y="663175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12121"/>
                </a:solidFill>
                <a:latin typeface="Roboto"/>
              </a:rPr>
              <a:t> 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График распределения </a:t>
            </a:r>
            <a:r>
              <a:rPr lang="ru-RU" b="1" dirty="0">
                <a:solidFill>
                  <a:srgbClr val="212121"/>
                </a:solidFill>
                <a:latin typeface="Roboto"/>
              </a:rPr>
              <a:t>средней </a:t>
            </a:r>
            <a:r>
              <a:rPr lang="ru-RU" b="1" dirty="0" smtClean="0">
                <a:solidFill>
                  <a:srgbClr val="212121"/>
                </a:solidFill>
                <a:latin typeface="Roboto"/>
              </a:rPr>
              <a:t>цены за кв.м. </a:t>
            </a:r>
          </a:p>
          <a:p>
            <a:pPr algn="ctr"/>
            <a:r>
              <a:rPr lang="ru-RU" b="1" dirty="0" smtClean="0">
                <a:solidFill>
                  <a:srgbClr val="212121"/>
                </a:solidFill>
                <a:latin typeface="Roboto"/>
              </a:rPr>
              <a:t>с ограничением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5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433DB-59F3-9115-8B26-7EA86844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32" y="554706"/>
            <a:ext cx="8116338" cy="6303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8319" y="102870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График корреляции </a:t>
            </a:r>
            <a:r>
              <a:rPr lang="ru-RU" b="1" dirty="0"/>
              <a:t>численных переменных с целевой</a:t>
            </a:r>
          </a:p>
        </p:txBody>
      </p:sp>
    </p:spTree>
    <p:extLst>
      <p:ext uri="{BB962C8B-B14F-4D97-AF65-F5344CB8AC3E}">
        <p14:creationId xmlns:p14="http://schemas.microsoft.com/office/powerpoint/2010/main" val="4940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57942" y="97887"/>
            <a:ext cx="395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>
                <a:hlinkClick r:id="rId3"/>
              </a:rPr>
              <a:t>Pandas Profiling Report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621107"/>
            <a:ext cx="8069580" cy="60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85220-C3BB-9405-D416-87688A520BB5}"/>
              </a:ext>
            </a:extLst>
          </p:cNvPr>
          <p:cNvSpPr txBox="1"/>
          <p:nvPr/>
        </p:nvSpPr>
        <p:spPr>
          <a:xfrm>
            <a:off x="127809" y="174086"/>
            <a:ext cx="201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DataLens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" y="788670"/>
            <a:ext cx="11922806" cy="5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9EF54-6E36-C57D-DFD4-D96E297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308920"/>
            <a:ext cx="3183556" cy="92280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Baseline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46AA5-F59A-CEBE-E27B-D3893BB7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170" y="1577660"/>
            <a:ext cx="4847910" cy="38515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LGBMRegressor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Максимальная глубина – 5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Фичи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Агрегированная статистика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История объявлений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Факторы из временной метки + производственный календарь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Лаги</a:t>
            </a:r>
          </a:p>
          <a:p>
            <a:pPr lvl="1">
              <a:lnSpc>
                <a:spcPct val="90000"/>
              </a:lnSpc>
            </a:pPr>
            <a:endParaRPr lang="ru-RU" sz="2000" dirty="0"/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56B4D1C-E7D9-4214-6936-9CC623F9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6" r="-2" b="-2"/>
          <a:stretch/>
        </p:blipFill>
        <p:spPr>
          <a:xfrm>
            <a:off x="216884" y="814325"/>
            <a:ext cx="6915436" cy="59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{D54B214D-0419-F442-ABE5-52E299147C89}tf10001060</Template>
  <TotalTime>609</TotalTime>
  <Words>2253</Words>
  <Application>Microsoft Office PowerPoint</Application>
  <PresentationFormat>Широкоэкранный</PresentationFormat>
  <Paragraphs>235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Trebuchet MS</vt:lpstr>
      <vt:lpstr>Wingdings 3</vt:lpstr>
      <vt:lpstr>Аспект</vt:lpstr>
      <vt:lpstr>Дипломная работа по курсу  «Специализация Data Science» </vt:lpstr>
      <vt:lpstr>Постановка задачи</vt:lpstr>
      <vt:lpstr>Особенности задачи</vt:lpstr>
      <vt:lpstr>EDA</vt:lpstr>
      <vt:lpstr>Презентация PowerPoint</vt:lpstr>
      <vt:lpstr>Презентация PowerPoint</vt:lpstr>
      <vt:lpstr>Презентация PowerPoint</vt:lpstr>
      <vt:lpstr>Презентация PowerPoint</vt:lpstr>
      <vt:lpstr>Baseline </vt:lpstr>
      <vt:lpstr>Путь в метриках </vt:lpstr>
      <vt:lpstr>Презентация PowerPoint</vt:lpstr>
      <vt:lpstr>Итоговый вариант модели</vt:lpstr>
      <vt:lpstr>Точки роста</vt:lpstr>
      <vt:lpstr>Спасибо  за внимание! 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курсу  «Специализация Data Science»</dc:title>
  <dc:creator>Брусова Галина Сергеевна</dc:creator>
  <cp:lastModifiedBy>Брусова Галина Сергеевна</cp:lastModifiedBy>
  <cp:revision>86</cp:revision>
  <dcterms:created xsi:type="dcterms:W3CDTF">2022-05-24T17:29:20Z</dcterms:created>
  <dcterms:modified xsi:type="dcterms:W3CDTF">2022-05-25T18:17:38Z</dcterms:modified>
</cp:coreProperties>
</file>