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70" r:id="rId9"/>
    <p:sldId id="261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/>
    <p:restoredTop sz="73488" autoAdjust="0"/>
  </p:normalViewPr>
  <p:slideViewPr>
    <p:cSldViewPr snapToGrid="0" snapToObjects="1">
      <p:cViewPr varScale="1">
        <p:scale>
          <a:sx n="84" d="100"/>
          <a:sy n="84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 custT="1"/>
      <dgm:spPr/>
      <dgm:t>
        <a:bodyPr/>
        <a:lstStyle/>
        <a:p>
          <a:r>
            <a:rPr lang="ru-RU" sz="1200" dirty="0"/>
            <a:t>Добавление фичей, оценка прироста, расширение </a:t>
          </a:r>
          <a:r>
            <a:rPr lang="en-US" sz="1200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200" dirty="0"/>
            <a:t>Другие архитектуры</a:t>
          </a:r>
          <a:endParaRPr lang="en-US" sz="12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 custT="1"/>
      <dgm:spPr/>
      <dgm:t>
        <a:bodyPr/>
        <a:lstStyle/>
        <a:p>
          <a:r>
            <a:rPr lang="en-US" sz="1400" dirty="0" smtClean="0"/>
            <a:t>Light</a:t>
          </a:r>
        </a:p>
        <a:p>
          <a:r>
            <a:rPr lang="en-US" sz="1400" dirty="0" smtClean="0"/>
            <a:t>AutoML</a:t>
          </a:r>
          <a:endParaRPr lang="en-US" sz="1400" dirty="0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FBA630E7-B156-44AF-9808-5C6AF211295E}">
      <dgm:prSet custT="1"/>
      <dgm:spPr/>
      <dgm:t>
        <a:bodyPr/>
        <a:lstStyle/>
        <a:p>
          <a:r>
            <a:rPr lang="ru-RU" sz="1400" dirty="0"/>
            <a:t>Подбор гиперпараметров и выбор финальной модели</a:t>
          </a:r>
          <a:endParaRPr lang="en-US" sz="1400" dirty="0"/>
        </a:p>
      </dgm:t>
    </dgm:pt>
    <dgm:pt modelId="{4E06BDAB-767D-4D72-9AF6-C03A48BE15CF}" type="parTrans" cxnId="{0320A08C-8017-49A3-AEDA-FCFA7AB80026}">
      <dgm:prSet/>
      <dgm:spPr/>
      <dgm:t>
        <a:bodyPr/>
        <a:lstStyle/>
        <a:p>
          <a:endParaRPr lang="ru-RU"/>
        </a:p>
      </dgm:t>
    </dgm:pt>
    <dgm:pt modelId="{318FE443-F83E-44A2-A98A-F65ADCAE7A8B}" type="sibTrans" cxnId="{0320A08C-8017-49A3-AEDA-FCFA7AB80026}">
      <dgm:prSet/>
      <dgm:spPr/>
      <dgm:t>
        <a:bodyPr/>
        <a:lstStyle/>
        <a:p>
          <a:endParaRPr lang="ru-RU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D27EA23-CF74-4835-AA1F-ED45AF5D27BE}" type="pres">
      <dgm:prSet presAssocID="{FBA630E7-B156-44AF-9808-5C6AF211295E}" presName="Accent7" presStyleCnt="0"/>
      <dgm:spPr/>
    </dgm:pt>
    <dgm:pt modelId="{59730715-B1FC-4A1A-A23C-8CD8B7041DC5}" type="pres">
      <dgm:prSet presAssocID="{FBA630E7-B156-44AF-9808-5C6AF211295E}" presName="Accent" presStyleLbl="node1" presStyleIdx="0" presStyleCnt="14"/>
      <dgm:spPr/>
    </dgm:pt>
    <dgm:pt modelId="{DB4BAD81-205D-46D2-8BE4-9AB8E1D1C8AD}" type="pres">
      <dgm:prSet presAssocID="{FBA630E7-B156-44AF-9808-5C6AF211295E}" presName="ParentBackground7" presStyleCnt="0"/>
      <dgm:spPr/>
    </dgm:pt>
    <dgm:pt modelId="{C4FD308D-23B2-4382-A957-D6E7024FEB2C}" type="pres">
      <dgm:prSet presAssocID="{FBA630E7-B156-44AF-9808-5C6AF211295E}" presName="ParentBackground" presStyleLbl="node1" presStyleIdx="1" presStyleCnt="14"/>
      <dgm:spPr/>
      <dgm:t>
        <a:bodyPr/>
        <a:lstStyle/>
        <a:p>
          <a:endParaRPr lang="ru-RU"/>
        </a:p>
      </dgm:t>
    </dgm:pt>
    <dgm:pt modelId="{516A0578-A7EE-408B-ACE5-D93781F1547F}" type="pres">
      <dgm:prSet presAssocID="{FBA630E7-B156-44AF-9808-5C6AF211295E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2" presStyleCnt="14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3" presStyleCnt="14"/>
      <dgm:spPr/>
      <dgm:t>
        <a:bodyPr/>
        <a:lstStyle/>
        <a:p>
          <a:endParaRPr lang="ru-RU"/>
        </a:p>
      </dgm:t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4" presStyleCnt="14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5" presStyleCnt="14"/>
      <dgm:spPr/>
      <dgm:t>
        <a:bodyPr/>
        <a:lstStyle/>
        <a:p>
          <a:endParaRPr lang="ru-RU"/>
        </a:p>
      </dgm:t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6" presStyleCnt="14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7" presStyleCnt="14"/>
      <dgm:spPr/>
      <dgm:t>
        <a:bodyPr/>
        <a:lstStyle/>
        <a:p>
          <a:endParaRPr lang="ru-RU"/>
        </a:p>
      </dgm:t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8" presStyleCnt="14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9" presStyleCnt="14"/>
      <dgm:spPr/>
      <dgm:t>
        <a:bodyPr/>
        <a:lstStyle/>
        <a:p>
          <a:endParaRPr lang="ru-RU"/>
        </a:p>
      </dgm:t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10" presStyleCnt="14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11" presStyleCnt="14"/>
      <dgm:spPr/>
      <dgm:t>
        <a:bodyPr/>
        <a:lstStyle/>
        <a:p>
          <a:endParaRPr lang="ru-RU"/>
        </a:p>
      </dgm:t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2" presStyleCnt="14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3" presStyleCnt="14"/>
      <dgm:spPr/>
      <dgm:t>
        <a:bodyPr/>
        <a:lstStyle/>
        <a:p>
          <a:endParaRPr lang="ru-RU"/>
        </a:p>
      </dgm:t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0320A08C-8017-49A3-AEDA-FCFA7AB80026}" srcId="{FDA28791-1420-4957-883D-44C070D0620A}" destId="{FBA630E7-B156-44AF-9808-5C6AF211295E}" srcOrd="6" destOrd="0" parTransId="{4E06BDAB-767D-4D72-9AF6-C03A48BE15CF}" sibTransId="{318FE443-F83E-44A2-A98A-F65ADCAE7A8B}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D509A144-C9B2-4EE8-90C3-B5EE72F8180F}" type="presOf" srcId="{FBA630E7-B156-44AF-9808-5C6AF211295E}" destId="{C4FD308D-23B2-4382-A957-D6E7024FEB2C}" srcOrd="0" destOrd="0" presId="urn:microsoft.com/office/officeart/2018/layout/CircleProcess"/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81E5BC03-22EE-42B2-9DA0-99D7C42C6E9F}" type="presOf" srcId="{FBA630E7-B156-44AF-9808-5C6AF211295E}" destId="{516A0578-A7EE-408B-ACE5-D93781F1547F}" srcOrd="1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22B814F5-75D5-4159-89B3-1A72F9226978}" type="presParOf" srcId="{62B4C578-C425-C64D-9058-D8B81ECED111}" destId="{6D27EA23-CF74-4835-AA1F-ED45AF5D27BE}" srcOrd="0" destOrd="0" presId="urn:microsoft.com/office/officeart/2018/layout/CircleProcess"/>
    <dgm:cxn modelId="{97E883EF-C50E-49AB-8C67-517F9F995B07}" type="presParOf" srcId="{6D27EA23-CF74-4835-AA1F-ED45AF5D27BE}" destId="{59730715-B1FC-4A1A-A23C-8CD8B7041DC5}" srcOrd="0" destOrd="0" presId="urn:microsoft.com/office/officeart/2018/layout/CircleProcess"/>
    <dgm:cxn modelId="{EF008D93-4E7C-4D50-AF89-D0E4C8A6C61C}" type="presParOf" srcId="{62B4C578-C425-C64D-9058-D8B81ECED111}" destId="{DB4BAD81-205D-46D2-8BE4-9AB8E1D1C8AD}" srcOrd="1" destOrd="0" presId="urn:microsoft.com/office/officeart/2018/layout/CircleProcess"/>
    <dgm:cxn modelId="{872DF212-2DB5-40F7-AACC-F52A00440FAF}" type="presParOf" srcId="{DB4BAD81-205D-46D2-8BE4-9AB8E1D1C8AD}" destId="{C4FD308D-23B2-4382-A957-D6E7024FEB2C}" srcOrd="0" destOrd="0" presId="urn:microsoft.com/office/officeart/2018/layout/CircleProcess"/>
    <dgm:cxn modelId="{E887B693-87BD-4664-A5F2-4BF3ABDA9AC8}" type="presParOf" srcId="{62B4C578-C425-C64D-9058-D8B81ECED111}" destId="{516A0578-A7EE-408B-ACE5-D93781F1547F}" srcOrd="2" destOrd="0" presId="urn:microsoft.com/office/officeart/2018/layout/CircleProcess"/>
    <dgm:cxn modelId="{9E9EE7ED-0DD5-1144-807D-3292C47452D2}" type="presParOf" srcId="{62B4C578-C425-C64D-9058-D8B81ECED111}" destId="{C0EA4136-993A-C84B-8DBE-8F72A365EB20}" srcOrd="3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4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5" destOrd="0" presId="urn:microsoft.com/office/officeart/2018/layout/CircleProcess"/>
    <dgm:cxn modelId="{A465BDEE-160B-3B40-A682-17F2E379BDD3}" type="presParOf" srcId="{62B4C578-C425-C64D-9058-D8B81ECED111}" destId="{44F3186B-B670-2149-90BF-496E05C48CA2}" srcOrd="6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7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8" destOrd="0" presId="urn:microsoft.com/office/officeart/2018/layout/CircleProcess"/>
    <dgm:cxn modelId="{DF550480-73B3-2345-B144-C4ED3182AA99}" type="presParOf" srcId="{62B4C578-C425-C64D-9058-D8B81ECED111}" destId="{E029C32B-3693-E448-A2AA-875AA9E94E4D}" srcOrd="9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10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11" destOrd="0" presId="urn:microsoft.com/office/officeart/2018/layout/CircleProcess"/>
    <dgm:cxn modelId="{FCA040DA-2BBB-FB4D-A262-08AE6294ED7B}" type="presParOf" srcId="{62B4C578-C425-C64D-9058-D8B81ECED111}" destId="{97DF185C-F4DD-7F4E-938E-432FD82A7EC8}" srcOrd="12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3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4" destOrd="0" presId="urn:microsoft.com/office/officeart/2018/layout/CircleProcess"/>
    <dgm:cxn modelId="{732091A9-E937-504F-92F5-DFCAB97F2BC8}" type="presParOf" srcId="{62B4C578-C425-C64D-9058-D8B81ECED111}" destId="{F1D2EFB0-2E81-5240-B702-8D2F42829493}" srcOrd="15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6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7" destOrd="0" presId="urn:microsoft.com/office/officeart/2018/layout/CircleProcess"/>
    <dgm:cxn modelId="{4CEC9AF6-E3E2-C74F-9169-F40A31232F9D}" type="presParOf" srcId="{62B4C578-C425-C64D-9058-D8B81ECED111}" destId="{7FAC2CA5-5688-5142-8AA9-16FA9860E834}" srcOrd="18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9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2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0715-B1FC-4A1A-A23C-8CD8B7041DC5}">
      <dsp:nvSpPr>
        <dsp:cNvPr id="0" name=""/>
        <dsp:cNvSpPr/>
      </dsp:nvSpPr>
      <dsp:spPr>
        <a:xfrm>
          <a:off x="10467933" y="780323"/>
          <a:ext cx="1617818" cy="1617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308D-23B2-4382-A957-D6E7024FEB2C}">
      <dsp:nvSpPr>
        <dsp:cNvPr id="0" name=""/>
        <dsp:cNvSpPr/>
      </dsp:nvSpPr>
      <dsp:spPr>
        <a:xfrm>
          <a:off x="1052289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Подбор гиперпараметров и выбор финальной модели</a:t>
          </a:r>
          <a:endParaRPr lang="en-US" sz="1400" kern="1200" dirty="0"/>
        </a:p>
      </dsp:txBody>
      <dsp:txXfrm>
        <a:off x="10737968" y="1049924"/>
        <a:ext cx="1077749" cy="1078120"/>
      </dsp:txXfrm>
    </dsp:sp>
    <dsp:sp modelId="{D2445EB5-6ADB-394D-A4FC-C40655426F6A}">
      <dsp:nvSpPr>
        <dsp:cNvPr id="0" name=""/>
        <dsp:cNvSpPr/>
      </dsp:nvSpPr>
      <dsp:spPr>
        <a:xfrm rot="2700000">
          <a:off x="8797152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8851309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Light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AutoML</a:t>
          </a:r>
          <a:endParaRPr lang="en-US" sz="1400" kern="1200" dirty="0"/>
        </a:p>
      </dsp:txBody>
      <dsp:txXfrm>
        <a:off x="9066381" y="1049924"/>
        <a:ext cx="1077749" cy="1078120"/>
      </dsp:txXfrm>
    </dsp:sp>
    <dsp:sp modelId="{AC6EFAED-081D-CD4E-A35F-FEB6A5B38BEA}">
      <dsp:nvSpPr>
        <dsp:cNvPr id="0" name=""/>
        <dsp:cNvSpPr/>
      </dsp:nvSpPr>
      <dsp:spPr>
        <a:xfrm rot="2700000">
          <a:off x="7126760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7179723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Другие архитектуры</a:t>
          </a:r>
          <a:endParaRPr lang="en-US" sz="1200" kern="1200" dirty="0"/>
        </a:p>
      </dsp:txBody>
      <dsp:txXfrm>
        <a:off x="7395990" y="1049924"/>
        <a:ext cx="1077749" cy="1078120"/>
      </dsp:txXfrm>
    </dsp:sp>
    <dsp:sp modelId="{562D044F-02FB-ED44-9221-6CBA268983A9}">
      <dsp:nvSpPr>
        <dsp:cNvPr id="0" name=""/>
        <dsp:cNvSpPr/>
      </dsp:nvSpPr>
      <dsp:spPr>
        <a:xfrm rot="2700000">
          <a:off x="5455174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5509331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Добавление фичей, оценка прироста, расширение </a:t>
          </a:r>
          <a:r>
            <a:rPr lang="en-US" sz="1200" kern="1200" dirty="0"/>
            <a:t>EDA</a:t>
          </a:r>
        </a:p>
      </dsp:txBody>
      <dsp:txXfrm>
        <a:off x="5724403" y="1049924"/>
        <a:ext cx="1077749" cy="1078120"/>
      </dsp:txXfrm>
    </dsp:sp>
    <dsp:sp modelId="{83B9B017-8447-5B47-A601-8740828F65D6}">
      <dsp:nvSpPr>
        <dsp:cNvPr id="0" name=""/>
        <dsp:cNvSpPr/>
      </dsp:nvSpPr>
      <dsp:spPr>
        <a:xfrm rot="2700000">
          <a:off x="3783587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837745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</a:p>
      </dsp:txBody>
      <dsp:txXfrm>
        <a:off x="4052817" y="1049924"/>
        <a:ext cx="1077749" cy="1078120"/>
      </dsp:txXfrm>
    </dsp:sp>
    <dsp:sp modelId="{A0AF8A19-0ED1-4242-A761-FF2090ACE5CC}">
      <dsp:nvSpPr>
        <dsp:cNvPr id="0" name=""/>
        <dsp:cNvSpPr/>
      </dsp:nvSpPr>
      <dsp:spPr>
        <a:xfrm rot="2700000">
          <a:off x="2113195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2166158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EDA</a:t>
          </a:r>
        </a:p>
      </dsp:txBody>
      <dsp:txXfrm>
        <a:off x="2382425" y="1049924"/>
        <a:ext cx="1077749" cy="1078120"/>
      </dsp:txXfrm>
    </dsp:sp>
    <dsp:sp modelId="{337B4B59-7214-D140-87D8-1364F723743D}">
      <dsp:nvSpPr>
        <dsp:cNvPr id="0" name=""/>
        <dsp:cNvSpPr/>
      </dsp:nvSpPr>
      <dsp:spPr>
        <a:xfrm rot="2700000">
          <a:off x="441609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49576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/ Test</a:t>
          </a:r>
        </a:p>
      </dsp:txBody>
      <dsp:txXfrm>
        <a:off x="710838" y="1049924"/>
        <a:ext cx="1077749" cy="1078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3163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254116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Добавление гео-аналитики</a:t>
          </a:r>
          <a:endParaRPr lang="en-US" sz="1900" kern="1200"/>
        </a:p>
      </dsp:txBody>
      <dsp:txXfrm>
        <a:off x="296122" y="1447535"/>
        <a:ext cx="2174565" cy="1350184"/>
      </dsp:txXfrm>
    </dsp:sp>
    <dsp:sp modelId="{CA362CDB-CCAD-584C-8CA5-131FE18B1C57}">
      <dsp:nvSpPr>
        <dsp:cNvPr id="0" name=""/>
        <dsp:cNvSpPr/>
      </dsp:nvSpPr>
      <dsp:spPr>
        <a:xfrm>
          <a:off x="2763646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3014599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Анализ отзывов с карт</a:t>
          </a:r>
          <a:endParaRPr lang="en-US" sz="1900" kern="1200"/>
        </a:p>
      </dsp:txBody>
      <dsp:txXfrm>
        <a:off x="3056605" y="1447535"/>
        <a:ext cx="2174565" cy="1350184"/>
      </dsp:txXfrm>
    </dsp:sp>
    <dsp:sp modelId="{719E2B00-A233-8C48-92AC-70E118457F06}">
      <dsp:nvSpPr>
        <dsp:cNvPr id="0" name=""/>
        <dsp:cNvSpPr/>
      </dsp:nvSpPr>
      <dsp:spPr>
        <a:xfrm>
          <a:off x="5524130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5775083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Прогнозирование временных рядов (</a:t>
          </a:r>
          <a:r>
            <a:rPr lang="en-US" sz="1900" kern="1200"/>
            <a:t>ARIMA, fbprophet)</a:t>
          </a:r>
        </a:p>
      </dsp:txBody>
      <dsp:txXfrm>
        <a:off x="5817089" y="1447535"/>
        <a:ext cx="2174565" cy="1350184"/>
      </dsp:txXfrm>
    </dsp:sp>
    <dsp:sp modelId="{1B248349-C756-2846-8BCF-7C1FA9477697}">
      <dsp:nvSpPr>
        <dsp:cNvPr id="0" name=""/>
        <dsp:cNvSpPr/>
      </dsp:nvSpPr>
      <dsp:spPr>
        <a:xfrm>
          <a:off x="8284614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8535567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Tabnet</a:t>
          </a:r>
        </a:p>
      </dsp:txBody>
      <dsp:txXfrm>
        <a:off x="8577573" y="1447535"/>
        <a:ext cx="2174565" cy="135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88E2-0EC5-4EAC-8ADD-32371EB227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3A9E-7384-4EAD-8115-953684B50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3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1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8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AC16FA8483B6FD409CDE2A5657A655F5.dms.sberbank.ru/AC16FA8483B6FD409CDE2A5657A655F5-4C7408180EE7FEC3F8EF04E7EFAAE906-D23D4B7FC2FC1DF43BDE3F98978090AF/1.png" TargetMode="External"/><Relationship Id="rId2" Type="http://schemas.openxmlformats.org/officeDocument/2006/relationships/image" Target="http://AC16FA8483B6FD409CDE2A5657A655F5.dms.sberbank.ru/AC16FA8483B6FD409CDE2A5657A655F5-4C7408180EE7FEC3F8EF04E7EFAAE906-169EA466F6AA8463B2C5E8C5C997C09D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D23D4B7FC2FC1DF43BDE3F98978090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45" name="Рисунок 44" descr="http://AC16FA8483B6FD409CDE2A5657A655F5.dms.sberbank.ru/AC16FA8483B6FD409CDE2A5657A655F5-4C7408180EE7FEC3F8EF04E7EFAAE906-169EA466F6AA8463B2C5E8C5C997C09D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3" name="Рисунок 12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5" name="Рисунок 14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AC16FA8483B6FD409CDE2A5657A655F5.dms.sberbank.ru/AC16FA8483B6FD409CDE2A5657A655F5-4C7408180EE7FEC3F8EF04E7EFAAE906-D23D4B7FC2FC1DF43BDE3F98978090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ililinka/SkillFactory_dev/tree/Seilili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BmG29eZfUCSaaRqIEI5vlMlEpyaxHuh/view?usp=drivesd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461" y="4374676"/>
            <a:ext cx="3540468" cy="8424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2404534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3892"/>
              </p:ext>
            </p:extLst>
          </p:nvPr>
        </p:nvGraphicFramePr>
        <p:xfrm>
          <a:off x="148590" y="971551"/>
          <a:ext cx="11955780" cy="2035057"/>
        </p:xfrm>
        <a:graphic>
          <a:graphicData uri="http://schemas.openxmlformats.org/drawingml/2006/table">
            <a:tbl>
              <a:tblPr/>
              <a:tblGrid>
                <a:gridCol w="491490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906697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214229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143849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2157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844059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4132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8111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7520"/>
              </p:ext>
            </p:extLst>
          </p:nvPr>
        </p:nvGraphicFramePr>
        <p:xfrm>
          <a:off x="677334" y="3825580"/>
          <a:ext cx="3608916" cy="445770"/>
        </p:xfrm>
        <a:graphic>
          <a:graphicData uri="http://schemas.openxmlformats.org/drawingml/2006/table">
            <a:tbl>
              <a:tblPr/>
              <a:tblGrid>
                <a:gridCol w="1453148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2155768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364585"/>
            <a:ext cx="6231035" cy="405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5" y="801007"/>
            <a:ext cx="5680223" cy="5184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750" y="288736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Итоговый вариант модели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35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79640" y="2222219"/>
            <a:ext cx="1169848" cy="35175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357934" y="3491085"/>
            <a:ext cx="2898604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Интерпретируемое разделение на дешевое и дорогое жилье по </a:t>
            </a:r>
            <a:r>
              <a:rPr lang="en-US" sz="1600" dirty="0"/>
              <a:t>Q3</a:t>
            </a:r>
            <a:endParaRPr lang="ru-RU" sz="16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379452" y="5047129"/>
            <a:ext cx="94140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034790" y="2287667"/>
            <a:ext cx="251254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Классификатор</a:t>
            </a:r>
            <a:endParaRPr lang="en-US" sz="2400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439373" y="387334"/>
            <a:ext cx="606692" cy="5408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339237" y="2627085"/>
            <a:ext cx="1169848" cy="2707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528765" y="3664982"/>
            <a:ext cx="258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821329" y="2238412"/>
            <a:ext cx="1789462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Регрессия</a:t>
            </a:r>
            <a:endParaRPr lang="en-US" sz="2400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579388" y="1779032"/>
            <a:ext cx="606692" cy="262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983690" y="3105295"/>
            <a:ext cx="1169848" cy="17563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43714" y="2560320"/>
            <a:ext cx="2002185" cy="248680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922" y="3158479"/>
            <a:ext cx="1502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Статистика по районам + агрегация объявлений + календарь</a:t>
            </a:r>
            <a:endParaRPr lang="en-US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120544" y="3400272"/>
            <a:ext cx="225355" cy="116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222696" y="3846695"/>
            <a:ext cx="78661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485398" y="3849385"/>
            <a:ext cx="20506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738024" y="3418761"/>
            <a:ext cx="153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Бинарная классификация с помощью </a:t>
            </a:r>
            <a:r>
              <a:rPr lang="en-US" sz="1600" dirty="0"/>
              <a:t>lightAutoML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49783"/>
              </p:ext>
            </p:extLst>
          </p:nvPr>
        </p:nvGraphicFramePr>
        <p:xfrm>
          <a:off x="612244" y="1165860"/>
          <a:ext cx="10797308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4" y="2088536"/>
            <a:ext cx="6232116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 smtClean="0"/>
              <a:t>Спасибо 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649207" y="1257096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1644439" y="6306615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*</a:t>
            </a:r>
            <a:r>
              <a:rPr lang="ru-RU" dirty="0">
                <a:hlinkClick r:id="rId4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/>
              <a:t>«Чистые» данные</a:t>
            </a:r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717047"/>
              </p:ext>
            </p:extLst>
          </p:nvPr>
        </p:nvGraphicFramePr>
        <p:xfrm>
          <a:off x="76200" y="3074671"/>
          <a:ext cx="12192000" cy="31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4" y="240957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0" y="2109812"/>
            <a:ext cx="10544920" cy="4290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9633" y="944931"/>
            <a:ext cx="799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График распределения целевой переменной (</a:t>
            </a:r>
            <a:r>
              <a:rPr lang="en-US" sz="2000" b="1" dirty="0" smtClean="0"/>
              <a:t>avg_price_sqm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</a:p>
          <a:p>
            <a:pPr algn="ctr"/>
            <a:r>
              <a:rPr lang="ru-RU" sz="2000" b="1" dirty="0" smtClean="0"/>
              <a:t>и значимой переменной </a:t>
            </a:r>
            <a:r>
              <a:rPr lang="en-US" sz="2000" b="1" dirty="0" smtClean="0"/>
              <a:t>(median_price_sqm)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9" y="1521816"/>
            <a:ext cx="5875804" cy="38559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8946"/>
            <a:ext cx="5841197" cy="39588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773" y="663176"/>
            <a:ext cx="561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без ограничений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40780" y="663175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с ограничением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2" y="554706"/>
            <a:ext cx="8116338" cy="6303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319" y="102870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График корреляции </a:t>
            </a:r>
            <a:r>
              <a:rPr lang="ru-RU" b="1" dirty="0"/>
              <a:t>численных переменных с целевой</a:t>
            </a:r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3"/>
              </a:rPr>
              <a:t>Pandas Profiling Report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621107"/>
            <a:ext cx="8069580" cy="6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27809" y="17408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" y="788670"/>
            <a:ext cx="11922806" cy="5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0" y="1577660"/>
            <a:ext cx="4847910" cy="38515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LGBMRegressor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Лаги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-2" b="-2"/>
          <a:stretch/>
        </p:blipFill>
        <p:spPr>
          <a:xfrm>
            <a:off x="216884" y="814325"/>
            <a:ext cx="6915436" cy="59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385</TotalTime>
  <Words>288</Words>
  <Application>Microsoft Office PowerPoint</Application>
  <PresentationFormat>Широкоэкранный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Baseline </vt:lpstr>
      <vt:lpstr>Путь в метриках </vt:lpstr>
      <vt:lpstr>Презентация PowerPoint</vt:lpstr>
      <vt:lpstr>Итоговый вариант модели</vt:lpstr>
      <vt:lpstr>Точки роста</vt:lpstr>
      <vt:lpstr>Спасибо  за внимание! 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</dc:title>
  <dc:creator>Брусова Галина Сергеевна</dc:creator>
  <cp:lastModifiedBy>Брусова Галина Сергеевна</cp:lastModifiedBy>
  <cp:revision>43</cp:revision>
  <dcterms:created xsi:type="dcterms:W3CDTF">2022-05-24T17:29:20Z</dcterms:created>
  <dcterms:modified xsi:type="dcterms:W3CDTF">2022-05-25T13:03:47Z</dcterms:modified>
</cp:coreProperties>
</file>