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70" r:id="rId9"/>
    <p:sldId id="261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/>
    <p:restoredTop sz="65814" autoAdjust="0"/>
  </p:normalViewPr>
  <p:slideViewPr>
    <p:cSldViewPr snapToGrid="0" snapToObjects="1">
      <p:cViewPr varScale="1">
        <p:scale>
          <a:sx n="76" d="100"/>
          <a:sy n="76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8791-1420-4957-883D-44C070D062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2E1A9-E85B-4D17-9BB9-8024A3EF7D45}">
      <dgm:prSet custT="1"/>
      <dgm:spPr/>
      <dgm:t>
        <a:bodyPr/>
        <a:lstStyle/>
        <a:p>
          <a:r>
            <a:rPr lang="en-US" sz="1800" dirty="0"/>
            <a:t>Train / Test</a:t>
          </a:r>
        </a:p>
      </dgm:t>
    </dgm:pt>
    <dgm:pt modelId="{3F8B6934-6461-4B09-A65D-22B5E896B1F1}" type="parTrans" cxnId="{CE64357E-A21F-4B0A-ABF7-B7BA57B3E25E}">
      <dgm:prSet/>
      <dgm:spPr/>
      <dgm:t>
        <a:bodyPr/>
        <a:lstStyle/>
        <a:p>
          <a:endParaRPr lang="en-US"/>
        </a:p>
      </dgm:t>
    </dgm:pt>
    <dgm:pt modelId="{3B94F57A-B995-4390-91B4-E002B3ADB910}" type="sibTrans" cxnId="{CE64357E-A21F-4B0A-ABF7-B7BA57B3E25E}">
      <dgm:prSet/>
      <dgm:spPr/>
      <dgm:t>
        <a:bodyPr/>
        <a:lstStyle/>
        <a:p>
          <a:endParaRPr lang="en-US"/>
        </a:p>
      </dgm:t>
    </dgm:pt>
    <dgm:pt modelId="{2DE9DC25-2234-4642-A3B8-F25FC6EDBC14}">
      <dgm:prSet custT="1"/>
      <dgm:spPr/>
      <dgm:t>
        <a:bodyPr/>
        <a:lstStyle/>
        <a:p>
          <a:r>
            <a:rPr lang="en-US" sz="2000" dirty="0"/>
            <a:t>EDA</a:t>
          </a:r>
        </a:p>
      </dgm:t>
    </dgm:pt>
    <dgm:pt modelId="{D54A96F3-E881-4EFF-A01F-42EC9074C0BA}" type="parTrans" cxnId="{B32AC85A-4E76-4612-A6B2-BF38AD1F343D}">
      <dgm:prSet/>
      <dgm:spPr/>
      <dgm:t>
        <a:bodyPr/>
        <a:lstStyle/>
        <a:p>
          <a:endParaRPr lang="en-US"/>
        </a:p>
      </dgm:t>
    </dgm:pt>
    <dgm:pt modelId="{6F54206C-ECAA-4FD9-A785-9CF8AD66C81F}" type="sibTrans" cxnId="{B32AC85A-4E76-4612-A6B2-BF38AD1F343D}">
      <dgm:prSet/>
      <dgm:spPr/>
      <dgm:t>
        <a:bodyPr/>
        <a:lstStyle/>
        <a:p>
          <a:endParaRPr lang="en-US"/>
        </a:p>
      </dgm:t>
    </dgm:pt>
    <dgm:pt modelId="{D5D43532-5039-4249-90F5-F6BB468D5FE9}">
      <dgm:prSet custT="1"/>
      <dgm:spPr/>
      <dgm:t>
        <a:bodyPr/>
        <a:lstStyle/>
        <a:p>
          <a:r>
            <a:rPr lang="en-US" sz="1600" dirty="0"/>
            <a:t>Baseline</a:t>
          </a:r>
        </a:p>
      </dgm:t>
    </dgm:pt>
    <dgm:pt modelId="{C545A824-6ADC-47C6-8372-A84FDA230B3E}" type="parTrans" cxnId="{BB1379A7-B8AE-420B-906A-EF91081B477C}">
      <dgm:prSet/>
      <dgm:spPr/>
      <dgm:t>
        <a:bodyPr/>
        <a:lstStyle/>
        <a:p>
          <a:endParaRPr lang="en-US"/>
        </a:p>
      </dgm:t>
    </dgm:pt>
    <dgm:pt modelId="{679E47DA-DC3A-4ECB-BEC3-5E5B7F56AC76}" type="sibTrans" cxnId="{BB1379A7-B8AE-420B-906A-EF91081B477C}">
      <dgm:prSet/>
      <dgm:spPr/>
      <dgm:t>
        <a:bodyPr/>
        <a:lstStyle/>
        <a:p>
          <a:endParaRPr lang="en-US"/>
        </a:p>
      </dgm:t>
    </dgm:pt>
    <dgm:pt modelId="{AB6B4108-ABAA-4BE6-87C0-9CE8262A7967}">
      <dgm:prSet custT="1"/>
      <dgm:spPr/>
      <dgm:t>
        <a:bodyPr/>
        <a:lstStyle/>
        <a:p>
          <a:r>
            <a:rPr lang="ru-RU" sz="1200" dirty="0"/>
            <a:t>Добавление фичей, оценка прироста, расширение </a:t>
          </a:r>
          <a:r>
            <a:rPr lang="en-US" sz="1200" dirty="0"/>
            <a:t>EDA</a:t>
          </a:r>
        </a:p>
      </dgm:t>
    </dgm:pt>
    <dgm:pt modelId="{0CB0D452-C2A9-4114-8E2C-48781065AE54}" type="parTrans" cxnId="{A52BBA47-EAF3-4275-84B2-6EE81360D0F1}">
      <dgm:prSet/>
      <dgm:spPr/>
      <dgm:t>
        <a:bodyPr/>
        <a:lstStyle/>
        <a:p>
          <a:endParaRPr lang="en-US"/>
        </a:p>
      </dgm:t>
    </dgm:pt>
    <dgm:pt modelId="{DABA30A3-315F-4194-887D-28F449206124}" type="sibTrans" cxnId="{A52BBA47-EAF3-4275-84B2-6EE81360D0F1}">
      <dgm:prSet/>
      <dgm:spPr/>
      <dgm:t>
        <a:bodyPr/>
        <a:lstStyle/>
        <a:p>
          <a:endParaRPr lang="en-US"/>
        </a:p>
      </dgm:t>
    </dgm:pt>
    <dgm:pt modelId="{767FC590-A39A-4831-A8F3-845C44661A1C}">
      <dgm:prSet custT="1"/>
      <dgm:spPr/>
      <dgm:t>
        <a:bodyPr/>
        <a:lstStyle/>
        <a:p>
          <a:r>
            <a:rPr lang="ru-RU" sz="1200" dirty="0"/>
            <a:t>Другие архитектуры</a:t>
          </a:r>
          <a:endParaRPr lang="en-US" sz="1200" dirty="0"/>
        </a:p>
      </dgm:t>
    </dgm:pt>
    <dgm:pt modelId="{915F44CE-C796-4B42-BDB7-0B916E3A0570}" type="parTrans" cxnId="{2C48DDC9-5C38-49FD-B591-6AF0B20A53B6}">
      <dgm:prSet/>
      <dgm:spPr/>
      <dgm:t>
        <a:bodyPr/>
        <a:lstStyle/>
        <a:p>
          <a:endParaRPr lang="en-US"/>
        </a:p>
      </dgm:t>
    </dgm:pt>
    <dgm:pt modelId="{13B90A31-FD59-4897-90BC-79FCF7DBC092}" type="sibTrans" cxnId="{2C48DDC9-5C38-49FD-B591-6AF0B20A53B6}">
      <dgm:prSet/>
      <dgm:spPr/>
      <dgm:t>
        <a:bodyPr/>
        <a:lstStyle/>
        <a:p>
          <a:endParaRPr lang="en-US"/>
        </a:p>
      </dgm:t>
    </dgm:pt>
    <dgm:pt modelId="{C8CBC5F4-E5CF-4DF8-8FF4-1251DB690187}">
      <dgm:prSet custT="1"/>
      <dgm:spPr/>
      <dgm:t>
        <a:bodyPr/>
        <a:lstStyle/>
        <a:p>
          <a:r>
            <a:rPr lang="en-US" sz="1400" dirty="0" smtClean="0"/>
            <a:t>Light</a:t>
          </a:r>
        </a:p>
        <a:p>
          <a:r>
            <a:rPr lang="en-US" sz="1400" dirty="0" smtClean="0"/>
            <a:t>AutoML</a:t>
          </a:r>
          <a:endParaRPr lang="en-US" sz="1400" dirty="0"/>
        </a:p>
      </dgm:t>
    </dgm:pt>
    <dgm:pt modelId="{1382BD21-5EC2-43BD-AEFA-58D3F41EF327}" type="parTrans" cxnId="{94AC1418-2394-4AE5-B42E-488B6FDE839A}">
      <dgm:prSet/>
      <dgm:spPr/>
      <dgm:t>
        <a:bodyPr/>
        <a:lstStyle/>
        <a:p>
          <a:endParaRPr lang="en-US"/>
        </a:p>
      </dgm:t>
    </dgm:pt>
    <dgm:pt modelId="{D8D5B469-AD56-45FF-BE67-1253D93A3D32}" type="sibTrans" cxnId="{94AC1418-2394-4AE5-B42E-488B6FDE839A}">
      <dgm:prSet/>
      <dgm:spPr/>
      <dgm:t>
        <a:bodyPr/>
        <a:lstStyle/>
        <a:p>
          <a:endParaRPr lang="en-US"/>
        </a:p>
      </dgm:t>
    </dgm:pt>
    <dgm:pt modelId="{FBA630E7-B156-44AF-9808-5C6AF211295E}">
      <dgm:prSet custT="1"/>
      <dgm:spPr/>
      <dgm:t>
        <a:bodyPr/>
        <a:lstStyle/>
        <a:p>
          <a:r>
            <a:rPr lang="ru-RU" sz="1400" dirty="0"/>
            <a:t>Подбор гиперпараметров и выбор финальной модели</a:t>
          </a:r>
          <a:endParaRPr lang="en-US" sz="1400" dirty="0"/>
        </a:p>
      </dgm:t>
    </dgm:pt>
    <dgm:pt modelId="{4E06BDAB-767D-4D72-9AF6-C03A48BE15CF}" type="parTrans" cxnId="{0320A08C-8017-49A3-AEDA-FCFA7AB80026}">
      <dgm:prSet/>
      <dgm:spPr/>
      <dgm:t>
        <a:bodyPr/>
        <a:lstStyle/>
        <a:p>
          <a:endParaRPr lang="ru-RU"/>
        </a:p>
      </dgm:t>
    </dgm:pt>
    <dgm:pt modelId="{318FE443-F83E-44A2-A98A-F65ADCAE7A8B}" type="sibTrans" cxnId="{0320A08C-8017-49A3-AEDA-FCFA7AB80026}">
      <dgm:prSet/>
      <dgm:spPr/>
      <dgm:t>
        <a:bodyPr/>
        <a:lstStyle/>
        <a:p>
          <a:endParaRPr lang="ru-RU"/>
        </a:p>
      </dgm:t>
    </dgm:pt>
    <dgm:pt modelId="{62B4C578-C425-C64D-9058-D8B81ECED111}" type="pres">
      <dgm:prSet presAssocID="{FDA28791-1420-4957-883D-44C070D0620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6D27EA23-CF74-4835-AA1F-ED45AF5D27BE}" type="pres">
      <dgm:prSet presAssocID="{FBA630E7-B156-44AF-9808-5C6AF211295E}" presName="Accent7" presStyleCnt="0"/>
      <dgm:spPr/>
    </dgm:pt>
    <dgm:pt modelId="{59730715-B1FC-4A1A-A23C-8CD8B7041DC5}" type="pres">
      <dgm:prSet presAssocID="{FBA630E7-B156-44AF-9808-5C6AF211295E}" presName="Accent" presStyleLbl="node1" presStyleIdx="0" presStyleCnt="14"/>
      <dgm:spPr/>
    </dgm:pt>
    <dgm:pt modelId="{DB4BAD81-205D-46D2-8BE4-9AB8E1D1C8AD}" type="pres">
      <dgm:prSet presAssocID="{FBA630E7-B156-44AF-9808-5C6AF211295E}" presName="ParentBackground7" presStyleCnt="0"/>
      <dgm:spPr/>
    </dgm:pt>
    <dgm:pt modelId="{C4FD308D-23B2-4382-A957-D6E7024FEB2C}" type="pres">
      <dgm:prSet presAssocID="{FBA630E7-B156-44AF-9808-5C6AF211295E}" presName="ParentBackground" presStyleLbl="node1" presStyleIdx="1" presStyleCnt="14"/>
      <dgm:spPr/>
      <dgm:t>
        <a:bodyPr/>
        <a:lstStyle/>
        <a:p>
          <a:endParaRPr lang="ru-RU"/>
        </a:p>
      </dgm:t>
    </dgm:pt>
    <dgm:pt modelId="{516A0578-A7EE-408B-ACE5-D93781F1547F}" type="pres">
      <dgm:prSet presAssocID="{FBA630E7-B156-44AF-9808-5C6AF211295E}" presName="Parent7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A4136-993A-C84B-8DBE-8F72A365EB20}" type="pres">
      <dgm:prSet presAssocID="{C8CBC5F4-E5CF-4DF8-8FF4-1251DB690187}" presName="Accent6" presStyleCnt="0"/>
      <dgm:spPr/>
    </dgm:pt>
    <dgm:pt modelId="{D2445EB5-6ADB-394D-A4FC-C40655426F6A}" type="pres">
      <dgm:prSet presAssocID="{C8CBC5F4-E5CF-4DF8-8FF4-1251DB690187}" presName="Accent" presStyleLbl="node1" presStyleIdx="2" presStyleCnt="14"/>
      <dgm:spPr/>
    </dgm:pt>
    <dgm:pt modelId="{01D7BD16-55D1-C544-8B41-C5284464328F}" type="pres">
      <dgm:prSet presAssocID="{C8CBC5F4-E5CF-4DF8-8FF4-1251DB690187}" presName="ParentBackground6" presStyleCnt="0"/>
      <dgm:spPr/>
    </dgm:pt>
    <dgm:pt modelId="{A6268C5E-1764-E149-BD23-3B70714CF07B}" type="pres">
      <dgm:prSet presAssocID="{C8CBC5F4-E5CF-4DF8-8FF4-1251DB690187}" presName="ParentBackground" presStyleLbl="node1" presStyleIdx="3" presStyleCnt="14"/>
      <dgm:spPr/>
      <dgm:t>
        <a:bodyPr/>
        <a:lstStyle/>
        <a:p>
          <a:endParaRPr lang="ru-RU"/>
        </a:p>
      </dgm:t>
    </dgm:pt>
    <dgm:pt modelId="{366B2CBB-0F1C-DF4D-8A72-9470D08959CF}" type="pres">
      <dgm:prSet presAssocID="{C8CBC5F4-E5CF-4DF8-8FF4-1251DB69018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F3186B-B670-2149-90BF-496E05C48CA2}" type="pres">
      <dgm:prSet presAssocID="{767FC590-A39A-4831-A8F3-845C44661A1C}" presName="Accent5" presStyleCnt="0"/>
      <dgm:spPr/>
    </dgm:pt>
    <dgm:pt modelId="{AC6EFAED-081D-CD4E-A35F-FEB6A5B38BEA}" type="pres">
      <dgm:prSet presAssocID="{767FC590-A39A-4831-A8F3-845C44661A1C}" presName="Accent" presStyleLbl="node1" presStyleIdx="4" presStyleCnt="14"/>
      <dgm:spPr/>
    </dgm:pt>
    <dgm:pt modelId="{C53F9A86-E698-7545-A728-4E68F0DABA1F}" type="pres">
      <dgm:prSet presAssocID="{767FC590-A39A-4831-A8F3-845C44661A1C}" presName="ParentBackground5" presStyleCnt="0"/>
      <dgm:spPr/>
    </dgm:pt>
    <dgm:pt modelId="{AC997F06-7BD8-EC47-A078-E3FB44975C6F}" type="pres">
      <dgm:prSet presAssocID="{767FC590-A39A-4831-A8F3-845C44661A1C}" presName="ParentBackground" presStyleLbl="node1" presStyleIdx="5" presStyleCnt="14"/>
      <dgm:spPr/>
      <dgm:t>
        <a:bodyPr/>
        <a:lstStyle/>
        <a:p>
          <a:endParaRPr lang="ru-RU"/>
        </a:p>
      </dgm:t>
    </dgm:pt>
    <dgm:pt modelId="{BBA0AEFA-26D4-E14A-8815-2ED27A6E8FB8}" type="pres">
      <dgm:prSet presAssocID="{767FC590-A39A-4831-A8F3-845C44661A1C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9C32B-3693-E448-A2AA-875AA9E94E4D}" type="pres">
      <dgm:prSet presAssocID="{AB6B4108-ABAA-4BE6-87C0-9CE8262A7967}" presName="Accent4" presStyleCnt="0"/>
      <dgm:spPr/>
    </dgm:pt>
    <dgm:pt modelId="{562D044F-02FB-ED44-9221-6CBA268983A9}" type="pres">
      <dgm:prSet presAssocID="{AB6B4108-ABAA-4BE6-87C0-9CE8262A7967}" presName="Accent" presStyleLbl="node1" presStyleIdx="6" presStyleCnt="14"/>
      <dgm:spPr/>
    </dgm:pt>
    <dgm:pt modelId="{17C61595-5FE5-2842-8B3A-684E3CEB9468}" type="pres">
      <dgm:prSet presAssocID="{AB6B4108-ABAA-4BE6-87C0-9CE8262A7967}" presName="ParentBackground4" presStyleCnt="0"/>
      <dgm:spPr/>
    </dgm:pt>
    <dgm:pt modelId="{8A42DB13-70BD-B64F-ACBD-55F98A1FF5CA}" type="pres">
      <dgm:prSet presAssocID="{AB6B4108-ABAA-4BE6-87C0-9CE8262A7967}" presName="ParentBackground" presStyleLbl="node1" presStyleIdx="7" presStyleCnt="14"/>
      <dgm:spPr/>
      <dgm:t>
        <a:bodyPr/>
        <a:lstStyle/>
        <a:p>
          <a:endParaRPr lang="ru-RU"/>
        </a:p>
      </dgm:t>
    </dgm:pt>
    <dgm:pt modelId="{25967A50-46C9-2744-AF1B-59E95121E01F}" type="pres">
      <dgm:prSet presAssocID="{AB6B4108-ABAA-4BE6-87C0-9CE8262A796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DF185C-F4DD-7F4E-938E-432FD82A7EC8}" type="pres">
      <dgm:prSet presAssocID="{D5D43532-5039-4249-90F5-F6BB468D5FE9}" presName="Accent3" presStyleCnt="0"/>
      <dgm:spPr/>
    </dgm:pt>
    <dgm:pt modelId="{83B9B017-8447-5B47-A601-8740828F65D6}" type="pres">
      <dgm:prSet presAssocID="{D5D43532-5039-4249-90F5-F6BB468D5FE9}" presName="Accent" presStyleLbl="node1" presStyleIdx="8" presStyleCnt="14"/>
      <dgm:spPr/>
    </dgm:pt>
    <dgm:pt modelId="{5F150E4F-28D8-B34C-94D9-7EF258322BC7}" type="pres">
      <dgm:prSet presAssocID="{D5D43532-5039-4249-90F5-F6BB468D5FE9}" presName="ParentBackground3" presStyleCnt="0"/>
      <dgm:spPr/>
    </dgm:pt>
    <dgm:pt modelId="{D9E104C6-FFA7-1243-A76D-4D75D89664CD}" type="pres">
      <dgm:prSet presAssocID="{D5D43532-5039-4249-90F5-F6BB468D5FE9}" presName="ParentBackground" presStyleLbl="node1" presStyleIdx="9" presStyleCnt="14"/>
      <dgm:spPr/>
      <dgm:t>
        <a:bodyPr/>
        <a:lstStyle/>
        <a:p>
          <a:endParaRPr lang="ru-RU"/>
        </a:p>
      </dgm:t>
    </dgm:pt>
    <dgm:pt modelId="{9049400D-CB9C-9946-ABB8-380C8F09852B}" type="pres">
      <dgm:prSet presAssocID="{D5D43532-5039-4249-90F5-F6BB468D5FE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D2EFB0-2E81-5240-B702-8D2F42829493}" type="pres">
      <dgm:prSet presAssocID="{2DE9DC25-2234-4642-A3B8-F25FC6EDBC14}" presName="Accent2" presStyleCnt="0"/>
      <dgm:spPr/>
    </dgm:pt>
    <dgm:pt modelId="{A0AF8A19-0ED1-4242-A761-FF2090ACE5CC}" type="pres">
      <dgm:prSet presAssocID="{2DE9DC25-2234-4642-A3B8-F25FC6EDBC14}" presName="Accent" presStyleLbl="node1" presStyleIdx="10" presStyleCnt="14"/>
      <dgm:spPr/>
    </dgm:pt>
    <dgm:pt modelId="{9A672AB4-0EC0-8147-A705-741E2C9D32F5}" type="pres">
      <dgm:prSet presAssocID="{2DE9DC25-2234-4642-A3B8-F25FC6EDBC14}" presName="ParentBackground2" presStyleCnt="0"/>
      <dgm:spPr/>
    </dgm:pt>
    <dgm:pt modelId="{30294968-378C-7344-9042-1033225D9764}" type="pres">
      <dgm:prSet presAssocID="{2DE9DC25-2234-4642-A3B8-F25FC6EDBC14}" presName="ParentBackground" presStyleLbl="node1" presStyleIdx="11" presStyleCnt="14"/>
      <dgm:spPr/>
      <dgm:t>
        <a:bodyPr/>
        <a:lstStyle/>
        <a:p>
          <a:endParaRPr lang="ru-RU"/>
        </a:p>
      </dgm:t>
    </dgm:pt>
    <dgm:pt modelId="{3EC9168F-D62F-894F-984F-F24D5C5DCA56}" type="pres">
      <dgm:prSet presAssocID="{2DE9DC25-2234-4642-A3B8-F25FC6EDBC14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C2CA5-5688-5142-8AA9-16FA9860E834}" type="pres">
      <dgm:prSet presAssocID="{9BC2E1A9-E85B-4D17-9BB9-8024A3EF7D45}" presName="Accent1" presStyleCnt="0"/>
      <dgm:spPr/>
    </dgm:pt>
    <dgm:pt modelId="{337B4B59-7214-D140-87D8-1364F723743D}" type="pres">
      <dgm:prSet presAssocID="{9BC2E1A9-E85B-4D17-9BB9-8024A3EF7D45}" presName="Accent" presStyleLbl="node1" presStyleIdx="12" presStyleCnt="14"/>
      <dgm:spPr/>
    </dgm:pt>
    <dgm:pt modelId="{8A68E68B-6EA5-E24B-9A76-15933D2734AD}" type="pres">
      <dgm:prSet presAssocID="{9BC2E1A9-E85B-4D17-9BB9-8024A3EF7D45}" presName="ParentBackground1" presStyleCnt="0"/>
      <dgm:spPr/>
    </dgm:pt>
    <dgm:pt modelId="{22293B78-BC58-4F4B-AEC7-896D77001E9E}" type="pres">
      <dgm:prSet presAssocID="{9BC2E1A9-E85B-4D17-9BB9-8024A3EF7D45}" presName="ParentBackground" presStyleLbl="node1" presStyleIdx="13" presStyleCnt="14"/>
      <dgm:spPr/>
      <dgm:t>
        <a:bodyPr/>
        <a:lstStyle/>
        <a:p>
          <a:endParaRPr lang="ru-RU"/>
        </a:p>
      </dgm:t>
    </dgm:pt>
    <dgm:pt modelId="{651397F4-DB39-644C-BB86-44D633EC34A6}" type="pres">
      <dgm:prSet presAssocID="{9BC2E1A9-E85B-4D17-9BB9-8024A3EF7D4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45230E-3A0C-4444-94F7-6623D61E36FF}" type="presOf" srcId="{767FC590-A39A-4831-A8F3-845C44661A1C}" destId="{BBA0AEFA-26D4-E14A-8815-2ED27A6E8FB8}" srcOrd="1" destOrd="0" presId="urn:microsoft.com/office/officeart/2018/layout/CircleProcess"/>
    <dgm:cxn modelId="{A637EE8C-6333-474B-BFC3-77E418654208}" type="presOf" srcId="{9BC2E1A9-E85B-4D17-9BB9-8024A3EF7D45}" destId="{22293B78-BC58-4F4B-AEC7-896D77001E9E}" srcOrd="0" destOrd="0" presId="urn:microsoft.com/office/officeart/2018/layout/CircleProcess"/>
    <dgm:cxn modelId="{BB1379A7-B8AE-420B-906A-EF91081B477C}" srcId="{FDA28791-1420-4957-883D-44C070D0620A}" destId="{D5D43532-5039-4249-90F5-F6BB468D5FE9}" srcOrd="2" destOrd="0" parTransId="{C545A824-6ADC-47C6-8372-A84FDA230B3E}" sibTransId="{679E47DA-DC3A-4ECB-BEC3-5E5B7F56AC76}"/>
    <dgm:cxn modelId="{F9DD2A02-81C5-E247-B90C-6AAE307188AB}" type="presOf" srcId="{FDA28791-1420-4957-883D-44C070D0620A}" destId="{62B4C578-C425-C64D-9058-D8B81ECED111}" srcOrd="0" destOrd="0" presId="urn:microsoft.com/office/officeart/2018/layout/CircleProcess"/>
    <dgm:cxn modelId="{A52BBA47-EAF3-4275-84B2-6EE81360D0F1}" srcId="{FDA28791-1420-4957-883D-44C070D0620A}" destId="{AB6B4108-ABAA-4BE6-87C0-9CE8262A7967}" srcOrd="3" destOrd="0" parTransId="{0CB0D452-C2A9-4114-8E2C-48781065AE54}" sibTransId="{DABA30A3-315F-4194-887D-28F449206124}"/>
    <dgm:cxn modelId="{7C8D6D46-02EA-7543-942E-37639F94F795}" type="presOf" srcId="{C8CBC5F4-E5CF-4DF8-8FF4-1251DB690187}" destId="{A6268C5E-1764-E149-BD23-3B70714CF07B}" srcOrd="0" destOrd="0" presId="urn:microsoft.com/office/officeart/2018/layout/CircleProcess"/>
    <dgm:cxn modelId="{6E7AEFB4-196D-744D-9D49-42B6CBBFB92F}" type="presOf" srcId="{D5D43532-5039-4249-90F5-F6BB468D5FE9}" destId="{D9E104C6-FFA7-1243-A76D-4D75D89664CD}" srcOrd="0" destOrd="0" presId="urn:microsoft.com/office/officeart/2018/layout/CircleProcess"/>
    <dgm:cxn modelId="{CE64357E-A21F-4B0A-ABF7-B7BA57B3E25E}" srcId="{FDA28791-1420-4957-883D-44C070D0620A}" destId="{9BC2E1A9-E85B-4D17-9BB9-8024A3EF7D45}" srcOrd="0" destOrd="0" parTransId="{3F8B6934-6461-4B09-A65D-22B5E896B1F1}" sibTransId="{3B94F57A-B995-4390-91B4-E002B3ADB910}"/>
    <dgm:cxn modelId="{B32AC85A-4E76-4612-A6B2-BF38AD1F343D}" srcId="{FDA28791-1420-4957-883D-44C070D0620A}" destId="{2DE9DC25-2234-4642-A3B8-F25FC6EDBC14}" srcOrd="1" destOrd="0" parTransId="{D54A96F3-E881-4EFF-A01F-42EC9074C0BA}" sibTransId="{6F54206C-ECAA-4FD9-A785-9CF8AD66C81F}"/>
    <dgm:cxn modelId="{D2033C25-1171-B843-89D1-C71A7169CB57}" type="presOf" srcId="{C8CBC5F4-E5CF-4DF8-8FF4-1251DB690187}" destId="{366B2CBB-0F1C-DF4D-8A72-9470D08959CF}" srcOrd="1" destOrd="0" presId="urn:microsoft.com/office/officeart/2018/layout/CircleProcess"/>
    <dgm:cxn modelId="{94AC1418-2394-4AE5-B42E-488B6FDE839A}" srcId="{FDA28791-1420-4957-883D-44C070D0620A}" destId="{C8CBC5F4-E5CF-4DF8-8FF4-1251DB690187}" srcOrd="5" destOrd="0" parTransId="{1382BD21-5EC2-43BD-AEFA-58D3F41EF327}" sibTransId="{D8D5B469-AD56-45FF-BE67-1253D93A3D32}"/>
    <dgm:cxn modelId="{2C48DDC9-5C38-49FD-B591-6AF0B20A53B6}" srcId="{FDA28791-1420-4957-883D-44C070D0620A}" destId="{767FC590-A39A-4831-A8F3-845C44661A1C}" srcOrd="4" destOrd="0" parTransId="{915F44CE-C796-4B42-BDB7-0B916E3A0570}" sibTransId="{13B90A31-FD59-4897-90BC-79FCF7DBC092}"/>
    <dgm:cxn modelId="{2BA086BB-4930-2E4A-894C-3B7F3E719389}" type="presOf" srcId="{D5D43532-5039-4249-90F5-F6BB468D5FE9}" destId="{9049400D-CB9C-9946-ABB8-380C8F09852B}" srcOrd="1" destOrd="0" presId="urn:microsoft.com/office/officeart/2018/layout/CircleProcess"/>
    <dgm:cxn modelId="{0320A08C-8017-49A3-AEDA-FCFA7AB80026}" srcId="{FDA28791-1420-4957-883D-44C070D0620A}" destId="{FBA630E7-B156-44AF-9808-5C6AF211295E}" srcOrd="6" destOrd="0" parTransId="{4E06BDAB-767D-4D72-9AF6-C03A48BE15CF}" sibTransId="{318FE443-F83E-44A2-A98A-F65ADCAE7A8B}"/>
    <dgm:cxn modelId="{16258DC7-966D-0D4B-9610-B181C5D50CD3}" type="presOf" srcId="{AB6B4108-ABAA-4BE6-87C0-9CE8262A7967}" destId="{8A42DB13-70BD-B64F-ACBD-55F98A1FF5CA}" srcOrd="0" destOrd="0" presId="urn:microsoft.com/office/officeart/2018/layout/CircleProcess"/>
    <dgm:cxn modelId="{F1A7154F-02FB-604A-BCB9-1C76D56B43BF}" type="presOf" srcId="{2DE9DC25-2234-4642-A3B8-F25FC6EDBC14}" destId="{3EC9168F-D62F-894F-984F-F24D5C5DCA56}" srcOrd="1" destOrd="0" presId="urn:microsoft.com/office/officeart/2018/layout/CircleProcess"/>
    <dgm:cxn modelId="{BE1B33B4-FEA6-CF41-B528-5E479F7CAB9B}" type="presOf" srcId="{767FC590-A39A-4831-A8F3-845C44661A1C}" destId="{AC997F06-7BD8-EC47-A078-E3FB44975C6F}" srcOrd="0" destOrd="0" presId="urn:microsoft.com/office/officeart/2018/layout/CircleProcess"/>
    <dgm:cxn modelId="{D509A144-C9B2-4EE8-90C3-B5EE72F8180F}" type="presOf" srcId="{FBA630E7-B156-44AF-9808-5C6AF211295E}" destId="{C4FD308D-23B2-4382-A957-D6E7024FEB2C}" srcOrd="0" destOrd="0" presId="urn:microsoft.com/office/officeart/2018/layout/CircleProcess"/>
    <dgm:cxn modelId="{D10EFA50-D974-F04C-877A-BB9EACD88C9D}" type="presOf" srcId="{2DE9DC25-2234-4642-A3B8-F25FC6EDBC14}" destId="{30294968-378C-7344-9042-1033225D9764}" srcOrd="0" destOrd="0" presId="urn:microsoft.com/office/officeart/2018/layout/CircleProcess"/>
    <dgm:cxn modelId="{AB01CF37-65F4-7644-9AD4-B2E2C1B293AA}" type="presOf" srcId="{AB6B4108-ABAA-4BE6-87C0-9CE8262A7967}" destId="{25967A50-46C9-2744-AF1B-59E95121E01F}" srcOrd="1" destOrd="0" presId="urn:microsoft.com/office/officeart/2018/layout/CircleProcess"/>
    <dgm:cxn modelId="{81E5BC03-22EE-42B2-9DA0-99D7C42C6E9F}" type="presOf" srcId="{FBA630E7-B156-44AF-9808-5C6AF211295E}" destId="{516A0578-A7EE-408B-ACE5-D93781F1547F}" srcOrd="1" destOrd="0" presId="urn:microsoft.com/office/officeart/2018/layout/CircleProcess"/>
    <dgm:cxn modelId="{6E2F6CC2-B55B-2B44-BB0C-7569973AB902}" type="presOf" srcId="{9BC2E1A9-E85B-4D17-9BB9-8024A3EF7D45}" destId="{651397F4-DB39-644C-BB86-44D633EC34A6}" srcOrd="1" destOrd="0" presId="urn:microsoft.com/office/officeart/2018/layout/CircleProcess"/>
    <dgm:cxn modelId="{22B814F5-75D5-4159-89B3-1A72F9226978}" type="presParOf" srcId="{62B4C578-C425-C64D-9058-D8B81ECED111}" destId="{6D27EA23-CF74-4835-AA1F-ED45AF5D27BE}" srcOrd="0" destOrd="0" presId="urn:microsoft.com/office/officeart/2018/layout/CircleProcess"/>
    <dgm:cxn modelId="{97E883EF-C50E-49AB-8C67-517F9F995B07}" type="presParOf" srcId="{6D27EA23-CF74-4835-AA1F-ED45AF5D27BE}" destId="{59730715-B1FC-4A1A-A23C-8CD8B7041DC5}" srcOrd="0" destOrd="0" presId="urn:microsoft.com/office/officeart/2018/layout/CircleProcess"/>
    <dgm:cxn modelId="{EF008D93-4E7C-4D50-AF89-D0E4C8A6C61C}" type="presParOf" srcId="{62B4C578-C425-C64D-9058-D8B81ECED111}" destId="{DB4BAD81-205D-46D2-8BE4-9AB8E1D1C8AD}" srcOrd="1" destOrd="0" presId="urn:microsoft.com/office/officeart/2018/layout/CircleProcess"/>
    <dgm:cxn modelId="{872DF212-2DB5-40F7-AACC-F52A00440FAF}" type="presParOf" srcId="{DB4BAD81-205D-46D2-8BE4-9AB8E1D1C8AD}" destId="{C4FD308D-23B2-4382-A957-D6E7024FEB2C}" srcOrd="0" destOrd="0" presId="urn:microsoft.com/office/officeart/2018/layout/CircleProcess"/>
    <dgm:cxn modelId="{E887B693-87BD-4664-A5F2-4BF3ABDA9AC8}" type="presParOf" srcId="{62B4C578-C425-C64D-9058-D8B81ECED111}" destId="{516A0578-A7EE-408B-ACE5-D93781F1547F}" srcOrd="2" destOrd="0" presId="urn:microsoft.com/office/officeart/2018/layout/CircleProcess"/>
    <dgm:cxn modelId="{9E9EE7ED-0DD5-1144-807D-3292C47452D2}" type="presParOf" srcId="{62B4C578-C425-C64D-9058-D8B81ECED111}" destId="{C0EA4136-993A-C84B-8DBE-8F72A365EB20}" srcOrd="3" destOrd="0" presId="urn:microsoft.com/office/officeart/2018/layout/CircleProcess"/>
    <dgm:cxn modelId="{81C71011-313C-7448-8FC3-691BA0627ABF}" type="presParOf" srcId="{C0EA4136-993A-C84B-8DBE-8F72A365EB20}" destId="{D2445EB5-6ADB-394D-A4FC-C40655426F6A}" srcOrd="0" destOrd="0" presId="urn:microsoft.com/office/officeart/2018/layout/CircleProcess"/>
    <dgm:cxn modelId="{F5FF4A6D-81C1-5442-98CF-C32150BB9DAA}" type="presParOf" srcId="{62B4C578-C425-C64D-9058-D8B81ECED111}" destId="{01D7BD16-55D1-C544-8B41-C5284464328F}" srcOrd="4" destOrd="0" presId="urn:microsoft.com/office/officeart/2018/layout/CircleProcess"/>
    <dgm:cxn modelId="{56AF6B79-49BC-9B4A-95FB-DC20D41ABA7E}" type="presParOf" srcId="{01D7BD16-55D1-C544-8B41-C5284464328F}" destId="{A6268C5E-1764-E149-BD23-3B70714CF07B}" srcOrd="0" destOrd="0" presId="urn:microsoft.com/office/officeart/2018/layout/CircleProcess"/>
    <dgm:cxn modelId="{E3FCC2EE-5E8C-F143-B6F0-4BF0F31E35CE}" type="presParOf" srcId="{62B4C578-C425-C64D-9058-D8B81ECED111}" destId="{366B2CBB-0F1C-DF4D-8A72-9470D08959CF}" srcOrd="5" destOrd="0" presId="urn:microsoft.com/office/officeart/2018/layout/CircleProcess"/>
    <dgm:cxn modelId="{A465BDEE-160B-3B40-A682-17F2E379BDD3}" type="presParOf" srcId="{62B4C578-C425-C64D-9058-D8B81ECED111}" destId="{44F3186B-B670-2149-90BF-496E05C48CA2}" srcOrd="6" destOrd="0" presId="urn:microsoft.com/office/officeart/2018/layout/CircleProcess"/>
    <dgm:cxn modelId="{DDCE9066-9C7F-AC4E-9574-A745A7571231}" type="presParOf" srcId="{44F3186B-B670-2149-90BF-496E05C48CA2}" destId="{AC6EFAED-081D-CD4E-A35F-FEB6A5B38BEA}" srcOrd="0" destOrd="0" presId="urn:microsoft.com/office/officeart/2018/layout/CircleProcess"/>
    <dgm:cxn modelId="{9314A634-AE77-C044-B9B2-432A750CB4FB}" type="presParOf" srcId="{62B4C578-C425-C64D-9058-D8B81ECED111}" destId="{C53F9A86-E698-7545-A728-4E68F0DABA1F}" srcOrd="7" destOrd="0" presId="urn:microsoft.com/office/officeart/2018/layout/CircleProcess"/>
    <dgm:cxn modelId="{395D92A4-6BF8-2343-A9B2-461024A16DE7}" type="presParOf" srcId="{C53F9A86-E698-7545-A728-4E68F0DABA1F}" destId="{AC997F06-7BD8-EC47-A078-E3FB44975C6F}" srcOrd="0" destOrd="0" presId="urn:microsoft.com/office/officeart/2018/layout/CircleProcess"/>
    <dgm:cxn modelId="{51D79D20-76DB-084C-8AF7-5F61DD24DC9B}" type="presParOf" srcId="{62B4C578-C425-C64D-9058-D8B81ECED111}" destId="{BBA0AEFA-26D4-E14A-8815-2ED27A6E8FB8}" srcOrd="8" destOrd="0" presId="urn:microsoft.com/office/officeart/2018/layout/CircleProcess"/>
    <dgm:cxn modelId="{DF550480-73B3-2345-B144-C4ED3182AA99}" type="presParOf" srcId="{62B4C578-C425-C64D-9058-D8B81ECED111}" destId="{E029C32B-3693-E448-A2AA-875AA9E94E4D}" srcOrd="9" destOrd="0" presId="urn:microsoft.com/office/officeart/2018/layout/CircleProcess"/>
    <dgm:cxn modelId="{CDBC1E44-9A71-A541-9BD7-BF03708B82FC}" type="presParOf" srcId="{E029C32B-3693-E448-A2AA-875AA9E94E4D}" destId="{562D044F-02FB-ED44-9221-6CBA268983A9}" srcOrd="0" destOrd="0" presId="urn:microsoft.com/office/officeart/2018/layout/CircleProcess"/>
    <dgm:cxn modelId="{3A39631B-0C88-9241-9470-C86DAD608302}" type="presParOf" srcId="{62B4C578-C425-C64D-9058-D8B81ECED111}" destId="{17C61595-5FE5-2842-8B3A-684E3CEB9468}" srcOrd="10" destOrd="0" presId="urn:microsoft.com/office/officeart/2018/layout/CircleProcess"/>
    <dgm:cxn modelId="{C015E397-489D-1640-805F-E89B2804DD25}" type="presParOf" srcId="{17C61595-5FE5-2842-8B3A-684E3CEB9468}" destId="{8A42DB13-70BD-B64F-ACBD-55F98A1FF5CA}" srcOrd="0" destOrd="0" presId="urn:microsoft.com/office/officeart/2018/layout/CircleProcess"/>
    <dgm:cxn modelId="{EBD294C3-7C4B-BB4C-B0D6-7CE08D4D0911}" type="presParOf" srcId="{62B4C578-C425-C64D-9058-D8B81ECED111}" destId="{25967A50-46C9-2744-AF1B-59E95121E01F}" srcOrd="11" destOrd="0" presId="urn:microsoft.com/office/officeart/2018/layout/CircleProcess"/>
    <dgm:cxn modelId="{FCA040DA-2BBB-FB4D-A262-08AE6294ED7B}" type="presParOf" srcId="{62B4C578-C425-C64D-9058-D8B81ECED111}" destId="{97DF185C-F4DD-7F4E-938E-432FD82A7EC8}" srcOrd="12" destOrd="0" presId="urn:microsoft.com/office/officeart/2018/layout/CircleProcess"/>
    <dgm:cxn modelId="{D0E5239C-223E-8343-BA62-9DE766E18D9A}" type="presParOf" srcId="{97DF185C-F4DD-7F4E-938E-432FD82A7EC8}" destId="{83B9B017-8447-5B47-A601-8740828F65D6}" srcOrd="0" destOrd="0" presId="urn:microsoft.com/office/officeart/2018/layout/CircleProcess"/>
    <dgm:cxn modelId="{D1E46FC7-820E-0D44-8314-F59B3378744D}" type="presParOf" srcId="{62B4C578-C425-C64D-9058-D8B81ECED111}" destId="{5F150E4F-28D8-B34C-94D9-7EF258322BC7}" srcOrd="13" destOrd="0" presId="urn:microsoft.com/office/officeart/2018/layout/CircleProcess"/>
    <dgm:cxn modelId="{8D563937-4D0C-7240-8FBC-9A572D99EFDE}" type="presParOf" srcId="{5F150E4F-28D8-B34C-94D9-7EF258322BC7}" destId="{D9E104C6-FFA7-1243-A76D-4D75D89664CD}" srcOrd="0" destOrd="0" presId="urn:microsoft.com/office/officeart/2018/layout/CircleProcess"/>
    <dgm:cxn modelId="{6521E12C-F935-5C45-BE46-7AEFBE99D8AE}" type="presParOf" srcId="{62B4C578-C425-C64D-9058-D8B81ECED111}" destId="{9049400D-CB9C-9946-ABB8-380C8F09852B}" srcOrd="14" destOrd="0" presId="urn:microsoft.com/office/officeart/2018/layout/CircleProcess"/>
    <dgm:cxn modelId="{732091A9-E937-504F-92F5-DFCAB97F2BC8}" type="presParOf" srcId="{62B4C578-C425-C64D-9058-D8B81ECED111}" destId="{F1D2EFB0-2E81-5240-B702-8D2F42829493}" srcOrd="15" destOrd="0" presId="urn:microsoft.com/office/officeart/2018/layout/CircleProcess"/>
    <dgm:cxn modelId="{E74F8A04-4770-754E-A2E9-384FDFD36251}" type="presParOf" srcId="{F1D2EFB0-2E81-5240-B702-8D2F42829493}" destId="{A0AF8A19-0ED1-4242-A761-FF2090ACE5CC}" srcOrd="0" destOrd="0" presId="urn:microsoft.com/office/officeart/2018/layout/CircleProcess"/>
    <dgm:cxn modelId="{89CB7756-9CB4-9541-9E3D-268C8A1B52B3}" type="presParOf" srcId="{62B4C578-C425-C64D-9058-D8B81ECED111}" destId="{9A672AB4-0EC0-8147-A705-741E2C9D32F5}" srcOrd="16" destOrd="0" presId="urn:microsoft.com/office/officeart/2018/layout/CircleProcess"/>
    <dgm:cxn modelId="{2148FD9C-8E31-6B4F-AFD8-C77EAE4D320D}" type="presParOf" srcId="{9A672AB4-0EC0-8147-A705-741E2C9D32F5}" destId="{30294968-378C-7344-9042-1033225D9764}" srcOrd="0" destOrd="0" presId="urn:microsoft.com/office/officeart/2018/layout/CircleProcess"/>
    <dgm:cxn modelId="{2025A1C4-0DBB-3945-A836-C36F8D3D5C53}" type="presParOf" srcId="{62B4C578-C425-C64D-9058-D8B81ECED111}" destId="{3EC9168F-D62F-894F-984F-F24D5C5DCA56}" srcOrd="17" destOrd="0" presId="urn:microsoft.com/office/officeart/2018/layout/CircleProcess"/>
    <dgm:cxn modelId="{4CEC9AF6-E3E2-C74F-9169-F40A31232F9D}" type="presParOf" srcId="{62B4C578-C425-C64D-9058-D8B81ECED111}" destId="{7FAC2CA5-5688-5142-8AA9-16FA9860E834}" srcOrd="18" destOrd="0" presId="urn:microsoft.com/office/officeart/2018/layout/CircleProcess"/>
    <dgm:cxn modelId="{63C5BD4C-7A6C-1C4E-A9E3-BAC195C0D3E7}" type="presParOf" srcId="{7FAC2CA5-5688-5142-8AA9-16FA9860E834}" destId="{337B4B59-7214-D140-87D8-1364F723743D}" srcOrd="0" destOrd="0" presId="urn:microsoft.com/office/officeart/2018/layout/CircleProcess"/>
    <dgm:cxn modelId="{6514C6ED-6580-A747-AEB7-B770048D27E3}" type="presParOf" srcId="{62B4C578-C425-C64D-9058-D8B81ECED111}" destId="{8A68E68B-6EA5-E24B-9A76-15933D2734AD}" srcOrd="19" destOrd="0" presId="urn:microsoft.com/office/officeart/2018/layout/CircleProcess"/>
    <dgm:cxn modelId="{B4F42B43-B2B3-3D4F-8349-759601C7E861}" type="presParOf" srcId="{8A68E68B-6EA5-E24B-9A76-15933D2734AD}" destId="{22293B78-BC58-4F4B-AEC7-896D77001E9E}" srcOrd="0" destOrd="0" presId="urn:microsoft.com/office/officeart/2018/layout/CircleProcess"/>
    <dgm:cxn modelId="{B7F5EE75-4A5B-B344-9ECB-33F65EDC8F7E}" type="presParOf" srcId="{62B4C578-C425-C64D-9058-D8B81ECED111}" destId="{651397F4-DB39-644C-BB86-44D633EC34A6}" srcOrd="20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/>
            <a:t>Tabnet</a:t>
          </a:r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4"/>
      <dgm:spPr/>
    </dgm:pt>
    <dgm:pt modelId="{99F2A621-D307-6247-9BEB-E7A8C3D1AE05}" type="pres">
      <dgm:prSet presAssocID="{08E83336-9D04-49E2-A067-CC6E75DB4F91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4"/>
      <dgm:spPr/>
    </dgm:pt>
    <dgm:pt modelId="{0CA540F2-E1F4-714C-8B9D-7820BC2FC825}" type="pres">
      <dgm:prSet presAssocID="{1445981B-B142-459C-86BE-0CAF2A6FDF23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4"/>
      <dgm:spPr/>
    </dgm:pt>
    <dgm:pt modelId="{31AD7DEC-3472-804B-B0E3-02D5134CD063}" type="pres">
      <dgm:prSet presAssocID="{667ED35B-178B-4F67-A127-7849999E8C46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4"/>
      <dgm:spPr/>
    </dgm:pt>
    <dgm:pt modelId="{9797BFA8-A65B-2C48-8473-A29292A388D0}" type="pres">
      <dgm:prSet presAssocID="{2905F8E1-BEC8-4D0F-AEFD-940DD49141AB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0715-B1FC-4A1A-A23C-8CD8B7041DC5}">
      <dsp:nvSpPr>
        <dsp:cNvPr id="0" name=""/>
        <dsp:cNvSpPr/>
      </dsp:nvSpPr>
      <dsp:spPr>
        <a:xfrm>
          <a:off x="10467933" y="780323"/>
          <a:ext cx="1617818" cy="1617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308D-23B2-4382-A957-D6E7024FEB2C}">
      <dsp:nvSpPr>
        <dsp:cNvPr id="0" name=""/>
        <dsp:cNvSpPr/>
      </dsp:nvSpPr>
      <dsp:spPr>
        <a:xfrm>
          <a:off x="1052289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Подбор гиперпараметров и выбор финальной модели</a:t>
          </a:r>
          <a:endParaRPr lang="en-US" sz="1400" kern="1200" dirty="0"/>
        </a:p>
      </dsp:txBody>
      <dsp:txXfrm>
        <a:off x="10737968" y="1049924"/>
        <a:ext cx="1077749" cy="1078120"/>
      </dsp:txXfrm>
    </dsp:sp>
    <dsp:sp modelId="{D2445EB5-6ADB-394D-A4FC-C40655426F6A}">
      <dsp:nvSpPr>
        <dsp:cNvPr id="0" name=""/>
        <dsp:cNvSpPr/>
      </dsp:nvSpPr>
      <dsp:spPr>
        <a:xfrm rot="2700000">
          <a:off x="8797152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8C5E-1764-E149-BD23-3B70714CF07B}">
      <dsp:nvSpPr>
        <dsp:cNvPr id="0" name=""/>
        <dsp:cNvSpPr/>
      </dsp:nvSpPr>
      <dsp:spPr>
        <a:xfrm>
          <a:off x="8851309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Light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AutoML</a:t>
          </a:r>
          <a:endParaRPr lang="en-US" sz="1400" kern="1200" dirty="0"/>
        </a:p>
      </dsp:txBody>
      <dsp:txXfrm>
        <a:off x="9066381" y="1049924"/>
        <a:ext cx="1077749" cy="1078120"/>
      </dsp:txXfrm>
    </dsp:sp>
    <dsp:sp modelId="{AC6EFAED-081D-CD4E-A35F-FEB6A5B38BEA}">
      <dsp:nvSpPr>
        <dsp:cNvPr id="0" name=""/>
        <dsp:cNvSpPr/>
      </dsp:nvSpPr>
      <dsp:spPr>
        <a:xfrm rot="2700000">
          <a:off x="7126760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7F06-7BD8-EC47-A078-E3FB44975C6F}">
      <dsp:nvSpPr>
        <dsp:cNvPr id="0" name=""/>
        <dsp:cNvSpPr/>
      </dsp:nvSpPr>
      <dsp:spPr>
        <a:xfrm>
          <a:off x="7179723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Другие архитектуры</a:t>
          </a:r>
          <a:endParaRPr lang="en-US" sz="1200" kern="1200" dirty="0"/>
        </a:p>
      </dsp:txBody>
      <dsp:txXfrm>
        <a:off x="7395990" y="1049924"/>
        <a:ext cx="1077749" cy="1078120"/>
      </dsp:txXfrm>
    </dsp:sp>
    <dsp:sp modelId="{562D044F-02FB-ED44-9221-6CBA268983A9}">
      <dsp:nvSpPr>
        <dsp:cNvPr id="0" name=""/>
        <dsp:cNvSpPr/>
      </dsp:nvSpPr>
      <dsp:spPr>
        <a:xfrm rot="2700000">
          <a:off x="5455174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DB13-70BD-B64F-ACBD-55F98A1FF5CA}">
      <dsp:nvSpPr>
        <dsp:cNvPr id="0" name=""/>
        <dsp:cNvSpPr/>
      </dsp:nvSpPr>
      <dsp:spPr>
        <a:xfrm>
          <a:off x="5509331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/>
            <a:t>Добавление фичей, оценка прироста, расширение </a:t>
          </a:r>
          <a:r>
            <a:rPr lang="en-US" sz="1200" kern="1200" dirty="0"/>
            <a:t>EDA</a:t>
          </a:r>
        </a:p>
      </dsp:txBody>
      <dsp:txXfrm>
        <a:off x="5724403" y="1049924"/>
        <a:ext cx="1077749" cy="1078120"/>
      </dsp:txXfrm>
    </dsp:sp>
    <dsp:sp modelId="{83B9B017-8447-5B47-A601-8740828F65D6}">
      <dsp:nvSpPr>
        <dsp:cNvPr id="0" name=""/>
        <dsp:cNvSpPr/>
      </dsp:nvSpPr>
      <dsp:spPr>
        <a:xfrm rot="2700000">
          <a:off x="3783587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04C6-FFA7-1243-A76D-4D75D89664CD}">
      <dsp:nvSpPr>
        <dsp:cNvPr id="0" name=""/>
        <dsp:cNvSpPr/>
      </dsp:nvSpPr>
      <dsp:spPr>
        <a:xfrm>
          <a:off x="3837745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Baseline</a:t>
          </a:r>
        </a:p>
      </dsp:txBody>
      <dsp:txXfrm>
        <a:off x="4052817" y="1049924"/>
        <a:ext cx="1077749" cy="1078120"/>
      </dsp:txXfrm>
    </dsp:sp>
    <dsp:sp modelId="{A0AF8A19-0ED1-4242-A761-FF2090ACE5CC}">
      <dsp:nvSpPr>
        <dsp:cNvPr id="0" name=""/>
        <dsp:cNvSpPr/>
      </dsp:nvSpPr>
      <dsp:spPr>
        <a:xfrm rot="2700000">
          <a:off x="2113195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94968-378C-7344-9042-1033225D9764}">
      <dsp:nvSpPr>
        <dsp:cNvPr id="0" name=""/>
        <dsp:cNvSpPr/>
      </dsp:nvSpPr>
      <dsp:spPr>
        <a:xfrm>
          <a:off x="2166158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EDA</a:t>
          </a:r>
        </a:p>
      </dsp:txBody>
      <dsp:txXfrm>
        <a:off x="2382425" y="1049924"/>
        <a:ext cx="1077749" cy="1078120"/>
      </dsp:txXfrm>
    </dsp:sp>
    <dsp:sp modelId="{337B4B59-7214-D140-87D8-1364F723743D}">
      <dsp:nvSpPr>
        <dsp:cNvPr id="0" name=""/>
        <dsp:cNvSpPr/>
      </dsp:nvSpPr>
      <dsp:spPr>
        <a:xfrm rot="2700000">
          <a:off x="441609" y="780141"/>
          <a:ext cx="1617402" cy="161740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3B78-BC58-4F4B-AEC7-896D77001E9E}">
      <dsp:nvSpPr>
        <dsp:cNvPr id="0" name=""/>
        <dsp:cNvSpPr/>
      </dsp:nvSpPr>
      <dsp:spPr>
        <a:xfrm>
          <a:off x="495766" y="834243"/>
          <a:ext cx="1509087" cy="150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Train / Test</a:t>
          </a:r>
        </a:p>
      </dsp:txBody>
      <dsp:txXfrm>
        <a:off x="710838" y="1049924"/>
        <a:ext cx="1077749" cy="1078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3163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254116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Добавление гео-аналитики</a:t>
          </a:r>
          <a:endParaRPr lang="en-US" sz="1900" kern="1200"/>
        </a:p>
      </dsp:txBody>
      <dsp:txXfrm>
        <a:off x="296122" y="1447535"/>
        <a:ext cx="2174565" cy="1350184"/>
      </dsp:txXfrm>
    </dsp:sp>
    <dsp:sp modelId="{CA362CDB-CCAD-584C-8CA5-131FE18B1C57}">
      <dsp:nvSpPr>
        <dsp:cNvPr id="0" name=""/>
        <dsp:cNvSpPr/>
      </dsp:nvSpPr>
      <dsp:spPr>
        <a:xfrm>
          <a:off x="2763646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3014599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Анализ отзывов с карт</a:t>
          </a:r>
          <a:endParaRPr lang="en-US" sz="1900" kern="1200"/>
        </a:p>
      </dsp:txBody>
      <dsp:txXfrm>
        <a:off x="3056605" y="1447535"/>
        <a:ext cx="2174565" cy="1350184"/>
      </dsp:txXfrm>
    </dsp:sp>
    <dsp:sp modelId="{719E2B00-A233-8C48-92AC-70E118457F06}">
      <dsp:nvSpPr>
        <dsp:cNvPr id="0" name=""/>
        <dsp:cNvSpPr/>
      </dsp:nvSpPr>
      <dsp:spPr>
        <a:xfrm>
          <a:off x="5524130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5775083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Прогнозирование временных рядов (</a:t>
          </a:r>
          <a:r>
            <a:rPr lang="en-US" sz="1900" kern="1200"/>
            <a:t>ARIMA, fbprophet)</a:t>
          </a:r>
        </a:p>
      </dsp:txBody>
      <dsp:txXfrm>
        <a:off x="5817089" y="1447535"/>
        <a:ext cx="2174565" cy="1350184"/>
      </dsp:txXfrm>
    </dsp:sp>
    <dsp:sp modelId="{1B248349-C756-2846-8BCF-7C1FA9477697}">
      <dsp:nvSpPr>
        <dsp:cNvPr id="0" name=""/>
        <dsp:cNvSpPr/>
      </dsp:nvSpPr>
      <dsp:spPr>
        <a:xfrm>
          <a:off x="8284614" y="1167123"/>
          <a:ext cx="2258577" cy="1434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8535567" y="1405529"/>
          <a:ext cx="2258577" cy="1434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Tabnet</a:t>
          </a:r>
        </a:p>
      </dsp:txBody>
      <dsp:txXfrm>
        <a:off x="8577573" y="1447535"/>
        <a:ext cx="2174565" cy="135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88E2-0EC5-4EAC-8ADD-32371EB227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3A9E-7384-4EAD-8115-953684B50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3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 таблице цель подсветить основные шаги и выводы. Это метрики на тестовой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использования агрегированной статистики по районам, первый столбик – мы видим, базовая максимально простая версия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11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какие-то шаги, например, добавление лагов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 - это давало метрику сопоставимую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на выборке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 были гораздо лучше, но это говорит о том, что с делением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быть аккуратными и действовать в соответствие с бизнес постановкой задачи.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 – 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– значение метрики относительно наших попыток, показывает, что если мы обучаем модель на данных без аномалий, а потом с аномалиями пытаемся замерить наши метрики, то получаем такое значение.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Зеленым подсвечены шаги, на которых получились вменяемые метрики.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Предварительно мы остановились на варианте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агрегированной статистики + история объявлений с производственным календарем + это все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Видим, что в финальном варианте остальные метрики чуть-чуть лучше.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столбик 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это наш итоговый результат по метрике. В конце работы по рекомендации ментора решили попробовать еще один подход, это тот результат, который получился, рассмотрим, как именно.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Попробовали базовые модели из пакетов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никаких сюрпризов не было, получилось хуже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таблице получаем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тестовой выборке (порядок метрик такой же R^2: 1, MAE: 2, RMSE: 3, MAPE:4),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изначальный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 - добавляем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истории объявлений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 добавлены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метрики (месяц, квартал, праздники)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временные лаги,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ухудшилась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Baseline_housebase_TimeFeat_Lags__TUNED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тюним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подбираем гиперпараметры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сетки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search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AN_Baseline_housebase_TimeFeat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вариант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вспомним распределение нашей целевой переменной без аномалий – два горба, кажется мы можем попробовать разделить жилье на дешевое и дорогое. Задача бинарной классификации, плюс Ментор посоветовал попробовать для решения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него мы построили простой интерпретируемый классификатор, туда попала пара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медианная цена и высота потолков. Получилась почти 100% точность.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получился примерно таким: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мы брали статистку по районам + агрегировали объявления и добавили производственный календарь + навесили на все это бинарный интерпретируемый классификатор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 этого получаем прогноз на нашей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выборке с помощью этого классификатора. Поверх этого прогноза применяем нашу регрессионную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потюниную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получаем финальный скор. Получился самый лучший вариант.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1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роста: что можно добавить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Геоналитика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отзывов с карт – это можно сделать как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Google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карт, так и других сервисов,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парсят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сайты.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можно более глубоко поработать с временными рядами, их структура здесь очевидна, но можно попробовать алгоритмы ARIMA или алгоритм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фэйсбука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fbprophet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попробовать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обучение с помощью нейронных сетей на табличных данных. - не хватило мощности, считала все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там не было возможности использования, но как точку роста можно использовать.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цель дипломной работы была исследование создания прикладного продукта от нуля до его практического применения и попутно оценить полезность различных источников.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Постановка задачи: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использовали метрику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Кажется, что задача регрессии здесь вполне логична, но в своих экспериментах в своих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бэйзлайнах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итеративного построения моделей мы логировали и другие метрики регрессии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основном смотрели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можно обращать внимание 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на наиболее интерпретируемую метрику для бизнеса.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Особенности задачи: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Мы брали обучающую выборку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хакатона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тестовая для нас была бесполезна. Было тяжеловато сравнивать свои метрики с метриками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лидерборде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Данные по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.недвижимости были довольно чистые (нет пропусков и мусора), достаточно сбалансированы и стабильны во времени.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Смотрела два способа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out of sample (OOS)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(OOT). 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мы берем просто 25%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рандомных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наблюдений и относим их в тестовую выборку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разделение по времени, 2017, 2018 года ушли в обучение, 2019 в тест. Мы делаем фокус на прикладную значимость и ценность для бизнеса данного проекта, как правило в Банках в моделях очень часто требуется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выборка.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нашем случае правильнее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Далее буду говорить про разделение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получались максимально стабильные результаты, но метрики получались намного лучше, чем есть на самом деле.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применения сценариев модели. Первый сценарий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Антифрод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отсеивания объявлений,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демпингуют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завышают стоимость. Второй сценарий дать пользователям инструмент для более быстрого оформления объявления.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Общий план работы: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Собрали базовую выборку, плоскую табличку, разбили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способов, указанных выше.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Построили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поверх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необходимости, дополняли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оценивали прирост от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используя, что некоторые гипотезы выстрелили, некоторые нет.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Попробовали разные модели и архитектуры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последнем шаге гиперпараметры, выбор финальной модели и получение результата.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Поговорим про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посмотрели на стабильность нашей средней целевой переменной, средней цены за кв.м. Также заметила, что есть фактор медианной цены, которая идет ровно с целевой. Отсюда мы можем сделать два вывода: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Медианная цена будет очень сильная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 нас скорее всего есть выбросы в данных, потому что у нас средняя цена сильно завышена, относительно медианной.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отразили распределение переменных во времени.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Касательно выбросов, мы посмотрели распределение нашей целевой переменной (цена за квадратный метр) – график внизу слева. Видно, что оно сильно смещено, видно, что у нас по шкале Х цена доходит до 1,5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млн.руб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что не очень хорошо. Вопрос, что будет делать с выбросами. Если мы их убираем, отсекаем 5% самых худших наблюдений, мы получаем график справа. Видим, что оно уже достаточно сбалансированное. Два горба, два смешанных почти нормальных распределения.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аномалиям, с ними можно работать по-разному. Основной посыл: мы поняли, что выбросы есть, но т.к. мы решаем бизнес задачу, мы понимаем, что даже если выкинем из обучающей выборки и получим красивые метрики, это будет далеко от истины. Далее покажем разные случаи, но по умолчанию работаем с аномалиями.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baseline="0" dirty="0" smtClean="0"/>
          </a:p>
          <a:p>
            <a:r>
              <a:rPr lang="ru-RU" b="1" baseline="0" dirty="0" smtClean="0"/>
              <a:t>Использовала библиотеки </a:t>
            </a:r>
            <a:r>
              <a:rPr lang="en-US" baseline="0" dirty="0" smtClean="0"/>
              <a:t>Python,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SeaBorn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использование библиотек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Profiling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 рисует готовый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всеми парными корреляциями, со всеми распределениями и слабыми местами нашего дата сета, которые он отдельно подсвечивает. Минусы -  160 тыс. записей и 75 переменных - получился достаточно тяжелым.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Lens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посмотреть распределение переменных во времени и зависимость переменных.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5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делаем упор на бизнес-смысл задачи и пробовали использовать в базе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LGBRegressor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ЛайДжи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Би регрессор), то есть градиентный бустинг на решающих деревьях,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ограничивали только их максимальную глубину 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прогоняли с разным делением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выборки, прогоняли все варианты и смотрели на прирост. Соответственно у нас в базе была только агрегированная статистика по районам, потом мы добавили различные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среднее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истории объявлений, потом мы пробовали добавить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метки и производственный календарь.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учетом что у нас задача имеет признаки прогнозирования временных рядов, мы пробовали добавить лаги нашей целевой переменной, включать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среднюю цену за прошлый месяц.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сильные переменные мы видим слева. Видно, что медианная цена выбилась максимально, ну и дальше получились хорошо интерпретируемые признаки.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Вопрос почему нет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фича-инженеринга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использовался </a:t>
            </a:r>
            <a:r>
              <a:rPr lang="en-US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OneHotEncoding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, простые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для новых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так как данные довольно чистые и легко обрабатываемые.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EDE0458AEE81464ABD04B3293BB6D686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EDE0458AEE81464ABD04B3293BB6D686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Рисунок 17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" name="Рисунок 19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361" name="Рисунок 360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2" name="Рисунок 361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3" name="Рисунок 362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4" name="Рисунок 363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5" name="Рисунок 364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6" name="Рисунок 365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7" name="Рисунок 366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8" name="Рисунок 367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9" name="Рисунок 368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0" name="Рисунок 369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1" name="Рисунок 370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2" name="Рисунок 371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3" name="Рисунок 372" descr="http://AC16FA8483B6FD409CDE2A5657A655F5.dms.sberbank.ru/AC16FA8483B6FD409CDE2A5657A655F5-4C7408180EE7FEC3F8EF04E7EFAAE906-EDE0458AEE81464ABD04B3293BB6D686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ililinka/SkillFactory_dev/tree/Seilili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BmG29eZfUCSaaRqIEI5vlMlEpyaxHuh/view?usp=drivesd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461" y="4374676"/>
            <a:ext cx="3540468" cy="8424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2404534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BE14D9-6F54-9F13-5C07-C7CC8357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3892"/>
              </p:ext>
            </p:extLst>
          </p:nvPr>
        </p:nvGraphicFramePr>
        <p:xfrm>
          <a:off x="148590" y="971551"/>
          <a:ext cx="11955780" cy="2035057"/>
        </p:xfrm>
        <a:graphic>
          <a:graphicData uri="http://schemas.openxmlformats.org/drawingml/2006/table">
            <a:tbl>
              <a:tblPr/>
              <a:tblGrid>
                <a:gridCol w="491490">
                  <a:extLst>
                    <a:ext uri="{9D8B030D-6E8A-4147-A177-3AD203B41FA5}">
                      <a16:colId xmlns:a16="http://schemas.microsoft.com/office/drawing/2014/main" val="235899305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714991204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924127745"/>
                    </a:ext>
                  </a:extLst>
                </a:gridCol>
                <a:gridCol w="1906697">
                  <a:extLst>
                    <a:ext uri="{9D8B030D-6E8A-4147-A177-3AD203B41FA5}">
                      <a16:colId xmlns:a16="http://schemas.microsoft.com/office/drawing/2014/main" val="3917539837"/>
                    </a:ext>
                  </a:extLst>
                </a:gridCol>
                <a:gridCol w="2214229">
                  <a:extLst>
                    <a:ext uri="{9D8B030D-6E8A-4147-A177-3AD203B41FA5}">
                      <a16:colId xmlns:a16="http://schemas.microsoft.com/office/drawing/2014/main" val="2187423469"/>
                    </a:ext>
                  </a:extLst>
                </a:gridCol>
                <a:gridCol w="2143849">
                  <a:extLst>
                    <a:ext uri="{9D8B030D-6E8A-4147-A177-3AD203B41FA5}">
                      <a16:colId xmlns:a16="http://schemas.microsoft.com/office/drawing/2014/main" val="695716708"/>
                    </a:ext>
                  </a:extLst>
                </a:gridCol>
                <a:gridCol w="2215760">
                  <a:extLst>
                    <a:ext uri="{9D8B030D-6E8A-4147-A177-3AD203B41FA5}">
                      <a16:colId xmlns:a16="http://schemas.microsoft.com/office/drawing/2014/main" val="2503755769"/>
                    </a:ext>
                  </a:extLst>
                </a:gridCol>
                <a:gridCol w="844059">
                  <a:extLst>
                    <a:ext uri="{9D8B030D-6E8A-4147-A177-3AD203B41FA5}">
                      <a16:colId xmlns:a16="http://schemas.microsoft.com/office/drawing/2014/main" val="2041096474"/>
                    </a:ext>
                  </a:extLst>
                </a:gridCol>
              </a:tblGrid>
              <a:tr h="4132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Baseline_housebase_TimeFeat_Lags_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AN_Baseline_housebase_TimeFeat_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Baseline_housebase_TimeFeat_TUNE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94412"/>
                  </a:ext>
                </a:extLst>
              </a:tr>
              <a:tr h="181115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701924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3896,985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3498,833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3530,585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2782,058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11310,756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3437,108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88600"/>
                  </a:ext>
                </a:extLst>
              </a:tr>
              <a:tr h="232697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10811,923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8322,351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8452,243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10161,256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59894,016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8368,615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8178,346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574821"/>
                  </a:ext>
                </a:extLst>
              </a:tr>
              <a:tr h="37661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1,662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  <a:endParaRPr lang="ru-RU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1,634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1,462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1,988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1,623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0" marR="8630" marT="86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689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16B94DD-CDB2-6D17-1744-0455AEAFA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7520"/>
              </p:ext>
            </p:extLst>
          </p:nvPr>
        </p:nvGraphicFramePr>
        <p:xfrm>
          <a:off x="677334" y="3825580"/>
          <a:ext cx="3608916" cy="445770"/>
        </p:xfrm>
        <a:graphic>
          <a:graphicData uri="http://schemas.openxmlformats.org/drawingml/2006/table">
            <a:tbl>
              <a:tblPr/>
              <a:tblGrid>
                <a:gridCol w="1453148">
                  <a:extLst>
                    <a:ext uri="{9D8B030D-6E8A-4147-A177-3AD203B41FA5}">
                      <a16:colId xmlns:a16="http://schemas.microsoft.com/office/drawing/2014/main" val="712700656"/>
                    </a:ext>
                  </a:extLst>
                </a:gridCol>
                <a:gridCol w="2155768">
                  <a:extLst>
                    <a:ext uri="{9D8B030D-6E8A-4147-A177-3AD203B41FA5}">
                      <a16:colId xmlns:a16="http://schemas.microsoft.com/office/drawing/2014/main" val="1612778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Linear_Regression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05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12564,635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9332,663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0591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364585"/>
            <a:ext cx="6231035" cy="405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5" y="801007"/>
            <a:ext cx="5680223" cy="5184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750" y="288736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Итоговый вариант модели: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79640" y="2222219"/>
            <a:ext cx="1169848" cy="35175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357934" y="3491085"/>
            <a:ext cx="2898604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Интерпретируемое разделение на дешевое и дорогое жилье по </a:t>
            </a:r>
            <a:r>
              <a:rPr lang="en-US" sz="1600" dirty="0"/>
              <a:t>Q3</a:t>
            </a:r>
            <a:endParaRPr lang="ru-RU" sz="16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379452" y="5047129"/>
            <a:ext cx="94140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034790" y="2287667"/>
            <a:ext cx="251254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Классификатор</a:t>
            </a:r>
            <a:endParaRPr lang="en-US" sz="2400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439373" y="387334"/>
            <a:ext cx="606692" cy="5408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339237" y="2627085"/>
            <a:ext cx="1169848" cy="2707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528765" y="3664982"/>
            <a:ext cx="258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821329" y="2238412"/>
            <a:ext cx="1789462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Регрессия</a:t>
            </a:r>
            <a:endParaRPr lang="en-US" sz="2400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579388" y="1779032"/>
            <a:ext cx="606692" cy="262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983690" y="3105295"/>
            <a:ext cx="1169848" cy="17563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43714" y="2560320"/>
            <a:ext cx="2002185" cy="248680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922" y="3158479"/>
            <a:ext cx="1502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Статистика по районам + агрегация объявлений + календарь</a:t>
            </a:r>
            <a:endParaRPr lang="en-US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120544" y="3400272"/>
            <a:ext cx="225355" cy="116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222696" y="3846695"/>
            <a:ext cx="78661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485398" y="3849385"/>
            <a:ext cx="20506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738024" y="3418761"/>
            <a:ext cx="153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Бинарная классификация с помощью </a:t>
            </a:r>
            <a:r>
              <a:rPr lang="en-US" sz="1600" dirty="0"/>
              <a:t>lightAutoML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49783"/>
              </p:ext>
            </p:extLst>
          </p:nvPr>
        </p:nvGraphicFramePr>
        <p:xfrm>
          <a:off x="612244" y="1165860"/>
          <a:ext cx="10797308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4" y="2088536"/>
            <a:ext cx="6232116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 smtClean="0"/>
              <a:t>Спасибо 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649207" y="1257096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/>
              <a:t>RMSE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1644439" y="6306615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*</a:t>
            </a:r>
            <a:r>
              <a:rPr lang="ru-RU" dirty="0">
                <a:hlinkClick r:id="rId4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/>
              <a:t>хакатона</a:t>
            </a:r>
            <a:endParaRPr lang="ru-RU" dirty="0"/>
          </a:p>
          <a:p>
            <a:r>
              <a:rPr lang="ru-RU" dirty="0"/>
              <a:t>«Чистые» данные</a:t>
            </a:r>
          </a:p>
          <a:p>
            <a:r>
              <a:rPr lang="ru-RU" dirty="0"/>
              <a:t>2 способа выделения тестовой выборки – </a:t>
            </a:r>
            <a:r>
              <a:rPr lang="en-US" dirty="0"/>
              <a:t>OOT </a:t>
            </a:r>
            <a:r>
              <a:rPr lang="ru-RU" dirty="0"/>
              <a:t>и </a:t>
            </a:r>
            <a:r>
              <a:rPr lang="en-US" dirty="0"/>
              <a:t>OOS</a:t>
            </a:r>
          </a:p>
          <a:p>
            <a:r>
              <a:rPr lang="ru-RU" dirty="0"/>
              <a:t>Различные сценарии применения модели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3FD7262-1904-6940-94EB-B4BAD393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717047"/>
              </p:ext>
            </p:extLst>
          </p:nvPr>
        </p:nvGraphicFramePr>
        <p:xfrm>
          <a:off x="76200" y="3074671"/>
          <a:ext cx="12192000" cy="31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4" y="240957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0" y="1858352"/>
            <a:ext cx="11889850" cy="4290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892" y="944931"/>
            <a:ext cx="799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График распределения целевой переменной (</a:t>
            </a:r>
            <a:r>
              <a:rPr lang="en-US" sz="2000" b="1" dirty="0" smtClean="0"/>
              <a:t>avg_price_sqm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</a:p>
          <a:p>
            <a:pPr algn="ctr"/>
            <a:r>
              <a:rPr lang="ru-RU" sz="2000" b="1" dirty="0" smtClean="0"/>
              <a:t>и значимой переменной </a:t>
            </a:r>
            <a:r>
              <a:rPr lang="en-US" sz="2000" b="1" dirty="0" smtClean="0"/>
              <a:t>(median_price_sqm)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9" y="1521816"/>
            <a:ext cx="5875804" cy="38559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8946"/>
            <a:ext cx="5841197" cy="39588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773" y="663176"/>
            <a:ext cx="561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без ограничений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40780" y="663175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с ограничением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2" y="554706"/>
            <a:ext cx="8116338" cy="6303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319" y="102870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График корреляции </a:t>
            </a:r>
            <a:r>
              <a:rPr lang="ru-RU" b="1" dirty="0"/>
              <a:t>численных переменных с целевой</a:t>
            </a:r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3"/>
              </a:rPr>
              <a:t>Pandas Profiling Report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621107"/>
            <a:ext cx="8069580" cy="6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27809" y="17408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" y="788670"/>
            <a:ext cx="11922806" cy="5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0" y="1577660"/>
            <a:ext cx="4847910" cy="38515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LGBMRegressor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Лаги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-2" b="-2"/>
          <a:stretch/>
        </p:blipFill>
        <p:spPr>
          <a:xfrm>
            <a:off x="216884" y="814325"/>
            <a:ext cx="6915436" cy="59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412</TotalTime>
  <Words>1673</Words>
  <Application>Microsoft Office PowerPoint</Application>
  <PresentationFormat>Широкоэкранный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Baseline </vt:lpstr>
      <vt:lpstr>Путь в метриках </vt:lpstr>
      <vt:lpstr>Презентация PowerPoint</vt:lpstr>
      <vt:lpstr>Итоговый вариант модели</vt:lpstr>
      <vt:lpstr>Точки роста</vt:lpstr>
      <vt:lpstr>Спасибо  за внимание! 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</dc:title>
  <dc:creator>Брусова Галина Сергеевна</dc:creator>
  <cp:lastModifiedBy>Брусова Галина Сергеевна</cp:lastModifiedBy>
  <cp:revision>52</cp:revision>
  <dcterms:created xsi:type="dcterms:W3CDTF">2022-05-24T17:29:20Z</dcterms:created>
  <dcterms:modified xsi:type="dcterms:W3CDTF">2022-05-25T13:50:04Z</dcterms:modified>
</cp:coreProperties>
</file>