
<file path=[Content_Types].xml><?xml version="1.0" encoding="utf-8"?>
<Types xmlns="http://schemas.openxmlformats.org/package/2006/content-types">
  <Default Extension="jpeg" ContentType="image/jpeg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315" r:id="rId5"/>
    <p:sldId id="316" r:id="rId6"/>
    <p:sldId id="377" r:id="rId7"/>
    <p:sldId id="378" r:id="rId8"/>
    <p:sldId id="379" r:id="rId9"/>
    <p:sldId id="380" r:id="rId10"/>
    <p:sldId id="365" r:id="rId11"/>
    <p:sldId id="367" r:id="rId12"/>
    <p:sldId id="382" r:id="rId13"/>
    <p:sldId id="368" r:id="rId14"/>
    <p:sldId id="366" r:id="rId15"/>
    <p:sldId id="383" r:id="rId16"/>
    <p:sldId id="384" r:id="rId17"/>
    <p:sldId id="385" r:id="rId18"/>
    <p:sldId id="358" r:id="rId19"/>
    <p:sldId id="359" r:id="rId20"/>
    <p:sldId id="360" r:id="rId21"/>
    <p:sldId id="356" r:id="rId22"/>
    <p:sldId id="369" r:id="rId23"/>
    <p:sldId id="361" r:id="rId24"/>
    <p:sldId id="362" r:id="rId25"/>
    <p:sldId id="363" r:id="rId26"/>
    <p:sldId id="364" r:id="rId27"/>
    <p:sldId id="357" r:id="rId28"/>
    <p:sldId id="372" r:id="rId29"/>
    <p:sldId id="370" r:id="rId30"/>
    <p:sldId id="371" r:id="rId31"/>
    <p:sldId id="374" r:id="rId32"/>
    <p:sldId id="373" r:id="rId33"/>
    <p:sldId id="375" r:id="rId34"/>
    <p:sldId id="376" r:id="rId35"/>
    <p:sldId id="381" r:id="rId36"/>
    <p:sldId id="386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9966"/>
    <a:srgbClr val="CC9900"/>
    <a:srgbClr val="A50021"/>
    <a:srgbClr val="FF6600"/>
    <a:srgbClr val="003399"/>
    <a:srgbClr val="1CE43D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643"/>
    <p:restoredTop sz="80710"/>
  </p:normalViewPr>
  <p:slideViewPr>
    <p:cSldViewPr showGuides="1">
      <p:cViewPr varScale="1">
        <p:scale>
          <a:sx n="97" d="100"/>
          <a:sy n="97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页眉占位符 573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57347" name="日期占位符 5734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57348" name="页脚占位符 5734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57349" name="灯片编号占位符 5734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9394" name="页眉占位符 593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59395" name="日期占位符 5939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4100" name="幻灯片图像占位符 5939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59396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9398" name="页脚占位符 5939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59399" name="灯片编号占位符 5939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665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46" name="文本占位符 66562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dirty="0"/>
          </a:p>
        </p:txBody>
      </p:sp>
      <p:sp>
        <p:nvSpPr>
          <p:cNvPr id="614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239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4" name="文本占位符 123906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dirty="0"/>
          </a:p>
        </p:txBody>
      </p:sp>
      <p:sp>
        <p:nvSpPr>
          <p:cNvPr id="819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249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2" name="文本占位符 124930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dirty="0"/>
          </a:p>
        </p:txBody>
      </p:sp>
      <p:sp>
        <p:nvSpPr>
          <p:cNvPr id="1024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26316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7410" name="文本占位符 263170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r>
              <a:rPr lang="zh-CN" altLang="en-US" dirty="0"/>
              <a:t>交互设计学科</a:t>
            </a:r>
            <a:endParaRPr lang="zh-CN" altLang="en-US" dirty="0"/>
          </a:p>
        </p:txBody>
      </p:sp>
      <p:sp>
        <p:nvSpPr>
          <p:cNvPr id="1741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2037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8674" name="文本占位符 203778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dirty="0"/>
          </a:p>
        </p:txBody>
      </p:sp>
      <p:sp>
        <p:nvSpPr>
          <p:cNvPr id="2867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2058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5842" name="文本占位符 205826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dirty="0"/>
          </a:p>
        </p:txBody>
      </p:sp>
      <p:sp>
        <p:nvSpPr>
          <p:cNvPr id="3584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0726"/>
          <p:cNvGrpSpPr/>
          <p:nvPr/>
        </p:nvGrpSpPr>
        <p:grpSpPr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2051" name="矩形 30727"/>
            <p:cNvSpPr/>
            <p:nvPr userDrawn="1"/>
          </p:nvSpPr>
          <p:spPr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" name="矩形 30728"/>
            <p:cNvSpPr/>
            <p:nvPr userDrawn="1"/>
          </p:nvSpPr>
          <p:spPr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" name="矩形 30729"/>
            <p:cNvSpPr/>
            <p:nvPr userDrawn="1"/>
          </p:nvSpPr>
          <p:spPr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22" name="标题 3072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ctr">
              <a:defRPr sz="58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0723" name="副标题 30722"/>
          <p:cNvSpPr>
            <a:spLocks noGrp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4200"/>
            </a:lvl1pPr>
            <a:lvl2pPr marL="457200" lvl="1" indent="0" algn="ctr">
              <a:buNone/>
              <a:defRPr sz="4200"/>
            </a:lvl2pPr>
            <a:lvl3pPr marL="914400" lvl="2" indent="0" algn="ctr">
              <a:buNone/>
              <a:defRPr sz="4200"/>
            </a:lvl3pPr>
            <a:lvl4pPr marL="1371600" lvl="3" indent="0" algn="ctr">
              <a:buNone/>
              <a:defRPr sz="4200"/>
            </a:lvl4pPr>
            <a:lvl5pPr marL="1828800" lvl="4" indent="0" algn="ctr">
              <a:buNone/>
              <a:defRPr sz="4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0724" name="日期占位符 3072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0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0725" name="页脚占位符 3072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000">
                <a:solidFill>
                  <a:schemeClr val="accent1"/>
                </a:solidFill>
                <a:latin typeface="Verdana" panose="020B0604030504040204" pitchFamily="34" charset="0"/>
              </a:defRPr>
            </a:lvl1pPr>
          </a:lstStyle>
          <a:p>
            <a:pPr fontAlgn="base"/>
            <a:r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Software College of NEU</a:t>
            </a:r>
            <a:endParaRPr lang="en-US" altLang="zh-CN" strike="noStrike" noProof="1"/>
          </a:p>
        </p:txBody>
      </p:sp>
      <p:sp>
        <p:nvSpPr>
          <p:cNvPr id="30726" name="灯片编号占位符 3072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29697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969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9700" name="日期占位符 29699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9701" name="页脚占位符 2970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9702" name="灯片编号占位符 2970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1" name="矩形 29702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直接连接符 29703"/>
          <p:cNvSpPr/>
          <p:nvPr/>
        </p:nvSpPr>
        <p:spPr>
          <a:xfrm>
            <a:off x="457200" y="144780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矩形 29704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矩形 29705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2049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/>
          <a:p>
            <a:pPr defTabSz="914400">
              <a:buClrTx/>
              <a:buSzTx/>
              <a:buFontTx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Software Engineering Approach to</a:t>
            </a:r>
            <a:br>
              <a:rPr lang="en-US" altLang="zh-CN" sz="4400" kern="1200" baseline="0">
                <a:latin typeface="+mj-lt"/>
                <a:ea typeface="+mj-ea"/>
                <a:cs typeface="+mj-cs"/>
              </a:rPr>
            </a:br>
            <a:r>
              <a:rPr lang="en-US" altLang="zh-CN" sz="4400" kern="1200" baseline="0">
                <a:latin typeface="+mj-lt"/>
                <a:ea typeface="+mj-ea"/>
                <a:cs typeface="+mj-cs"/>
              </a:rPr>
              <a:t>Human-Computer-Interaction</a:t>
            </a:r>
            <a:endParaRPr lang="en-US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5122" name="副标题 2050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/>
          <a:p>
            <a:pPr defTabSz="914400">
              <a:buSzPct val="75000"/>
            </a:pPr>
            <a:r>
              <a:rPr lang="en-US" altLang="zh-CN" kern="1200" baseline="0">
                <a:latin typeface="+mn-lt"/>
                <a:ea typeface="+mn-ea"/>
                <a:cs typeface="+mn-cs"/>
              </a:rPr>
              <a:t>Chapter 2 </a:t>
            </a:r>
            <a:r>
              <a:rPr lang="en-US" altLang="zh-CN" kern="1200" baseline="0">
                <a:latin typeface="+mn-lt"/>
                <a:ea typeface="+mn-ea"/>
                <a:cs typeface="+mn-cs"/>
              </a:rPr>
              <a:t>Interaction Design Process</a:t>
            </a:r>
            <a:endParaRPr lang="en-US" altLang="zh-CN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5123" name="页脚占位符 1"/>
          <p:cNvSpPr/>
          <p:nvPr>
            <p:ph type="ftr" sz="quarter" idx="3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000">
                <a:solidFill>
                  <a:schemeClr val="accent1"/>
                </a:solidFill>
                <a:latin typeface="Verdana" panose="020B0604030504040204" pitchFamily="34" charset="0"/>
              </a:rPr>
              <a:t>Software College of NEU</a:t>
            </a:r>
            <a:endParaRPr lang="en-US" altLang="zh-CN" sz="100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2795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err="1"/>
              <a:t>HCI &amp; IxD</a:t>
            </a:r>
            <a:endParaRPr lang="en-US" altLang="zh-CN"/>
          </a:p>
        </p:txBody>
      </p:sp>
      <p:pic>
        <p:nvPicPr>
          <p:cNvPr id="18434" name="文本占位符 27955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288" y="1484313"/>
            <a:ext cx="8280400" cy="5332412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2641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Interactive Design System</a:t>
            </a:r>
            <a:endParaRPr lang="en-US" altLang="zh-CN"/>
          </a:p>
        </p:txBody>
      </p:sp>
      <p:grpSp>
        <p:nvGrpSpPr>
          <p:cNvPr id="19458" name="组合 264220"/>
          <p:cNvGrpSpPr/>
          <p:nvPr/>
        </p:nvGrpSpPr>
        <p:grpSpPr>
          <a:xfrm>
            <a:off x="1835150" y="1601788"/>
            <a:ext cx="5616575" cy="5256212"/>
            <a:chOff x="1066" y="1009"/>
            <a:chExt cx="3538" cy="3311"/>
          </a:xfrm>
        </p:grpSpPr>
        <p:pic>
          <p:nvPicPr>
            <p:cNvPr id="19459" name="图片 26419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6" y="1009"/>
              <a:ext cx="3538" cy="3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0" name="椭圆 264197"/>
            <p:cNvSpPr/>
            <p:nvPr/>
          </p:nvSpPr>
          <p:spPr>
            <a:xfrm>
              <a:off x="2109" y="1979"/>
              <a:ext cx="1497" cy="1451"/>
            </a:xfrm>
            <a:prstGeom prst="ellipse">
              <a:avLst/>
            </a:prstGeom>
            <a:solidFill>
              <a:srgbClr val="339966"/>
            </a:solidFill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1" name="文本框 264198"/>
            <p:cNvSpPr txBox="1"/>
            <p:nvPr/>
          </p:nvSpPr>
          <p:spPr>
            <a:xfrm>
              <a:off x="2154" y="2251"/>
              <a:ext cx="13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200" b="1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User Experience Design</a:t>
              </a:r>
              <a:endParaRPr lang="en-US" altLang="zh-CN" sz="1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2" name="文本框 264199"/>
            <p:cNvSpPr txBox="1"/>
            <p:nvPr/>
          </p:nvSpPr>
          <p:spPr>
            <a:xfrm>
              <a:off x="2200" y="2568"/>
              <a:ext cx="1324" cy="8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服务设计    交互设计</a:t>
              </a:r>
              <a:endParaRPr lang="zh-CN" alt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原型设计    视觉设计</a:t>
              </a:r>
              <a:endParaRPr lang="zh-CN" alt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设计评估    用户研究</a:t>
              </a:r>
              <a:endParaRPr lang="zh-CN" alt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6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1600" b="1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文本框 264200"/>
            <p:cNvSpPr txBox="1"/>
            <p:nvPr/>
          </p:nvSpPr>
          <p:spPr>
            <a:xfrm rot="-3099769">
              <a:off x="1099" y="1645"/>
              <a:ext cx="1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Business System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文本框 264201"/>
            <p:cNvSpPr txBox="1"/>
            <p:nvPr/>
          </p:nvSpPr>
          <p:spPr>
            <a:xfrm rot="3066289">
              <a:off x="3114" y="1742"/>
              <a:ext cx="157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Business Innovation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5" name="文本框 264202"/>
            <p:cNvSpPr txBox="1"/>
            <p:nvPr/>
          </p:nvSpPr>
          <p:spPr>
            <a:xfrm>
              <a:off x="1927" y="3834"/>
              <a:ext cx="180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Information techniques</a:t>
              </a:r>
              <a:endParaRPr lang="en-US" altLang="zh-CN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6" name="文本框 264203"/>
            <p:cNvSpPr txBox="1"/>
            <p:nvPr/>
          </p:nvSpPr>
          <p:spPr>
            <a:xfrm>
              <a:off x="2880" y="1525"/>
              <a:ext cx="76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♢整合创新</a:t>
              </a:r>
              <a:endParaRPr lang="zh-CN" altLang="en-US" b="1" dirty="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7" name="文本框 264204"/>
            <p:cNvSpPr txBox="1"/>
            <p:nvPr/>
          </p:nvSpPr>
          <p:spPr>
            <a:xfrm>
              <a:off x="3109" y="1838"/>
              <a:ext cx="76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♢品牌价值</a:t>
              </a:r>
              <a:endParaRPr lang="zh-CN" altLang="en-US" b="1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文本框 264205"/>
            <p:cNvSpPr txBox="1"/>
            <p:nvPr/>
          </p:nvSpPr>
          <p:spPr>
            <a:xfrm>
              <a:off x="3426" y="2156"/>
              <a:ext cx="76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♢传播设计</a:t>
              </a:r>
              <a:endParaRPr lang="zh-CN" altLang="en-US" b="1" dirty="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文本框 264206"/>
            <p:cNvSpPr txBox="1"/>
            <p:nvPr/>
          </p:nvSpPr>
          <p:spPr>
            <a:xfrm>
              <a:off x="3563" y="2473"/>
              <a:ext cx="76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♢社会媒体</a:t>
              </a:r>
              <a:endParaRPr lang="zh-CN" altLang="en-US" b="1" dirty="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文本框 264207"/>
            <p:cNvSpPr txBox="1"/>
            <p:nvPr/>
          </p:nvSpPr>
          <p:spPr>
            <a:xfrm>
              <a:off x="3606" y="2791"/>
              <a:ext cx="76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b="1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♢媒体运营</a:t>
              </a:r>
              <a:endParaRPr lang="zh-CN" altLang="en-US" b="1" dirty="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1" name="文本框 264208"/>
            <p:cNvSpPr txBox="1"/>
            <p:nvPr/>
          </p:nvSpPr>
          <p:spPr>
            <a:xfrm>
              <a:off x="1927" y="1605"/>
              <a:ext cx="8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b="1" dirty="0">
                  <a:solidFill>
                    <a:srgbClr val="FF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♢商业生态系统</a:t>
              </a:r>
              <a:endParaRPr lang="zh-CN" altLang="en-US" sz="1400" b="1" dirty="0">
                <a:solidFill>
                  <a:srgbClr val="FF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文本框 264209"/>
            <p:cNvSpPr txBox="1"/>
            <p:nvPr/>
          </p:nvSpPr>
          <p:spPr>
            <a:xfrm>
              <a:off x="1701" y="1923"/>
              <a:ext cx="8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b="1" dirty="0">
                  <a:solidFill>
                    <a:srgbClr val="FF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♢商业模式画布</a:t>
              </a:r>
              <a:endParaRPr lang="zh-CN" altLang="en-US" sz="1400" b="1" dirty="0">
                <a:solidFill>
                  <a:srgbClr val="FF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3" name="文本框 264210"/>
            <p:cNvSpPr txBox="1"/>
            <p:nvPr/>
          </p:nvSpPr>
          <p:spPr>
            <a:xfrm>
              <a:off x="1474" y="2240"/>
              <a:ext cx="73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b="1" dirty="0">
                  <a:solidFill>
                    <a:srgbClr val="FF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♢接触点策划</a:t>
              </a:r>
              <a:endParaRPr lang="zh-CN" altLang="en-US" sz="1400" b="1" dirty="0">
                <a:solidFill>
                  <a:srgbClr val="FF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文本框 264211"/>
            <p:cNvSpPr txBox="1"/>
            <p:nvPr/>
          </p:nvSpPr>
          <p:spPr>
            <a:xfrm>
              <a:off x="1474" y="2523"/>
              <a:ext cx="62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b="1" dirty="0">
                  <a:solidFill>
                    <a:srgbClr val="FF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♢商业计划</a:t>
              </a:r>
              <a:endParaRPr lang="zh-CN" altLang="en-US" sz="1400" b="1" dirty="0">
                <a:solidFill>
                  <a:srgbClr val="FF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5" name="文本框 264212"/>
            <p:cNvSpPr txBox="1"/>
            <p:nvPr/>
          </p:nvSpPr>
          <p:spPr>
            <a:xfrm>
              <a:off x="1292" y="2830"/>
              <a:ext cx="8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1400" b="1" dirty="0">
                  <a:solidFill>
                    <a:srgbClr val="FF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♢企业流程规划</a:t>
              </a:r>
              <a:endParaRPr lang="zh-CN" altLang="en-US" sz="1400" b="1" dirty="0">
                <a:solidFill>
                  <a:srgbClr val="FF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文本框 264213"/>
            <p:cNvSpPr txBox="1"/>
            <p:nvPr/>
          </p:nvSpPr>
          <p:spPr>
            <a:xfrm>
              <a:off x="1565" y="3339"/>
              <a:ext cx="8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♢交互界面开发</a:t>
              </a:r>
              <a:endParaRPr lang="zh-CN" alt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7" name="文本框 264215"/>
            <p:cNvSpPr txBox="1"/>
            <p:nvPr/>
          </p:nvSpPr>
          <p:spPr>
            <a:xfrm>
              <a:off x="1655" y="3521"/>
              <a:ext cx="62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♢数据挖掘</a:t>
              </a:r>
              <a:endParaRPr lang="zh-CN" alt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8" name="文本框 264216"/>
            <p:cNvSpPr txBox="1"/>
            <p:nvPr/>
          </p:nvSpPr>
          <p:spPr>
            <a:xfrm>
              <a:off x="1837" y="3702"/>
              <a:ext cx="73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♢信息可视化</a:t>
              </a:r>
              <a:endParaRPr lang="zh-CN" alt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文本框 264217"/>
            <p:cNvSpPr txBox="1"/>
            <p:nvPr/>
          </p:nvSpPr>
          <p:spPr>
            <a:xfrm>
              <a:off x="3580" y="3339"/>
              <a:ext cx="525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</a:t>
              </a:r>
              <a:r>
                <a:rPr lang="en-US" altLang="zh-CN" sz="1400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UI</a:t>
              </a:r>
              <a:r>
                <a:rPr lang="zh-CN" altLang="en-US" sz="1400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开发</a:t>
              </a:r>
              <a:endParaRPr lang="zh-CN" altLang="en-US" sz="1400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0" name="文本框 264218"/>
            <p:cNvSpPr txBox="1"/>
            <p:nvPr/>
          </p:nvSpPr>
          <p:spPr>
            <a:xfrm>
              <a:off x="3470" y="3521"/>
              <a:ext cx="62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♢信息架构</a:t>
              </a:r>
              <a:endParaRPr lang="zh-CN" alt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文本框 264219"/>
            <p:cNvSpPr txBox="1"/>
            <p:nvPr/>
          </p:nvSpPr>
          <p:spPr>
            <a:xfrm>
              <a:off x="3016" y="3702"/>
              <a:ext cx="8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♢模拟系统开发</a:t>
              </a:r>
              <a:endParaRPr lang="zh-CN" alt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611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err="1"/>
              <a:t>Goals of IxD</a:t>
            </a:r>
            <a:endParaRPr lang="en-US" altLang="zh-CN"/>
          </a:p>
        </p:txBody>
      </p:sp>
      <p:sp>
        <p:nvSpPr>
          <p:cNvPr id="20482" name="文本占位符 26112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Develop usable products</a:t>
            </a:r>
            <a:endParaRPr lang="en-US" altLang="zh-CN" b="0"/>
          </a:p>
          <a:p>
            <a:pPr lvl="1"/>
            <a:r>
              <a:rPr lang="en-US" altLang="zh-CN" b="0"/>
              <a:t>Usability means easy to learn, effective to use and provide an enjoyable experience</a:t>
            </a:r>
            <a:endParaRPr lang="en-US" altLang="zh-CN" b="0"/>
          </a:p>
          <a:p>
            <a:r>
              <a:rPr lang="en-US" altLang="zh-CN" b="0"/>
              <a:t>Involve users in the design process</a:t>
            </a:r>
            <a:endParaRPr lang="en-US" altLang="zh-CN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805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err="1"/>
              <a:t>Academic Disciplines contributing to IxD</a:t>
            </a:r>
            <a:endParaRPr lang="en-US" altLang="zh-CN" sz="4000"/>
          </a:p>
        </p:txBody>
      </p:sp>
      <p:sp>
        <p:nvSpPr>
          <p:cNvPr id="21506" name="文本占位符 28057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Psychology</a:t>
            </a:r>
            <a:endParaRPr lang="en-US" altLang="zh-CN" b="0"/>
          </a:p>
          <a:p>
            <a:r>
              <a:rPr lang="en-US" altLang="zh-CN" b="0"/>
              <a:t>Social Sciences</a:t>
            </a:r>
            <a:endParaRPr lang="en-US" altLang="zh-CN" b="0"/>
          </a:p>
          <a:p>
            <a:r>
              <a:rPr lang="en-US" altLang="zh-CN" b="0"/>
              <a:t>Computing Sciences</a:t>
            </a:r>
            <a:endParaRPr lang="en-US" altLang="zh-CN" b="0"/>
          </a:p>
          <a:p>
            <a:r>
              <a:rPr lang="en-US" altLang="zh-CN" b="0"/>
              <a:t>Engineering</a:t>
            </a:r>
            <a:endParaRPr lang="en-US" altLang="zh-CN" b="0"/>
          </a:p>
          <a:p>
            <a:r>
              <a:rPr lang="en-US" altLang="zh-CN" b="0"/>
              <a:t>Ergonomics</a:t>
            </a:r>
            <a:endParaRPr lang="en-US" altLang="zh-CN" b="0"/>
          </a:p>
          <a:p>
            <a:r>
              <a:rPr lang="en-US" altLang="zh-CN" b="0"/>
              <a:t>Informatics</a:t>
            </a:r>
            <a:endParaRPr lang="en-US" altLang="zh-CN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816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err="1"/>
              <a:t>Design Practices Contributing to IxD</a:t>
            </a:r>
            <a:endParaRPr lang="en-US" altLang="zh-CN" sz="4000"/>
          </a:p>
        </p:txBody>
      </p:sp>
      <p:sp>
        <p:nvSpPr>
          <p:cNvPr id="22530" name="文本占位符 28160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Graphic design</a:t>
            </a:r>
            <a:endParaRPr lang="en-US" altLang="zh-CN" b="0"/>
          </a:p>
          <a:p>
            <a:r>
              <a:rPr lang="en-US" altLang="zh-CN" b="0"/>
              <a:t>Product design</a:t>
            </a:r>
            <a:endParaRPr lang="en-US" altLang="zh-CN" b="0"/>
          </a:p>
          <a:p>
            <a:r>
              <a:rPr lang="en-US" altLang="zh-CN" b="0"/>
              <a:t>Artist design</a:t>
            </a:r>
            <a:endParaRPr lang="en-US" altLang="zh-CN" b="0"/>
          </a:p>
          <a:p>
            <a:r>
              <a:rPr lang="en-US" altLang="zh-CN" b="0"/>
              <a:t>Industrial design</a:t>
            </a:r>
            <a:endParaRPr lang="en-US" altLang="zh-CN" b="0"/>
          </a:p>
          <a:p>
            <a:r>
              <a:rPr lang="en-US" altLang="zh-CN" b="0"/>
              <a:t>Film industry</a:t>
            </a:r>
            <a:endParaRPr lang="en-US" altLang="zh-CN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82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err="1"/>
              <a:t>Interdisciplinary Fields in IxD</a:t>
            </a:r>
            <a:endParaRPr lang="en-US" altLang="zh-CN"/>
          </a:p>
        </p:txBody>
      </p:sp>
      <p:sp>
        <p:nvSpPr>
          <p:cNvPr id="23554" name="文本占位符 282626"/>
          <p:cNvSpPr>
            <a:spLocks noGrp="1"/>
          </p:cNvSpPr>
          <p:nvPr>
            <p:ph idx="1"/>
          </p:nvPr>
        </p:nvSpPr>
        <p:spPr>
          <a:xfrm>
            <a:off x="457200" y="1628775"/>
            <a:ext cx="8435975" cy="4530725"/>
          </a:xfrm>
          <a:ln/>
        </p:spPr>
        <p:txBody>
          <a:bodyPr anchor="t"/>
          <a:p>
            <a:r>
              <a:rPr lang="en-US" altLang="zh-CN" b="0"/>
              <a:t>HCI</a:t>
            </a:r>
            <a:endParaRPr lang="en-US" altLang="zh-CN" b="0"/>
          </a:p>
          <a:p>
            <a:r>
              <a:rPr lang="en-US" altLang="zh-CN" b="0"/>
              <a:t>Ubiquitous Computing</a:t>
            </a:r>
            <a:endParaRPr lang="en-US" altLang="zh-CN" b="0"/>
          </a:p>
          <a:p>
            <a:r>
              <a:rPr lang="en-US" altLang="zh-CN" b="0"/>
              <a:t>Human Factors</a:t>
            </a:r>
            <a:endParaRPr lang="en-US" altLang="zh-CN" b="0"/>
          </a:p>
          <a:p>
            <a:r>
              <a:rPr lang="en-US" altLang="zh-CN" b="0"/>
              <a:t>Cognitive Engineering</a:t>
            </a:r>
            <a:endParaRPr lang="en-US" altLang="zh-CN" b="0"/>
          </a:p>
          <a:p>
            <a:r>
              <a:rPr lang="en-US" altLang="zh-CN" b="0"/>
              <a:t>Cognitive Ergonomics</a:t>
            </a:r>
            <a:endParaRPr lang="en-US" altLang="zh-CN" b="0"/>
          </a:p>
          <a:p>
            <a:r>
              <a:rPr lang="en-US" altLang="zh-CN" b="0"/>
              <a:t>Computer Supported Co-operative Work</a:t>
            </a:r>
            <a:endParaRPr lang="en-US" altLang="zh-CN" b="0"/>
          </a:p>
          <a:p>
            <a:r>
              <a:rPr lang="en-US" altLang="zh-CN" b="0"/>
              <a:t>Information System</a:t>
            </a:r>
            <a:endParaRPr lang="en-US" altLang="zh-CN"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529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800"/>
              <a:t>Basic Activities</a:t>
            </a:r>
            <a:endParaRPr lang="en-US" altLang="zh-CN" sz="4800"/>
          </a:p>
        </p:txBody>
      </p:sp>
      <p:sp>
        <p:nvSpPr>
          <p:cNvPr id="24578" name="文本占位符 252930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30725"/>
          </a:xfrm>
          <a:ln/>
        </p:spPr>
        <p:txBody>
          <a:bodyPr anchor="t"/>
          <a:p>
            <a:r>
              <a:rPr lang="en-US" altLang="zh-CN" b="0"/>
              <a:t>Identify users need and build requirements</a:t>
            </a:r>
            <a:endParaRPr lang="en-US" altLang="zh-CN" b="0"/>
          </a:p>
          <a:p>
            <a:r>
              <a:rPr lang="en-US" altLang="zh-CN" b="0"/>
              <a:t>Develop alternative design schemes </a:t>
            </a:r>
            <a:endParaRPr lang="en-US" altLang="zh-CN" b="0"/>
          </a:p>
          <a:p>
            <a:pPr lvl="1"/>
            <a:r>
              <a:rPr lang="en-US" altLang="zh-CN" b="0"/>
              <a:t>Conceptual Design</a:t>
            </a:r>
            <a:endParaRPr lang="en-US" altLang="zh-CN" b="0"/>
          </a:p>
          <a:p>
            <a:pPr lvl="1"/>
            <a:r>
              <a:rPr lang="en-US" altLang="zh-CN" b="0"/>
              <a:t>Physical Design</a:t>
            </a:r>
            <a:endParaRPr lang="en-US" altLang="zh-CN" b="0"/>
          </a:p>
          <a:p>
            <a:r>
              <a:rPr lang="en-US" altLang="zh-CN" b="0"/>
              <a:t>Build interactive version for design</a:t>
            </a:r>
            <a:endParaRPr lang="en-US" altLang="zh-CN" b="0"/>
          </a:p>
          <a:p>
            <a:r>
              <a:rPr lang="en-US" altLang="zh-CN" b="0"/>
              <a:t>Evaluate design</a:t>
            </a:r>
            <a:endParaRPr lang="en-US" altLang="zh-CN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539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Relationship among Activities</a:t>
            </a:r>
            <a:endParaRPr lang="en-US" altLang="zh-CN"/>
          </a:p>
        </p:txBody>
      </p:sp>
      <p:sp>
        <p:nvSpPr>
          <p:cNvPr id="25602" name="椭圆 253955"/>
          <p:cNvSpPr/>
          <p:nvPr/>
        </p:nvSpPr>
        <p:spPr>
          <a:xfrm>
            <a:off x="3132138" y="2133600"/>
            <a:ext cx="3095625" cy="792163"/>
          </a:xfrm>
          <a:prstGeom prst="ellipse">
            <a:avLst/>
          </a:prstGeom>
          <a:solidFill>
            <a:srgbClr val="FFCC99"/>
          </a:solidFill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Identify requirements</a:t>
            </a:r>
            <a:endParaRPr lang="en-US" altLang="zh-CN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椭圆 253956"/>
          <p:cNvSpPr/>
          <p:nvPr/>
        </p:nvSpPr>
        <p:spPr>
          <a:xfrm>
            <a:off x="323850" y="3787775"/>
            <a:ext cx="3095625" cy="792163"/>
          </a:xfrm>
          <a:prstGeom prst="ellipse">
            <a:avLst/>
          </a:prstGeom>
          <a:solidFill>
            <a:srgbClr val="CCFFCC"/>
          </a:solidFill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Develop alternative </a:t>
            </a:r>
            <a:endParaRPr lang="en-US" altLang="zh-CN" b="1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design schemes</a:t>
            </a:r>
            <a:endParaRPr lang="en-US" altLang="zh-CN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椭圆 253957"/>
          <p:cNvSpPr/>
          <p:nvPr/>
        </p:nvSpPr>
        <p:spPr>
          <a:xfrm>
            <a:off x="5976938" y="3787775"/>
            <a:ext cx="3095625" cy="792163"/>
          </a:xfrm>
          <a:prstGeom prst="ellipse">
            <a:avLst/>
          </a:prstGeom>
          <a:solidFill>
            <a:srgbClr val="99CCFF"/>
          </a:solidFill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Evaluate design</a:t>
            </a:r>
            <a:endParaRPr lang="en-US" altLang="zh-CN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椭圆 253958"/>
          <p:cNvSpPr/>
          <p:nvPr/>
        </p:nvSpPr>
        <p:spPr>
          <a:xfrm>
            <a:off x="3205163" y="5516563"/>
            <a:ext cx="3095625" cy="792162"/>
          </a:xfrm>
          <a:prstGeom prst="ellipse">
            <a:avLst/>
          </a:prstGeom>
          <a:solidFill>
            <a:srgbClr val="FF99CC"/>
          </a:solidFill>
          <a:ln w="38100" cap="flat" cmpd="sng">
            <a:solidFill>
              <a:schemeClr val="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Build interactive </a:t>
            </a:r>
            <a:endParaRPr lang="en-US" altLang="zh-CN" b="1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version</a:t>
            </a:r>
            <a:endParaRPr lang="en-US" altLang="zh-CN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606" name="直接箭头连接符 253959"/>
          <p:cNvCxnSpPr>
            <a:stCxn id="25604" idx="2"/>
            <a:endCxn id="25603" idx="6"/>
          </p:cNvCxnSpPr>
          <p:nvPr/>
        </p:nvCxnSpPr>
        <p:spPr>
          <a:xfrm flipH="1">
            <a:off x="3438525" y="4184650"/>
            <a:ext cx="2519363" cy="0"/>
          </a:xfrm>
          <a:prstGeom prst="straightConnector1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07" name="直接连接符 253965"/>
          <p:cNvSpPr/>
          <p:nvPr/>
        </p:nvSpPr>
        <p:spPr>
          <a:xfrm>
            <a:off x="7451725" y="4581525"/>
            <a:ext cx="503238" cy="1008063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08" name="直接连接符 253966"/>
          <p:cNvSpPr/>
          <p:nvPr/>
        </p:nvSpPr>
        <p:spPr>
          <a:xfrm>
            <a:off x="3348038" y="1628775"/>
            <a:ext cx="865187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5609" name="直接箭头连接符 253968"/>
          <p:cNvCxnSpPr>
            <a:stCxn id="25604" idx="2"/>
            <a:endCxn id="25603" idx="6"/>
          </p:cNvCxnSpPr>
          <p:nvPr/>
        </p:nvCxnSpPr>
        <p:spPr>
          <a:xfrm flipV="1">
            <a:off x="5867400" y="4508500"/>
            <a:ext cx="584200" cy="1130300"/>
          </a:xfrm>
          <a:prstGeom prst="straightConnector1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10" name="直接箭头连接符 253969"/>
          <p:cNvCxnSpPr>
            <a:stCxn id="25604" idx="2"/>
            <a:endCxn id="25603" idx="6"/>
          </p:cNvCxnSpPr>
          <p:nvPr/>
        </p:nvCxnSpPr>
        <p:spPr>
          <a:xfrm flipH="1" flipV="1">
            <a:off x="2987675" y="4508500"/>
            <a:ext cx="693738" cy="1130300"/>
          </a:xfrm>
          <a:prstGeom prst="straightConnector1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11" name="直接连接符 253970"/>
          <p:cNvSpPr/>
          <p:nvPr/>
        </p:nvSpPr>
        <p:spPr>
          <a:xfrm>
            <a:off x="2411413" y="4581525"/>
            <a:ext cx="792162" cy="12954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5612" name="直接箭头连接符 253971"/>
          <p:cNvCxnSpPr>
            <a:stCxn id="25604" idx="2"/>
            <a:endCxn id="25603" idx="6"/>
          </p:cNvCxnSpPr>
          <p:nvPr/>
        </p:nvCxnSpPr>
        <p:spPr>
          <a:xfrm flipH="1" flipV="1">
            <a:off x="5795963" y="2852738"/>
            <a:ext cx="657225" cy="1055687"/>
          </a:xfrm>
          <a:prstGeom prst="straightConnector1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13" name="直接箭头连接符 253972"/>
          <p:cNvCxnSpPr>
            <a:stCxn id="25603" idx="7"/>
            <a:endCxn id="25602" idx="3"/>
          </p:cNvCxnSpPr>
          <p:nvPr/>
        </p:nvCxnSpPr>
        <p:spPr>
          <a:xfrm flipV="1">
            <a:off x="2965450" y="2828925"/>
            <a:ext cx="620713" cy="1055688"/>
          </a:xfrm>
          <a:prstGeom prst="straightConnector1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14" name="直接连接符 253973"/>
          <p:cNvSpPr/>
          <p:nvPr/>
        </p:nvSpPr>
        <p:spPr>
          <a:xfrm flipH="1">
            <a:off x="2411413" y="2492375"/>
            <a:ext cx="720725" cy="1296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15" name="直接连接符 253974"/>
          <p:cNvSpPr/>
          <p:nvPr/>
        </p:nvSpPr>
        <p:spPr>
          <a:xfrm>
            <a:off x="3348038" y="1628775"/>
            <a:ext cx="865187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16" name="直接连接符 253975"/>
          <p:cNvSpPr/>
          <p:nvPr/>
        </p:nvSpPr>
        <p:spPr>
          <a:xfrm flipH="1">
            <a:off x="2411413" y="2492375"/>
            <a:ext cx="720725" cy="1296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17" name="直接连接符 254013"/>
          <p:cNvSpPr/>
          <p:nvPr/>
        </p:nvSpPr>
        <p:spPr>
          <a:xfrm>
            <a:off x="3348038" y="1628775"/>
            <a:ext cx="865187" cy="504825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18" name="直接连接符 254014"/>
          <p:cNvSpPr/>
          <p:nvPr/>
        </p:nvSpPr>
        <p:spPr>
          <a:xfrm flipH="1">
            <a:off x="2411413" y="2492375"/>
            <a:ext cx="720725" cy="1296988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19" name="文本框 254018"/>
          <p:cNvSpPr txBox="1"/>
          <p:nvPr/>
        </p:nvSpPr>
        <p:spPr>
          <a:xfrm>
            <a:off x="7235825" y="5661025"/>
            <a:ext cx="1885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Final Product</a:t>
            </a:r>
            <a:endParaRPr lang="en-US" altLang="zh-CN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549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Key Features</a:t>
            </a:r>
            <a:endParaRPr lang="en-US" altLang="zh-CN"/>
          </a:p>
        </p:txBody>
      </p:sp>
      <p:sp>
        <p:nvSpPr>
          <p:cNvPr id="26626" name="文本占位符 25497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User centered</a:t>
            </a:r>
            <a:endParaRPr lang="en-US" altLang="zh-CN" b="0"/>
          </a:p>
          <a:p>
            <a:r>
              <a:rPr lang="en-US" altLang="zh-CN" b="0"/>
              <a:t>Stable usability standards</a:t>
            </a:r>
            <a:endParaRPr lang="en-US" altLang="zh-CN" b="0"/>
          </a:p>
          <a:p>
            <a:r>
              <a:rPr lang="en-US" altLang="zh-CN" b="0"/>
              <a:t>Iteration</a:t>
            </a:r>
            <a:endParaRPr lang="en-US" altLang="zh-CN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02753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39825"/>
          </a:xfrm>
          <a:ln/>
        </p:spPr>
        <p:txBody>
          <a:bodyPr anchor="b"/>
          <a:p>
            <a:r>
              <a:rPr lang="en-US" altLang="zh-CN" sz="4000"/>
              <a:t>2.2 </a:t>
            </a:r>
            <a:r>
              <a:rPr lang="en-US" altLang="zh-CN"/>
              <a:t>Issues in Design Process </a:t>
            </a:r>
            <a:endParaRPr lang="en-US" altLang="zh-CN"/>
          </a:p>
        </p:txBody>
      </p:sp>
      <p:pic>
        <p:nvPicPr>
          <p:cNvPr id="27650" name="图片 202754" descr="gif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275" y="2349500"/>
            <a:ext cx="1541463" cy="375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218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Contents</a:t>
            </a:r>
            <a:endParaRPr lang="en-US" altLang="zh-CN"/>
          </a:p>
        </p:txBody>
      </p:sp>
      <p:sp>
        <p:nvSpPr>
          <p:cNvPr id="7170" name="文本占位符 12185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2.1 Basic Activities and Key Features </a:t>
            </a:r>
            <a:endParaRPr lang="en-US" altLang="zh-CN"/>
          </a:p>
          <a:p>
            <a:r>
              <a:rPr lang="en-US" altLang="zh-CN"/>
              <a:t>2.2 Issues in Design Process </a:t>
            </a:r>
            <a:endParaRPr lang="en-US" altLang="zh-CN"/>
          </a:p>
          <a:p>
            <a:r>
              <a:rPr lang="en-US" altLang="zh-CN"/>
              <a:t>2.3 Interaction Design Life Cycle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65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Four Issues</a:t>
            </a:r>
            <a:endParaRPr lang="en-US" altLang="zh-CN"/>
          </a:p>
        </p:txBody>
      </p:sp>
      <p:sp>
        <p:nvSpPr>
          <p:cNvPr id="29698" name="文本占位符 265218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30725"/>
          </a:xfrm>
          <a:ln/>
        </p:spPr>
        <p:txBody>
          <a:bodyPr anchor="t"/>
          <a:p>
            <a:r>
              <a:rPr lang="en-US" altLang="zh-CN" b="0"/>
              <a:t>How to select user</a:t>
            </a:r>
            <a:endParaRPr lang="en-US" altLang="zh-CN" b="0"/>
          </a:p>
          <a:p>
            <a:r>
              <a:rPr lang="en-US" altLang="zh-CN" b="0"/>
              <a:t>How to identify requirements</a:t>
            </a:r>
            <a:endParaRPr lang="en-US" altLang="zh-CN" b="0"/>
          </a:p>
          <a:p>
            <a:r>
              <a:rPr lang="en-US" altLang="zh-CN" b="0"/>
              <a:t>How to propose alternative design schemes</a:t>
            </a:r>
            <a:endParaRPr lang="en-US" altLang="zh-CN" b="0"/>
          </a:p>
          <a:p>
            <a:r>
              <a:rPr lang="en-US" altLang="zh-CN" b="0"/>
              <a:t>How to select a proper design scheme</a:t>
            </a:r>
            <a:endParaRPr lang="en-US" altLang="zh-CN" b="0"/>
          </a:p>
          <a:p>
            <a:endParaRPr lang="en-US" altLang="zh-CN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560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How to select user</a:t>
            </a:r>
            <a:endParaRPr lang="en-US" altLang="zh-CN"/>
          </a:p>
        </p:txBody>
      </p:sp>
      <p:sp>
        <p:nvSpPr>
          <p:cNvPr id="30722" name="文本占位符 25600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2400" b="0"/>
              <a:t>Stakeholders ≠ Users</a:t>
            </a:r>
            <a:endParaRPr lang="en-US" altLang="zh-CN" sz="2400" b="0"/>
          </a:p>
          <a:p>
            <a:pPr>
              <a:lnSpc>
                <a:spcPct val="90000"/>
              </a:lnSpc>
            </a:pPr>
            <a:r>
              <a:rPr lang="en-US" altLang="zh-CN" sz="2400" b="0"/>
              <a:t>Customers may not be the users</a:t>
            </a:r>
            <a:endParaRPr lang="en-US" altLang="zh-CN" sz="2400" b="0"/>
          </a:p>
          <a:p>
            <a:pPr>
              <a:lnSpc>
                <a:spcPct val="90000"/>
              </a:lnSpc>
            </a:pPr>
            <a:r>
              <a:rPr lang="en-US" altLang="zh-CN" sz="2400" b="0"/>
              <a:t>Users should be classified</a:t>
            </a:r>
            <a:endParaRPr lang="en-US" altLang="zh-CN" sz="2400" b="0"/>
          </a:p>
          <a:p>
            <a:pPr lvl="1">
              <a:lnSpc>
                <a:spcPct val="90000"/>
              </a:lnSpc>
            </a:pPr>
            <a:r>
              <a:rPr lang="en-US" altLang="zh-CN" sz="2000" b="0"/>
              <a:t>Primary</a:t>
            </a:r>
            <a:endParaRPr lang="en-US" altLang="zh-CN" sz="2000" b="0"/>
          </a:p>
          <a:p>
            <a:pPr lvl="2">
              <a:lnSpc>
                <a:spcPct val="90000"/>
              </a:lnSpc>
            </a:pPr>
            <a:r>
              <a:rPr lang="en-US" altLang="zh-CN" sz="1800" b="0"/>
              <a:t>Who actually use the system</a:t>
            </a:r>
            <a:endParaRPr lang="en-US" altLang="zh-CN" sz="1800" b="0"/>
          </a:p>
          <a:p>
            <a:pPr lvl="1">
              <a:lnSpc>
                <a:spcPct val="90000"/>
              </a:lnSpc>
            </a:pPr>
            <a:r>
              <a:rPr lang="en-US" altLang="zh-CN" sz="2000" b="0"/>
              <a:t>Secondary</a:t>
            </a:r>
            <a:endParaRPr lang="en-US" altLang="zh-CN" sz="2000" b="0"/>
          </a:p>
          <a:p>
            <a:pPr lvl="2">
              <a:lnSpc>
                <a:spcPct val="90000"/>
              </a:lnSpc>
            </a:pPr>
            <a:r>
              <a:rPr lang="en-US" altLang="zh-CN" sz="1800" b="0"/>
              <a:t>Who do not directly use the system, but receive output from it or provide input to it</a:t>
            </a:r>
            <a:endParaRPr lang="en-US" altLang="zh-CN" sz="1800" b="0"/>
          </a:p>
          <a:p>
            <a:pPr lvl="1">
              <a:lnSpc>
                <a:spcPct val="90000"/>
              </a:lnSpc>
            </a:pPr>
            <a:r>
              <a:rPr lang="en-US" altLang="zh-CN" sz="2000" b="0"/>
              <a:t>Tertiary</a:t>
            </a:r>
            <a:endParaRPr lang="en-US" altLang="zh-CN" sz="2000" b="0"/>
          </a:p>
          <a:p>
            <a:pPr lvl="2">
              <a:lnSpc>
                <a:spcPct val="90000"/>
              </a:lnSpc>
            </a:pPr>
            <a:r>
              <a:rPr lang="en-US" altLang="zh-CN" sz="1800" b="0"/>
              <a:t>Who do not fall into either of the first two categories but who are directly affected by the success or failure of the system</a:t>
            </a:r>
            <a:endParaRPr lang="en-US" altLang="zh-CN" sz="1800" b="0"/>
          </a:p>
          <a:p>
            <a:pPr lvl="1">
              <a:lnSpc>
                <a:spcPct val="90000"/>
              </a:lnSpc>
            </a:pPr>
            <a:r>
              <a:rPr lang="en-US" altLang="zh-CN" sz="2000" b="0"/>
              <a:t>Facilitating</a:t>
            </a:r>
            <a:endParaRPr lang="en-US" altLang="zh-CN" sz="2000" b="0"/>
          </a:p>
          <a:p>
            <a:pPr lvl="2">
              <a:lnSpc>
                <a:spcPct val="90000"/>
              </a:lnSpc>
            </a:pPr>
            <a:r>
              <a:rPr lang="en-US" altLang="zh-CN" sz="1800" b="0"/>
              <a:t>Who are involved with the design, development and maintenance of the system</a:t>
            </a:r>
            <a:endParaRPr lang="en-US" altLang="zh-CN" sz="1800" b="0"/>
          </a:p>
          <a:p>
            <a:pPr>
              <a:lnSpc>
                <a:spcPct val="90000"/>
              </a:lnSpc>
            </a:pPr>
            <a:endParaRPr lang="en-US" altLang="zh-CN" sz="2400"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2570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How to identify requirements</a:t>
            </a:r>
            <a:endParaRPr lang="en-US" altLang="zh-CN"/>
          </a:p>
        </p:txBody>
      </p:sp>
      <p:sp>
        <p:nvSpPr>
          <p:cNvPr id="31746" name="文本占位符 257026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Know users</a:t>
            </a:r>
            <a:endParaRPr lang="en-US" altLang="zh-CN" b="0"/>
          </a:p>
          <a:p>
            <a:pPr lvl="1"/>
            <a:r>
              <a:rPr lang="en-US" altLang="zh-CN" b="0"/>
              <a:t>Who are they?</a:t>
            </a:r>
            <a:endParaRPr lang="en-US" altLang="zh-CN" b="0"/>
          </a:p>
          <a:p>
            <a:pPr lvl="1"/>
            <a:r>
              <a:rPr lang="en-US" altLang="zh-CN" b="0"/>
              <a:t>Probably not like you!</a:t>
            </a:r>
            <a:endParaRPr lang="en-US" altLang="zh-CN" b="0"/>
          </a:p>
          <a:p>
            <a:pPr lvl="1"/>
            <a:r>
              <a:rPr lang="en-US" altLang="zh-CN" b="0"/>
              <a:t>Talk to them</a:t>
            </a:r>
            <a:endParaRPr lang="en-US" altLang="zh-CN" b="0"/>
          </a:p>
          <a:p>
            <a:pPr lvl="1"/>
            <a:r>
              <a:rPr lang="en-US" altLang="zh-CN" b="0"/>
              <a:t>Watch them</a:t>
            </a:r>
            <a:endParaRPr lang="en-US" altLang="zh-CN" b="0"/>
          </a:p>
          <a:p>
            <a:pPr lvl="1"/>
            <a:r>
              <a:rPr lang="en-US" altLang="zh-CN" b="0"/>
              <a:t>Use your imagination</a:t>
            </a:r>
            <a:endParaRPr lang="en-US" altLang="zh-CN"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580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/>
              <a:t>How to propose alternative </a:t>
            </a:r>
            <a:br>
              <a:rPr lang="en-US" altLang="zh-CN" sz="4000"/>
            </a:br>
            <a:r>
              <a:rPr lang="en-US" altLang="zh-CN" sz="4000"/>
              <a:t>design schemes</a:t>
            </a:r>
            <a:endParaRPr lang="en-US" altLang="zh-CN" sz="4000"/>
          </a:p>
        </p:txBody>
      </p:sp>
      <p:sp>
        <p:nvSpPr>
          <p:cNvPr id="32770" name="文本占位符 258050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Consider other similar designs</a:t>
            </a:r>
            <a:endParaRPr lang="en-US" altLang="zh-CN" b="0"/>
          </a:p>
          <a:p>
            <a:r>
              <a:rPr lang="en-US" altLang="zh-CN" b="0" dirty="0"/>
              <a:t>Consider design constraints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2590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/>
              <a:t>How to select a proper design scheme</a:t>
            </a:r>
            <a:endParaRPr lang="en-US" altLang="zh-CN" sz="4000"/>
          </a:p>
        </p:txBody>
      </p:sp>
      <p:sp>
        <p:nvSpPr>
          <p:cNvPr id="33794" name="文本占位符 259074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Design decision</a:t>
            </a:r>
            <a:endParaRPr lang="en-US" altLang="zh-CN" b="0"/>
          </a:p>
          <a:p>
            <a:pPr lvl="1"/>
            <a:r>
              <a:rPr lang="en-US" altLang="zh-CN" b="0"/>
              <a:t>About outside features</a:t>
            </a:r>
            <a:endParaRPr lang="en-US" altLang="zh-CN" b="0"/>
          </a:p>
          <a:p>
            <a:pPr lvl="1"/>
            <a:r>
              <a:rPr lang="en-US" altLang="zh-CN" b="0"/>
              <a:t>About inside features</a:t>
            </a:r>
            <a:endParaRPr lang="en-US" altLang="zh-CN" b="0"/>
          </a:p>
          <a:p>
            <a:r>
              <a:rPr lang="en-US" altLang="zh-CN" b="0"/>
              <a:t>Consider users’ experience, preference  and  improvement suggestion</a:t>
            </a:r>
            <a:endParaRPr lang="en-US" altLang="zh-CN" b="0"/>
          </a:p>
          <a:p>
            <a:r>
              <a:rPr lang="en-US" altLang="zh-CN" b="0"/>
              <a:t>Consider “quality”</a:t>
            </a:r>
            <a:endParaRPr lang="en-US" altLang="zh-CN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20480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39825"/>
          </a:xfrm>
          <a:ln/>
        </p:spPr>
        <p:txBody>
          <a:bodyPr anchor="b"/>
          <a:p>
            <a:r>
              <a:rPr lang="en-US" altLang="zh-CN" sz="4000"/>
              <a:t>2.3 </a:t>
            </a:r>
            <a:r>
              <a:rPr lang="en-US" altLang="zh-CN"/>
              <a:t>Interaction Design Life Cycle </a:t>
            </a:r>
            <a:endParaRPr lang="en-US" altLang="zh-CN"/>
          </a:p>
        </p:txBody>
      </p:sp>
      <p:pic>
        <p:nvPicPr>
          <p:cNvPr id="34818" name="图片 204802" descr="gif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275" y="2349500"/>
            <a:ext cx="1541463" cy="375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268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Development Process</a:t>
            </a:r>
            <a:endParaRPr lang="en-US" altLang="zh-CN"/>
          </a:p>
        </p:txBody>
      </p:sp>
      <p:sp>
        <p:nvSpPr>
          <p:cNvPr id="36866" name="文本占位符 268290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Traditional Software Life Cycle Model</a:t>
            </a:r>
            <a:endParaRPr lang="en-US" altLang="zh-CN" b="0"/>
          </a:p>
          <a:p>
            <a:r>
              <a:rPr lang="en-US" altLang="zh-CN" b="0"/>
              <a:t>Interactive Design Life Cycle Model</a:t>
            </a:r>
            <a:endParaRPr lang="en-US" altLang="zh-CN"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2662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Waterfall Process   (Traditional)</a:t>
            </a:r>
            <a:endParaRPr lang="en-US" altLang="zh-CN"/>
          </a:p>
        </p:txBody>
      </p:sp>
      <p:pic>
        <p:nvPicPr>
          <p:cNvPr id="37890" name="图片 2662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557338"/>
            <a:ext cx="4059238" cy="518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267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Spiral Process   (Traditional)</a:t>
            </a:r>
            <a:endParaRPr lang="en-US" altLang="zh-CN"/>
          </a:p>
        </p:txBody>
      </p:sp>
      <p:pic>
        <p:nvPicPr>
          <p:cNvPr id="38914" name="图片 2672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506538"/>
            <a:ext cx="5964238" cy="5351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270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RAD   (Traditional)</a:t>
            </a:r>
            <a:endParaRPr lang="en-US" altLang="zh-CN"/>
          </a:p>
        </p:txBody>
      </p:sp>
      <p:sp>
        <p:nvSpPr>
          <p:cNvPr id="39938" name="文本占位符 27033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sz="3600" b="0"/>
              <a:t>Rapid application development</a:t>
            </a:r>
            <a:endParaRPr lang="en-US" altLang="zh-CN" sz="3600" b="0"/>
          </a:p>
          <a:p>
            <a:endParaRPr lang="en-US" altLang="zh-CN" sz="3600" b="0" dirty="0"/>
          </a:p>
        </p:txBody>
      </p:sp>
      <p:pic>
        <p:nvPicPr>
          <p:cNvPr id="39939" name="图片 270339" descr="RAD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2420938"/>
            <a:ext cx="6337300" cy="4052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2288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567737" cy="1139825"/>
          </a:xfrm>
          <a:ln/>
        </p:spPr>
        <p:txBody>
          <a:bodyPr anchor="b"/>
          <a:p>
            <a:r>
              <a:rPr lang="en-US" altLang="zh-CN" sz="4000"/>
              <a:t>2.1 </a:t>
            </a:r>
            <a:r>
              <a:rPr lang="en-US" altLang="zh-CN"/>
              <a:t>Basic Activities &amp; Key Features </a:t>
            </a:r>
            <a:endParaRPr lang="en-US" altLang="zh-CN"/>
          </a:p>
        </p:txBody>
      </p:sp>
      <p:pic>
        <p:nvPicPr>
          <p:cNvPr id="9218" name="图片 122882" descr="gif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0" y="2133600"/>
            <a:ext cx="1625600" cy="3960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269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Prototyping  (Traditional)</a:t>
            </a:r>
            <a:endParaRPr lang="en-US" altLang="zh-CN"/>
          </a:p>
        </p:txBody>
      </p:sp>
      <p:sp>
        <p:nvSpPr>
          <p:cNvPr id="40962" name="文本占位符 269314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Throw-away</a:t>
            </a:r>
            <a:endParaRPr lang="en-US" altLang="zh-CN" b="0"/>
          </a:p>
          <a:p>
            <a:pPr lvl="1"/>
            <a:r>
              <a:rPr lang="en-US" altLang="zh-CN" b="0"/>
              <a:t>The prototype is built and tested. The design knowledge gained from this exercise is used to build the final product, but the actual prototypes discarded.</a:t>
            </a:r>
            <a:endParaRPr lang="en-US" altLang="zh-CN" b="0"/>
          </a:p>
          <a:p>
            <a:r>
              <a:rPr lang="en-US" altLang="zh-CN" b="0"/>
              <a:t>Evolutionary</a:t>
            </a:r>
            <a:endParaRPr lang="en-US" altLang="zh-CN" b="0"/>
          </a:p>
          <a:p>
            <a:pPr lvl="1"/>
            <a:r>
              <a:rPr lang="en-US" altLang="zh-CN" b="0"/>
              <a:t>The prototype is not discarded and serves as the basis for the next iteration of design.</a:t>
            </a:r>
            <a:endParaRPr lang="en-US" altLang="zh-CN"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27136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39825"/>
          </a:xfrm>
          <a:ln/>
        </p:spPr>
        <p:txBody>
          <a:bodyPr anchor="b"/>
          <a:p>
            <a:r>
              <a:rPr lang="en-US" altLang="zh-CN" err="1"/>
              <a:t>Star Life Cycle Model    (IxD</a:t>
            </a:r>
            <a:r>
              <a:rPr lang="en-US" altLang="zh-CN"/>
              <a:t>)</a:t>
            </a:r>
            <a:endParaRPr lang="en-US" altLang="zh-CN"/>
          </a:p>
        </p:txBody>
      </p:sp>
      <p:grpSp>
        <p:nvGrpSpPr>
          <p:cNvPr id="41986" name="组合 271381"/>
          <p:cNvGrpSpPr/>
          <p:nvPr/>
        </p:nvGrpSpPr>
        <p:grpSpPr>
          <a:xfrm>
            <a:off x="323850" y="1773238"/>
            <a:ext cx="8677275" cy="4319587"/>
            <a:chOff x="204" y="981"/>
            <a:chExt cx="5466" cy="2721"/>
          </a:xfrm>
        </p:grpSpPr>
        <p:sp>
          <p:nvSpPr>
            <p:cNvPr id="41987" name="矩形 271363"/>
            <p:cNvSpPr/>
            <p:nvPr/>
          </p:nvSpPr>
          <p:spPr>
            <a:xfrm>
              <a:off x="1610" y="2251"/>
              <a:ext cx="1133" cy="453"/>
            </a:xfrm>
            <a:prstGeom prst="rect">
              <a:avLst/>
            </a:prstGeom>
            <a:solidFill>
              <a:srgbClr val="CCFFFF">
                <a:alpha val="45000"/>
              </a:srgbClr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Verdana" panose="020B0604030504040204" pitchFamily="34" charset="0"/>
                  <a:ea typeface="宋体" panose="02010600030101010101" pitchFamily="2" charset="-122"/>
                </a:rPr>
                <a:t>Evaluation</a:t>
              </a:r>
              <a:endParaRPr lang="en-US" altLang="zh-CN" sz="2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8" name="矩形 271364"/>
            <p:cNvSpPr/>
            <p:nvPr/>
          </p:nvSpPr>
          <p:spPr>
            <a:xfrm>
              <a:off x="2971" y="1253"/>
              <a:ext cx="2699" cy="453"/>
            </a:xfrm>
            <a:prstGeom prst="rect">
              <a:avLst/>
            </a:prstGeom>
            <a:solidFill>
              <a:srgbClr val="CCFFFF">
                <a:alpha val="45000"/>
              </a:srgbClr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Verdana" panose="020B0604030504040204" pitchFamily="34" charset="0"/>
                  <a:ea typeface="宋体" panose="02010600030101010101" pitchFamily="2" charset="-122"/>
                </a:rPr>
                <a:t>Task /Function Analysis</a:t>
              </a:r>
              <a:endParaRPr lang="en-US" altLang="zh-CN" sz="2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9" name="矩形 271365"/>
            <p:cNvSpPr/>
            <p:nvPr/>
          </p:nvSpPr>
          <p:spPr>
            <a:xfrm>
              <a:off x="522" y="3022"/>
              <a:ext cx="3356" cy="453"/>
            </a:xfrm>
            <a:prstGeom prst="rect">
              <a:avLst/>
            </a:prstGeom>
            <a:solidFill>
              <a:srgbClr val="CCFFFF">
                <a:alpha val="45000"/>
              </a:srgbClr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Verdana" panose="020B0604030504040204" pitchFamily="34" charset="0"/>
                  <a:ea typeface="宋体" panose="02010600030101010101" pitchFamily="2" charset="-122"/>
                </a:rPr>
                <a:t>Conceptual Design/ Formal Design</a:t>
              </a:r>
              <a:endParaRPr lang="en-US" altLang="zh-CN" sz="2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0" name="矩形 271366"/>
            <p:cNvSpPr/>
            <p:nvPr/>
          </p:nvSpPr>
          <p:spPr>
            <a:xfrm>
              <a:off x="204" y="2251"/>
              <a:ext cx="1179" cy="453"/>
            </a:xfrm>
            <a:prstGeom prst="rect">
              <a:avLst/>
            </a:prstGeom>
            <a:solidFill>
              <a:srgbClr val="CCFFFF">
                <a:alpha val="45000"/>
              </a:srgbClr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Verdana" panose="020B0604030504040204" pitchFamily="34" charset="0"/>
                  <a:ea typeface="宋体" panose="02010600030101010101" pitchFamily="2" charset="-122"/>
                </a:rPr>
                <a:t>Prototyping</a:t>
              </a:r>
              <a:endParaRPr lang="en-US" altLang="zh-CN" sz="2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矩形 271367"/>
            <p:cNvSpPr/>
            <p:nvPr/>
          </p:nvSpPr>
          <p:spPr>
            <a:xfrm>
              <a:off x="2971" y="2251"/>
              <a:ext cx="2676" cy="453"/>
            </a:xfrm>
            <a:prstGeom prst="rect">
              <a:avLst/>
            </a:prstGeom>
            <a:solidFill>
              <a:srgbClr val="CCFFFF">
                <a:alpha val="45000"/>
              </a:srgbClr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Verdana" panose="020B0604030504040204" pitchFamily="34" charset="0"/>
                  <a:ea typeface="宋体" panose="02010600030101010101" pitchFamily="2" charset="-122"/>
                </a:rPr>
                <a:t>Requirements Specification</a:t>
              </a:r>
              <a:endParaRPr lang="en-US" altLang="zh-CN" sz="2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矩形 271368"/>
            <p:cNvSpPr/>
            <p:nvPr/>
          </p:nvSpPr>
          <p:spPr>
            <a:xfrm>
              <a:off x="249" y="1253"/>
              <a:ext cx="1134" cy="453"/>
            </a:xfrm>
            <a:prstGeom prst="rect">
              <a:avLst/>
            </a:prstGeom>
            <a:solidFill>
              <a:srgbClr val="CCFFFF">
                <a:alpha val="45000"/>
              </a:srgbClr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Verdana" panose="020B0604030504040204" pitchFamily="34" charset="0"/>
                  <a:ea typeface="宋体" panose="02010600030101010101" pitchFamily="2" charset="-122"/>
                </a:rPr>
                <a:t>Realization</a:t>
              </a:r>
              <a:endParaRPr lang="en-US" altLang="zh-CN" sz="2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直接连接符 271369"/>
            <p:cNvSpPr/>
            <p:nvPr/>
          </p:nvSpPr>
          <p:spPr>
            <a:xfrm>
              <a:off x="839" y="981"/>
              <a:ext cx="0" cy="272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4" name="直接连接符 271370"/>
            <p:cNvSpPr/>
            <p:nvPr/>
          </p:nvSpPr>
          <p:spPr>
            <a:xfrm>
              <a:off x="4286" y="981"/>
              <a:ext cx="0" cy="272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5" name="直接连接符 271371"/>
            <p:cNvSpPr/>
            <p:nvPr/>
          </p:nvSpPr>
          <p:spPr>
            <a:xfrm flipV="1">
              <a:off x="703" y="2704"/>
              <a:ext cx="0" cy="227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6" name="直接连接符 271372"/>
            <p:cNvSpPr/>
            <p:nvPr/>
          </p:nvSpPr>
          <p:spPr>
            <a:xfrm flipV="1">
              <a:off x="4332" y="2704"/>
              <a:ext cx="0" cy="227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7" name="直接连接符 271373"/>
            <p:cNvSpPr/>
            <p:nvPr/>
          </p:nvSpPr>
          <p:spPr>
            <a:xfrm flipV="1">
              <a:off x="2200" y="3475"/>
              <a:ext cx="0" cy="227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cxnSp>
          <p:nvCxnSpPr>
            <p:cNvPr id="41998" name="直接箭头连接符 271375"/>
            <p:cNvCxnSpPr/>
            <p:nvPr/>
          </p:nvCxnSpPr>
          <p:spPr>
            <a:xfrm>
              <a:off x="793" y="1706"/>
              <a:ext cx="1066" cy="487"/>
            </a:xfrm>
            <a:prstGeom prst="straightConnector1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1999" name="直接箭头连接符 271376"/>
            <p:cNvCxnSpPr/>
            <p:nvPr/>
          </p:nvCxnSpPr>
          <p:spPr>
            <a:xfrm flipH="1">
              <a:off x="2381" y="1752"/>
              <a:ext cx="1225" cy="453"/>
            </a:xfrm>
            <a:prstGeom prst="straightConnector1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2000" name="直接箭头连接符 271378"/>
            <p:cNvCxnSpPr>
              <a:stCxn id="41990" idx="3"/>
              <a:endCxn id="41987" idx="1"/>
            </p:cNvCxnSpPr>
            <p:nvPr/>
          </p:nvCxnSpPr>
          <p:spPr>
            <a:xfrm>
              <a:off x="1395" y="2478"/>
              <a:ext cx="203" cy="0"/>
            </a:xfrm>
            <a:prstGeom prst="straightConnector1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2001" name="直接箭头连接符 271379"/>
            <p:cNvCxnSpPr>
              <a:stCxn id="41990" idx="3"/>
              <a:endCxn id="41991" idx="1"/>
            </p:cNvCxnSpPr>
            <p:nvPr/>
          </p:nvCxnSpPr>
          <p:spPr>
            <a:xfrm>
              <a:off x="2744" y="2478"/>
              <a:ext cx="215" cy="0"/>
            </a:xfrm>
            <a:prstGeom prst="straightConnector1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2002" name="直接箭头连接符 271380"/>
            <p:cNvCxnSpPr>
              <a:stCxn id="41990" idx="3"/>
              <a:endCxn id="41989" idx="0"/>
            </p:cNvCxnSpPr>
            <p:nvPr/>
          </p:nvCxnSpPr>
          <p:spPr>
            <a:xfrm>
              <a:off x="2200" y="2704"/>
              <a:ext cx="0" cy="306"/>
            </a:xfrm>
            <a:prstGeom prst="straightConnector1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272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UE Life Cycle</a:t>
            </a:r>
            <a:endParaRPr lang="en-US" altLang="zh-CN"/>
          </a:p>
        </p:txBody>
      </p:sp>
      <p:pic>
        <p:nvPicPr>
          <p:cNvPr id="272388" name="图片 2723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6550"/>
            <a:ext cx="9144000" cy="652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277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Interaction Design Process</a:t>
            </a:r>
            <a:endParaRPr lang="en-US" altLang="zh-CN"/>
          </a:p>
        </p:txBody>
      </p:sp>
      <p:grpSp>
        <p:nvGrpSpPr>
          <p:cNvPr id="44034" name="组合 277523"/>
          <p:cNvGrpSpPr/>
          <p:nvPr/>
        </p:nvGrpSpPr>
        <p:grpSpPr>
          <a:xfrm>
            <a:off x="395288" y="1773238"/>
            <a:ext cx="8569325" cy="5035550"/>
            <a:chOff x="249" y="1117"/>
            <a:chExt cx="5398" cy="3172"/>
          </a:xfrm>
        </p:grpSpPr>
        <p:sp>
          <p:nvSpPr>
            <p:cNvPr id="44035" name="圆角矩形 277507"/>
            <p:cNvSpPr/>
            <p:nvPr/>
          </p:nvSpPr>
          <p:spPr>
            <a:xfrm>
              <a:off x="249" y="1117"/>
              <a:ext cx="1315" cy="45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2000"/>
              </a:schemeClr>
            </a:solidFill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What is wanted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36" name="圆角矩形 277508"/>
            <p:cNvSpPr/>
            <p:nvPr/>
          </p:nvSpPr>
          <p:spPr>
            <a:xfrm>
              <a:off x="1837" y="1797"/>
              <a:ext cx="1315" cy="45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2000"/>
              </a:schemeClr>
            </a:solidFill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Analysis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37" name="圆角矩形 277509"/>
            <p:cNvSpPr/>
            <p:nvPr/>
          </p:nvSpPr>
          <p:spPr>
            <a:xfrm>
              <a:off x="3288" y="2387"/>
              <a:ext cx="1315" cy="45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2000"/>
              </a:schemeClr>
            </a:solidFill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Design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38" name="圆角矩形 277510"/>
            <p:cNvSpPr/>
            <p:nvPr/>
          </p:nvSpPr>
          <p:spPr>
            <a:xfrm>
              <a:off x="4332" y="3203"/>
              <a:ext cx="1315" cy="45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2000"/>
              </a:schemeClr>
            </a:solidFill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Implement &amp;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deploy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39" name="缺角矩形 277511"/>
            <p:cNvSpPr/>
            <p:nvPr/>
          </p:nvSpPr>
          <p:spPr>
            <a:xfrm>
              <a:off x="1837" y="3203"/>
              <a:ext cx="1452" cy="454"/>
            </a:xfrm>
            <a:prstGeom prst="plaque">
              <a:avLst>
                <a:gd name="adj" fmla="val 16667"/>
              </a:avLst>
            </a:prstGeom>
            <a:solidFill>
              <a:srgbClr val="CCFFCC">
                <a:alpha val="53000"/>
              </a:srgbClr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Prototype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40" name="曲线连接符 277512"/>
            <p:cNvCxnSpPr/>
            <p:nvPr/>
          </p:nvCxnSpPr>
          <p:spPr>
            <a:xfrm>
              <a:off x="1565" y="1344"/>
              <a:ext cx="249" cy="680"/>
            </a:xfrm>
            <a:prstGeom prst="curvedConnector3">
              <a:avLst>
                <a:gd name="adj1" fmla="val 49801"/>
              </a:avLst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041" name="曲线连接符 277513"/>
            <p:cNvCxnSpPr>
              <a:stCxn id="44036" idx="3"/>
              <a:endCxn id="44037" idx="1"/>
            </p:cNvCxnSpPr>
            <p:nvPr/>
          </p:nvCxnSpPr>
          <p:spPr>
            <a:xfrm>
              <a:off x="3164" y="2024"/>
              <a:ext cx="112" cy="590"/>
            </a:xfrm>
            <a:prstGeom prst="curvedConnector3">
              <a:avLst>
                <a:gd name="adj1" fmla="val 49106"/>
              </a:avLst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042" name="曲线连接符 277514"/>
            <p:cNvCxnSpPr>
              <a:stCxn id="44037" idx="3"/>
              <a:endCxn id="44038" idx="0"/>
            </p:cNvCxnSpPr>
            <p:nvPr/>
          </p:nvCxnSpPr>
          <p:spPr>
            <a:xfrm>
              <a:off x="4615" y="2614"/>
              <a:ext cx="375" cy="577"/>
            </a:xfrm>
            <a:prstGeom prst="curvedConnector2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043" name="曲线连接符 277515"/>
            <p:cNvCxnSpPr>
              <a:stCxn id="44039" idx="1"/>
              <a:endCxn id="44036" idx="2"/>
            </p:cNvCxnSpPr>
            <p:nvPr/>
          </p:nvCxnSpPr>
          <p:spPr>
            <a:xfrm rot="-10800000" flipH="1">
              <a:off x="1825" y="2262"/>
              <a:ext cx="670" cy="1168"/>
            </a:xfrm>
            <a:prstGeom prst="curvedConnector4">
              <a:avLst>
                <a:gd name="adj1" fmla="val -19704"/>
                <a:gd name="adj2" fmla="val 60273"/>
              </a:avLst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044" name="曲线连接符 277516"/>
            <p:cNvCxnSpPr>
              <a:stCxn id="44037" idx="2"/>
              <a:endCxn id="44039" idx="3"/>
            </p:cNvCxnSpPr>
            <p:nvPr/>
          </p:nvCxnSpPr>
          <p:spPr>
            <a:xfrm rot="5400000">
              <a:off x="3333" y="2817"/>
              <a:ext cx="578" cy="645"/>
            </a:xfrm>
            <a:prstGeom prst="curvedConnector2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045" name="文本框 277517"/>
            <p:cNvSpPr txBox="1"/>
            <p:nvPr/>
          </p:nvSpPr>
          <p:spPr>
            <a:xfrm>
              <a:off x="1733" y="1126"/>
              <a:ext cx="10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Scenarios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Task analysis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6" name="文本框 277518"/>
            <p:cNvSpPr txBox="1"/>
            <p:nvPr/>
          </p:nvSpPr>
          <p:spPr>
            <a:xfrm>
              <a:off x="3560" y="1933"/>
              <a:ext cx="86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Guidelines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Principles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7" name="文本框 277519"/>
            <p:cNvSpPr txBox="1"/>
            <p:nvPr/>
          </p:nvSpPr>
          <p:spPr>
            <a:xfrm>
              <a:off x="2336" y="2750"/>
              <a:ext cx="78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Dialog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notations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8" name="文本框 277520"/>
            <p:cNvSpPr txBox="1"/>
            <p:nvPr/>
          </p:nvSpPr>
          <p:spPr>
            <a:xfrm>
              <a:off x="884" y="3339"/>
              <a:ext cx="87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Evaluation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Heuristics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文本框 277521"/>
            <p:cNvSpPr txBox="1"/>
            <p:nvPr/>
          </p:nvSpPr>
          <p:spPr>
            <a:xfrm>
              <a:off x="4341" y="3712"/>
              <a:ext cx="1215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Architectures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Documentation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Help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文本框 277522"/>
            <p:cNvSpPr txBox="1"/>
            <p:nvPr/>
          </p:nvSpPr>
          <p:spPr>
            <a:xfrm>
              <a:off x="373" y="1670"/>
              <a:ext cx="1237" cy="9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Interviews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Ethnography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What is there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Vs.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What is wanted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2836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err="1"/>
              <a:t>Professionals in IxD</a:t>
            </a:r>
            <a:r>
              <a:rPr lang="en-US" altLang="zh-CN" sz="4000"/>
              <a:t> Design Process</a:t>
            </a:r>
            <a:endParaRPr lang="en-US" altLang="zh-CN" sz="4000"/>
          </a:p>
        </p:txBody>
      </p:sp>
      <p:sp>
        <p:nvSpPr>
          <p:cNvPr id="45058" name="文本占位符 283650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30725"/>
          </a:xfrm>
          <a:ln/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0"/>
              <a:t>Interaction designers</a:t>
            </a:r>
            <a:endParaRPr lang="en-US" altLang="zh-CN" sz="2400" b="0"/>
          </a:p>
          <a:p>
            <a:pPr lvl="1">
              <a:lnSpc>
                <a:spcPct val="80000"/>
              </a:lnSpc>
            </a:pPr>
            <a:r>
              <a:rPr lang="en-US" altLang="zh-CN" sz="2000" b="0"/>
              <a:t>People involved in the design of all the interactive aspects of a product</a:t>
            </a:r>
            <a:endParaRPr lang="en-US" altLang="zh-CN" sz="2000" b="0"/>
          </a:p>
          <a:p>
            <a:pPr>
              <a:lnSpc>
                <a:spcPct val="80000"/>
              </a:lnSpc>
            </a:pPr>
            <a:r>
              <a:rPr lang="en-US" altLang="zh-CN" sz="2400" b="0"/>
              <a:t>Usability engineers</a:t>
            </a:r>
            <a:endParaRPr lang="en-US" altLang="zh-CN" sz="2400" b="0"/>
          </a:p>
          <a:p>
            <a:pPr lvl="1">
              <a:lnSpc>
                <a:spcPct val="80000"/>
              </a:lnSpc>
            </a:pPr>
            <a:r>
              <a:rPr lang="en-US" altLang="zh-CN" sz="2000" b="0"/>
              <a:t>People who focus on evaluating products, using usability methods and principles</a:t>
            </a:r>
            <a:endParaRPr lang="en-US" altLang="zh-CN" sz="2000" b="0"/>
          </a:p>
          <a:p>
            <a:pPr>
              <a:lnSpc>
                <a:spcPct val="80000"/>
              </a:lnSpc>
            </a:pPr>
            <a:r>
              <a:rPr lang="en-US" altLang="zh-CN" sz="2400" b="0"/>
              <a:t>Web designers</a:t>
            </a:r>
            <a:endParaRPr lang="en-US" altLang="zh-CN" sz="2400" b="0"/>
          </a:p>
          <a:p>
            <a:pPr lvl="1">
              <a:lnSpc>
                <a:spcPct val="80000"/>
              </a:lnSpc>
            </a:pPr>
            <a:r>
              <a:rPr lang="en-US" altLang="zh-CN" sz="2000" b="0"/>
              <a:t>People who develop and create the visual design of websites, such as layouts</a:t>
            </a:r>
            <a:endParaRPr lang="en-US" altLang="zh-CN" sz="2000" b="0"/>
          </a:p>
          <a:p>
            <a:pPr>
              <a:lnSpc>
                <a:spcPct val="80000"/>
              </a:lnSpc>
            </a:pPr>
            <a:r>
              <a:rPr lang="en-US" altLang="zh-CN" sz="2400" b="0"/>
              <a:t>Information architects</a:t>
            </a:r>
            <a:endParaRPr lang="en-US" altLang="zh-CN" sz="2400" b="0"/>
          </a:p>
          <a:p>
            <a:pPr lvl="1">
              <a:lnSpc>
                <a:spcPct val="80000"/>
              </a:lnSpc>
            </a:pPr>
            <a:r>
              <a:rPr lang="en-US" altLang="zh-CN" sz="2000" b="0"/>
              <a:t>People who come up with ideas of how to plan and structure interactive products</a:t>
            </a:r>
            <a:endParaRPr lang="en-US" altLang="zh-CN" sz="2000" b="0"/>
          </a:p>
          <a:p>
            <a:pPr>
              <a:lnSpc>
                <a:spcPct val="80000"/>
              </a:lnSpc>
            </a:pPr>
            <a:r>
              <a:rPr lang="en-US" altLang="zh-CN" sz="2400" b="0"/>
              <a:t>User experience designers</a:t>
            </a:r>
            <a:endParaRPr lang="en-US" altLang="zh-CN" sz="2400" b="0"/>
          </a:p>
          <a:p>
            <a:pPr lvl="1">
              <a:lnSpc>
                <a:spcPct val="80000"/>
              </a:lnSpc>
            </a:pPr>
            <a:r>
              <a:rPr lang="en-US" altLang="zh-CN" sz="2000" b="0"/>
              <a:t>People who do all the above but who may also carry out field studies to inform the design of products</a:t>
            </a:r>
            <a:endParaRPr lang="en-US" altLang="zh-CN" sz="20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273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What is Design?</a:t>
            </a:r>
            <a:endParaRPr lang="en-US" altLang="zh-CN"/>
          </a:p>
        </p:txBody>
      </p:sp>
      <p:sp>
        <p:nvSpPr>
          <p:cNvPr id="11266" name="文本占位符 273410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A simple definition</a:t>
            </a:r>
            <a:endParaRPr lang="en-US" altLang="zh-CN" b="0"/>
          </a:p>
          <a:p>
            <a:pPr lvl="1"/>
            <a:r>
              <a:rPr lang="en-US" altLang="zh-CN" b="0"/>
              <a:t>Achieving goals within constraints</a:t>
            </a:r>
            <a:endParaRPr lang="en-US" altLang="zh-CN" b="0"/>
          </a:p>
          <a:p>
            <a:r>
              <a:rPr lang="en-US" altLang="zh-CN" b="0"/>
              <a:t>It can help to focus on certain things:</a:t>
            </a:r>
            <a:endParaRPr lang="en-US" altLang="zh-CN" b="0"/>
          </a:p>
          <a:p>
            <a:pPr lvl="1"/>
            <a:r>
              <a:rPr lang="en-US" altLang="zh-CN" b="0"/>
              <a:t>Goals</a:t>
            </a:r>
            <a:endParaRPr lang="en-US" altLang="zh-CN" b="0"/>
          </a:p>
          <a:p>
            <a:pPr lvl="1"/>
            <a:r>
              <a:rPr lang="en-US" altLang="zh-CN" b="0"/>
              <a:t>Constraints</a:t>
            </a:r>
            <a:endParaRPr lang="en-US" altLang="zh-CN" b="0"/>
          </a:p>
          <a:p>
            <a:pPr lvl="1"/>
            <a:r>
              <a:rPr lang="en-US" altLang="zh-CN" b="0"/>
              <a:t>Trade-off</a:t>
            </a:r>
            <a:endParaRPr lang="en-US" altLang="zh-CN" b="0"/>
          </a:p>
          <a:p>
            <a:pPr lvl="1"/>
            <a:endParaRPr lang="en-US" altLang="zh-CN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74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Goals</a:t>
            </a:r>
            <a:endParaRPr lang="en-US" altLang="zh-CN"/>
          </a:p>
        </p:txBody>
      </p:sp>
      <p:sp>
        <p:nvSpPr>
          <p:cNvPr id="12290" name="文本占位符 274434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30725"/>
          </a:xfrm>
          <a:ln/>
        </p:spPr>
        <p:txBody>
          <a:bodyPr anchor="t"/>
          <a:p>
            <a:r>
              <a:rPr lang="en-US" altLang="zh-CN" b="0"/>
              <a:t>What is the purpose of the design we are intending to produce?</a:t>
            </a:r>
            <a:endParaRPr lang="en-US" altLang="zh-CN" b="0"/>
          </a:p>
          <a:p>
            <a:r>
              <a:rPr lang="en-US" altLang="zh-CN" b="0"/>
              <a:t>Why do they want it?</a:t>
            </a:r>
            <a:endParaRPr lang="en-US" altLang="zh-CN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75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Constraints</a:t>
            </a:r>
            <a:endParaRPr lang="en-US" altLang="zh-CN"/>
          </a:p>
        </p:txBody>
      </p:sp>
      <p:sp>
        <p:nvSpPr>
          <p:cNvPr id="13314" name="文本占位符 27545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What materials must we use?</a:t>
            </a:r>
            <a:endParaRPr lang="en-US" altLang="zh-CN" b="0"/>
          </a:p>
          <a:p>
            <a:r>
              <a:rPr lang="en-US" altLang="zh-CN" b="0"/>
              <a:t>What standards must we adopt?</a:t>
            </a:r>
            <a:endParaRPr lang="en-US" altLang="zh-CN" b="0"/>
          </a:p>
          <a:p>
            <a:r>
              <a:rPr lang="en-US" altLang="zh-CN" b="0"/>
              <a:t>How much can it cost?</a:t>
            </a:r>
            <a:endParaRPr lang="en-US" altLang="zh-CN" b="0"/>
          </a:p>
          <a:p>
            <a:r>
              <a:rPr lang="en-US" altLang="zh-CN" b="0"/>
              <a:t>How much time do we have to develop it?</a:t>
            </a:r>
            <a:endParaRPr lang="en-US" altLang="zh-CN" b="0"/>
          </a:p>
          <a:p>
            <a:r>
              <a:rPr lang="en-US" altLang="zh-CN" b="0"/>
              <a:t>Are there health and safety issues?</a:t>
            </a:r>
            <a:endParaRPr lang="en-US" altLang="zh-CN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276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Trade-off</a:t>
            </a:r>
            <a:endParaRPr lang="en-US" altLang="zh-CN"/>
          </a:p>
        </p:txBody>
      </p:sp>
      <p:sp>
        <p:nvSpPr>
          <p:cNvPr id="14338" name="文本占位符 27648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/>
              <a:t>Choosing which goals or constraints can be relaxed so that others can be met.</a:t>
            </a:r>
            <a:endParaRPr lang="en-US" altLang="zh-CN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600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What is Interaction Design?</a:t>
            </a:r>
            <a:endParaRPr lang="en-US" altLang="zh-CN"/>
          </a:p>
        </p:txBody>
      </p:sp>
      <p:sp>
        <p:nvSpPr>
          <p:cNvPr id="15362" name="文本占位符 260098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30725"/>
          </a:xfrm>
          <a:ln/>
        </p:spPr>
        <p:txBody>
          <a:bodyPr anchor="t"/>
          <a:p>
            <a:r>
              <a:rPr lang="en-US" altLang="zh-CN" b="0" err="1"/>
              <a:t>Interaction Design (IxD</a:t>
            </a:r>
            <a:r>
              <a:rPr lang="en-US" altLang="zh-CN" b="0"/>
              <a:t>) </a:t>
            </a:r>
            <a:endParaRPr lang="en-US" altLang="zh-CN" b="0"/>
          </a:p>
          <a:p>
            <a:r>
              <a:rPr lang="en-US" altLang="zh-CN" b="0"/>
              <a:t>Defines the structure and behavior of interactive systems.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 b="0"/>
              <a:t>Designing interactive products to support the way people communicate and interact in their everyday and working lives.</a:t>
            </a:r>
            <a:endParaRPr lang="en-US" altLang="zh-CN" b="0"/>
          </a:p>
          <a:p>
            <a:r>
              <a:rPr lang="en-US" altLang="zh-CN" b="0"/>
              <a:t>The design of spaces for human  communication and interaction.</a:t>
            </a:r>
            <a:endParaRPr lang="en-US" altLang="zh-CN" b="0"/>
          </a:p>
          <a:p>
            <a:endParaRPr lang="en-US" altLang="zh-CN" b="0"/>
          </a:p>
          <a:p>
            <a:endParaRPr lang="en-US" altLang="zh-CN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621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Interactive Design Discipline</a:t>
            </a:r>
            <a:endParaRPr lang="en-US" altLang="zh-CN"/>
          </a:p>
        </p:txBody>
      </p:sp>
      <p:grpSp>
        <p:nvGrpSpPr>
          <p:cNvPr id="16386" name="组合 262162"/>
          <p:cNvGrpSpPr/>
          <p:nvPr/>
        </p:nvGrpSpPr>
        <p:grpSpPr>
          <a:xfrm>
            <a:off x="1692275" y="1628775"/>
            <a:ext cx="5903913" cy="5229225"/>
            <a:chOff x="295" y="1026"/>
            <a:chExt cx="3719" cy="3294"/>
          </a:xfrm>
        </p:grpSpPr>
        <p:sp>
          <p:nvSpPr>
            <p:cNvPr id="16387" name="椭圆 262147"/>
            <p:cNvSpPr/>
            <p:nvPr/>
          </p:nvSpPr>
          <p:spPr>
            <a:xfrm>
              <a:off x="295" y="1071"/>
              <a:ext cx="2177" cy="2087"/>
            </a:xfrm>
            <a:prstGeom prst="ellipse">
              <a:avLst/>
            </a:prstGeom>
            <a:solidFill>
              <a:srgbClr val="C0C0C0">
                <a:alpha val="23000"/>
              </a:srgb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文本框 262149"/>
            <p:cNvSpPr txBox="1"/>
            <p:nvPr/>
          </p:nvSpPr>
          <p:spPr>
            <a:xfrm>
              <a:off x="567" y="1434"/>
              <a:ext cx="15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User Center Design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椭圆 262150"/>
            <p:cNvSpPr/>
            <p:nvPr/>
          </p:nvSpPr>
          <p:spPr>
            <a:xfrm>
              <a:off x="1111" y="1706"/>
              <a:ext cx="1271" cy="127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 cap="flat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文本框 262151"/>
            <p:cNvSpPr txBox="1"/>
            <p:nvPr/>
          </p:nvSpPr>
          <p:spPr>
            <a:xfrm>
              <a:off x="1202" y="1979"/>
              <a:ext cx="77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latin typeface="Verdana" panose="020B0604030504040204" pitchFamily="34" charset="0"/>
                  <a:ea typeface="宋体" panose="02010600030101010101" pitchFamily="2" charset="-122"/>
                </a:rPr>
                <a:t>Interaction </a:t>
              </a:r>
              <a:endParaRPr lang="en-US" altLang="zh-CN" sz="14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400">
                  <a:latin typeface="Verdana" panose="020B0604030504040204" pitchFamily="34" charset="0"/>
                  <a:ea typeface="宋体" panose="02010600030101010101" pitchFamily="2" charset="-122"/>
                </a:rPr>
                <a:t>Design</a:t>
              </a:r>
              <a:endParaRPr lang="en-US" altLang="zh-CN" sz="1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椭圆 262152"/>
            <p:cNvSpPr/>
            <p:nvPr/>
          </p:nvSpPr>
          <p:spPr>
            <a:xfrm>
              <a:off x="2018" y="1026"/>
              <a:ext cx="1996" cy="1905"/>
            </a:xfrm>
            <a:prstGeom prst="ellipse">
              <a:avLst/>
            </a:prstGeom>
            <a:solidFill>
              <a:srgbClr val="CC99FF">
                <a:alpha val="42999"/>
              </a:srgbClr>
            </a:solidFill>
            <a:ln w="9525" cap="flat" cmpd="sng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文本框 262153"/>
            <p:cNvSpPr txBox="1"/>
            <p:nvPr/>
          </p:nvSpPr>
          <p:spPr>
            <a:xfrm>
              <a:off x="2381" y="1207"/>
              <a:ext cx="135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Industrial Design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&amp; Visual Design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椭圆 262154"/>
            <p:cNvSpPr/>
            <p:nvPr/>
          </p:nvSpPr>
          <p:spPr>
            <a:xfrm>
              <a:off x="2064" y="1979"/>
              <a:ext cx="1361" cy="1270"/>
            </a:xfrm>
            <a:prstGeom prst="ellipse">
              <a:avLst/>
            </a:prstGeom>
            <a:solidFill>
              <a:srgbClr val="CCFFCC">
                <a:alpha val="44000"/>
              </a:srgbClr>
            </a:solidFill>
            <a:ln w="9525" cap="flat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文本框 262155"/>
            <p:cNvSpPr txBox="1"/>
            <p:nvPr/>
          </p:nvSpPr>
          <p:spPr>
            <a:xfrm>
              <a:off x="2109" y="2251"/>
              <a:ext cx="13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latin typeface="Verdana" panose="020B0604030504040204" pitchFamily="34" charset="0"/>
                  <a:ea typeface="宋体" panose="02010600030101010101" pitchFamily="2" charset="-122"/>
                </a:rPr>
                <a:t>User Interface Design</a:t>
              </a:r>
              <a:endParaRPr lang="en-US" altLang="zh-CN" sz="1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椭圆 262156"/>
            <p:cNvSpPr/>
            <p:nvPr/>
          </p:nvSpPr>
          <p:spPr>
            <a:xfrm>
              <a:off x="975" y="2568"/>
              <a:ext cx="1995" cy="1752"/>
            </a:xfrm>
            <a:prstGeom prst="ellipse">
              <a:avLst/>
            </a:prstGeom>
            <a:solidFill>
              <a:srgbClr val="FFCC99">
                <a:alpha val="39000"/>
              </a:srgbClr>
            </a:solidFill>
            <a:ln w="9525" cap="flat" cmpd="sng">
              <a:solidFill>
                <a:srgbClr val="FFC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文本框 262157"/>
            <p:cNvSpPr txBox="1"/>
            <p:nvPr/>
          </p:nvSpPr>
          <p:spPr>
            <a:xfrm>
              <a:off x="1791" y="3929"/>
              <a:ext cx="38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HCI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椭圆 262158"/>
            <p:cNvSpPr/>
            <p:nvPr/>
          </p:nvSpPr>
          <p:spPr>
            <a:xfrm>
              <a:off x="1338" y="2750"/>
              <a:ext cx="771" cy="772"/>
            </a:xfrm>
            <a:prstGeom prst="ellipse">
              <a:avLst/>
            </a:prstGeom>
            <a:solidFill>
              <a:srgbClr val="FF00FF">
                <a:alpha val="28999"/>
              </a:srgbClr>
            </a:solidFill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文本框 262159"/>
            <p:cNvSpPr txBox="1"/>
            <p:nvPr/>
          </p:nvSpPr>
          <p:spPr>
            <a:xfrm>
              <a:off x="1383" y="2976"/>
              <a:ext cx="78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latin typeface="Verdana" panose="020B0604030504040204" pitchFamily="34" charset="0"/>
                  <a:ea typeface="宋体" panose="02010600030101010101" pitchFamily="2" charset="-122"/>
                </a:rPr>
                <a:t>Usability</a:t>
              </a:r>
              <a:endParaRPr lang="en-US" altLang="zh-CN" sz="14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400">
                  <a:latin typeface="Verdana" panose="020B0604030504040204" pitchFamily="34" charset="0"/>
                  <a:ea typeface="宋体" panose="02010600030101010101" pitchFamily="2" charset="-122"/>
                </a:rPr>
                <a:t>Engineering</a:t>
              </a:r>
              <a:endParaRPr lang="en-US" altLang="zh-CN" sz="1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椭圆 262160"/>
            <p:cNvSpPr/>
            <p:nvPr/>
          </p:nvSpPr>
          <p:spPr>
            <a:xfrm>
              <a:off x="1927" y="2432"/>
              <a:ext cx="953" cy="998"/>
            </a:xfrm>
            <a:prstGeom prst="ellipse">
              <a:avLst/>
            </a:prstGeom>
            <a:solidFill>
              <a:srgbClr val="FFFF00">
                <a:alpha val="42000"/>
              </a:srgbClr>
            </a:solidFill>
            <a:ln w="9525" cap="flat" cmpd="sng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0" name="文本框 262161"/>
            <p:cNvSpPr txBox="1"/>
            <p:nvPr/>
          </p:nvSpPr>
          <p:spPr>
            <a:xfrm>
              <a:off x="2154" y="2750"/>
              <a:ext cx="523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latin typeface="Verdana" panose="020B0604030504040204" pitchFamily="34" charset="0"/>
                  <a:ea typeface="宋体" panose="02010600030101010101" pitchFamily="2" charset="-122"/>
                </a:rPr>
                <a:t>Human</a:t>
              </a:r>
              <a:endParaRPr lang="en-US" altLang="zh-CN" sz="14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400">
                  <a:latin typeface="Verdana" panose="020B0604030504040204" pitchFamily="34" charset="0"/>
                  <a:ea typeface="宋体" panose="02010600030101010101" pitchFamily="2" charset="-122"/>
                </a:rPr>
                <a:t>Factors</a:t>
              </a:r>
              <a:endParaRPr lang="en-US" altLang="zh-CN" sz="14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">
      <a:dk1>
        <a:srgbClr val="000000"/>
      </a:dk1>
      <a:lt1>
        <a:srgbClr val="FFFFFF"/>
      </a:lt1>
      <a:dk2>
        <a:srgbClr val="FF0000"/>
      </a:dk2>
      <a:lt2>
        <a:srgbClr val="0000FF"/>
      </a:lt2>
      <a:accent1>
        <a:srgbClr val="99CCFF"/>
      </a:accent1>
      <a:accent2>
        <a:srgbClr val="33CC33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B72D"/>
      </a:accent6>
      <a:hlink>
        <a:srgbClr val="FF0000"/>
      </a:hlink>
      <a:folHlink>
        <a:srgbClr val="CC9900"/>
      </a:folHlink>
    </a:clrScheme>
    <a:fontScheme name="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99FF99"/>
        </a:dk2>
        <a:lt2>
          <a:srgbClr val="0066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CDCDC"/>
        </a:accent4>
        <a:accent5>
          <a:srgbClr val="AAE2CA"/>
        </a:accent5>
        <a:accent6>
          <a:srgbClr val="008989"/>
        </a:accent6>
        <a:hlink>
          <a:srgbClr val="0066FF"/>
        </a:hlink>
        <a:folHlink>
          <a:srgbClr val="989C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C271E"/>
        </a:lt1>
        <a:dk2>
          <a:srgbClr val="FFDD89"/>
        </a:dk2>
        <a:lt2>
          <a:srgbClr val="808000"/>
        </a:lt2>
        <a:accent1>
          <a:srgbClr val="CC6600"/>
        </a:accent1>
        <a:accent2>
          <a:srgbClr val="CC9900"/>
        </a:accent2>
        <a:accent3>
          <a:srgbClr val="B6ABAA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CC9900"/>
        </a:dk2>
        <a:lt2>
          <a:srgbClr val="763B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255D"/>
        </a:lt1>
        <a:dk2>
          <a:srgbClr val="FFFFCC"/>
        </a:dk2>
        <a:lt2>
          <a:srgbClr val="6D3696"/>
        </a:lt2>
        <a:accent1>
          <a:srgbClr val="666699"/>
        </a:accent1>
        <a:accent2>
          <a:srgbClr val="800080"/>
        </a:accent2>
        <a:accent3>
          <a:srgbClr val="B3ABB6"/>
        </a:accent3>
        <a:accent4>
          <a:srgbClr val="DCDCDC"/>
        </a:accent4>
        <a:accent5>
          <a:srgbClr val="B9B9CA"/>
        </a:accent5>
        <a:accent6>
          <a:srgbClr val="720072"/>
        </a:accent6>
        <a:hlink>
          <a:srgbClr val="CCCC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553B"/>
        </a:lt1>
        <a:dk2>
          <a:srgbClr val="FFBF1F"/>
        </a:dk2>
        <a:lt2>
          <a:srgbClr val="CC6600"/>
        </a:lt2>
        <a:accent1>
          <a:srgbClr val="FFCC00"/>
        </a:accent1>
        <a:accent2>
          <a:srgbClr val="CC9900"/>
        </a:accent2>
        <a:accent3>
          <a:srgbClr val="B2B4AF"/>
        </a:accent3>
        <a:accent4>
          <a:srgbClr val="DCDCDC"/>
        </a:accent4>
        <a:accent5>
          <a:srgbClr val="FFE2AA"/>
        </a:accent5>
        <a:accent6>
          <a:srgbClr val="B78900"/>
        </a:accent6>
        <a:hlink>
          <a:srgbClr val="6699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7B75B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0000"/>
        </a:dk2>
        <a:lt2>
          <a:srgbClr val="0000FF"/>
        </a:lt2>
        <a:accent1>
          <a:srgbClr val="99CCFF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2DB72D"/>
        </a:accent6>
        <a:hlink>
          <a:srgbClr val="FF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0</TotalTime>
  <Words>4787</Words>
  <Application>WPS 演示</Application>
  <PresentationFormat/>
  <Paragraphs>317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Verdana</vt:lpstr>
      <vt:lpstr>Impact</vt:lpstr>
      <vt:lpstr>Trebuchet MS</vt:lpstr>
      <vt:lpstr>微软雅黑</vt:lpstr>
      <vt:lpstr>Arial Unicode MS</vt:lpstr>
      <vt:lpstr>Calibri</vt:lpstr>
      <vt:lpstr>Level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wcnyjb</dc:creator>
  <cp:lastModifiedBy>hmmwcn</cp:lastModifiedBy>
  <cp:revision>218</cp:revision>
  <dcterms:created xsi:type="dcterms:W3CDTF">2007-08-27T00:57:41Z</dcterms:created>
  <dcterms:modified xsi:type="dcterms:W3CDTF">2020-02-17T12:32:28Z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