
<file path=[Content_Types].xml><?xml version="1.0" encoding="utf-8"?>
<Types xmlns="http://schemas.openxmlformats.org/package/2006/content-types">
  <Default Extension="jpeg" ContentType="image/jpeg"/>
  <Default Extension="gif" ContentType="image/gif"/>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Lst>
  <p:notesMasterIdLst>
    <p:notesMasterId r:id="rId11"/>
  </p:notesMasterIdLst>
  <p:handoutMasterIdLst>
    <p:handoutMasterId r:id="rId134"/>
  </p:handoutMasterIdLst>
  <p:sldIdLst>
    <p:sldId id="256" r:id="rId10"/>
    <p:sldId id="315" r:id="rId12"/>
    <p:sldId id="40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9" r:id="rId44"/>
    <p:sldId id="390" r:id="rId45"/>
    <p:sldId id="391" r:id="rId46"/>
    <p:sldId id="388" r:id="rId47"/>
    <p:sldId id="392" r:id="rId48"/>
    <p:sldId id="393" r:id="rId49"/>
    <p:sldId id="394" r:id="rId50"/>
    <p:sldId id="395" r:id="rId51"/>
    <p:sldId id="396" r:id="rId52"/>
    <p:sldId id="397" r:id="rId53"/>
    <p:sldId id="398" r:id="rId54"/>
    <p:sldId id="399" r:id="rId55"/>
    <p:sldId id="400" r:id="rId56"/>
    <p:sldId id="401" r:id="rId57"/>
    <p:sldId id="402" r:id="rId58"/>
    <p:sldId id="356" r:id="rId59"/>
    <p:sldId id="408" r:id="rId60"/>
    <p:sldId id="456" r:id="rId61"/>
    <p:sldId id="458" r:id="rId62"/>
    <p:sldId id="457" r:id="rId63"/>
    <p:sldId id="460" r:id="rId64"/>
    <p:sldId id="459" r:id="rId65"/>
    <p:sldId id="461" r:id="rId66"/>
    <p:sldId id="462" r:id="rId67"/>
    <p:sldId id="463" r:id="rId68"/>
    <p:sldId id="464" r:id="rId69"/>
    <p:sldId id="465" r:id="rId70"/>
    <p:sldId id="466" r:id="rId71"/>
    <p:sldId id="467" r:id="rId72"/>
    <p:sldId id="468" r:id="rId73"/>
    <p:sldId id="469" r:id="rId74"/>
    <p:sldId id="470" r:id="rId75"/>
    <p:sldId id="471" r:id="rId76"/>
    <p:sldId id="472" r:id="rId77"/>
    <p:sldId id="473" r:id="rId78"/>
    <p:sldId id="474" r:id="rId79"/>
    <p:sldId id="475" r:id="rId80"/>
    <p:sldId id="476" r:id="rId81"/>
    <p:sldId id="477" r:id="rId82"/>
    <p:sldId id="478" r:id="rId83"/>
    <p:sldId id="479" r:id="rId84"/>
    <p:sldId id="480" r:id="rId85"/>
    <p:sldId id="481" r:id="rId86"/>
    <p:sldId id="482" r:id="rId87"/>
    <p:sldId id="484" r:id="rId88"/>
    <p:sldId id="485" r:id="rId89"/>
    <p:sldId id="486" r:id="rId90"/>
    <p:sldId id="487" r:id="rId91"/>
    <p:sldId id="488" r:id="rId92"/>
    <p:sldId id="489" r:id="rId93"/>
    <p:sldId id="490" r:id="rId94"/>
    <p:sldId id="491" r:id="rId95"/>
    <p:sldId id="492" r:id="rId96"/>
    <p:sldId id="495" r:id="rId97"/>
    <p:sldId id="498" r:id="rId98"/>
    <p:sldId id="500" r:id="rId99"/>
    <p:sldId id="501" r:id="rId100"/>
    <p:sldId id="502" r:id="rId101"/>
    <p:sldId id="503" r:id="rId102"/>
    <p:sldId id="504" r:id="rId103"/>
    <p:sldId id="508" r:id="rId104"/>
    <p:sldId id="499" r:id="rId105"/>
    <p:sldId id="483" r:id="rId106"/>
    <p:sldId id="509" r:id="rId107"/>
    <p:sldId id="511" r:id="rId108"/>
    <p:sldId id="515" r:id="rId109"/>
    <p:sldId id="516" r:id="rId110"/>
    <p:sldId id="510" r:id="rId111"/>
    <p:sldId id="357" r:id="rId112"/>
    <p:sldId id="517" r:id="rId113"/>
    <p:sldId id="518" r:id="rId114"/>
    <p:sldId id="519" r:id="rId115"/>
    <p:sldId id="520" r:id="rId116"/>
    <p:sldId id="523" r:id="rId117"/>
    <p:sldId id="522" r:id="rId118"/>
    <p:sldId id="524" r:id="rId119"/>
    <p:sldId id="525" r:id="rId120"/>
    <p:sldId id="526" r:id="rId121"/>
    <p:sldId id="527" r:id="rId122"/>
    <p:sldId id="528" r:id="rId123"/>
    <p:sldId id="529" r:id="rId124"/>
    <p:sldId id="530" r:id="rId125"/>
    <p:sldId id="531" r:id="rId126"/>
    <p:sldId id="532" r:id="rId127"/>
    <p:sldId id="534" r:id="rId128"/>
    <p:sldId id="535" r:id="rId129"/>
    <p:sldId id="536" r:id="rId130"/>
    <p:sldId id="537" r:id="rId131"/>
    <p:sldId id="538" r:id="rId132"/>
    <p:sldId id="539" r:id="rId13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339966"/>
    <a:srgbClr val="CC9900"/>
    <a:srgbClr val="A50021"/>
    <a:srgbClr val="FF6600"/>
    <a:srgbClr val="003399"/>
    <a:srgbClr val="1CE43D"/>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22"/>
    <p:restoredTop sz="80710"/>
  </p:normalViewPr>
  <p:slideViewPr>
    <p:cSldViewPr showGuides="1">
      <p:cViewPr varScale="1">
        <p:scale>
          <a:sx n="82" d="100"/>
          <a:sy n="82" d="100"/>
        </p:scale>
        <p:origin x="-102" y="-36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9.xml"/><Relationship Id="rId98" Type="http://schemas.openxmlformats.org/officeDocument/2006/relationships/slide" Target="slides/slide88.xml"/><Relationship Id="rId97" Type="http://schemas.openxmlformats.org/officeDocument/2006/relationships/slide" Target="slides/slide87.xml"/><Relationship Id="rId96" Type="http://schemas.openxmlformats.org/officeDocument/2006/relationships/slide" Target="slides/slide86.xml"/><Relationship Id="rId95" Type="http://schemas.openxmlformats.org/officeDocument/2006/relationships/slide" Target="slides/slide85.xml"/><Relationship Id="rId94" Type="http://schemas.openxmlformats.org/officeDocument/2006/relationships/slide" Target="slides/slide84.xml"/><Relationship Id="rId93" Type="http://schemas.openxmlformats.org/officeDocument/2006/relationships/slide" Target="slides/slide83.xml"/><Relationship Id="rId92" Type="http://schemas.openxmlformats.org/officeDocument/2006/relationships/slide" Target="slides/slide82.xml"/><Relationship Id="rId91" Type="http://schemas.openxmlformats.org/officeDocument/2006/relationships/slide" Target="slides/slide81.xml"/><Relationship Id="rId90" Type="http://schemas.openxmlformats.org/officeDocument/2006/relationships/slide" Target="slides/slide80.xml"/><Relationship Id="rId9" Type="http://schemas.openxmlformats.org/officeDocument/2006/relationships/slideMaster" Target="slideMasters/slideMaster8.xml"/><Relationship Id="rId89" Type="http://schemas.openxmlformats.org/officeDocument/2006/relationships/slide" Target="slides/slide79.xml"/><Relationship Id="rId88" Type="http://schemas.openxmlformats.org/officeDocument/2006/relationships/slide" Target="slides/slide78.xml"/><Relationship Id="rId87" Type="http://schemas.openxmlformats.org/officeDocument/2006/relationships/slide" Target="slides/slide77.xml"/><Relationship Id="rId86" Type="http://schemas.openxmlformats.org/officeDocument/2006/relationships/slide" Target="slides/slide76.xml"/><Relationship Id="rId85" Type="http://schemas.openxmlformats.org/officeDocument/2006/relationships/slide" Target="slides/slide75.xml"/><Relationship Id="rId84" Type="http://schemas.openxmlformats.org/officeDocument/2006/relationships/slide" Target="slides/slide74.xml"/><Relationship Id="rId83" Type="http://schemas.openxmlformats.org/officeDocument/2006/relationships/slide" Target="slides/slide73.xml"/><Relationship Id="rId82" Type="http://schemas.openxmlformats.org/officeDocument/2006/relationships/slide" Target="slides/slide72.xml"/><Relationship Id="rId81" Type="http://schemas.openxmlformats.org/officeDocument/2006/relationships/slide" Target="slides/slide71.xml"/><Relationship Id="rId80" Type="http://schemas.openxmlformats.org/officeDocument/2006/relationships/slide" Target="slides/slide70.xml"/><Relationship Id="rId8" Type="http://schemas.openxmlformats.org/officeDocument/2006/relationships/slideMaster" Target="slideMasters/slideMaster7.xml"/><Relationship Id="rId79" Type="http://schemas.openxmlformats.org/officeDocument/2006/relationships/slide" Target="slides/slide69.xml"/><Relationship Id="rId78" Type="http://schemas.openxmlformats.org/officeDocument/2006/relationships/slide" Target="slides/slide68.xml"/><Relationship Id="rId77" Type="http://schemas.openxmlformats.org/officeDocument/2006/relationships/slide" Target="slides/slide67.xml"/><Relationship Id="rId76" Type="http://schemas.openxmlformats.org/officeDocument/2006/relationships/slide" Target="slides/slide66.xml"/><Relationship Id="rId75" Type="http://schemas.openxmlformats.org/officeDocument/2006/relationships/slide" Target="slides/slide65.xml"/><Relationship Id="rId74" Type="http://schemas.openxmlformats.org/officeDocument/2006/relationships/slide" Target="slides/slide64.xml"/><Relationship Id="rId73" Type="http://schemas.openxmlformats.org/officeDocument/2006/relationships/slide" Target="slides/slide63.xml"/><Relationship Id="rId72" Type="http://schemas.openxmlformats.org/officeDocument/2006/relationships/slide" Target="slides/slide62.xml"/><Relationship Id="rId71" Type="http://schemas.openxmlformats.org/officeDocument/2006/relationships/slide" Target="slides/slide61.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handoutMaster" Target="handoutMasters/handoutMaster1.xml"/><Relationship Id="rId133" Type="http://schemas.openxmlformats.org/officeDocument/2006/relationships/slide" Target="slides/slide123.xml"/><Relationship Id="rId132" Type="http://schemas.openxmlformats.org/officeDocument/2006/relationships/slide" Target="slides/slide122.xml"/><Relationship Id="rId131" Type="http://schemas.openxmlformats.org/officeDocument/2006/relationships/slide" Target="slides/slide121.xml"/><Relationship Id="rId130" Type="http://schemas.openxmlformats.org/officeDocument/2006/relationships/slide" Target="slides/slide120.xml"/><Relationship Id="rId13" Type="http://schemas.openxmlformats.org/officeDocument/2006/relationships/slide" Target="slides/slide3.xml"/><Relationship Id="rId129" Type="http://schemas.openxmlformats.org/officeDocument/2006/relationships/slide" Target="slides/slide119.xml"/><Relationship Id="rId128" Type="http://schemas.openxmlformats.org/officeDocument/2006/relationships/slide" Target="slides/slide118.xml"/><Relationship Id="rId127" Type="http://schemas.openxmlformats.org/officeDocument/2006/relationships/slide" Target="slides/slide117.xml"/><Relationship Id="rId126" Type="http://schemas.openxmlformats.org/officeDocument/2006/relationships/slide" Target="slides/slide116.xml"/><Relationship Id="rId125" Type="http://schemas.openxmlformats.org/officeDocument/2006/relationships/slide" Target="slides/slide115.xml"/><Relationship Id="rId124" Type="http://schemas.openxmlformats.org/officeDocument/2006/relationships/slide" Target="slides/slide114.xml"/><Relationship Id="rId123" Type="http://schemas.openxmlformats.org/officeDocument/2006/relationships/slide" Target="slides/slide113.xml"/><Relationship Id="rId122" Type="http://schemas.openxmlformats.org/officeDocument/2006/relationships/slide" Target="slides/slide112.xml"/><Relationship Id="rId121" Type="http://schemas.openxmlformats.org/officeDocument/2006/relationships/slide" Target="slides/slide111.xml"/><Relationship Id="rId120" Type="http://schemas.openxmlformats.org/officeDocument/2006/relationships/slide" Target="slides/slide110.xml"/><Relationship Id="rId12" Type="http://schemas.openxmlformats.org/officeDocument/2006/relationships/slide" Target="slides/slide2.xml"/><Relationship Id="rId119" Type="http://schemas.openxmlformats.org/officeDocument/2006/relationships/slide" Target="slides/slide109.xml"/><Relationship Id="rId118" Type="http://schemas.openxmlformats.org/officeDocument/2006/relationships/slide" Target="slides/slide108.xml"/><Relationship Id="rId117" Type="http://schemas.openxmlformats.org/officeDocument/2006/relationships/slide" Target="slides/slide107.xml"/><Relationship Id="rId116" Type="http://schemas.openxmlformats.org/officeDocument/2006/relationships/slide" Target="slides/slide106.xml"/><Relationship Id="rId115" Type="http://schemas.openxmlformats.org/officeDocument/2006/relationships/slide" Target="slides/slide105.xml"/><Relationship Id="rId114" Type="http://schemas.openxmlformats.org/officeDocument/2006/relationships/slide" Target="slides/slide104.xml"/><Relationship Id="rId113" Type="http://schemas.openxmlformats.org/officeDocument/2006/relationships/slide" Target="slides/slide103.xml"/><Relationship Id="rId112" Type="http://schemas.openxmlformats.org/officeDocument/2006/relationships/slide" Target="slides/slide102.xml"/><Relationship Id="rId111" Type="http://schemas.openxmlformats.org/officeDocument/2006/relationships/slide" Target="slides/slide101.xml"/><Relationship Id="rId110" Type="http://schemas.openxmlformats.org/officeDocument/2006/relationships/slide" Target="slides/slide100.xml"/><Relationship Id="rId11" Type="http://schemas.openxmlformats.org/officeDocument/2006/relationships/notesMaster" Target="notesMasters/notesMaster1.xml"/><Relationship Id="rId109" Type="http://schemas.openxmlformats.org/officeDocument/2006/relationships/slide" Target="slides/slide99.xml"/><Relationship Id="rId108" Type="http://schemas.openxmlformats.org/officeDocument/2006/relationships/slide" Target="slides/slide98.xml"/><Relationship Id="rId107" Type="http://schemas.openxmlformats.org/officeDocument/2006/relationships/slide" Target="slides/slide97.xml"/><Relationship Id="rId106" Type="http://schemas.openxmlformats.org/officeDocument/2006/relationships/slide" Target="slides/slide96.xml"/><Relationship Id="rId105" Type="http://schemas.openxmlformats.org/officeDocument/2006/relationships/slide" Target="slides/slide95.xml"/><Relationship Id="rId104" Type="http://schemas.openxmlformats.org/officeDocument/2006/relationships/slide" Target="slides/slide94.xml"/><Relationship Id="rId103" Type="http://schemas.openxmlformats.org/officeDocument/2006/relationships/slide" Target="slides/slide93.xml"/><Relationship Id="rId102" Type="http://schemas.openxmlformats.org/officeDocument/2006/relationships/slide" Target="slides/slide92.xml"/><Relationship Id="rId101" Type="http://schemas.openxmlformats.org/officeDocument/2006/relationships/slide" Target="slides/slide91.xml"/><Relationship Id="rId100" Type="http://schemas.openxmlformats.org/officeDocument/2006/relationships/slide" Target="slides/slide90.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7346" name="页眉占位符 57345"/>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57347" name="日期占位符 57346"/>
          <p:cNvSpPr>
            <a:spLocks noGrp="1"/>
          </p:cNvSpPr>
          <p:nvPr>
            <p:ph type="dt" sz="quarter"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57348" name="页脚占位符 57347"/>
          <p:cNvSpPr>
            <a:spLocks noGrp="1"/>
          </p:cNvSpPr>
          <p:nvPr>
            <p:ph type="ftr" sz="quarter" idx="2"/>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57349" name="灯片编号占位符 57348"/>
          <p:cNvSpPr>
            <a:spLocks noGrp="1"/>
          </p:cNvSpPr>
          <p:nvPr>
            <p:ph type="sldNum" sz="quarter" idx="3"/>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Verdan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9394" name="页眉占位符 59393"/>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59395" name="日期占位符 59394"/>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18436" name="幻灯片图像占位符 59395"/>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8437" name="文本占位符 59396"/>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59398" name="页脚占位符 59397"/>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59399" name="灯片编号占位符 59398"/>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Verdan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66561"/>
          <p:cNvSpPr>
            <a:spLocks noRot="1" noTextEdit="1"/>
          </p:cNvSpPr>
          <p:nvPr>
            <p:ph type="sldImg"/>
          </p:nvPr>
        </p:nvSpPr>
        <p:spPr>
          <a:ln/>
        </p:spPr>
      </p:sp>
      <p:sp>
        <p:nvSpPr>
          <p:cNvPr id="20482" name="文本占位符 66562"/>
          <p:cNvSpPr>
            <a:spLocks noGrp="1"/>
          </p:cNvSpPr>
          <p:nvPr>
            <p:ph type="body"/>
          </p:nvPr>
        </p:nvSpPr>
        <p:spPr>
          <a:ln/>
        </p:spPr>
        <p:txBody>
          <a:bodyPr anchor="t"/>
          <a:p>
            <a:pPr lvl="0" indent="0"/>
            <a:endParaRPr lang="zh-CN" altLang="zh-CN" dirty="0"/>
          </a:p>
        </p:txBody>
      </p:sp>
      <p:sp>
        <p:nvSpPr>
          <p:cNvPr id="2048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Rot="1" noTextEdit="1"/>
          </p:cNvSpPr>
          <p:nvPr>
            <p:ph type="sldImg"/>
          </p:nvPr>
        </p:nvSpPr>
        <p:spPr>
          <a:ln/>
        </p:spPr>
      </p:sp>
      <p:sp>
        <p:nvSpPr>
          <p:cNvPr id="94210"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Rot="1" noTextEdit="1"/>
          </p:cNvSpPr>
          <p:nvPr>
            <p:ph type="sldImg"/>
          </p:nvPr>
        </p:nvSpPr>
        <p:spPr>
          <a:ln/>
        </p:spPr>
      </p:sp>
      <p:sp>
        <p:nvSpPr>
          <p:cNvPr id="96258"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Rot="1" noTextEdit="1"/>
          </p:cNvSpPr>
          <p:nvPr>
            <p:ph type="sldImg"/>
          </p:nvPr>
        </p:nvSpPr>
        <p:spPr>
          <a:ln/>
        </p:spPr>
      </p:sp>
      <p:sp>
        <p:nvSpPr>
          <p:cNvPr id="98306"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Rot="1" noTextEdit="1"/>
          </p:cNvSpPr>
          <p:nvPr>
            <p:ph type="sldImg"/>
          </p:nvPr>
        </p:nvSpPr>
        <p:spPr>
          <a:ln/>
        </p:spPr>
      </p:sp>
      <p:sp>
        <p:nvSpPr>
          <p:cNvPr id="100354"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Rot="1" noTextEdit="1"/>
          </p:cNvSpPr>
          <p:nvPr>
            <p:ph type="sldImg"/>
          </p:nvPr>
        </p:nvSpPr>
        <p:spPr>
          <a:ln/>
        </p:spPr>
      </p:sp>
      <p:sp>
        <p:nvSpPr>
          <p:cNvPr id="102402"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Rot="1" noTextEdit="1"/>
          </p:cNvSpPr>
          <p:nvPr>
            <p:ph type="sldImg"/>
          </p:nvPr>
        </p:nvSpPr>
        <p:spPr>
          <a:ln/>
        </p:spPr>
      </p:sp>
      <p:sp>
        <p:nvSpPr>
          <p:cNvPr id="104450"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幻灯片图像占位符 115713"/>
          <p:cNvSpPr>
            <a:spLocks noRot="1" noTextEdit="1"/>
          </p:cNvSpPr>
          <p:nvPr>
            <p:ph type="sldImg"/>
          </p:nvPr>
        </p:nvSpPr>
        <p:spPr>
          <a:ln/>
        </p:spPr>
      </p:sp>
      <p:sp>
        <p:nvSpPr>
          <p:cNvPr id="122882" name="文本占位符 115714"/>
          <p:cNvSpPr>
            <a:spLocks noGrp="1"/>
          </p:cNvSpPr>
          <p:nvPr>
            <p:ph type="body"/>
          </p:nvPr>
        </p:nvSpPr>
        <p:spPr>
          <a:ln/>
        </p:spPr>
        <p:txBody>
          <a:bodyPr anchor="t"/>
          <a:p>
            <a:pPr lvl="0" indent="0"/>
            <a:r>
              <a:rPr lang="en-US" altLang="zh-CN"/>
              <a:t>87</a:t>
            </a:r>
            <a:r>
              <a:rPr lang="zh-CN" altLang="en-US" dirty="0"/>
              <a:t>（</a:t>
            </a:r>
            <a:r>
              <a:rPr lang="en-US" altLang="zh-CN" dirty="0"/>
              <a:t>117/722</a:t>
            </a:r>
            <a:r>
              <a:rPr lang="zh-CN" altLang="en-US" dirty="0"/>
              <a:t>）</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1"/>
          <p:cNvSpPr>
            <a:spLocks noRot="1" noTextEdit="1"/>
          </p:cNvSpPr>
          <p:nvPr>
            <p:ph type="sldImg"/>
          </p:nvPr>
        </p:nvSpPr>
        <p:spPr>
          <a:ln/>
        </p:spPr>
      </p:sp>
      <p:sp>
        <p:nvSpPr>
          <p:cNvPr id="124930"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1"/>
          <p:cNvSpPr>
            <a:spLocks noRot="1" noTextEdit="1"/>
          </p:cNvSpPr>
          <p:nvPr>
            <p:ph type="sldImg"/>
          </p:nvPr>
        </p:nvSpPr>
        <p:spPr>
          <a:ln/>
        </p:spPr>
      </p:sp>
      <p:sp>
        <p:nvSpPr>
          <p:cNvPr id="126978"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幻灯片图像占位符 1"/>
          <p:cNvSpPr>
            <a:spLocks noRot="1" noTextEdit="1"/>
          </p:cNvSpPr>
          <p:nvPr>
            <p:ph type="sldImg"/>
          </p:nvPr>
        </p:nvSpPr>
        <p:spPr>
          <a:ln/>
        </p:spPr>
      </p:sp>
      <p:sp>
        <p:nvSpPr>
          <p:cNvPr id="129026"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23905"/>
          <p:cNvSpPr>
            <a:spLocks noRot="1" noTextEdit="1"/>
          </p:cNvSpPr>
          <p:nvPr>
            <p:ph type="sldImg"/>
          </p:nvPr>
        </p:nvSpPr>
        <p:spPr>
          <a:ln/>
        </p:spPr>
      </p:sp>
      <p:sp>
        <p:nvSpPr>
          <p:cNvPr id="22530" name="文本占位符 123906"/>
          <p:cNvSpPr>
            <a:spLocks noGrp="1"/>
          </p:cNvSpPr>
          <p:nvPr>
            <p:ph type="body"/>
          </p:nvPr>
        </p:nvSpPr>
        <p:spPr>
          <a:ln/>
        </p:spPr>
        <p:txBody>
          <a:bodyPr anchor="t"/>
          <a:p>
            <a:pPr lvl="0" indent="0"/>
            <a:r>
              <a:rPr lang="zh-CN" altLang="en-US" dirty="0"/>
              <a:t>了解交互产品开发早期阶段对市场调研、用户研究的主要方法，掌握用户分析和任务分析的常用方法，能够创建用户模型。利用对用户的理解制定设计方案。 </a:t>
            </a:r>
            <a:endParaRPr lang="zh-CN" altLang="en-US" dirty="0"/>
          </a:p>
          <a:p>
            <a:pPr lvl="0" indent="0"/>
            <a:endParaRPr lang="zh-CN" altLang="en-US" dirty="0"/>
          </a:p>
        </p:txBody>
      </p:sp>
      <p:sp>
        <p:nvSpPr>
          <p:cNvPr id="2253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1"/>
          <p:cNvSpPr>
            <a:spLocks noRot="1" noTextEdit="1"/>
          </p:cNvSpPr>
          <p:nvPr>
            <p:ph type="sldImg"/>
          </p:nvPr>
        </p:nvSpPr>
        <p:spPr>
          <a:ln/>
        </p:spPr>
      </p:sp>
      <p:sp>
        <p:nvSpPr>
          <p:cNvPr id="131074"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1"/>
          <p:cNvSpPr>
            <a:spLocks noRot="1" noTextEdit="1"/>
          </p:cNvSpPr>
          <p:nvPr>
            <p:ph type="sldImg"/>
          </p:nvPr>
        </p:nvSpPr>
        <p:spPr>
          <a:ln/>
        </p:spPr>
      </p:sp>
      <p:sp>
        <p:nvSpPr>
          <p:cNvPr id="133122"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1"/>
          <p:cNvSpPr>
            <a:spLocks noRot="1" noTextEdit="1"/>
          </p:cNvSpPr>
          <p:nvPr>
            <p:ph type="sldImg"/>
          </p:nvPr>
        </p:nvSpPr>
        <p:spPr>
          <a:ln/>
        </p:spPr>
      </p:sp>
      <p:sp>
        <p:nvSpPr>
          <p:cNvPr id="135170" name="文本占位符 2"/>
          <p:cNvSpPr>
            <a:spLocks noGrp="1"/>
          </p:cNvSpPr>
          <p:nvPr>
            <p:ph type="body"/>
          </p:nvPr>
        </p:nvSpPr>
        <p:spPr>
          <a:ln/>
        </p:spPr>
        <p:txBody>
          <a:bodyPr anchor="t"/>
          <a:p>
            <a:pPr lvl="0" indent="0"/>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幻灯片图像占位符 115713"/>
          <p:cNvSpPr>
            <a:spLocks noRot="1" noTextEdit="1"/>
          </p:cNvSpPr>
          <p:nvPr>
            <p:ph type="sldImg"/>
          </p:nvPr>
        </p:nvSpPr>
        <p:spPr>
          <a:ln/>
        </p:spPr>
      </p:sp>
      <p:sp>
        <p:nvSpPr>
          <p:cNvPr id="137218"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115713"/>
          <p:cNvSpPr>
            <a:spLocks noRot="1" noTextEdit="1"/>
          </p:cNvSpPr>
          <p:nvPr>
            <p:ph type="sldImg"/>
          </p:nvPr>
        </p:nvSpPr>
        <p:spPr>
          <a:ln/>
        </p:spPr>
      </p:sp>
      <p:sp>
        <p:nvSpPr>
          <p:cNvPr id="139266"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幻灯片图像占位符 1"/>
          <p:cNvSpPr>
            <a:spLocks noRot="1" noTextEdit="1"/>
          </p:cNvSpPr>
          <p:nvPr>
            <p:ph type="sldImg"/>
          </p:nvPr>
        </p:nvSpPr>
        <p:spPr>
          <a:ln/>
        </p:spPr>
      </p:sp>
      <p:sp>
        <p:nvSpPr>
          <p:cNvPr id="144386" name="文本占位符 2"/>
          <p:cNvSpPr>
            <a:spLocks noGrp="1"/>
          </p:cNvSpPr>
          <p:nvPr>
            <p:ph type="body"/>
          </p:nvPr>
        </p:nvSpPr>
        <p:spPr>
          <a:ln/>
        </p:spPr>
        <p:txBody>
          <a:bodyPr anchor="t"/>
          <a:p>
            <a:pPr lvl="0" indent="0"/>
            <a:r>
              <a:rPr lang="en-US" altLang="zh-CN"/>
              <a:t>96</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幻灯片图像占位符 1"/>
          <p:cNvSpPr>
            <a:spLocks noRot="1" noTextEdit="1"/>
          </p:cNvSpPr>
          <p:nvPr>
            <p:ph type="sldImg"/>
          </p:nvPr>
        </p:nvSpPr>
        <p:spPr>
          <a:ln/>
        </p:spPr>
      </p:sp>
      <p:sp>
        <p:nvSpPr>
          <p:cNvPr id="146434" name="文本占位符 2"/>
          <p:cNvSpPr>
            <a:spLocks noGrp="1"/>
          </p:cNvSpPr>
          <p:nvPr>
            <p:ph type="body"/>
          </p:nvPr>
        </p:nvSpPr>
        <p:spPr>
          <a:ln/>
        </p:spPr>
        <p:txBody>
          <a:bodyPr anchor="t"/>
          <a:p>
            <a:pPr lvl="0" indent="0"/>
            <a:r>
              <a:rPr lang="en-US" altLang="zh-CN"/>
              <a:t>96</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幻灯片图像占位符 1"/>
          <p:cNvSpPr>
            <a:spLocks noRot="1" noTextEdit="1"/>
          </p:cNvSpPr>
          <p:nvPr>
            <p:ph type="sldImg"/>
          </p:nvPr>
        </p:nvSpPr>
        <p:spPr>
          <a:ln/>
        </p:spPr>
      </p:sp>
      <p:sp>
        <p:nvSpPr>
          <p:cNvPr id="148482" name="文本占位符 2"/>
          <p:cNvSpPr>
            <a:spLocks noGrp="1"/>
          </p:cNvSpPr>
          <p:nvPr>
            <p:ph type="body"/>
          </p:nvPr>
        </p:nvSpPr>
        <p:spPr>
          <a:ln/>
        </p:spPr>
        <p:txBody>
          <a:bodyPr anchor="t"/>
          <a:p>
            <a:pPr lvl="0" indent="0"/>
            <a:r>
              <a:rPr lang="en-US" altLang="zh-CN"/>
              <a:t>96</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幻灯片图像占位符 205825"/>
          <p:cNvSpPr>
            <a:spLocks noRot="1" noTextEdit="1"/>
          </p:cNvSpPr>
          <p:nvPr>
            <p:ph type="sldImg"/>
          </p:nvPr>
        </p:nvSpPr>
        <p:spPr>
          <a:ln/>
        </p:spPr>
      </p:sp>
      <p:sp>
        <p:nvSpPr>
          <p:cNvPr id="151554" name="文本占位符 205826"/>
          <p:cNvSpPr>
            <a:spLocks noGrp="1"/>
          </p:cNvSpPr>
          <p:nvPr>
            <p:ph type="body"/>
          </p:nvPr>
        </p:nvSpPr>
        <p:spPr>
          <a:ln/>
        </p:spPr>
        <p:txBody>
          <a:bodyPr anchor="t"/>
          <a:p>
            <a:pPr lvl="0" indent="0"/>
            <a:endParaRPr lang="zh-CN" altLang="zh-CN" dirty="0"/>
          </a:p>
        </p:txBody>
      </p:sp>
      <p:sp>
        <p:nvSpPr>
          <p:cNvPr id="15155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幻灯片图像占位符 115713"/>
          <p:cNvSpPr>
            <a:spLocks noRot="1" noTextEdit="1"/>
          </p:cNvSpPr>
          <p:nvPr>
            <p:ph type="sldImg"/>
          </p:nvPr>
        </p:nvSpPr>
        <p:spPr>
          <a:ln/>
        </p:spPr>
      </p:sp>
      <p:sp>
        <p:nvSpPr>
          <p:cNvPr id="155650"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24929"/>
          <p:cNvSpPr>
            <a:spLocks noRot="1" noTextEdit="1"/>
          </p:cNvSpPr>
          <p:nvPr>
            <p:ph type="sldImg"/>
          </p:nvPr>
        </p:nvSpPr>
        <p:spPr>
          <a:ln/>
        </p:spPr>
      </p:sp>
      <p:sp>
        <p:nvSpPr>
          <p:cNvPr id="24578" name="文本占位符 124930"/>
          <p:cNvSpPr>
            <a:spLocks noGrp="1"/>
          </p:cNvSpPr>
          <p:nvPr>
            <p:ph type="body"/>
          </p:nvPr>
        </p:nvSpPr>
        <p:spPr>
          <a:ln/>
        </p:spPr>
        <p:txBody>
          <a:bodyPr anchor="t"/>
          <a:p>
            <a:pPr lvl="0" indent="0"/>
            <a:endParaRPr lang="zh-CN" altLang="zh-CN" dirty="0"/>
          </a:p>
        </p:txBody>
      </p:sp>
      <p:sp>
        <p:nvSpPr>
          <p:cNvPr id="2457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幻灯片图像占位符 115713"/>
          <p:cNvSpPr>
            <a:spLocks noRot="1" noTextEdit="1"/>
          </p:cNvSpPr>
          <p:nvPr>
            <p:ph type="sldImg"/>
          </p:nvPr>
        </p:nvSpPr>
        <p:spPr>
          <a:ln/>
        </p:spPr>
      </p:sp>
      <p:sp>
        <p:nvSpPr>
          <p:cNvPr id="157698"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幻灯片图像占位符 115713"/>
          <p:cNvSpPr>
            <a:spLocks noRot="1" noTextEdit="1"/>
          </p:cNvSpPr>
          <p:nvPr>
            <p:ph type="sldImg"/>
          </p:nvPr>
        </p:nvSpPr>
        <p:spPr>
          <a:ln/>
        </p:spPr>
      </p:sp>
      <p:sp>
        <p:nvSpPr>
          <p:cNvPr id="159746"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幻灯片图像占位符 115713"/>
          <p:cNvSpPr>
            <a:spLocks noRot="1" noTextEdit="1"/>
          </p:cNvSpPr>
          <p:nvPr>
            <p:ph type="sldImg"/>
          </p:nvPr>
        </p:nvSpPr>
        <p:spPr>
          <a:ln/>
        </p:spPr>
      </p:sp>
      <p:sp>
        <p:nvSpPr>
          <p:cNvPr id="161794"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幻灯片图像占位符 115713"/>
          <p:cNvSpPr>
            <a:spLocks noRot="1" noTextEdit="1"/>
          </p:cNvSpPr>
          <p:nvPr>
            <p:ph type="sldImg"/>
          </p:nvPr>
        </p:nvSpPr>
        <p:spPr>
          <a:ln/>
        </p:spPr>
      </p:sp>
      <p:sp>
        <p:nvSpPr>
          <p:cNvPr id="163842"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幻灯片图像占位符 115713"/>
          <p:cNvSpPr>
            <a:spLocks noRot="1" noTextEdit="1"/>
          </p:cNvSpPr>
          <p:nvPr>
            <p:ph type="sldImg"/>
          </p:nvPr>
        </p:nvSpPr>
        <p:spPr>
          <a:ln/>
        </p:spPr>
      </p:sp>
      <p:sp>
        <p:nvSpPr>
          <p:cNvPr id="165890"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幻灯片图像占位符 115713"/>
          <p:cNvSpPr>
            <a:spLocks noRot="1" noTextEdit="1"/>
          </p:cNvSpPr>
          <p:nvPr>
            <p:ph type="sldImg"/>
          </p:nvPr>
        </p:nvSpPr>
        <p:spPr>
          <a:ln/>
        </p:spPr>
      </p:sp>
      <p:sp>
        <p:nvSpPr>
          <p:cNvPr id="167938"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幻灯片图像占位符 115713"/>
          <p:cNvSpPr>
            <a:spLocks noRot="1" noTextEdit="1"/>
          </p:cNvSpPr>
          <p:nvPr>
            <p:ph type="sldImg"/>
          </p:nvPr>
        </p:nvSpPr>
        <p:spPr>
          <a:ln/>
        </p:spPr>
      </p:sp>
      <p:sp>
        <p:nvSpPr>
          <p:cNvPr id="169986"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幻灯片图像占位符 115713"/>
          <p:cNvSpPr>
            <a:spLocks noRot="1" noTextEdit="1"/>
          </p:cNvSpPr>
          <p:nvPr>
            <p:ph type="sldImg"/>
          </p:nvPr>
        </p:nvSpPr>
        <p:spPr>
          <a:ln/>
        </p:spPr>
      </p:sp>
      <p:sp>
        <p:nvSpPr>
          <p:cNvPr id="174082"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幻灯片图像占位符 115713"/>
          <p:cNvSpPr>
            <a:spLocks noRot="1" noTextEdit="1"/>
          </p:cNvSpPr>
          <p:nvPr>
            <p:ph type="sldImg"/>
          </p:nvPr>
        </p:nvSpPr>
        <p:spPr>
          <a:ln/>
        </p:spPr>
      </p:sp>
      <p:sp>
        <p:nvSpPr>
          <p:cNvPr id="176130"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幻灯片图像占位符 115713"/>
          <p:cNvSpPr>
            <a:spLocks noRot="1" noTextEdit="1"/>
          </p:cNvSpPr>
          <p:nvPr>
            <p:ph type="sldImg"/>
          </p:nvPr>
        </p:nvSpPr>
        <p:spPr>
          <a:ln/>
        </p:spPr>
      </p:sp>
      <p:sp>
        <p:nvSpPr>
          <p:cNvPr id="178178"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296961"/>
          <p:cNvSpPr>
            <a:spLocks noRot="1" noTextEdit="1"/>
          </p:cNvSpPr>
          <p:nvPr>
            <p:ph type="sldImg"/>
          </p:nvPr>
        </p:nvSpPr>
        <p:spPr>
          <a:ln/>
        </p:spPr>
      </p:sp>
      <p:sp>
        <p:nvSpPr>
          <p:cNvPr id="37890" name="文本占位符 296962"/>
          <p:cNvSpPr>
            <a:spLocks noGrp="1"/>
          </p:cNvSpPr>
          <p:nvPr>
            <p:ph type="body"/>
          </p:nvPr>
        </p:nvSpPr>
        <p:spPr>
          <a:ln/>
        </p:spPr>
        <p:txBody>
          <a:bodyPr anchor="t"/>
          <a:p>
            <a:pPr lvl="0" indent="0"/>
            <a:r>
              <a:rPr lang="en-US" altLang="zh-CN" b="1"/>
              <a:t>Internal documents </a:t>
            </a:r>
            <a:r>
              <a:rPr lang="en-US" altLang="zh-CN"/>
              <a:t>including product marketing plans, brand strategy, market research studies, user surveys, technology specifications and white papers, competitive</a:t>
            </a:r>
            <a:endParaRPr lang="en-US" altLang="zh-CN"/>
          </a:p>
          <a:p>
            <a:pPr lvl="0" indent="0"/>
            <a:r>
              <a:rPr lang="en-US" altLang="zh-CN"/>
              <a:t>research, usability studies and metrics, customer support data such as call center statistics or transcripts, and user forum archives</a:t>
            </a:r>
            <a:endParaRPr lang="en-US" altLang="zh-CN"/>
          </a:p>
          <a:p>
            <a:pPr lvl="0" indent="0"/>
            <a:r>
              <a:rPr lang="en-US" altLang="zh-CN" b="1"/>
              <a:t>Industry reports </a:t>
            </a:r>
            <a:r>
              <a:rPr lang="en-US" altLang="zh-CN"/>
              <a:t>such as business and technical journal articles</a:t>
            </a:r>
            <a:endParaRPr lang="en-US" altLang="zh-CN"/>
          </a:p>
          <a:p>
            <a:pPr lvl="0" indent="0"/>
            <a:r>
              <a:rPr lang="en-US" altLang="zh-CN" b="1"/>
              <a:t>Web searches </a:t>
            </a:r>
            <a:r>
              <a:rPr lang="en-US" altLang="zh-CN"/>
              <a:t>for related and competing products, news items, independent user forums, blog posts, and social media discussion topics</a:t>
            </a:r>
            <a:endParaRPr lang="en-US" altLang="zh-CN"/>
          </a:p>
        </p:txBody>
      </p:sp>
      <p:sp>
        <p:nvSpPr>
          <p:cNvPr id="3789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幻灯片图像占位符 115713"/>
          <p:cNvSpPr>
            <a:spLocks noRot="1" noTextEdit="1"/>
          </p:cNvSpPr>
          <p:nvPr>
            <p:ph type="sldImg"/>
          </p:nvPr>
        </p:nvSpPr>
        <p:spPr>
          <a:ln/>
        </p:spPr>
      </p:sp>
      <p:sp>
        <p:nvSpPr>
          <p:cNvPr id="180226"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幻灯片图像占位符 115713"/>
          <p:cNvSpPr>
            <a:spLocks noRot="1" noTextEdit="1"/>
          </p:cNvSpPr>
          <p:nvPr>
            <p:ph type="sldImg"/>
          </p:nvPr>
        </p:nvSpPr>
        <p:spPr>
          <a:ln/>
        </p:spPr>
      </p:sp>
      <p:sp>
        <p:nvSpPr>
          <p:cNvPr id="182274"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幻灯片图像占位符 115713"/>
          <p:cNvSpPr>
            <a:spLocks noRot="1" noTextEdit="1"/>
          </p:cNvSpPr>
          <p:nvPr>
            <p:ph type="sldImg"/>
          </p:nvPr>
        </p:nvSpPr>
        <p:spPr>
          <a:ln/>
        </p:spPr>
      </p:sp>
      <p:sp>
        <p:nvSpPr>
          <p:cNvPr id="184322"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幻灯片图像占位符 115713"/>
          <p:cNvSpPr>
            <a:spLocks noRot="1" noTextEdit="1"/>
          </p:cNvSpPr>
          <p:nvPr>
            <p:ph type="sldImg"/>
          </p:nvPr>
        </p:nvSpPr>
        <p:spPr>
          <a:ln/>
        </p:spPr>
      </p:sp>
      <p:sp>
        <p:nvSpPr>
          <p:cNvPr id="186370"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幻灯片图像占位符 115713"/>
          <p:cNvSpPr>
            <a:spLocks noRot="1" noTextEdit="1"/>
          </p:cNvSpPr>
          <p:nvPr>
            <p:ph type="sldImg"/>
          </p:nvPr>
        </p:nvSpPr>
        <p:spPr>
          <a:ln/>
        </p:spPr>
      </p:sp>
      <p:sp>
        <p:nvSpPr>
          <p:cNvPr id="188418"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幻灯片图像占位符 115713"/>
          <p:cNvSpPr>
            <a:spLocks noRot="1" noTextEdit="1"/>
          </p:cNvSpPr>
          <p:nvPr>
            <p:ph type="sldImg"/>
          </p:nvPr>
        </p:nvSpPr>
        <p:spPr>
          <a:ln/>
        </p:spPr>
      </p:sp>
      <p:sp>
        <p:nvSpPr>
          <p:cNvPr id="190466" name="文本占位符 115714"/>
          <p:cNvSpPr>
            <a:spLocks noGrp="1"/>
          </p:cNvSpPr>
          <p:nvPr>
            <p:ph type="body"/>
          </p:nvPr>
        </p:nvSpPr>
        <p:spPr>
          <a:ln/>
        </p:spPr>
        <p:txBody>
          <a:bodyPr anchor="t"/>
          <a:p>
            <a:pPr lvl="0" indent="0"/>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300033"/>
          <p:cNvSpPr>
            <a:spLocks noRot="1" noTextEdit="1"/>
          </p:cNvSpPr>
          <p:nvPr>
            <p:ph type="sldImg"/>
          </p:nvPr>
        </p:nvSpPr>
        <p:spPr>
          <a:ln/>
        </p:spPr>
      </p:sp>
      <p:sp>
        <p:nvSpPr>
          <p:cNvPr id="40962" name="文本占位符 300034"/>
          <p:cNvSpPr>
            <a:spLocks noGrp="1"/>
          </p:cNvSpPr>
          <p:nvPr>
            <p:ph type="body"/>
          </p:nvPr>
        </p:nvSpPr>
        <p:spPr>
          <a:ln/>
        </p:spPr>
        <p:txBody>
          <a:bodyPr anchor="t"/>
          <a:p>
            <a:pPr lvl="0" indent="0">
              <a:lnSpc>
                <a:spcPct val="90000"/>
              </a:lnSpc>
            </a:pPr>
            <a:r>
              <a:rPr lang="en-US" altLang="zh-CN" sz="1000" b="1"/>
              <a:t>Preliminary product vision</a:t>
            </a:r>
            <a:r>
              <a:rPr lang="en-US" altLang="zh-CN" sz="1000"/>
              <a:t>—As in the fable of the blind men and the elephant, you may find that each business department has a slightly different and slightly incomplete</a:t>
            </a:r>
            <a:endParaRPr lang="en-US" altLang="zh-CN" sz="1000"/>
          </a:p>
          <a:p>
            <a:pPr lvl="0" indent="0">
              <a:lnSpc>
                <a:spcPct val="90000"/>
              </a:lnSpc>
            </a:pPr>
            <a:r>
              <a:rPr lang="en-US" altLang="zh-CN" sz="1000"/>
              <a:t>perspective on the product to be designed. Part of the design approach therefore must involve harmonizing these perspectives with those of users and customers. If there is</a:t>
            </a:r>
            <a:endParaRPr lang="en-US" altLang="zh-CN" sz="1000"/>
          </a:p>
          <a:p>
            <a:pPr lvl="0" indent="0">
              <a:lnSpc>
                <a:spcPct val="90000"/>
              </a:lnSpc>
            </a:pPr>
            <a:r>
              <a:rPr lang="en-US" altLang="zh-CN" sz="1000"/>
              <a:t>a serious disconnect in vision among stakeholders, that situation is a yellow flag to monitor and follow up on early in the process. </a:t>
            </a:r>
            <a:endParaRPr lang="en-US" altLang="zh-CN" sz="1000"/>
          </a:p>
          <a:p>
            <a:pPr lvl="0" indent="0">
              <a:lnSpc>
                <a:spcPct val="90000"/>
              </a:lnSpc>
            </a:pPr>
            <a:r>
              <a:rPr lang="en-US" altLang="zh-CN" sz="1000" b="1"/>
              <a:t>Budget and schedule</a:t>
            </a:r>
            <a:r>
              <a:rPr lang="en-US" altLang="zh-CN" sz="1000"/>
              <a:t>—Discussions on this topic often provide a reality check on the scope of the design effort and give management a decision point if user research</a:t>
            </a:r>
            <a:endParaRPr lang="en-US" altLang="zh-CN" sz="1000"/>
          </a:p>
          <a:p>
            <a:pPr lvl="0" indent="0">
              <a:lnSpc>
                <a:spcPct val="90000"/>
              </a:lnSpc>
            </a:pPr>
            <a:r>
              <a:rPr lang="en-US" altLang="zh-CN" sz="1000"/>
              <a:t>indicates that a greater (or lesser) scope is required.</a:t>
            </a:r>
            <a:endParaRPr lang="en-US" altLang="zh-CN" sz="1000"/>
          </a:p>
          <a:p>
            <a:pPr lvl="0" indent="0">
              <a:lnSpc>
                <a:spcPct val="90000"/>
              </a:lnSpc>
            </a:pPr>
            <a:r>
              <a:rPr lang="en-US" altLang="zh-CN" sz="1000" b="1"/>
              <a:t>Technical constraints and opportunities</a:t>
            </a:r>
            <a:r>
              <a:rPr lang="en-US" altLang="zh-CN" sz="1000"/>
              <a:t>—Another important determinant of design scope is a firm understanding of what is technically feasible given budget, time,</a:t>
            </a:r>
            <a:endParaRPr lang="en-US" altLang="zh-CN" sz="1000"/>
          </a:p>
          <a:p>
            <a:pPr lvl="0" indent="0">
              <a:lnSpc>
                <a:spcPct val="90000"/>
              </a:lnSpc>
            </a:pPr>
            <a:r>
              <a:rPr lang="en-US" altLang="zh-CN" sz="1000"/>
              <a:t>and technology constraints. It is also often the case that a product is being developed to capitalize on a new technology. Understanding the opportunities underlying this</a:t>
            </a:r>
            <a:endParaRPr lang="en-US" altLang="zh-CN" sz="1000"/>
          </a:p>
          <a:p>
            <a:pPr lvl="0" indent="0">
              <a:lnSpc>
                <a:spcPct val="90000"/>
              </a:lnSpc>
            </a:pPr>
            <a:r>
              <a:rPr lang="en-US" altLang="zh-CN" sz="1000"/>
              <a:t>technology can help shape the product’s direction.</a:t>
            </a:r>
            <a:endParaRPr lang="en-US" altLang="zh-CN" sz="1000"/>
          </a:p>
          <a:p>
            <a:pPr lvl="0" indent="0">
              <a:lnSpc>
                <a:spcPct val="90000"/>
              </a:lnSpc>
            </a:pPr>
            <a:r>
              <a:rPr lang="en-US" altLang="zh-CN" sz="1000" b="1"/>
              <a:t>Business drivers</a:t>
            </a:r>
            <a:r>
              <a:rPr lang="en-US" altLang="zh-CN" sz="1000"/>
              <a:t>—It is important for the design team to understand what the business is trying to accomplish. This again leads to a decision point, should user</a:t>
            </a:r>
            <a:endParaRPr lang="en-US" altLang="zh-CN" sz="1000"/>
          </a:p>
          <a:p>
            <a:pPr lvl="0" indent="0">
              <a:lnSpc>
                <a:spcPct val="90000"/>
              </a:lnSpc>
            </a:pPr>
            <a:r>
              <a:rPr lang="en-US" altLang="zh-CN" sz="1000"/>
              <a:t>research indicate a conflict between business and user needs. The design must, as much as possible, create a win-win situation for users, customers, and providers of the</a:t>
            </a:r>
            <a:endParaRPr lang="en-US" altLang="zh-CN" sz="1000"/>
          </a:p>
          <a:p>
            <a:pPr lvl="0" indent="0">
              <a:lnSpc>
                <a:spcPct val="90000"/>
              </a:lnSpc>
            </a:pPr>
            <a:r>
              <a:rPr lang="en-US" altLang="zh-CN" sz="1000"/>
              <a:t>product.</a:t>
            </a:r>
            <a:endParaRPr lang="en-US" altLang="zh-CN" sz="1000"/>
          </a:p>
          <a:p>
            <a:pPr lvl="0" indent="0">
              <a:lnSpc>
                <a:spcPct val="90000"/>
              </a:lnSpc>
            </a:pPr>
            <a:r>
              <a:rPr lang="en-US" altLang="zh-CN" sz="1000" b="1"/>
              <a:t>Stakeholders’ perceptions of their users</a:t>
            </a:r>
            <a:r>
              <a:rPr lang="en-US" altLang="zh-CN" sz="1000"/>
              <a:t>—Stakeholders who have relationships with users (such as customer support representatives) may have important insights</a:t>
            </a:r>
            <a:endParaRPr lang="en-US" altLang="zh-CN" sz="1000"/>
          </a:p>
          <a:p>
            <a:pPr lvl="0" indent="0">
              <a:lnSpc>
                <a:spcPct val="90000"/>
              </a:lnSpc>
            </a:pPr>
            <a:r>
              <a:rPr lang="en-US" altLang="zh-CN" sz="1000"/>
              <a:t>that will help you formulate your user research plan. You may also find that there are significant disconnects between some stakeholders’ perceptions of their users</a:t>
            </a:r>
            <a:endParaRPr lang="en-US" altLang="zh-CN" sz="1000"/>
          </a:p>
          <a:p>
            <a:pPr lvl="0" indent="0">
              <a:lnSpc>
                <a:spcPct val="90000"/>
              </a:lnSpc>
            </a:pPr>
            <a:r>
              <a:rPr lang="en-US" altLang="zh-CN" sz="1000"/>
              <a:t>and what you discover in your research. This information can become an important discussion point with management later in the process.</a:t>
            </a:r>
            <a:endParaRPr lang="en-US" altLang="zh-CN" sz="1000"/>
          </a:p>
        </p:txBody>
      </p:sp>
      <p:sp>
        <p:nvSpPr>
          <p:cNvPr id="4096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302081"/>
          <p:cNvSpPr>
            <a:spLocks noRot="1" noTextEdit="1"/>
          </p:cNvSpPr>
          <p:nvPr>
            <p:ph type="sldImg"/>
          </p:nvPr>
        </p:nvSpPr>
        <p:spPr>
          <a:ln/>
        </p:spPr>
      </p:sp>
      <p:sp>
        <p:nvSpPr>
          <p:cNvPr id="43010" name="文本占位符 302082"/>
          <p:cNvSpPr>
            <a:spLocks noGrp="1"/>
          </p:cNvSpPr>
          <p:nvPr>
            <p:ph type="body"/>
          </p:nvPr>
        </p:nvSpPr>
        <p:spPr>
          <a:ln/>
        </p:spPr>
        <p:txBody>
          <a:bodyPr anchor="t"/>
          <a:p>
            <a:pPr lvl="0" indent="0"/>
            <a:r>
              <a:rPr lang="en-US" altLang="zh-CN" sz="1000" b="1" err="1"/>
              <a:t>SMEs</a:t>
            </a:r>
            <a:r>
              <a:rPr lang="en-US" altLang="zh-CN" sz="1000" b="1"/>
              <a:t> are often expert users. </a:t>
            </a:r>
            <a:r>
              <a:rPr lang="en-US" altLang="zh-CN" sz="1000"/>
              <a:t>Their long experience with a product or its domain means that they may have grown accustomed to current interactions. They may also lean toward expert </a:t>
            </a:r>
            <a:endParaRPr lang="en-US" altLang="zh-CN" sz="1000"/>
          </a:p>
          <a:p>
            <a:pPr lvl="0" indent="0"/>
            <a:r>
              <a:rPr lang="en-US" altLang="zh-CN" sz="1000"/>
              <a:t>controls rather than interactions designed for perpetual intermediates. </a:t>
            </a:r>
            <a:r>
              <a:rPr lang="en-US" altLang="zh-CN" sz="1000" err="1"/>
              <a:t>SMEs</a:t>
            </a:r>
            <a:r>
              <a:rPr lang="en-US" altLang="zh-CN" sz="1000"/>
              <a:t> often are not current users of the product and may have more of a management perspective.</a:t>
            </a:r>
            <a:endParaRPr lang="en-US" altLang="zh-CN" sz="1000"/>
          </a:p>
          <a:p>
            <a:pPr lvl="0" indent="0"/>
            <a:r>
              <a:rPr lang="en-US" altLang="zh-CN" sz="1000" b="1" err="1"/>
              <a:t>SMEs</a:t>
            </a:r>
            <a:r>
              <a:rPr lang="en-US" altLang="zh-CN" sz="1000" b="1"/>
              <a:t> are knowledgeable, but they aren’t designers. </a:t>
            </a:r>
            <a:r>
              <a:rPr lang="en-US" altLang="zh-CN" sz="1000"/>
              <a:t>They may have many ideas on how to improve a product. Some of these may be valid and valuable, but the</a:t>
            </a:r>
            <a:endParaRPr lang="en-US" altLang="zh-CN" sz="1000"/>
          </a:p>
          <a:p>
            <a:pPr lvl="0" indent="0"/>
            <a:r>
              <a:rPr lang="en-US" altLang="zh-CN" sz="1000"/>
              <a:t>most useful pieces of information to glean from these suggestions are the causative </a:t>
            </a:r>
            <a:r>
              <a:rPr lang="en-US" altLang="zh-CN" sz="1000" i="1"/>
              <a:t>problems </a:t>
            </a:r>
            <a:r>
              <a:rPr lang="en-US" altLang="zh-CN" sz="1000"/>
              <a:t>that lead to their proposed solutions. As with users, when you encounter a</a:t>
            </a:r>
            <a:endParaRPr lang="en-US" altLang="zh-CN" sz="1000"/>
          </a:p>
          <a:p>
            <a:pPr lvl="0" indent="0"/>
            <a:r>
              <a:rPr lang="en-US" altLang="zh-CN" sz="1000"/>
              <a:t>proposed solution, ask how it would help you or the user.</a:t>
            </a:r>
            <a:endParaRPr lang="en-US" altLang="zh-CN" sz="1000"/>
          </a:p>
          <a:p>
            <a:pPr lvl="0" indent="0"/>
            <a:r>
              <a:rPr lang="en-US" altLang="zh-CN" sz="1000" b="1" err="1"/>
              <a:t>SMEs</a:t>
            </a:r>
            <a:r>
              <a:rPr lang="en-US" altLang="zh-CN" sz="1000" b="1"/>
              <a:t> are necessary in complex or specialized domains. </a:t>
            </a:r>
            <a:r>
              <a:rPr lang="en-US" altLang="zh-CN" sz="1000"/>
              <a:t>If you are designing for a technical domain such as medical, scientific, or financial services, you will likely</a:t>
            </a:r>
            <a:endParaRPr lang="en-US" altLang="zh-CN" sz="1000"/>
          </a:p>
          <a:p>
            <a:pPr lvl="0" indent="0"/>
            <a:r>
              <a:rPr lang="en-US" altLang="zh-CN" sz="1000"/>
              <a:t>need some guidance from </a:t>
            </a:r>
            <a:r>
              <a:rPr lang="en-US" altLang="zh-CN" sz="1000" err="1"/>
              <a:t>SMEs</a:t>
            </a:r>
            <a:r>
              <a:rPr lang="en-US" altLang="zh-CN" sz="1000"/>
              <a:t>, unless you are one yourself. Use </a:t>
            </a:r>
            <a:r>
              <a:rPr lang="en-US" altLang="zh-CN" sz="1000" err="1"/>
              <a:t>SMEs</a:t>
            </a:r>
            <a:r>
              <a:rPr lang="en-US" altLang="zh-CN" sz="1000"/>
              <a:t> to gather information on industry best practices and complex regulations. SME knowledge</a:t>
            </a:r>
            <a:endParaRPr lang="en-US" altLang="zh-CN" sz="1000"/>
          </a:p>
          <a:p>
            <a:pPr lvl="0" indent="0"/>
            <a:r>
              <a:rPr lang="en-US" altLang="zh-CN" sz="1000"/>
              <a:t>of user roles and characteristics is critical for planning user research in complex domains.</a:t>
            </a:r>
            <a:endParaRPr lang="en-US" altLang="zh-CN" sz="1000"/>
          </a:p>
          <a:p>
            <a:pPr lvl="0" indent="0"/>
            <a:r>
              <a:rPr lang="en-US" altLang="zh-CN" sz="1000" b="1"/>
              <a:t>You will want access to </a:t>
            </a:r>
            <a:r>
              <a:rPr lang="en-US" altLang="zh-CN" sz="1000" b="1" err="1"/>
              <a:t>SMEs</a:t>
            </a:r>
            <a:r>
              <a:rPr lang="en-US" altLang="zh-CN" sz="1000" b="1"/>
              <a:t> throughout the design process. </a:t>
            </a:r>
            <a:r>
              <a:rPr lang="en-US" altLang="zh-CN" sz="1000"/>
              <a:t>If your product domain requires the use of </a:t>
            </a:r>
            <a:r>
              <a:rPr lang="en-US" altLang="zh-CN" sz="1000" err="1"/>
              <a:t>SMEs</a:t>
            </a:r>
            <a:r>
              <a:rPr lang="en-US" altLang="zh-CN" sz="1000"/>
              <a:t>, you will need to bring them in at different stages of</a:t>
            </a:r>
            <a:endParaRPr lang="en-US" altLang="zh-CN" sz="1000"/>
          </a:p>
          <a:p>
            <a:pPr lvl="0" indent="0"/>
            <a:r>
              <a:rPr lang="en-US" altLang="zh-CN" sz="1000"/>
              <a:t>the design to help perform reality checks on design details. Make sure that you secure this access in your early interviews.</a:t>
            </a:r>
            <a:endParaRPr lang="en-US" altLang="zh-CN" sz="1000"/>
          </a:p>
        </p:txBody>
      </p:sp>
      <p:sp>
        <p:nvSpPr>
          <p:cNvPr id="4301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309249"/>
          <p:cNvSpPr>
            <a:spLocks noRot="1" noTextEdit="1"/>
          </p:cNvSpPr>
          <p:nvPr>
            <p:ph type="sldImg"/>
          </p:nvPr>
        </p:nvSpPr>
        <p:spPr>
          <a:ln/>
        </p:spPr>
      </p:sp>
      <p:sp>
        <p:nvSpPr>
          <p:cNvPr id="50178" name="文本占位符 309250"/>
          <p:cNvSpPr>
            <a:spLocks noGrp="1"/>
          </p:cNvSpPr>
          <p:nvPr>
            <p:ph type="body"/>
          </p:nvPr>
        </p:nvSpPr>
        <p:spPr>
          <a:ln/>
        </p:spPr>
        <p:txBody>
          <a:bodyPr anchor="t"/>
          <a:p>
            <a:pPr lvl="0" indent="0"/>
            <a:r>
              <a:rPr lang="en-US" altLang="zh-CN" sz="1000" b="1"/>
              <a:t>Context</a:t>
            </a:r>
            <a:r>
              <a:rPr lang="en-US" altLang="zh-CN" sz="1000"/>
              <a:t>—Rather than interviewing the user in a clean white room, it is important to interact with and observe the user in her normal work environment, or whatever</a:t>
            </a:r>
            <a:endParaRPr lang="en-US" altLang="zh-CN" sz="1000"/>
          </a:p>
          <a:p>
            <a:pPr lvl="0" indent="0"/>
            <a:r>
              <a:rPr lang="en-US" altLang="zh-CN" sz="1000"/>
              <a:t>physical context is appropriate for the product. Observing users as they perform activities and questioning them in their own environments, filled with the artifacts</a:t>
            </a:r>
            <a:endParaRPr lang="en-US" altLang="zh-CN" sz="1000"/>
          </a:p>
          <a:p>
            <a:pPr lvl="0" indent="0"/>
            <a:r>
              <a:rPr lang="en-US" altLang="zh-CN" sz="1000"/>
              <a:t>they use each day, can bring to light the all-important details of their behaviors.</a:t>
            </a:r>
            <a:endParaRPr lang="en-US" altLang="zh-CN" sz="1000"/>
          </a:p>
          <a:p>
            <a:pPr lvl="0" indent="0"/>
            <a:r>
              <a:rPr lang="en-US" altLang="zh-CN" sz="1000" b="1"/>
              <a:t>Partnership</a:t>
            </a:r>
            <a:r>
              <a:rPr lang="en-US" altLang="zh-CN" sz="1000"/>
              <a:t>—The interview and observation should take the tone of a collaborative exploration with the user, alternating between observation of work and discussion of</a:t>
            </a:r>
            <a:endParaRPr lang="en-US" altLang="zh-CN" sz="1000"/>
          </a:p>
          <a:p>
            <a:pPr lvl="0" indent="0"/>
            <a:r>
              <a:rPr lang="en-US" altLang="zh-CN" sz="1000"/>
              <a:t>its structure and details.</a:t>
            </a:r>
            <a:endParaRPr lang="en-US" altLang="zh-CN" sz="1000"/>
          </a:p>
          <a:p>
            <a:pPr lvl="0" indent="0"/>
            <a:r>
              <a:rPr lang="en-US" altLang="zh-CN" sz="1000" b="1"/>
              <a:t>Interpretation</a:t>
            </a:r>
            <a:r>
              <a:rPr lang="en-US" altLang="zh-CN" sz="1000"/>
              <a:t>—Much of the designer’s work is reading between the lines of facts gathered about users’ behaviors, their environment, and what they say. The designer</a:t>
            </a:r>
            <a:endParaRPr lang="en-US" altLang="zh-CN" sz="1000"/>
          </a:p>
          <a:p>
            <a:pPr lvl="0" indent="0"/>
            <a:r>
              <a:rPr lang="en-US" altLang="zh-CN" sz="1000"/>
              <a:t>must take these facts together as a whole and analyze them to uncover the design implications. Interviewers must be careful, however, to avoid assumptions based on </a:t>
            </a:r>
            <a:endParaRPr lang="en-US" altLang="zh-CN" sz="1000"/>
          </a:p>
          <a:p>
            <a:pPr lvl="0" indent="0"/>
            <a:r>
              <a:rPr lang="en-US" altLang="zh-CN" sz="1000"/>
              <a:t>their own interpretation of the facts without verifying these assumptions with users.</a:t>
            </a:r>
            <a:endParaRPr lang="en-US" altLang="zh-CN" sz="1000"/>
          </a:p>
          <a:p>
            <a:pPr lvl="0" indent="0"/>
            <a:r>
              <a:rPr lang="en-US" altLang="zh-CN" sz="1000" b="1"/>
              <a:t>Focus</a:t>
            </a:r>
            <a:r>
              <a:rPr lang="en-US" altLang="zh-CN" sz="1000"/>
              <a:t>—Rather than coming to interviews with a set questionnaire or letting the interview wander aimlessly, the designer needs to subtly direct the interview so as to</a:t>
            </a:r>
            <a:endParaRPr lang="en-US" altLang="zh-CN" sz="1000"/>
          </a:p>
          <a:p>
            <a:pPr lvl="0" indent="0"/>
            <a:r>
              <a:rPr lang="en-US" altLang="zh-CN" sz="1000"/>
              <a:t>capture data relevant to design issues.</a:t>
            </a:r>
            <a:endParaRPr lang="en-US" altLang="zh-CN" sz="1000"/>
          </a:p>
        </p:txBody>
      </p:sp>
      <p:sp>
        <p:nvSpPr>
          <p:cNvPr id="5017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318465"/>
          <p:cNvSpPr>
            <a:spLocks noRot="1" noTextEdit="1"/>
          </p:cNvSpPr>
          <p:nvPr>
            <p:ph type="sldImg"/>
          </p:nvPr>
        </p:nvSpPr>
        <p:spPr>
          <a:ln/>
        </p:spPr>
      </p:sp>
      <p:sp>
        <p:nvSpPr>
          <p:cNvPr id="59394" name="文本占位符 318466"/>
          <p:cNvSpPr>
            <a:spLocks noGrp="1"/>
          </p:cNvSpPr>
          <p:nvPr>
            <p:ph type="body"/>
          </p:nvPr>
        </p:nvSpPr>
        <p:spPr>
          <a:ln/>
        </p:spPr>
        <p:txBody>
          <a:bodyPr anchor="t"/>
          <a:p>
            <a:pPr lvl="0" indent="0"/>
            <a:r>
              <a:rPr lang="en-US" altLang="zh-CN" b="1"/>
              <a:t>Early interviews </a:t>
            </a:r>
            <a:r>
              <a:rPr lang="en-US" altLang="zh-CN"/>
              <a:t>are exploratory in nature and focus on gathering domain knowledge from the user’s point of view. Broad, open-ended questions are common,</a:t>
            </a:r>
            <a:endParaRPr lang="en-US" altLang="zh-CN"/>
          </a:p>
          <a:p>
            <a:pPr lvl="0" indent="0"/>
            <a:r>
              <a:rPr lang="en-US" altLang="zh-CN"/>
              <a:t>with a lesser degree of drilldown into details.</a:t>
            </a:r>
            <a:endParaRPr lang="en-US" altLang="zh-CN"/>
          </a:p>
          <a:p>
            <a:pPr lvl="0" indent="0"/>
            <a:r>
              <a:rPr lang="en-US" altLang="zh-CN" b="1"/>
              <a:t>Middle interviews </a:t>
            </a:r>
            <a:r>
              <a:rPr lang="en-US" altLang="zh-CN"/>
              <a:t>are where designers begin to see patterns of use and ask </a:t>
            </a:r>
            <a:r>
              <a:rPr lang="en-US" altLang="zh-CN" err="1"/>
              <a:t>openended</a:t>
            </a:r>
            <a:r>
              <a:rPr lang="en-US" altLang="zh-CN"/>
              <a:t> and clarifying questions to help connect the dots. Questions in general are more</a:t>
            </a:r>
            <a:endParaRPr lang="en-US" altLang="zh-CN"/>
          </a:p>
          <a:p>
            <a:pPr lvl="0" indent="0"/>
            <a:r>
              <a:rPr lang="en-US" altLang="zh-CN"/>
              <a:t>focused on domain specifics, now that the designers have absorbed the domain’s basic rules, structures, and vocabularies.</a:t>
            </a:r>
            <a:endParaRPr lang="en-US" altLang="zh-CN"/>
          </a:p>
          <a:p>
            <a:pPr lvl="0" indent="0"/>
            <a:r>
              <a:rPr lang="en-US" altLang="zh-CN" b="1"/>
              <a:t>Late interviews </a:t>
            </a:r>
            <a:r>
              <a:rPr lang="en-US" altLang="zh-CN"/>
              <a:t>confirm previously observed patterns, further clarifying user roles and behaviors and making fine adjustments to assumptions about task and</a:t>
            </a:r>
            <a:endParaRPr lang="en-US" altLang="zh-CN"/>
          </a:p>
          <a:p>
            <a:pPr lvl="0" indent="0"/>
            <a:r>
              <a:rPr lang="en-US" altLang="zh-CN"/>
              <a:t>information needs. More closed-ended questions are used, tying up loose ends in the data.</a:t>
            </a:r>
            <a:endParaRPr lang="en-US" altLang="zh-CN"/>
          </a:p>
        </p:txBody>
      </p:sp>
      <p:sp>
        <p:nvSpPr>
          <p:cNvPr id="5939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203777"/>
          <p:cNvSpPr>
            <a:spLocks noRot="1" noTextEdit="1"/>
          </p:cNvSpPr>
          <p:nvPr>
            <p:ph type="sldImg"/>
          </p:nvPr>
        </p:nvSpPr>
        <p:spPr>
          <a:ln/>
        </p:spPr>
      </p:sp>
      <p:sp>
        <p:nvSpPr>
          <p:cNvPr id="77826" name="文本占位符 203778"/>
          <p:cNvSpPr>
            <a:spLocks noGrp="1"/>
          </p:cNvSpPr>
          <p:nvPr>
            <p:ph type="body"/>
          </p:nvPr>
        </p:nvSpPr>
        <p:spPr>
          <a:ln/>
        </p:spPr>
        <p:txBody>
          <a:bodyPr anchor="t"/>
          <a:p>
            <a:pPr lvl="0" indent="0"/>
            <a:endParaRPr lang="zh-CN" altLang="zh-CN" dirty="0"/>
          </a:p>
        </p:txBody>
      </p:sp>
      <p:sp>
        <p:nvSpPr>
          <p:cNvPr id="7782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9218" name="组合 30726"/>
          <p:cNvGrpSpPr/>
          <p:nvPr/>
        </p:nvGrpSpPr>
        <p:grpSpPr>
          <a:xfrm>
            <a:off x="228600" y="2889250"/>
            <a:ext cx="8610600" cy="201613"/>
            <a:chOff x="144" y="1680"/>
            <a:chExt cx="5424" cy="144"/>
          </a:xfrm>
        </p:grpSpPr>
        <p:sp>
          <p:nvSpPr>
            <p:cNvPr id="9219" name="矩形 30727"/>
            <p:cNvSpPr/>
            <p:nvPr userDrawn="1"/>
          </p:nvSpPr>
          <p:spPr>
            <a:xfrm>
              <a:off x="144" y="1680"/>
              <a:ext cx="1808" cy="144"/>
            </a:xfrm>
            <a:prstGeom prst="rect">
              <a:avLst/>
            </a:prstGeom>
            <a:solidFill>
              <a:schemeClr val="bg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9220" name="矩形 30728"/>
            <p:cNvSpPr/>
            <p:nvPr userDrawn="1"/>
          </p:nvSpPr>
          <p:spPr>
            <a:xfrm>
              <a:off x="1952" y="1680"/>
              <a:ext cx="1808" cy="144"/>
            </a:xfrm>
            <a:prstGeom prst="rect">
              <a:avLst/>
            </a:prstGeom>
            <a:solidFill>
              <a:schemeClr val="accent1"/>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9221" name="矩形 30729"/>
            <p:cNvSpPr/>
            <p:nvPr userDrawn="1"/>
          </p:nvSpPr>
          <p:spPr>
            <a:xfrm>
              <a:off x="3760" y="1680"/>
              <a:ext cx="1808" cy="144"/>
            </a:xfrm>
            <a:prstGeom prst="rect">
              <a:avLst/>
            </a:prstGeom>
            <a:solidFill>
              <a:schemeClr val="tx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grpSp>
      <p:sp>
        <p:nvSpPr>
          <p:cNvPr id="30722" name="标题 30721"/>
          <p:cNvSpPr>
            <a:spLocks noGrp="1"/>
          </p:cNvSpPr>
          <p:nvPr>
            <p:ph type="ctrTitle"/>
          </p:nvPr>
        </p:nvSpPr>
        <p:spPr>
          <a:xfrm>
            <a:off x="685800" y="685800"/>
            <a:ext cx="7772400" cy="2127250"/>
          </a:xfrm>
          <a:prstGeom prst="rect">
            <a:avLst/>
          </a:prstGeom>
          <a:noFill/>
          <a:ln w="9525">
            <a:noFill/>
          </a:ln>
        </p:spPr>
        <p:txBody>
          <a:bodyPr anchor="b"/>
          <a:lstStyle>
            <a:lvl1pPr lvl="0" algn="ctr">
              <a:defRPr sz="5800"/>
            </a:lvl1pPr>
          </a:lstStyle>
          <a:p>
            <a:pPr lvl="0" fontAlgn="base"/>
            <a:r>
              <a:rPr lang="zh-CN" altLang="en-US" strike="noStrike" noProof="1" dirty="0"/>
              <a:t>单击此处编辑母版标题样式</a:t>
            </a:r>
            <a:endParaRPr lang="zh-CN" altLang="en-US" strike="noStrike" noProof="1" dirty="0"/>
          </a:p>
        </p:txBody>
      </p:sp>
      <p:sp>
        <p:nvSpPr>
          <p:cNvPr id="30723" name="副标题 30722"/>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a:lvl1pPr>
            <a:lvl2pPr marL="457200" lvl="1" indent="0" algn="ctr">
              <a:buNone/>
              <a:defRPr sz="4200"/>
            </a:lvl2pPr>
            <a:lvl3pPr marL="914400" lvl="2" indent="0" algn="ctr">
              <a:buNone/>
              <a:defRPr sz="4200"/>
            </a:lvl3pPr>
            <a:lvl4pPr marL="1371600" lvl="3" indent="0" algn="ctr">
              <a:buNone/>
              <a:defRPr sz="4200"/>
            </a:lvl4pPr>
            <a:lvl5pPr marL="1828800" lvl="4" indent="0" algn="ctr">
              <a:buNone/>
              <a:defRPr sz="4200"/>
            </a:lvl5pPr>
          </a:lstStyle>
          <a:p>
            <a:pPr lvl="0" fontAlgn="base"/>
            <a:r>
              <a:rPr lang="zh-CN" altLang="en-US" strike="noStrike" noProof="1" dirty="0"/>
              <a:t>单击此处编辑母版副标题样式</a:t>
            </a:r>
            <a:endParaRPr lang="zh-CN" altLang="en-US" strike="noStrike" noProof="1" dirty="0"/>
          </a:p>
        </p:txBody>
      </p:sp>
      <p:sp>
        <p:nvSpPr>
          <p:cNvPr id="30724" name="日期占位符 30723"/>
          <p:cNvSpPr>
            <a:spLocks noGrp="1"/>
          </p:cNvSpPr>
          <p:nvPr>
            <p:ph type="dt" sz="half" idx="2"/>
          </p:nvPr>
        </p:nvSpPr>
        <p:spPr>
          <a:xfrm>
            <a:off x="457200" y="6248400"/>
            <a:ext cx="2133600" cy="457200"/>
          </a:xfrm>
          <a:prstGeom prst="rect">
            <a:avLst/>
          </a:prstGeom>
          <a:noFill/>
          <a:ln w="9525">
            <a:noFill/>
          </a:ln>
        </p:spPr>
        <p:txBody>
          <a:bodyPr anchor="t"/>
          <a:lstStyle>
            <a:lvl1pPr>
              <a:defRPr sz="10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30725" name="页脚占位符 307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30726" name="灯片编号占位符 3072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0242" name="组合 30726"/>
          <p:cNvGrpSpPr/>
          <p:nvPr/>
        </p:nvGrpSpPr>
        <p:grpSpPr>
          <a:xfrm>
            <a:off x="228600" y="2889250"/>
            <a:ext cx="8610600" cy="201613"/>
            <a:chOff x="144" y="1680"/>
            <a:chExt cx="5424" cy="144"/>
          </a:xfrm>
        </p:grpSpPr>
        <p:sp>
          <p:nvSpPr>
            <p:cNvPr id="10243" name="矩形 30727"/>
            <p:cNvSpPr/>
            <p:nvPr userDrawn="1"/>
          </p:nvSpPr>
          <p:spPr>
            <a:xfrm>
              <a:off x="144" y="1680"/>
              <a:ext cx="1808" cy="144"/>
            </a:xfrm>
            <a:prstGeom prst="rect">
              <a:avLst/>
            </a:prstGeom>
            <a:solidFill>
              <a:schemeClr val="bg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0244" name="矩形 30728"/>
            <p:cNvSpPr/>
            <p:nvPr userDrawn="1"/>
          </p:nvSpPr>
          <p:spPr>
            <a:xfrm>
              <a:off x="1952" y="1680"/>
              <a:ext cx="1808" cy="144"/>
            </a:xfrm>
            <a:prstGeom prst="rect">
              <a:avLst/>
            </a:prstGeom>
            <a:solidFill>
              <a:schemeClr val="accent1"/>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0245" name="矩形 30729"/>
            <p:cNvSpPr/>
            <p:nvPr userDrawn="1"/>
          </p:nvSpPr>
          <p:spPr>
            <a:xfrm>
              <a:off x="3760" y="1680"/>
              <a:ext cx="1808" cy="144"/>
            </a:xfrm>
            <a:prstGeom prst="rect">
              <a:avLst/>
            </a:prstGeom>
            <a:solidFill>
              <a:schemeClr val="tx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grpSp>
      <p:sp>
        <p:nvSpPr>
          <p:cNvPr id="30722" name="标题 30721"/>
          <p:cNvSpPr>
            <a:spLocks noGrp="1"/>
          </p:cNvSpPr>
          <p:nvPr>
            <p:ph type="ctrTitle"/>
          </p:nvPr>
        </p:nvSpPr>
        <p:spPr>
          <a:xfrm>
            <a:off x="685800" y="685800"/>
            <a:ext cx="7772400" cy="2127250"/>
          </a:xfrm>
          <a:prstGeom prst="rect">
            <a:avLst/>
          </a:prstGeom>
          <a:noFill/>
          <a:ln w="9525">
            <a:noFill/>
          </a:ln>
        </p:spPr>
        <p:txBody>
          <a:bodyPr anchor="b"/>
          <a:lstStyle>
            <a:lvl1pPr lvl="0" algn="ctr">
              <a:defRPr sz="5800"/>
            </a:lvl1pPr>
          </a:lstStyle>
          <a:p>
            <a:pPr lvl="0" fontAlgn="base"/>
            <a:r>
              <a:rPr lang="zh-CN" altLang="en-US" strike="noStrike" noProof="1" dirty="0"/>
              <a:t>单击此处编辑母版标题样式</a:t>
            </a:r>
            <a:endParaRPr lang="zh-CN" altLang="en-US" strike="noStrike" noProof="1" dirty="0"/>
          </a:p>
        </p:txBody>
      </p:sp>
      <p:sp>
        <p:nvSpPr>
          <p:cNvPr id="30723" name="副标题 30722"/>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a:lvl1pPr>
            <a:lvl2pPr marL="457200" lvl="1" indent="0" algn="ctr">
              <a:buNone/>
              <a:defRPr sz="4200"/>
            </a:lvl2pPr>
            <a:lvl3pPr marL="914400" lvl="2" indent="0" algn="ctr">
              <a:buNone/>
              <a:defRPr sz="4200"/>
            </a:lvl3pPr>
            <a:lvl4pPr marL="1371600" lvl="3" indent="0" algn="ctr">
              <a:buNone/>
              <a:defRPr sz="4200"/>
            </a:lvl4pPr>
            <a:lvl5pPr marL="1828800" lvl="4" indent="0" algn="ctr">
              <a:buNone/>
              <a:defRPr sz="4200"/>
            </a:lvl5pPr>
          </a:lstStyle>
          <a:p>
            <a:pPr lvl="0" fontAlgn="base"/>
            <a:r>
              <a:rPr lang="zh-CN" altLang="en-US" strike="noStrike" noProof="1" dirty="0"/>
              <a:t>单击此处编辑母版副标题样式</a:t>
            </a:r>
            <a:endParaRPr lang="zh-CN" altLang="en-US" strike="noStrike" noProof="1" dirty="0"/>
          </a:p>
        </p:txBody>
      </p:sp>
      <p:sp>
        <p:nvSpPr>
          <p:cNvPr id="30724" name="日期占位符 30723"/>
          <p:cNvSpPr>
            <a:spLocks noGrp="1"/>
          </p:cNvSpPr>
          <p:nvPr>
            <p:ph type="dt" sz="half" idx="2"/>
          </p:nvPr>
        </p:nvSpPr>
        <p:spPr>
          <a:xfrm>
            <a:off x="457200" y="6248400"/>
            <a:ext cx="2133600" cy="457200"/>
          </a:xfrm>
          <a:prstGeom prst="rect">
            <a:avLst/>
          </a:prstGeom>
          <a:noFill/>
          <a:ln w="9525">
            <a:noFill/>
          </a:ln>
        </p:spPr>
        <p:txBody>
          <a:bodyPr anchor="t"/>
          <a:lstStyle>
            <a:lvl1pPr>
              <a:defRPr sz="10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30725" name="页脚占位符 307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30726" name="灯片编号占位符 3072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1266" name="组合 30726"/>
          <p:cNvGrpSpPr/>
          <p:nvPr/>
        </p:nvGrpSpPr>
        <p:grpSpPr>
          <a:xfrm>
            <a:off x="228600" y="2889250"/>
            <a:ext cx="8610600" cy="201613"/>
            <a:chOff x="144" y="1680"/>
            <a:chExt cx="5424" cy="144"/>
          </a:xfrm>
        </p:grpSpPr>
        <p:sp>
          <p:nvSpPr>
            <p:cNvPr id="11267" name="矩形 30727"/>
            <p:cNvSpPr/>
            <p:nvPr userDrawn="1"/>
          </p:nvSpPr>
          <p:spPr>
            <a:xfrm>
              <a:off x="144" y="1680"/>
              <a:ext cx="1808" cy="144"/>
            </a:xfrm>
            <a:prstGeom prst="rect">
              <a:avLst/>
            </a:prstGeom>
            <a:solidFill>
              <a:schemeClr val="bg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1268" name="矩形 30728"/>
            <p:cNvSpPr/>
            <p:nvPr userDrawn="1"/>
          </p:nvSpPr>
          <p:spPr>
            <a:xfrm>
              <a:off x="1952" y="1680"/>
              <a:ext cx="1808" cy="144"/>
            </a:xfrm>
            <a:prstGeom prst="rect">
              <a:avLst/>
            </a:prstGeom>
            <a:solidFill>
              <a:schemeClr val="accent1"/>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1269" name="矩形 30729"/>
            <p:cNvSpPr/>
            <p:nvPr userDrawn="1"/>
          </p:nvSpPr>
          <p:spPr>
            <a:xfrm>
              <a:off x="3760" y="1680"/>
              <a:ext cx="1808" cy="144"/>
            </a:xfrm>
            <a:prstGeom prst="rect">
              <a:avLst/>
            </a:prstGeom>
            <a:solidFill>
              <a:schemeClr val="tx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grpSp>
      <p:sp>
        <p:nvSpPr>
          <p:cNvPr id="30722" name="标题 30721"/>
          <p:cNvSpPr>
            <a:spLocks noGrp="1"/>
          </p:cNvSpPr>
          <p:nvPr>
            <p:ph type="ctrTitle"/>
          </p:nvPr>
        </p:nvSpPr>
        <p:spPr>
          <a:xfrm>
            <a:off x="685800" y="685800"/>
            <a:ext cx="7772400" cy="2127250"/>
          </a:xfrm>
          <a:prstGeom prst="rect">
            <a:avLst/>
          </a:prstGeom>
          <a:noFill/>
          <a:ln w="9525">
            <a:noFill/>
          </a:ln>
        </p:spPr>
        <p:txBody>
          <a:bodyPr anchor="b"/>
          <a:lstStyle>
            <a:lvl1pPr lvl="0" algn="ctr">
              <a:defRPr sz="5800"/>
            </a:lvl1pPr>
          </a:lstStyle>
          <a:p>
            <a:pPr lvl="0" fontAlgn="base"/>
            <a:r>
              <a:rPr lang="zh-CN" altLang="en-US" strike="noStrike" noProof="1" dirty="0"/>
              <a:t>单击此处编辑母版标题样式</a:t>
            </a:r>
            <a:endParaRPr lang="zh-CN" altLang="en-US" strike="noStrike" noProof="1" dirty="0"/>
          </a:p>
        </p:txBody>
      </p:sp>
      <p:sp>
        <p:nvSpPr>
          <p:cNvPr id="30723" name="副标题 30722"/>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a:lvl1pPr>
            <a:lvl2pPr marL="457200" lvl="1" indent="0" algn="ctr">
              <a:buNone/>
              <a:defRPr sz="4200"/>
            </a:lvl2pPr>
            <a:lvl3pPr marL="914400" lvl="2" indent="0" algn="ctr">
              <a:buNone/>
              <a:defRPr sz="4200"/>
            </a:lvl3pPr>
            <a:lvl4pPr marL="1371600" lvl="3" indent="0" algn="ctr">
              <a:buNone/>
              <a:defRPr sz="4200"/>
            </a:lvl4pPr>
            <a:lvl5pPr marL="1828800" lvl="4" indent="0" algn="ctr">
              <a:buNone/>
              <a:defRPr sz="4200"/>
            </a:lvl5pPr>
          </a:lstStyle>
          <a:p>
            <a:pPr lvl="0" fontAlgn="base"/>
            <a:r>
              <a:rPr lang="zh-CN" altLang="en-US" strike="noStrike" noProof="1" dirty="0"/>
              <a:t>单击此处编辑母版副标题样式</a:t>
            </a:r>
            <a:endParaRPr lang="zh-CN" altLang="en-US" strike="noStrike" noProof="1" dirty="0"/>
          </a:p>
        </p:txBody>
      </p:sp>
      <p:sp>
        <p:nvSpPr>
          <p:cNvPr id="30724" name="日期占位符 30723"/>
          <p:cNvSpPr>
            <a:spLocks noGrp="1"/>
          </p:cNvSpPr>
          <p:nvPr>
            <p:ph type="dt" sz="half" idx="2"/>
          </p:nvPr>
        </p:nvSpPr>
        <p:spPr>
          <a:xfrm>
            <a:off x="457200" y="6248400"/>
            <a:ext cx="2133600" cy="457200"/>
          </a:xfrm>
          <a:prstGeom prst="rect">
            <a:avLst/>
          </a:prstGeom>
          <a:noFill/>
          <a:ln w="9525">
            <a:noFill/>
          </a:ln>
        </p:spPr>
        <p:txBody>
          <a:bodyPr anchor="t"/>
          <a:lstStyle>
            <a:lvl1pPr>
              <a:defRPr sz="10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30725" name="页脚占位符 307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30726" name="灯片编号占位符 3072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2290" name="组合 30726"/>
          <p:cNvGrpSpPr/>
          <p:nvPr/>
        </p:nvGrpSpPr>
        <p:grpSpPr>
          <a:xfrm>
            <a:off x="228600" y="2889250"/>
            <a:ext cx="8610600" cy="201613"/>
            <a:chOff x="144" y="1680"/>
            <a:chExt cx="5424" cy="144"/>
          </a:xfrm>
        </p:grpSpPr>
        <p:sp>
          <p:nvSpPr>
            <p:cNvPr id="12291" name="矩形 30727"/>
            <p:cNvSpPr/>
            <p:nvPr userDrawn="1"/>
          </p:nvSpPr>
          <p:spPr>
            <a:xfrm>
              <a:off x="144" y="1680"/>
              <a:ext cx="1808" cy="144"/>
            </a:xfrm>
            <a:prstGeom prst="rect">
              <a:avLst/>
            </a:prstGeom>
            <a:solidFill>
              <a:schemeClr val="bg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2292" name="矩形 30728"/>
            <p:cNvSpPr/>
            <p:nvPr userDrawn="1"/>
          </p:nvSpPr>
          <p:spPr>
            <a:xfrm>
              <a:off x="1952" y="1680"/>
              <a:ext cx="1808" cy="144"/>
            </a:xfrm>
            <a:prstGeom prst="rect">
              <a:avLst/>
            </a:prstGeom>
            <a:solidFill>
              <a:schemeClr val="accent1"/>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2293" name="矩形 30729"/>
            <p:cNvSpPr/>
            <p:nvPr userDrawn="1"/>
          </p:nvSpPr>
          <p:spPr>
            <a:xfrm>
              <a:off x="3760" y="1680"/>
              <a:ext cx="1808" cy="144"/>
            </a:xfrm>
            <a:prstGeom prst="rect">
              <a:avLst/>
            </a:prstGeom>
            <a:solidFill>
              <a:schemeClr val="tx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grpSp>
      <p:sp>
        <p:nvSpPr>
          <p:cNvPr id="30722" name="标题 30721"/>
          <p:cNvSpPr>
            <a:spLocks noGrp="1"/>
          </p:cNvSpPr>
          <p:nvPr>
            <p:ph type="ctrTitle"/>
          </p:nvPr>
        </p:nvSpPr>
        <p:spPr>
          <a:xfrm>
            <a:off x="685800" y="685800"/>
            <a:ext cx="7772400" cy="2127250"/>
          </a:xfrm>
          <a:prstGeom prst="rect">
            <a:avLst/>
          </a:prstGeom>
          <a:noFill/>
          <a:ln w="9525">
            <a:noFill/>
          </a:ln>
        </p:spPr>
        <p:txBody>
          <a:bodyPr anchor="b"/>
          <a:lstStyle>
            <a:lvl1pPr lvl="0" algn="ctr">
              <a:defRPr sz="5800"/>
            </a:lvl1pPr>
          </a:lstStyle>
          <a:p>
            <a:pPr lvl="0" fontAlgn="base"/>
            <a:r>
              <a:rPr lang="zh-CN" altLang="en-US" strike="noStrike" noProof="1" dirty="0"/>
              <a:t>单击此处编辑母版标题样式</a:t>
            </a:r>
            <a:endParaRPr lang="zh-CN" altLang="en-US" strike="noStrike" noProof="1" dirty="0"/>
          </a:p>
        </p:txBody>
      </p:sp>
      <p:sp>
        <p:nvSpPr>
          <p:cNvPr id="30723" name="副标题 30722"/>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a:lvl1pPr>
            <a:lvl2pPr marL="457200" lvl="1" indent="0" algn="ctr">
              <a:buNone/>
              <a:defRPr sz="4200"/>
            </a:lvl2pPr>
            <a:lvl3pPr marL="914400" lvl="2" indent="0" algn="ctr">
              <a:buNone/>
              <a:defRPr sz="4200"/>
            </a:lvl3pPr>
            <a:lvl4pPr marL="1371600" lvl="3" indent="0" algn="ctr">
              <a:buNone/>
              <a:defRPr sz="4200"/>
            </a:lvl4pPr>
            <a:lvl5pPr marL="1828800" lvl="4" indent="0" algn="ctr">
              <a:buNone/>
              <a:defRPr sz="4200"/>
            </a:lvl5pPr>
          </a:lstStyle>
          <a:p>
            <a:pPr lvl="0" fontAlgn="base"/>
            <a:r>
              <a:rPr lang="zh-CN" altLang="en-US" strike="noStrike" noProof="1" dirty="0"/>
              <a:t>单击此处编辑母版副标题样式</a:t>
            </a:r>
            <a:endParaRPr lang="zh-CN" altLang="en-US" strike="noStrike" noProof="1" dirty="0"/>
          </a:p>
        </p:txBody>
      </p:sp>
      <p:sp>
        <p:nvSpPr>
          <p:cNvPr id="30724" name="日期占位符 30723"/>
          <p:cNvSpPr>
            <a:spLocks noGrp="1"/>
          </p:cNvSpPr>
          <p:nvPr>
            <p:ph type="dt" sz="half" idx="2"/>
          </p:nvPr>
        </p:nvSpPr>
        <p:spPr>
          <a:xfrm>
            <a:off x="457200" y="6248400"/>
            <a:ext cx="2133600" cy="457200"/>
          </a:xfrm>
          <a:prstGeom prst="rect">
            <a:avLst/>
          </a:prstGeom>
          <a:noFill/>
          <a:ln w="9525">
            <a:noFill/>
          </a:ln>
        </p:spPr>
        <p:txBody>
          <a:bodyPr anchor="t"/>
          <a:lstStyle>
            <a:lvl1pPr>
              <a:defRPr sz="10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30725" name="页脚占位符 307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30726" name="灯片编号占位符 3072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3314" name="组合 30726"/>
          <p:cNvGrpSpPr/>
          <p:nvPr/>
        </p:nvGrpSpPr>
        <p:grpSpPr>
          <a:xfrm>
            <a:off x="228600" y="2889250"/>
            <a:ext cx="8610600" cy="201613"/>
            <a:chOff x="144" y="1680"/>
            <a:chExt cx="5424" cy="144"/>
          </a:xfrm>
        </p:grpSpPr>
        <p:sp>
          <p:nvSpPr>
            <p:cNvPr id="13315" name="矩形 30727"/>
            <p:cNvSpPr/>
            <p:nvPr userDrawn="1"/>
          </p:nvSpPr>
          <p:spPr>
            <a:xfrm>
              <a:off x="144" y="1680"/>
              <a:ext cx="1808" cy="144"/>
            </a:xfrm>
            <a:prstGeom prst="rect">
              <a:avLst/>
            </a:prstGeom>
            <a:solidFill>
              <a:schemeClr val="bg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3316" name="矩形 30728"/>
            <p:cNvSpPr/>
            <p:nvPr userDrawn="1"/>
          </p:nvSpPr>
          <p:spPr>
            <a:xfrm>
              <a:off x="1952" y="1680"/>
              <a:ext cx="1808" cy="144"/>
            </a:xfrm>
            <a:prstGeom prst="rect">
              <a:avLst/>
            </a:prstGeom>
            <a:solidFill>
              <a:schemeClr val="accent1"/>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3317" name="矩形 30729"/>
            <p:cNvSpPr/>
            <p:nvPr userDrawn="1"/>
          </p:nvSpPr>
          <p:spPr>
            <a:xfrm>
              <a:off x="3760" y="1680"/>
              <a:ext cx="1808" cy="144"/>
            </a:xfrm>
            <a:prstGeom prst="rect">
              <a:avLst/>
            </a:prstGeom>
            <a:solidFill>
              <a:schemeClr val="tx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grpSp>
      <p:sp>
        <p:nvSpPr>
          <p:cNvPr id="30722" name="标题 30721"/>
          <p:cNvSpPr>
            <a:spLocks noGrp="1"/>
          </p:cNvSpPr>
          <p:nvPr>
            <p:ph type="ctrTitle"/>
          </p:nvPr>
        </p:nvSpPr>
        <p:spPr>
          <a:xfrm>
            <a:off x="685800" y="685800"/>
            <a:ext cx="7772400" cy="2127250"/>
          </a:xfrm>
          <a:prstGeom prst="rect">
            <a:avLst/>
          </a:prstGeom>
          <a:noFill/>
          <a:ln w="9525">
            <a:noFill/>
          </a:ln>
        </p:spPr>
        <p:txBody>
          <a:bodyPr anchor="b"/>
          <a:lstStyle>
            <a:lvl1pPr lvl="0" algn="ctr">
              <a:defRPr sz="5800"/>
            </a:lvl1pPr>
          </a:lstStyle>
          <a:p>
            <a:pPr lvl="0" fontAlgn="base"/>
            <a:r>
              <a:rPr lang="zh-CN" altLang="en-US" strike="noStrike" noProof="1" dirty="0"/>
              <a:t>单击此处编辑母版标题样式</a:t>
            </a:r>
            <a:endParaRPr lang="zh-CN" altLang="en-US" strike="noStrike" noProof="1" dirty="0"/>
          </a:p>
        </p:txBody>
      </p:sp>
      <p:sp>
        <p:nvSpPr>
          <p:cNvPr id="30723" name="副标题 30722"/>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a:lvl1pPr>
            <a:lvl2pPr marL="457200" lvl="1" indent="0" algn="ctr">
              <a:buNone/>
              <a:defRPr sz="4200"/>
            </a:lvl2pPr>
            <a:lvl3pPr marL="914400" lvl="2" indent="0" algn="ctr">
              <a:buNone/>
              <a:defRPr sz="4200"/>
            </a:lvl3pPr>
            <a:lvl4pPr marL="1371600" lvl="3" indent="0" algn="ctr">
              <a:buNone/>
              <a:defRPr sz="4200"/>
            </a:lvl4pPr>
            <a:lvl5pPr marL="1828800" lvl="4" indent="0" algn="ctr">
              <a:buNone/>
              <a:defRPr sz="4200"/>
            </a:lvl5pPr>
          </a:lstStyle>
          <a:p>
            <a:pPr lvl="0" fontAlgn="base"/>
            <a:r>
              <a:rPr lang="zh-CN" altLang="en-US" strike="noStrike" noProof="1" dirty="0"/>
              <a:t>单击此处编辑母版副标题样式</a:t>
            </a:r>
            <a:endParaRPr lang="zh-CN" altLang="en-US" strike="noStrike" noProof="1" dirty="0"/>
          </a:p>
        </p:txBody>
      </p:sp>
      <p:sp>
        <p:nvSpPr>
          <p:cNvPr id="30724" name="日期占位符 30723"/>
          <p:cNvSpPr>
            <a:spLocks noGrp="1"/>
          </p:cNvSpPr>
          <p:nvPr>
            <p:ph type="dt" sz="half" idx="2"/>
          </p:nvPr>
        </p:nvSpPr>
        <p:spPr>
          <a:xfrm>
            <a:off x="457200" y="6248400"/>
            <a:ext cx="2133600" cy="457200"/>
          </a:xfrm>
          <a:prstGeom prst="rect">
            <a:avLst/>
          </a:prstGeom>
          <a:noFill/>
          <a:ln w="9525">
            <a:noFill/>
          </a:ln>
        </p:spPr>
        <p:txBody>
          <a:bodyPr anchor="t"/>
          <a:lstStyle>
            <a:lvl1pPr>
              <a:defRPr sz="10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30725" name="页脚占位符 307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30726" name="灯片编号占位符 3072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4338" name="组合 30726"/>
          <p:cNvGrpSpPr/>
          <p:nvPr/>
        </p:nvGrpSpPr>
        <p:grpSpPr>
          <a:xfrm>
            <a:off x="228600" y="2889250"/>
            <a:ext cx="8610600" cy="201613"/>
            <a:chOff x="144" y="1680"/>
            <a:chExt cx="5424" cy="144"/>
          </a:xfrm>
        </p:grpSpPr>
        <p:sp>
          <p:nvSpPr>
            <p:cNvPr id="14339" name="矩形 30727"/>
            <p:cNvSpPr/>
            <p:nvPr userDrawn="1"/>
          </p:nvSpPr>
          <p:spPr>
            <a:xfrm>
              <a:off x="144" y="1680"/>
              <a:ext cx="1808" cy="144"/>
            </a:xfrm>
            <a:prstGeom prst="rect">
              <a:avLst/>
            </a:prstGeom>
            <a:solidFill>
              <a:schemeClr val="bg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4340" name="矩形 30728"/>
            <p:cNvSpPr/>
            <p:nvPr userDrawn="1"/>
          </p:nvSpPr>
          <p:spPr>
            <a:xfrm>
              <a:off x="1952" y="1680"/>
              <a:ext cx="1808" cy="144"/>
            </a:xfrm>
            <a:prstGeom prst="rect">
              <a:avLst/>
            </a:prstGeom>
            <a:solidFill>
              <a:schemeClr val="accent1"/>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4341" name="矩形 30729"/>
            <p:cNvSpPr/>
            <p:nvPr userDrawn="1"/>
          </p:nvSpPr>
          <p:spPr>
            <a:xfrm>
              <a:off x="3760" y="1680"/>
              <a:ext cx="1808" cy="144"/>
            </a:xfrm>
            <a:prstGeom prst="rect">
              <a:avLst/>
            </a:prstGeom>
            <a:solidFill>
              <a:schemeClr val="tx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grpSp>
      <p:sp>
        <p:nvSpPr>
          <p:cNvPr id="30722" name="标题 30721"/>
          <p:cNvSpPr>
            <a:spLocks noGrp="1"/>
          </p:cNvSpPr>
          <p:nvPr>
            <p:ph type="ctrTitle"/>
          </p:nvPr>
        </p:nvSpPr>
        <p:spPr>
          <a:xfrm>
            <a:off x="685800" y="685800"/>
            <a:ext cx="7772400" cy="2127250"/>
          </a:xfrm>
          <a:prstGeom prst="rect">
            <a:avLst/>
          </a:prstGeom>
          <a:noFill/>
          <a:ln w="9525">
            <a:noFill/>
          </a:ln>
        </p:spPr>
        <p:txBody>
          <a:bodyPr anchor="b"/>
          <a:lstStyle>
            <a:lvl1pPr lvl="0" algn="ctr">
              <a:defRPr sz="5800"/>
            </a:lvl1pPr>
          </a:lstStyle>
          <a:p>
            <a:pPr lvl="0" fontAlgn="base"/>
            <a:r>
              <a:rPr lang="zh-CN" altLang="en-US" strike="noStrike" noProof="1" dirty="0"/>
              <a:t>单击此处编辑母版标题样式</a:t>
            </a:r>
            <a:endParaRPr lang="zh-CN" altLang="en-US" strike="noStrike" noProof="1" dirty="0"/>
          </a:p>
        </p:txBody>
      </p:sp>
      <p:sp>
        <p:nvSpPr>
          <p:cNvPr id="30723" name="副标题 30722"/>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a:lvl1pPr>
            <a:lvl2pPr marL="457200" lvl="1" indent="0" algn="ctr">
              <a:buNone/>
              <a:defRPr sz="4200"/>
            </a:lvl2pPr>
            <a:lvl3pPr marL="914400" lvl="2" indent="0" algn="ctr">
              <a:buNone/>
              <a:defRPr sz="4200"/>
            </a:lvl3pPr>
            <a:lvl4pPr marL="1371600" lvl="3" indent="0" algn="ctr">
              <a:buNone/>
              <a:defRPr sz="4200"/>
            </a:lvl4pPr>
            <a:lvl5pPr marL="1828800" lvl="4" indent="0" algn="ctr">
              <a:buNone/>
              <a:defRPr sz="4200"/>
            </a:lvl5pPr>
          </a:lstStyle>
          <a:p>
            <a:pPr lvl="0" fontAlgn="base"/>
            <a:r>
              <a:rPr lang="zh-CN" altLang="en-US" strike="noStrike" noProof="1" dirty="0"/>
              <a:t>单击此处编辑母版副标题样式</a:t>
            </a:r>
            <a:endParaRPr lang="zh-CN" altLang="en-US" strike="noStrike" noProof="1" dirty="0"/>
          </a:p>
        </p:txBody>
      </p:sp>
      <p:sp>
        <p:nvSpPr>
          <p:cNvPr id="30724" name="日期占位符 30723"/>
          <p:cNvSpPr>
            <a:spLocks noGrp="1"/>
          </p:cNvSpPr>
          <p:nvPr>
            <p:ph type="dt" sz="half" idx="2"/>
          </p:nvPr>
        </p:nvSpPr>
        <p:spPr>
          <a:xfrm>
            <a:off x="457200" y="6248400"/>
            <a:ext cx="2133600" cy="457200"/>
          </a:xfrm>
          <a:prstGeom prst="rect">
            <a:avLst/>
          </a:prstGeom>
          <a:noFill/>
          <a:ln w="9525">
            <a:noFill/>
          </a:ln>
        </p:spPr>
        <p:txBody>
          <a:bodyPr anchor="t"/>
          <a:lstStyle>
            <a:lvl1pPr>
              <a:defRPr sz="10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30725" name="页脚占位符 307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30726" name="灯片编号占位符 3072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5362" name="组合 30726"/>
          <p:cNvGrpSpPr/>
          <p:nvPr/>
        </p:nvGrpSpPr>
        <p:grpSpPr>
          <a:xfrm>
            <a:off x="228600" y="2889250"/>
            <a:ext cx="8610600" cy="201613"/>
            <a:chOff x="144" y="1680"/>
            <a:chExt cx="5424" cy="144"/>
          </a:xfrm>
        </p:grpSpPr>
        <p:sp>
          <p:nvSpPr>
            <p:cNvPr id="15363" name="矩形 30727"/>
            <p:cNvSpPr/>
            <p:nvPr userDrawn="1"/>
          </p:nvSpPr>
          <p:spPr>
            <a:xfrm>
              <a:off x="144" y="1680"/>
              <a:ext cx="1808" cy="144"/>
            </a:xfrm>
            <a:prstGeom prst="rect">
              <a:avLst/>
            </a:prstGeom>
            <a:solidFill>
              <a:schemeClr val="bg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5364" name="矩形 30728"/>
            <p:cNvSpPr/>
            <p:nvPr userDrawn="1"/>
          </p:nvSpPr>
          <p:spPr>
            <a:xfrm>
              <a:off x="1952" y="1680"/>
              <a:ext cx="1808" cy="144"/>
            </a:xfrm>
            <a:prstGeom prst="rect">
              <a:avLst/>
            </a:prstGeom>
            <a:solidFill>
              <a:schemeClr val="accent1"/>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5365" name="矩形 30729"/>
            <p:cNvSpPr/>
            <p:nvPr userDrawn="1"/>
          </p:nvSpPr>
          <p:spPr>
            <a:xfrm>
              <a:off x="3760" y="1680"/>
              <a:ext cx="1808" cy="144"/>
            </a:xfrm>
            <a:prstGeom prst="rect">
              <a:avLst/>
            </a:prstGeom>
            <a:solidFill>
              <a:schemeClr val="tx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grpSp>
      <p:sp>
        <p:nvSpPr>
          <p:cNvPr id="30722" name="标题 30721"/>
          <p:cNvSpPr>
            <a:spLocks noGrp="1"/>
          </p:cNvSpPr>
          <p:nvPr>
            <p:ph type="ctrTitle"/>
          </p:nvPr>
        </p:nvSpPr>
        <p:spPr>
          <a:xfrm>
            <a:off x="685800" y="685800"/>
            <a:ext cx="7772400" cy="2127250"/>
          </a:xfrm>
          <a:prstGeom prst="rect">
            <a:avLst/>
          </a:prstGeom>
          <a:noFill/>
          <a:ln w="9525">
            <a:noFill/>
          </a:ln>
        </p:spPr>
        <p:txBody>
          <a:bodyPr anchor="b"/>
          <a:lstStyle>
            <a:lvl1pPr lvl="0" algn="ctr">
              <a:defRPr sz="5800"/>
            </a:lvl1pPr>
          </a:lstStyle>
          <a:p>
            <a:pPr lvl="0" fontAlgn="base"/>
            <a:r>
              <a:rPr lang="zh-CN" altLang="en-US" strike="noStrike" noProof="1" dirty="0"/>
              <a:t>单击此处编辑母版标题样式</a:t>
            </a:r>
            <a:endParaRPr lang="zh-CN" altLang="en-US" strike="noStrike" noProof="1" dirty="0"/>
          </a:p>
        </p:txBody>
      </p:sp>
      <p:sp>
        <p:nvSpPr>
          <p:cNvPr id="30723" name="副标题 30722"/>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a:lvl1pPr>
            <a:lvl2pPr marL="457200" lvl="1" indent="0" algn="ctr">
              <a:buNone/>
              <a:defRPr sz="4200"/>
            </a:lvl2pPr>
            <a:lvl3pPr marL="914400" lvl="2" indent="0" algn="ctr">
              <a:buNone/>
              <a:defRPr sz="4200"/>
            </a:lvl3pPr>
            <a:lvl4pPr marL="1371600" lvl="3" indent="0" algn="ctr">
              <a:buNone/>
              <a:defRPr sz="4200"/>
            </a:lvl4pPr>
            <a:lvl5pPr marL="1828800" lvl="4" indent="0" algn="ctr">
              <a:buNone/>
              <a:defRPr sz="4200"/>
            </a:lvl5pPr>
          </a:lstStyle>
          <a:p>
            <a:pPr lvl="0" fontAlgn="base"/>
            <a:r>
              <a:rPr lang="zh-CN" altLang="en-US" strike="noStrike" noProof="1" dirty="0"/>
              <a:t>单击此处编辑母版副标题样式</a:t>
            </a:r>
            <a:endParaRPr lang="zh-CN" altLang="en-US" strike="noStrike" noProof="1" dirty="0"/>
          </a:p>
        </p:txBody>
      </p:sp>
      <p:sp>
        <p:nvSpPr>
          <p:cNvPr id="30724" name="日期占位符 30723"/>
          <p:cNvSpPr>
            <a:spLocks noGrp="1"/>
          </p:cNvSpPr>
          <p:nvPr>
            <p:ph type="dt" sz="half" idx="2"/>
          </p:nvPr>
        </p:nvSpPr>
        <p:spPr>
          <a:xfrm>
            <a:off x="457200" y="6248400"/>
            <a:ext cx="2133600" cy="457200"/>
          </a:xfrm>
          <a:prstGeom prst="rect">
            <a:avLst/>
          </a:prstGeom>
          <a:noFill/>
          <a:ln w="9525">
            <a:noFill/>
          </a:ln>
        </p:spPr>
        <p:txBody>
          <a:bodyPr anchor="t"/>
          <a:lstStyle>
            <a:lvl1pPr>
              <a:defRPr sz="10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30725" name="页脚占位符 307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30726" name="灯片编号占位符 3072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6386" name="组合 30726"/>
          <p:cNvGrpSpPr/>
          <p:nvPr/>
        </p:nvGrpSpPr>
        <p:grpSpPr>
          <a:xfrm>
            <a:off x="228600" y="2889250"/>
            <a:ext cx="8610600" cy="201613"/>
            <a:chOff x="144" y="1680"/>
            <a:chExt cx="5424" cy="144"/>
          </a:xfrm>
        </p:grpSpPr>
        <p:sp>
          <p:nvSpPr>
            <p:cNvPr id="16387" name="矩形 30727"/>
            <p:cNvSpPr/>
            <p:nvPr userDrawn="1"/>
          </p:nvSpPr>
          <p:spPr>
            <a:xfrm>
              <a:off x="144" y="1680"/>
              <a:ext cx="1808" cy="144"/>
            </a:xfrm>
            <a:prstGeom prst="rect">
              <a:avLst/>
            </a:prstGeom>
            <a:solidFill>
              <a:schemeClr val="bg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6388" name="矩形 30728"/>
            <p:cNvSpPr/>
            <p:nvPr userDrawn="1"/>
          </p:nvSpPr>
          <p:spPr>
            <a:xfrm>
              <a:off x="1952" y="1680"/>
              <a:ext cx="1808" cy="144"/>
            </a:xfrm>
            <a:prstGeom prst="rect">
              <a:avLst/>
            </a:prstGeom>
            <a:solidFill>
              <a:schemeClr val="accent1"/>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sp>
          <p:nvSpPr>
            <p:cNvPr id="16389" name="矩形 30729"/>
            <p:cNvSpPr/>
            <p:nvPr userDrawn="1"/>
          </p:nvSpPr>
          <p:spPr>
            <a:xfrm>
              <a:off x="3760" y="1680"/>
              <a:ext cx="1808" cy="144"/>
            </a:xfrm>
            <a:prstGeom prst="rect">
              <a:avLst/>
            </a:prstGeom>
            <a:solidFill>
              <a:schemeClr val="tx2"/>
            </a:solidFill>
            <a:ln w="9525">
              <a:noFill/>
            </a:ln>
          </p:spPr>
          <p:txBody>
            <a:bodyPr anchor="t"/>
            <a:p>
              <a:pPr lvl="0" indent="0"/>
              <a:endParaRPr lang="zh-CN" altLang="en-US" dirty="0">
                <a:latin typeface="Verdana" panose="020B0604030504040204" pitchFamily="34" charset="0"/>
                <a:ea typeface="宋体" panose="02010600030101010101" pitchFamily="2" charset="-122"/>
              </a:endParaRPr>
            </a:p>
          </p:txBody>
        </p:sp>
      </p:grpSp>
      <p:sp>
        <p:nvSpPr>
          <p:cNvPr id="30722" name="标题 30721"/>
          <p:cNvSpPr>
            <a:spLocks noGrp="1"/>
          </p:cNvSpPr>
          <p:nvPr>
            <p:ph type="ctrTitle"/>
          </p:nvPr>
        </p:nvSpPr>
        <p:spPr>
          <a:xfrm>
            <a:off x="685800" y="685800"/>
            <a:ext cx="7772400" cy="2127250"/>
          </a:xfrm>
          <a:prstGeom prst="rect">
            <a:avLst/>
          </a:prstGeom>
          <a:noFill/>
          <a:ln w="9525">
            <a:noFill/>
          </a:ln>
        </p:spPr>
        <p:txBody>
          <a:bodyPr anchor="b"/>
          <a:lstStyle>
            <a:lvl1pPr lvl="0" algn="ctr">
              <a:defRPr sz="5800"/>
            </a:lvl1pPr>
          </a:lstStyle>
          <a:p>
            <a:pPr lvl="0" fontAlgn="base"/>
            <a:r>
              <a:rPr lang="zh-CN" altLang="en-US" strike="noStrike" noProof="1" dirty="0"/>
              <a:t>单击此处编辑母版标题样式</a:t>
            </a:r>
            <a:endParaRPr lang="zh-CN" altLang="en-US" strike="noStrike" noProof="1" dirty="0"/>
          </a:p>
        </p:txBody>
      </p:sp>
      <p:sp>
        <p:nvSpPr>
          <p:cNvPr id="30723" name="副标题 30722"/>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a:lvl1pPr>
            <a:lvl2pPr marL="457200" lvl="1" indent="0" algn="ctr">
              <a:buNone/>
              <a:defRPr sz="4200"/>
            </a:lvl2pPr>
            <a:lvl3pPr marL="914400" lvl="2" indent="0" algn="ctr">
              <a:buNone/>
              <a:defRPr sz="4200"/>
            </a:lvl3pPr>
            <a:lvl4pPr marL="1371600" lvl="3" indent="0" algn="ctr">
              <a:buNone/>
              <a:defRPr sz="4200"/>
            </a:lvl4pPr>
            <a:lvl5pPr marL="1828800" lvl="4" indent="0" algn="ctr">
              <a:buNone/>
              <a:defRPr sz="4200"/>
            </a:lvl5pPr>
          </a:lstStyle>
          <a:p>
            <a:pPr lvl="0" fontAlgn="base"/>
            <a:r>
              <a:rPr lang="zh-CN" altLang="en-US" strike="noStrike" noProof="1" dirty="0"/>
              <a:t>单击此处编辑母版副标题样式</a:t>
            </a:r>
            <a:endParaRPr lang="zh-CN" altLang="en-US" strike="noStrike" noProof="1" dirty="0"/>
          </a:p>
        </p:txBody>
      </p:sp>
      <p:sp>
        <p:nvSpPr>
          <p:cNvPr id="30724" name="日期占位符 30723"/>
          <p:cNvSpPr>
            <a:spLocks noGrp="1"/>
          </p:cNvSpPr>
          <p:nvPr>
            <p:ph type="dt" sz="half" idx="2"/>
          </p:nvPr>
        </p:nvSpPr>
        <p:spPr>
          <a:xfrm>
            <a:off x="457200" y="6248400"/>
            <a:ext cx="2133600" cy="457200"/>
          </a:xfrm>
          <a:prstGeom prst="rect">
            <a:avLst/>
          </a:prstGeom>
          <a:noFill/>
          <a:ln w="9525">
            <a:noFill/>
          </a:ln>
        </p:spPr>
        <p:txBody>
          <a:bodyPr anchor="t"/>
          <a:lstStyle>
            <a:lvl1pPr>
              <a:defRPr sz="10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30725" name="页脚占位符 307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30726" name="灯片编号占位符 3072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29697"/>
          <p:cNvSpPr>
            <a:spLocks noGrp="1"/>
          </p:cNvSpPr>
          <p:nvPr>
            <p:ph type="title"/>
          </p:nvPr>
        </p:nvSpPr>
        <p:spPr>
          <a:xfrm>
            <a:off x="457200" y="277813"/>
            <a:ext cx="8229600" cy="1139825"/>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1027" name="文本占位符 29698"/>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0" name="日期占位符 29699"/>
          <p:cNvSpPr>
            <a:spLocks noGrp="1"/>
          </p:cNvSpPr>
          <p:nvPr>
            <p:ph type="dt" sz="half" idx="2"/>
          </p:nvPr>
        </p:nvSpPr>
        <p:spPr>
          <a:xfrm>
            <a:off x="457200" y="6248400"/>
            <a:ext cx="2133600" cy="457200"/>
          </a:xfrm>
          <a:prstGeom prst="rect">
            <a:avLst/>
          </a:prstGeom>
          <a:noFill/>
          <a:ln w="9525">
            <a:noFill/>
          </a:ln>
        </p:spPr>
        <p:txBody>
          <a:bodyPr/>
          <a:lstStyle>
            <a:lvl1pPr>
              <a:defRPr sz="10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9701" name="页脚占位符 29700"/>
          <p:cNvSpPr>
            <a:spLocks noGrp="1"/>
          </p:cNvSpPr>
          <p:nvPr>
            <p:ph type="ftr" sz="quarter" idx="3"/>
          </p:nvPr>
        </p:nvSpPr>
        <p:spPr>
          <a:xfrm>
            <a:off x="3124200" y="6248400"/>
            <a:ext cx="2895600" cy="457200"/>
          </a:xfrm>
          <a:prstGeom prst="rect">
            <a:avLst/>
          </a:prstGeom>
          <a:noFill/>
          <a:ln w="9525">
            <a:noFill/>
          </a:ln>
        </p:spPr>
        <p:txBody>
          <a:bodyPr/>
          <a:lstStyle>
            <a:lvl1pPr algn="ctr">
              <a:defRPr sz="1000">
                <a:latin typeface="Verdana" panose="020B0604030504040204" pitchFamily="34" charset="0"/>
              </a:defRPr>
            </a:lvl1pPr>
          </a:lstStyle>
          <a:p>
            <a:pPr lvl="0" fontAlgn="base"/>
            <a:endParaRPr lang="zh-CN" altLang="en-US" strike="noStrike" noProof="1" dirty="0"/>
          </a:p>
        </p:txBody>
      </p:sp>
      <p:sp>
        <p:nvSpPr>
          <p:cNvPr id="29702" name="灯片编号占位符 29701"/>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031" name="矩形 29702"/>
          <p:cNvSpPr/>
          <p:nvPr/>
        </p:nvSpPr>
        <p:spPr>
          <a:xfrm>
            <a:off x="0" y="0"/>
            <a:ext cx="228600" cy="2286000"/>
          </a:xfrm>
          <a:prstGeom prst="rect">
            <a:avLst/>
          </a:prstGeom>
          <a:solidFill>
            <a:schemeClr val="bg2"/>
          </a:solidFill>
          <a:ln w="9525">
            <a:noFill/>
          </a:ln>
        </p:spPr>
        <p:txBody>
          <a:bodyPr wrap="none" anchor="ctr"/>
          <a:p>
            <a:pPr lvl="0" indent="0" algn="ctr"/>
            <a:endParaRPr lang="zh-CN" altLang="zh-CN" sz="2400" dirty="0">
              <a:latin typeface="Times New Roman" panose="02020603050405020304" pitchFamily="18" charset="0"/>
              <a:ea typeface="宋体" panose="02010600030101010101" pitchFamily="2" charset="-122"/>
            </a:endParaRPr>
          </a:p>
        </p:txBody>
      </p:sp>
      <p:sp>
        <p:nvSpPr>
          <p:cNvPr id="1032" name="直接连接符 29703"/>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1033" name="矩形 29704"/>
          <p:cNvSpPr/>
          <p:nvPr/>
        </p:nvSpPr>
        <p:spPr>
          <a:xfrm>
            <a:off x="0" y="2286000"/>
            <a:ext cx="228600" cy="2286000"/>
          </a:xfrm>
          <a:prstGeom prst="rect">
            <a:avLst/>
          </a:prstGeom>
          <a:solidFill>
            <a:schemeClr val="accent2"/>
          </a:solidFill>
          <a:ln w="9525">
            <a:noFill/>
          </a:ln>
        </p:spPr>
        <p:txBody>
          <a:bodyPr wrap="none" anchor="ctr"/>
          <a:p>
            <a:pPr lvl="0" indent="0" algn="ctr"/>
            <a:endParaRPr lang="zh-CN" altLang="zh-CN" sz="2400" dirty="0">
              <a:latin typeface="Times New Roman" panose="02020603050405020304" pitchFamily="18" charset="0"/>
              <a:ea typeface="宋体" panose="02010600030101010101" pitchFamily="2" charset="-122"/>
            </a:endParaRPr>
          </a:p>
        </p:txBody>
      </p:sp>
      <p:sp>
        <p:nvSpPr>
          <p:cNvPr id="1034" name="矩形 29705"/>
          <p:cNvSpPr/>
          <p:nvPr/>
        </p:nvSpPr>
        <p:spPr>
          <a:xfrm>
            <a:off x="0" y="4572000"/>
            <a:ext cx="228600" cy="2286000"/>
          </a:xfrm>
          <a:prstGeom prst="rect">
            <a:avLst/>
          </a:prstGeom>
          <a:solidFill>
            <a:schemeClr val="tx2"/>
          </a:solidFill>
          <a:ln w="9525">
            <a:noFill/>
          </a:ln>
        </p:spPr>
        <p:txBody>
          <a:bodyPr wrap="none" anchor="ctr"/>
          <a:p>
            <a:pPr lvl="0" indent="0" algn="ctr"/>
            <a:endParaRPr lang="zh-CN" altLang="zh-CN" sz="24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 29697"/>
          <p:cNvSpPr>
            <a:spLocks noGrp="1"/>
          </p:cNvSpPr>
          <p:nvPr>
            <p:ph type="title"/>
          </p:nvPr>
        </p:nvSpPr>
        <p:spPr>
          <a:xfrm>
            <a:off x="457200" y="277813"/>
            <a:ext cx="8229600" cy="1139825"/>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2051" name="文本占位符 29698"/>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0" name="日期占位符 29699"/>
          <p:cNvSpPr>
            <a:spLocks noGrp="1"/>
          </p:cNvSpPr>
          <p:nvPr>
            <p:ph type="dt" sz="half" idx="2"/>
          </p:nvPr>
        </p:nvSpPr>
        <p:spPr>
          <a:xfrm>
            <a:off x="457200" y="6248400"/>
            <a:ext cx="2133600" cy="457200"/>
          </a:xfrm>
          <a:prstGeom prst="rect">
            <a:avLst/>
          </a:prstGeom>
          <a:noFill/>
          <a:ln w="9525">
            <a:noFill/>
          </a:ln>
        </p:spPr>
        <p:txBody>
          <a:bodyPr/>
          <a:lstStyle>
            <a:lvl1pPr>
              <a:defRPr sz="10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9701" name="页脚占位符 29700"/>
          <p:cNvSpPr>
            <a:spLocks noGrp="1"/>
          </p:cNvSpPr>
          <p:nvPr>
            <p:ph type="ftr" sz="quarter" idx="3"/>
          </p:nvPr>
        </p:nvSpPr>
        <p:spPr>
          <a:xfrm>
            <a:off x="3124200" y="6248400"/>
            <a:ext cx="2895600" cy="457200"/>
          </a:xfrm>
          <a:prstGeom prst="rect">
            <a:avLst/>
          </a:prstGeom>
          <a:noFill/>
          <a:ln w="9525">
            <a:noFill/>
          </a:ln>
        </p:spPr>
        <p:txBody>
          <a:bodyPr/>
          <a:lstStyle>
            <a:lvl1pPr algn="ctr">
              <a:defRPr sz="1000">
                <a:latin typeface="Verdana" panose="020B0604030504040204" pitchFamily="34" charset="0"/>
              </a:defRPr>
            </a:lvl1pPr>
          </a:lstStyle>
          <a:p>
            <a:pPr lvl="0" fontAlgn="base"/>
            <a:endParaRPr lang="zh-CN" altLang="en-US" strike="noStrike" noProof="1" dirty="0"/>
          </a:p>
        </p:txBody>
      </p:sp>
      <p:sp>
        <p:nvSpPr>
          <p:cNvPr id="29702" name="灯片编号占位符 29701"/>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055" name="矩形 29702"/>
          <p:cNvSpPr/>
          <p:nvPr/>
        </p:nvSpPr>
        <p:spPr>
          <a:xfrm>
            <a:off x="0" y="0"/>
            <a:ext cx="228600" cy="2286000"/>
          </a:xfrm>
          <a:prstGeom prst="rect">
            <a:avLst/>
          </a:prstGeom>
          <a:solidFill>
            <a:schemeClr val="bg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2056" name="直接连接符 29703"/>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2057" name="矩形 29704"/>
          <p:cNvSpPr/>
          <p:nvPr/>
        </p:nvSpPr>
        <p:spPr>
          <a:xfrm>
            <a:off x="0" y="2286000"/>
            <a:ext cx="228600" cy="2286000"/>
          </a:xfrm>
          <a:prstGeom prst="rect">
            <a:avLst/>
          </a:prstGeom>
          <a:solidFill>
            <a:schemeClr val="accent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2058" name="矩形 29705"/>
          <p:cNvSpPr/>
          <p:nvPr/>
        </p:nvSpPr>
        <p:spPr>
          <a:xfrm>
            <a:off x="0" y="4572000"/>
            <a:ext cx="228600" cy="2286000"/>
          </a:xfrm>
          <a:prstGeom prst="rect">
            <a:avLst/>
          </a:prstGeom>
          <a:solidFill>
            <a:schemeClr val="tx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29697"/>
          <p:cNvSpPr>
            <a:spLocks noGrp="1"/>
          </p:cNvSpPr>
          <p:nvPr>
            <p:ph type="title"/>
          </p:nvPr>
        </p:nvSpPr>
        <p:spPr>
          <a:xfrm>
            <a:off x="457200" y="277813"/>
            <a:ext cx="8229600" cy="1139825"/>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3075" name="文本占位符 29698"/>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0" name="日期占位符 29699"/>
          <p:cNvSpPr>
            <a:spLocks noGrp="1"/>
          </p:cNvSpPr>
          <p:nvPr>
            <p:ph type="dt" sz="half" idx="2"/>
          </p:nvPr>
        </p:nvSpPr>
        <p:spPr>
          <a:xfrm>
            <a:off x="457200" y="6248400"/>
            <a:ext cx="2133600" cy="457200"/>
          </a:xfrm>
          <a:prstGeom prst="rect">
            <a:avLst/>
          </a:prstGeom>
          <a:noFill/>
          <a:ln w="9525">
            <a:noFill/>
          </a:ln>
        </p:spPr>
        <p:txBody>
          <a:bodyPr/>
          <a:lstStyle>
            <a:lvl1pPr>
              <a:defRPr sz="10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9701" name="页脚占位符 29700"/>
          <p:cNvSpPr>
            <a:spLocks noGrp="1"/>
          </p:cNvSpPr>
          <p:nvPr>
            <p:ph type="ftr" sz="quarter" idx="3"/>
          </p:nvPr>
        </p:nvSpPr>
        <p:spPr>
          <a:xfrm>
            <a:off x="3124200" y="6248400"/>
            <a:ext cx="2895600" cy="457200"/>
          </a:xfrm>
          <a:prstGeom prst="rect">
            <a:avLst/>
          </a:prstGeom>
          <a:noFill/>
          <a:ln w="9525">
            <a:noFill/>
          </a:ln>
        </p:spPr>
        <p:txBody>
          <a:bodyPr/>
          <a:lstStyle>
            <a:lvl1pPr algn="ctr">
              <a:defRPr sz="1000">
                <a:latin typeface="Verdana" panose="020B0604030504040204" pitchFamily="34" charset="0"/>
              </a:defRPr>
            </a:lvl1pPr>
          </a:lstStyle>
          <a:p>
            <a:pPr lvl="0" fontAlgn="base"/>
            <a:endParaRPr lang="zh-CN" altLang="en-US" strike="noStrike" noProof="1" dirty="0"/>
          </a:p>
        </p:txBody>
      </p:sp>
      <p:sp>
        <p:nvSpPr>
          <p:cNvPr id="29702" name="灯片编号占位符 29701"/>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3079" name="矩形 29702"/>
          <p:cNvSpPr/>
          <p:nvPr/>
        </p:nvSpPr>
        <p:spPr>
          <a:xfrm>
            <a:off x="0" y="0"/>
            <a:ext cx="228600" cy="2286000"/>
          </a:xfrm>
          <a:prstGeom prst="rect">
            <a:avLst/>
          </a:prstGeom>
          <a:solidFill>
            <a:schemeClr val="bg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3080" name="直接连接符 29703"/>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3081" name="矩形 29704"/>
          <p:cNvSpPr/>
          <p:nvPr/>
        </p:nvSpPr>
        <p:spPr>
          <a:xfrm>
            <a:off x="0" y="2286000"/>
            <a:ext cx="228600" cy="2286000"/>
          </a:xfrm>
          <a:prstGeom prst="rect">
            <a:avLst/>
          </a:prstGeom>
          <a:solidFill>
            <a:schemeClr val="accent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3082" name="矩形 29705"/>
          <p:cNvSpPr/>
          <p:nvPr/>
        </p:nvSpPr>
        <p:spPr>
          <a:xfrm>
            <a:off x="0" y="4572000"/>
            <a:ext cx="228600" cy="2286000"/>
          </a:xfrm>
          <a:prstGeom prst="rect">
            <a:avLst/>
          </a:prstGeom>
          <a:solidFill>
            <a:schemeClr val="tx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标题 29697"/>
          <p:cNvSpPr>
            <a:spLocks noGrp="1"/>
          </p:cNvSpPr>
          <p:nvPr>
            <p:ph type="title"/>
          </p:nvPr>
        </p:nvSpPr>
        <p:spPr>
          <a:xfrm>
            <a:off x="457200" y="277813"/>
            <a:ext cx="8229600" cy="1139825"/>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4099" name="文本占位符 29698"/>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0" name="日期占位符 29699"/>
          <p:cNvSpPr>
            <a:spLocks noGrp="1"/>
          </p:cNvSpPr>
          <p:nvPr>
            <p:ph type="dt" sz="half" idx="2"/>
          </p:nvPr>
        </p:nvSpPr>
        <p:spPr>
          <a:xfrm>
            <a:off x="457200" y="6248400"/>
            <a:ext cx="2133600" cy="457200"/>
          </a:xfrm>
          <a:prstGeom prst="rect">
            <a:avLst/>
          </a:prstGeom>
          <a:noFill/>
          <a:ln w="9525">
            <a:noFill/>
          </a:ln>
        </p:spPr>
        <p:txBody>
          <a:bodyPr/>
          <a:lstStyle>
            <a:lvl1pPr>
              <a:defRPr sz="10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9701" name="页脚占位符 29700"/>
          <p:cNvSpPr>
            <a:spLocks noGrp="1"/>
          </p:cNvSpPr>
          <p:nvPr>
            <p:ph type="ftr" sz="quarter" idx="3"/>
          </p:nvPr>
        </p:nvSpPr>
        <p:spPr>
          <a:xfrm>
            <a:off x="3124200" y="6248400"/>
            <a:ext cx="2895600" cy="457200"/>
          </a:xfrm>
          <a:prstGeom prst="rect">
            <a:avLst/>
          </a:prstGeom>
          <a:noFill/>
          <a:ln w="9525">
            <a:noFill/>
          </a:ln>
        </p:spPr>
        <p:txBody>
          <a:bodyPr/>
          <a:lstStyle>
            <a:lvl1pPr algn="ctr">
              <a:defRPr sz="1000">
                <a:latin typeface="Verdana" panose="020B0604030504040204" pitchFamily="34" charset="0"/>
              </a:defRPr>
            </a:lvl1pPr>
          </a:lstStyle>
          <a:p>
            <a:pPr lvl="0" fontAlgn="base"/>
            <a:endParaRPr lang="zh-CN" altLang="en-US" strike="noStrike" noProof="1" dirty="0"/>
          </a:p>
        </p:txBody>
      </p:sp>
      <p:sp>
        <p:nvSpPr>
          <p:cNvPr id="29702" name="灯片编号占位符 29701"/>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4103" name="矩形 29702"/>
          <p:cNvSpPr/>
          <p:nvPr/>
        </p:nvSpPr>
        <p:spPr>
          <a:xfrm>
            <a:off x="0" y="0"/>
            <a:ext cx="228600" cy="2286000"/>
          </a:xfrm>
          <a:prstGeom prst="rect">
            <a:avLst/>
          </a:prstGeom>
          <a:solidFill>
            <a:schemeClr val="bg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4104" name="直接连接符 29703"/>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4105" name="矩形 29704"/>
          <p:cNvSpPr/>
          <p:nvPr/>
        </p:nvSpPr>
        <p:spPr>
          <a:xfrm>
            <a:off x="0" y="2286000"/>
            <a:ext cx="228600" cy="2286000"/>
          </a:xfrm>
          <a:prstGeom prst="rect">
            <a:avLst/>
          </a:prstGeom>
          <a:solidFill>
            <a:schemeClr val="accent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4106" name="矩形 29705"/>
          <p:cNvSpPr/>
          <p:nvPr/>
        </p:nvSpPr>
        <p:spPr>
          <a:xfrm>
            <a:off x="0" y="4572000"/>
            <a:ext cx="228600" cy="2286000"/>
          </a:xfrm>
          <a:prstGeom prst="rect">
            <a:avLst/>
          </a:prstGeom>
          <a:solidFill>
            <a:schemeClr val="tx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标题 29697"/>
          <p:cNvSpPr>
            <a:spLocks noGrp="1"/>
          </p:cNvSpPr>
          <p:nvPr>
            <p:ph type="title"/>
          </p:nvPr>
        </p:nvSpPr>
        <p:spPr>
          <a:xfrm>
            <a:off x="457200" y="277813"/>
            <a:ext cx="8229600" cy="1139825"/>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5123" name="文本占位符 29698"/>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0" name="日期占位符 29699"/>
          <p:cNvSpPr>
            <a:spLocks noGrp="1"/>
          </p:cNvSpPr>
          <p:nvPr>
            <p:ph type="dt" sz="half" idx="2"/>
          </p:nvPr>
        </p:nvSpPr>
        <p:spPr>
          <a:xfrm>
            <a:off x="457200" y="6248400"/>
            <a:ext cx="2133600" cy="457200"/>
          </a:xfrm>
          <a:prstGeom prst="rect">
            <a:avLst/>
          </a:prstGeom>
          <a:noFill/>
          <a:ln w="9525">
            <a:noFill/>
          </a:ln>
        </p:spPr>
        <p:txBody>
          <a:bodyPr/>
          <a:lstStyle>
            <a:lvl1pPr>
              <a:defRPr sz="10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9701" name="页脚占位符 29700"/>
          <p:cNvSpPr>
            <a:spLocks noGrp="1"/>
          </p:cNvSpPr>
          <p:nvPr>
            <p:ph type="ftr" sz="quarter" idx="3"/>
          </p:nvPr>
        </p:nvSpPr>
        <p:spPr>
          <a:xfrm>
            <a:off x="3124200" y="6248400"/>
            <a:ext cx="2895600" cy="457200"/>
          </a:xfrm>
          <a:prstGeom prst="rect">
            <a:avLst/>
          </a:prstGeom>
          <a:noFill/>
          <a:ln w="9525">
            <a:noFill/>
          </a:ln>
        </p:spPr>
        <p:txBody>
          <a:bodyPr/>
          <a:lstStyle>
            <a:lvl1pPr algn="ctr">
              <a:defRPr sz="1000">
                <a:latin typeface="Verdana" panose="020B0604030504040204" pitchFamily="34" charset="0"/>
              </a:defRPr>
            </a:lvl1pPr>
          </a:lstStyle>
          <a:p>
            <a:pPr lvl="0" fontAlgn="base"/>
            <a:endParaRPr lang="zh-CN" altLang="en-US" strike="noStrike" noProof="1" dirty="0"/>
          </a:p>
        </p:txBody>
      </p:sp>
      <p:sp>
        <p:nvSpPr>
          <p:cNvPr id="29702" name="灯片编号占位符 29701"/>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5127" name="矩形 29702"/>
          <p:cNvSpPr/>
          <p:nvPr/>
        </p:nvSpPr>
        <p:spPr>
          <a:xfrm>
            <a:off x="0" y="0"/>
            <a:ext cx="228600" cy="2286000"/>
          </a:xfrm>
          <a:prstGeom prst="rect">
            <a:avLst/>
          </a:prstGeom>
          <a:solidFill>
            <a:schemeClr val="bg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5128" name="直接连接符 29703"/>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5129" name="矩形 29704"/>
          <p:cNvSpPr/>
          <p:nvPr/>
        </p:nvSpPr>
        <p:spPr>
          <a:xfrm>
            <a:off x="0" y="2286000"/>
            <a:ext cx="228600" cy="2286000"/>
          </a:xfrm>
          <a:prstGeom prst="rect">
            <a:avLst/>
          </a:prstGeom>
          <a:solidFill>
            <a:schemeClr val="accent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5130" name="矩形 29705"/>
          <p:cNvSpPr/>
          <p:nvPr/>
        </p:nvSpPr>
        <p:spPr>
          <a:xfrm>
            <a:off x="0" y="4572000"/>
            <a:ext cx="228600" cy="2286000"/>
          </a:xfrm>
          <a:prstGeom prst="rect">
            <a:avLst/>
          </a:prstGeom>
          <a:solidFill>
            <a:schemeClr val="tx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标题 29697"/>
          <p:cNvSpPr>
            <a:spLocks noGrp="1"/>
          </p:cNvSpPr>
          <p:nvPr>
            <p:ph type="title"/>
          </p:nvPr>
        </p:nvSpPr>
        <p:spPr>
          <a:xfrm>
            <a:off x="457200" y="277813"/>
            <a:ext cx="8229600" cy="1139825"/>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6147" name="文本占位符 29698"/>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0" name="日期占位符 29699"/>
          <p:cNvSpPr>
            <a:spLocks noGrp="1"/>
          </p:cNvSpPr>
          <p:nvPr>
            <p:ph type="dt" sz="half" idx="2"/>
          </p:nvPr>
        </p:nvSpPr>
        <p:spPr>
          <a:xfrm>
            <a:off x="457200" y="6248400"/>
            <a:ext cx="2133600" cy="457200"/>
          </a:xfrm>
          <a:prstGeom prst="rect">
            <a:avLst/>
          </a:prstGeom>
          <a:noFill/>
          <a:ln w="9525">
            <a:noFill/>
          </a:ln>
        </p:spPr>
        <p:txBody>
          <a:bodyPr/>
          <a:lstStyle>
            <a:lvl1pPr>
              <a:defRPr sz="10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9701" name="页脚占位符 29700"/>
          <p:cNvSpPr>
            <a:spLocks noGrp="1"/>
          </p:cNvSpPr>
          <p:nvPr>
            <p:ph type="ftr" sz="quarter" idx="3"/>
          </p:nvPr>
        </p:nvSpPr>
        <p:spPr>
          <a:xfrm>
            <a:off x="3124200" y="6248400"/>
            <a:ext cx="2895600" cy="457200"/>
          </a:xfrm>
          <a:prstGeom prst="rect">
            <a:avLst/>
          </a:prstGeom>
          <a:noFill/>
          <a:ln w="9525">
            <a:noFill/>
          </a:ln>
        </p:spPr>
        <p:txBody>
          <a:bodyPr/>
          <a:lstStyle>
            <a:lvl1pPr algn="ctr">
              <a:defRPr sz="1000">
                <a:latin typeface="Verdana" panose="020B0604030504040204" pitchFamily="34" charset="0"/>
              </a:defRPr>
            </a:lvl1pPr>
          </a:lstStyle>
          <a:p>
            <a:pPr lvl="0" fontAlgn="base"/>
            <a:endParaRPr lang="zh-CN" altLang="en-US" strike="noStrike" noProof="1" dirty="0"/>
          </a:p>
        </p:txBody>
      </p:sp>
      <p:sp>
        <p:nvSpPr>
          <p:cNvPr id="29702" name="灯片编号占位符 29701"/>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6151" name="矩形 29702"/>
          <p:cNvSpPr/>
          <p:nvPr/>
        </p:nvSpPr>
        <p:spPr>
          <a:xfrm>
            <a:off x="0" y="0"/>
            <a:ext cx="228600" cy="2286000"/>
          </a:xfrm>
          <a:prstGeom prst="rect">
            <a:avLst/>
          </a:prstGeom>
          <a:solidFill>
            <a:schemeClr val="bg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6152" name="直接连接符 29703"/>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6153" name="矩形 29704"/>
          <p:cNvSpPr/>
          <p:nvPr/>
        </p:nvSpPr>
        <p:spPr>
          <a:xfrm>
            <a:off x="0" y="2286000"/>
            <a:ext cx="228600" cy="2286000"/>
          </a:xfrm>
          <a:prstGeom prst="rect">
            <a:avLst/>
          </a:prstGeom>
          <a:solidFill>
            <a:schemeClr val="accent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6154" name="矩形 29705"/>
          <p:cNvSpPr/>
          <p:nvPr/>
        </p:nvSpPr>
        <p:spPr>
          <a:xfrm>
            <a:off x="0" y="4572000"/>
            <a:ext cx="228600" cy="2286000"/>
          </a:xfrm>
          <a:prstGeom prst="rect">
            <a:avLst/>
          </a:prstGeom>
          <a:solidFill>
            <a:schemeClr val="tx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标题 29697"/>
          <p:cNvSpPr>
            <a:spLocks noGrp="1"/>
          </p:cNvSpPr>
          <p:nvPr>
            <p:ph type="title"/>
          </p:nvPr>
        </p:nvSpPr>
        <p:spPr>
          <a:xfrm>
            <a:off x="457200" y="277813"/>
            <a:ext cx="8229600" cy="1139825"/>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7171" name="文本占位符 29698"/>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0" name="日期占位符 29699"/>
          <p:cNvSpPr>
            <a:spLocks noGrp="1"/>
          </p:cNvSpPr>
          <p:nvPr>
            <p:ph type="dt" sz="half" idx="2"/>
          </p:nvPr>
        </p:nvSpPr>
        <p:spPr>
          <a:xfrm>
            <a:off x="457200" y="6248400"/>
            <a:ext cx="2133600" cy="457200"/>
          </a:xfrm>
          <a:prstGeom prst="rect">
            <a:avLst/>
          </a:prstGeom>
          <a:noFill/>
          <a:ln w="9525">
            <a:noFill/>
          </a:ln>
        </p:spPr>
        <p:txBody>
          <a:bodyPr/>
          <a:lstStyle>
            <a:lvl1pPr>
              <a:defRPr sz="10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9701" name="页脚占位符 29700"/>
          <p:cNvSpPr>
            <a:spLocks noGrp="1"/>
          </p:cNvSpPr>
          <p:nvPr>
            <p:ph type="ftr" sz="quarter" idx="3"/>
          </p:nvPr>
        </p:nvSpPr>
        <p:spPr>
          <a:xfrm>
            <a:off x="3124200" y="6248400"/>
            <a:ext cx="2895600" cy="457200"/>
          </a:xfrm>
          <a:prstGeom prst="rect">
            <a:avLst/>
          </a:prstGeom>
          <a:noFill/>
          <a:ln w="9525">
            <a:noFill/>
          </a:ln>
        </p:spPr>
        <p:txBody>
          <a:bodyPr/>
          <a:lstStyle>
            <a:lvl1pPr algn="ctr">
              <a:defRPr sz="1000">
                <a:latin typeface="Verdana" panose="020B0604030504040204" pitchFamily="34" charset="0"/>
              </a:defRPr>
            </a:lvl1pPr>
          </a:lstStyle>
          <a:p>
            <a:pPr lvl="0" fontAlgn="base"/>
            <a:endParaRPr lang="zh-CN" altLang="en-US" strike="noStrike" noProof="1" dirty="0"/>
          </a:p>
        </p:txBody>
      </p:sp>
      <p:sp>
        <p:nvSpPr>
          <p:cNvPr id="29702" name="灯片编号占位符 29701"/>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175" name="矩形 29702"/>
          <p:cNvSpPr/>
          <p:nvPr/>
        </p:nvSpPr>
        <p:spPr>
          <a:xfrm>
            <a:off x="0" y="0"/>
            <a:ext cx="228600" cy="2286000"/>
          </a:xfrm>
          <a:prstGeom prst="rect">
            <a:avLst/>
          </a:prstGeom>
          <a:solidFill>
            <a:schemeClr val="bg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7176" name="直接连接符 29703"/>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7177" name="矩形 29704"/>
          <p:cNvSpPr/>
          <p:nvPr/>
        </p:nvSpPr>
        <p:spPr>
          <a:xfrm>
            <a:off x="0" y="2286000"/>
            <a:ext cx="228600" cy="2286000"/>
          </a:xfrm>
          <a:prstGeom prst="rect">
            <a:avLst/>
          </a:prstGeom>
          <a:solidFill>
            <a:schemeClr val="accent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7178" name="矩形 29705"/>
          <p:cNvSpPr/>
          <p:nvPr/>
        </p:nvSpPr>
        <p:spPr>
          <a:xfrm>
            <a:off x="0" y="4572000"/>
            <a:ext cx="228600" cy="2286000"/>
          </a:xfrm>
          <a:prstGeom prst="rect">
            <a:avLst/>
          </a:prstGeom>
          <a:solidFill>
            <a:schemeClr val="tx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标题 29697"/>
          <p:cNvSpPr>
            <a:spLocks noGrp="1"/>
          </p:cNvSpPr>
          <p:nvPr>
            <p:ph type="title"/>
          </p:nvPr>
        </p:nvSpPr>
        <p:spPr>
          <a:xfrm>
            <a:off x="457200" y="277813"/>
            <a:ext cx="8229600" cy="1139825"/>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8195" name="文本占位符 29698"/>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0" name="日期占位符 29699"/>
          <p:cNvSpPr>
            <a:spLocks noGrp="1"/>
          </p:cNvSpPr>
          <p:nvPr>
            <p:ph type="dt" sz="half" idx="2"/>
          </p:nvPr>
        </p:nvSpPr>
        <p:spPr>
          <a:xfrm>
            <a:off x="457200" y="6248400"/>
            <a:ext cx="2133600" cy="457200"/>
          </a:xfrm>
          <a:prstGeom prst="rect">
            <a:avLst/>
          </a:prstGeom>
          <a:noFill/>
          <a:ln w="9525">
            <a:noFill/>
          </a:ln>
        </p:spPr>
        <p:txBody>
          <a:bodyPr/>
          <a:lstStyle>
            <a:lvl1pPr>
              <a:defRPr sz="10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9701" name="页脚占位符 29700"/>
          <p:cNvSpPr>
            <a:spLocks noGrp="1"/>
          </p:cNvSpPr>
          <p:nvPr>
            <p:ph type="ftr" sz="quarter" idx="3"/>
          </p:nvPr>
        </p:nvSpPr>
        <p:spPr>
          <a:xfrm>
            <a:off x="3124200" y="6248400"/>
            <a:ext cx="2895600" cy="457200"/>
          </a:xfrm>
          <a:prstGeom prst="rect">
            <a:avLst/>
          </a:prstGeom>
          <a:noFill/>
          <a:ln w="9525">
            <a:noFill/>
          </a:ln>
        </p:spPr>
        <p:txBody>
          <a:bodyPr/>
          <a:lstStyle>
            <a:lvl1pPr algn="ctr">
              <a:defRPr sz="1000">
                <a:latin typeface="Verdana" panose="020B0604030504040204" pitchFamily="34" charset="0"/>
              </a:defRPr>
            </a:lvl1pPr>
          </a:lstStyle>
          <a:p>
            <a:pPr lvl="0" fontAlgn="base"/>
            <a:endParaRPr lang="zh-CN" altLang="en-US" strike="noStrike" noProof="1" dirty="0"/>
          </a:p>
        </p:txBody>
      </p:sp>
      <p:sp>
        <p:nvSpPr>
          <p:cNvPr id="29702" name="灯片编号占位符 29701"/>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8199" name="矩形 29702"/>
          <p:cNvSpPr/>
          <p:nvPr/>
        </p:nvSpPr>
        <p:spPr>
          <a:xfrm>
            <a:off x="0" y="0"/>
            <a:ext cx="228600" cy="2286000"/>
          </a:xfrm>
          <a:prstGeom prst="rect">
            <a:avLst/>
          </a:prstGeom>
          <a:solidFill>
            <a:schemeClr val="bg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8200" name="直接连接符 29703"/>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8201" name="矩形 29704"/>
          <p:cNvSpPr/>
          <p:nvPr/>
        </p:nvSpPr>
        <p:spPr>
          <a:xfrm>
            <a:off x="0" y="2286000"/>
            <a:ext cx="228600" cy="2286000"/>
          </a:xfrm>
          <a:prstGeom prst="rect">
            <a:avLst/>
          </a:prstGeom>
          <a:solidFill>
            <a:schemeClr val="accent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
        <p:nvSpPr>
          <p:cNvPr id="8202" name="矩形 29705"/>
          <p:cNvSpPr/>
          <p:nvPr/>
        </p:nvSpPr>
        <p:spPr>
          <a:xfrm>
            <a:off x="0" y="4572000"/>
            <a:ext cx="228600" cy="2286000"/>
          </a:xfrm>
          <a:prstGeom prst="rect">
            <a:avLst/>
          </a:prstGeom>
          <a:solidFill>
            <a:schemeClr val="tx2"/>
          </a:solidFill>
          <a:ln w="9525">
            <a:noFill/>
          </a:ln>
        </p:spPr>
        <p:txBody>
          <a:bodyPr wrap="none" anchor="ctr"/>
          <a:p>
            <a:pPr lvl="0" indent="0" algn="ctr">
              <a:buClr>
                <a:schemeClr val="bg1"/>
              </a:buClr>
            </a:pPr>
            <a:endParaRPr lang="zh-CN" altLang="zh-CN" sz="24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9.xml"/><Relationship Id="rId1" Type="http://schemas.openxmlformats.org/officeDocument/2006/relationships/image" Target="../media/image12.emf"/></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9.xml"/><Relationship Id="rId1"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1.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2049"/>
          <p:cNvSpPr>
            <a:spLocks noGrp="1"/>
          </p:cNvSpPr>
          <p:nvPr>
            <p:ph type="ctrTitle"/>
          </p:nvPr>
        </p:nvSpPr>
        <p:spPr>
          <a:ln/>
        </p:spPr>
        <p:txBody>
          <a:bodyPr anchor="b"/>
          <a:p>
            <a:pPr defTabSz="914400">
              <a:buClrTx/>
              <a:buSzTx/>
              <a:buFontTx/>
            </a:pPr>
            <a:r>
              <a:rPr lang="en-US" altLang="zh-CN" sz="4400" kern="1200" baseline="0">
                <a:latin typeface="+mj-lt"/>
                <a:ea typeface="+mj-ea"/>
                <a:cs typeface="+mj-cs"/>
              </a:rPr>
              <a:t>Software Engineering Approach to</a:t>
            </a:r>
            <a:br>
              <a:rPr lang="en-US" altLang="zh-CN" sz="4400" kern="1200" baseline="0">
                <a:latin typeface="+mj-lt"/>
                <a:ea typeface="+mj-ea"/>
                <a:cs typeface="+mj-cs"/>
              </a:rPr>
            </a:br>
            <a:r>
              <a:rPr lang="en-US" altLang="zh-CN" sz="4400" kern="1200" baseline="0">
                <a:latin typeface="+mj-lt"/>
                <a:ea typeface="+mj-ea"/>
                <a:cs typeface="+mj-cs"/>
              </a:rPr>
              <a:t>Human-Computer-Interaction</a:t>
            </a:r>
            <a:endParaRPr lang="en-US" altLang="zh-CN" sz="4400" kern="1200" baseline="0">
              <a:latin typeface="+mj-lt"/>
              <a:ea typeface="+mj-ea"/>
              <a:cs typeface="+mj-cs"/>
            </a:endParaRPr>
          </a:p>
        </p:txBody>
      </p:sp>
      <p:sp>
        <p:nvSpPr>
          <p:cNvPr id="19458" name="副标题 2050"/>
          <p:cNvSpPr>
            <a:spLocks noGrp="1"/>
          </p:cNvSpPr>
          <p:nvPr>
            <p:ph type="subTitle" idx="1"/>
          </p:nvPr>
        </p:nvSpPr>
        <p:spPr>
          <a:ln/>
        </p:spPr>
        <p:txBody>
          <a:bodyPr anchor="t"/>
          <a:p>
            <a:pPr defTabSz="914400">
              <a:buSzPct val="75000"/>
            </a:pPr>
            <a:r>
              <a:rPr lang="en-US" altLang="zh-CN" kern="1200" baseline="0">
                <a:latin typeface="+mn-lt"/>
                <a:ea typeface="+mn-ea"/>
                <a:cs typeface="+mn-cs"/>
              </a:rPr>
              <a:t>Chapter 3 User Analysis &amp; Task Analysis </a:t>
            </a:r>
            <a:endParaRPr lang="en-US" altLang="zh-CN" kern="1200" baseline="0">
              <a:latin typeface="+mn-lt"/>
              <a:ea typeface="+mn-ea"/>
              <a:cs typeface="+mn-cs"/>
            </a:endParaRPr>
          </a:p>
        </p:txBody>
      </p:sp>
      <p:sp>
        <p:nvSpPr>
          <p:cNvPr id="19459" name="页脚占位符 1"/>
          <p:cNvSpPr/>
          <p:nvPr>
            <p:ph type="ftr" sz="quarter" idx="3"/>
          </p:nvPr>
        </p:nvSpPr>
        <p:spPr>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indent="0" algn="ctr"/>
            <a:r>
              <a:rPr lang="en-US" altLang="zh-CN" sz="1000">
                <a:solidFill>
                  <a:schemeClr val="accent1"/>
                </a:solidFill>
                <a:latin typeface="Verdana" panose="020B0604030504040204" pitchFamily="34" charset="0"/>
              </a:rPr>
              <a:t>Software College of NEU</a:t>
            </a:r>
            <a:endParaRPr lang="en-US" altLang="zh-CN" sz="1000">
              <a:solidFill>
                <a:schemeClr val="accent1"/>
              </a:solidFill>
              <a:latin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90817"/>
          <p:cNvSpPr>
            <a:spLocks noGrp="1"/>
          </p:cNvSpPr>
          <p:nvPr>
            <p:ph type="title"/>
          </p:nvPr>
        </p:nvSpPr>
        <p:spPr>
          <a:ln/>
        </p:spPr>
        <p:txBody>
          <a:bodyPr anchor="b"/>
          <a:p>
            <a:r>
              <a:rPr lang="en-US" altLang="zh-CN" sz="4000"/>
              <a:t>Strengths and Limitations of Quantitative Methods</a:t>
            </a:r>
            <a:endParaRPr lang="en-US" altLang="zh-CN" sz="4000"/>
          </a:p>
        </p:txBody>
      </p:sp>
      <p:sp>
        <p:nvSpPr>
          <p:cNvPr id="31746" name="文本占位符 290818"/>
          <p:cNvSpPr>
            <a:spLocks noGrp="1"/>
          </p:cNvSpPr>
          <p:nvPr>
            <p:ph idx="1"/>
          </p:nvPr>
        </p:nvSpPr>
        <p:spPr>
          <a:ln/>
        </p:spPr>
        <p:txBody>
          <a:bodyPr anchor="t"/>
          <a:p>
            <a:pPr defTabSz="914400">
              <a:buSzPct val="75000"/>
            </a:pPr>
            <a:r>
              <a:rPr lang="en-US" altLang="zh-CN" kern="1200" baseline="0">
                <a:latin typeface="+mn-lt"/>
                <a:ea typeface="+mn-ea"/>
                <a:cs typeface="+mn-cs"/>
              </a:rPr>
              <a:t>Quantitative research can help direct design research</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User research can inform market research</a:t>
            </a:r>
            <a:endParaRPr lang="en-US" altLang="zh-CN" kern="1200" baseline="0">
              <a:latin typeface="+mn-lt"/>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105473"/>
          <p:cNvSpPr>
            <a:spLocks noGrp="1"/>
          </p:cNvSpPr>
          <p:nvPr>
            <p:ph type="title"/>
          </p:nvPr>
        </p:nvSpPr>
        <p:spPr>
          <a:ln/>
        </p:spPr>
        <p:txBody>
          <a:bodyPr anchor="b"/>
          <a:p>
            <a:r>
              <a:rPr lang="zh-CN" altLang="en-US" dirty="0"/>
              <a:t>Personas in Practice</a:t>
            </a:r>
            <a:endParaRPr lang="zh-CN" altLang="en-US" dirty="0"/>
          </a:p>
        </p:txBody>
      </p:sp>
      <p:sp>
        <p:nvSpPr>
          <p:cNvPr id="147458" name="文本占位符 105474"/>
          <p:cNvSpPr>
            <a:spLocks noGrp="1"/>
          </p:cNvSpPr>
          <p:nvPr>
            <p:ph idx="1"/>
          </p:nvPr>
        </p:nvSpPr>
        <p:spPr>
          <a:xfrm>
            <a:off x="409575" y="1592263"/>
            <a:ext cx="8229600" cy="4530725"/>
          </a:xfrm>
          <a:ln/>
        </p:spPr>
        <p:txBody>
          <a:bodyPr anchor="t"/>
          <a:p>
            <a:pPr defTabSz="914400">
              <a:buSzPct val="75000"/>
            </a:pPr>
            <a:r>
              <a:rPr lang="en-US" altLang="zh-CN" sz="2800" kern="1200" baseline="0" dirty="0">
                <a:latin typeface="+mn-lt"/>
                <a:ea typeface="+mn-ea"/>
                <a:cs typeface="+mn-cs"/>
              </a:rPr>
              <a:t>I</a:t>
            </a:r>
            <a:r>
              <a:rPr lang="zh-CN" altLang="zh-CN" sz="2800" kern="1200" baseline="0" dirty="0">
                <a:latin typeface="+mn-lt"/>
                <a:ea typeface="+mn-ea"/>
                <a:cs typeface="+mn-cs"/>
              </a:rPr>
              <a:t>f you do not have data to back up your assumptions, you may do the following:</a:t>
            </a:r>
            <a:endParaRPr lang="zh-CN" altLang="zh-CN" sz="2800" kern="1200" baseline="0" dirty="0">
              <a:latin typeface="+mn-lt"/>
              <a:ea typeface="+mn-ea"/>
              <a:cs typeface="+mn-cs"/>
            </a:endParaRPr>
          </a:p>
          <a:p>
            <a:pPr lvl="1" defTabSz="914400">
              <a:buSzPct val="75000"/>
            </a:pPr>
            <a:r>
              <a:rPr lang="en-US" altLang="zh-CN" sz="2400" kern="1200" baseline="0" dirty="0">
                <a:latin typeface="+mn-lt"/>
                <a:ea typeface="+mn-ea"/>
                <a:cs typeface="+mn-cs"/>
              </a:rPr>
              <a:t>Focus on the wrong design target.</a:t>
            </a:r>
            <a:endParaRPr lang="en-US" altLang="zh-CN" sz="2400" kern="1200" baseline="0" dirty="0">
              <a:latin typeface="+mn-lt"/>
              <a:ea typeface="+mn-ea"/>
              <a:cs typeface="+mn-cs"/>
            </a:endParaRPr>
          </a:p>
          <a:p>
            <a:pPr lvl="1" defTabSz="914400">
              <a:buSzPct val="75000"/>
            </a:pPr>
            <a:r>
              <a:rPr lang="en-US" altLang="zh-CN" sz="2400" kern="1200" baseline="0" dirty="0">
                <a:latin typeface="+mn-lt"/>
                <a:ea typeface="+mn-ea"/>
                <a:cs typeface="+mn-cs"/>
              </a:rPr>
              <a:t>Focus on the right target but miss key behaviors that could differentiate your product.</a:t>
            </a:r>
            <a:endParaRPr lang="en-US" altLang="zh-CN" sz="2400" kern="1200" baseline="0" dirty="0">
              <a:latin typeface="+mn-lt"/>
              <a:ea typeface="+mn-ea"/>
              <a:cs typeface="+mn-cs"/>
            </a:endParaRPr>
          </a:p>
          <a:p>
            <a:pPr lvl="1" defTabSz="914400">
              <a:buSzPct val="75000"/>
            </a:pPr>
            <a:r>
              <a:rPr lang="en-US" altLang="zh-CN" sz="2400" kern="1200" baseline="0" dirty="0">
                <a:latin typeface="+mn-lt"/>
                <a:ea typeface="+mn-ea"/>
                <a:cs typeface="+mn-cs"/>
              </a:rPr>
              <a:t>Have a difficult time getting buy-in from individuals and groups who did not participate in their creation.</a:t>
            </a:r>
            <a:endParaRPr lang="en-US" altLang="zh-CN" sz="2400" kern="1200" baseline="0" dirty="0">
              <a:latin typeface="+mn-lt"/>
              <a:ea typeface="+mn-ea"/>
              <a:cs typeface="+mn-cs"/>
            </a:endParaRPr>
          </a:p>
          <a:p>
            <a:pPr lvl="1" defTabSz="914400">
              <a:buSzPct val="75000"/>
            </a:pPr>
            <a:r>
              <a:rPr lang="en-US" altLang="zh-CN" sz="2400" kern="1200" baseline="0" dirty="0">
                <a:latin typeface="+mn-lt"/>
                <a:ea typeface="+mn-ea"/>
                <a:cs typeface="+mn-cs"/>
              </a:rPr>
              <a:t>Discredit the value of personas, causing your organization to reject the use of personas in the long term.</a:t>
            </a:r>
            <a:endParaRPr lang="en-US" altLang="zh-CN" sz="2400" kern="1200" baseline="0" dirty="0">
              <a:latin typeface="+mn-lt"/>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1"/>
          <p:cNvSpPr>
            <a:spLocks noGrp="1"/>
          </p:cNvSpPr>
          <p:nvPr>
            <p:ph type="title"/>
          </p:nvPr>
        </p:nvSpPr>
        <p:spPr>
          <a:ln/>
        </p:spPr>
        <p:txBody>
          <a:bodyPr anchor="b"/>
          <a:p>
            <a:r>
              <a:rPr lang="zh-CN" altLang="en-US"/>
              <a:t>Other Design Models</a:t>
            </a:r>
            <a:endParaRPr lang="zh-CN" altLang="en-US"/>
          </a:p>
        </p:txBody>
      </p:sp>
      <p:sp>
        <p:nvSpPr>
          <p:cNvPr id="149506" name="内容占位符 2"/>
          <p:cNvSpPr>
            <a:spLocks noGrp="1"/>
          </p:cNvSpPr>
          <p:nvPr>
            <p:ph idx="1"/>
          </p:nvPr>
        </p:nvSpPr>
        <p:spPr>
          <a:ln/>
        </p:spPr>
        <p:txBody>
          <a:bodyPr anchor="t"/>
          <a:p>
            <a:pPr defTabSz="914400">
              <a:buSzPct val="75000"/>
            </a:pPr>
            <a:r>
              <a:rPr lang="zh-CN" altLang="en-US" kern="1200" baseline="0">
                <a:latin typeface="+mn-lt"/>
                <a:ea typeface="+mn-ea"/>
                <a:cs typeface="+mn-cs"/>
              </a:rPr>
              <a:t>Work flow models</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Artifact models</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Physical models</a:t>
            </a:r>
            <a:endParaRPr lang="zh-CN" altLang="en-US" kern="1200" baseline="0">
              <a:latin typeface="+mn-lt"/>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204801"/>
          <p:cNvSpPr>
            <a:spLocks noGrp="1"/>
          </p:cNvSpPr>
          <p:nvPr>
            <p:ph type="title"/>
          </p:nvPr>
        </p:nvSpPr>
        <p:spPr>
          <a:xfrm>
            <a:off x="468313" y="260350"/>
            <a:ext cx="8229600" cy="1139825"/>
          </a:xfrm>
          <a:ln/>
        </p:spPr>
        <p:txBody>
          <a:bodyPr anchor="b"/>
          <a:p>
            <a:r>
              <a:rPr lang="en-US" altLang="zh-CN" sz="4000"/>
              <a:t>3.3 Scenario Design Requirements</a:t>
            </a:r>
            <a:endParaRPr lang="en-US" altLang="zh-CN" sz="4000"/>
          </a:p>
        </p:txBody>
      </p:sp>
      <p:pic>
        <p:nvPicPr>
          <p:cNvPr id="150530" name="图片 204802" descr="gif024"/>
          <p:cNvPicPr>
            <a:picLocks noChangeAspect="1"/>
          </p:cNvPicPr>
          <p:nvPr/>
        </p:nvPicPr>
        <p:blipFill>
          <a:blip r:embed="rId1"/>
          <a:stretch>
            <a:fillRect/>
          </a:stretch>
        </p:blipFill>
        <p:spPr>
          <a:xfrm>
            <a:off x="3851275" y="2349500"/>
            <a:ext cx="1541463" cy="3754438"/>
          </a:xfrm>
          <a:prstGeom prst="rect">
            <a:avLst/>
          </a:prstGeom>
          <a:noFill/>
          <a:ln w="9525">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1"/>
          <p:cNvSpPr>
            <a:spLocks noGrp="1"/>
          </p:cNvSpPr>
          <p:nvPr>
            <p:ph type="title"/>
          </p:nvPr>
        </p:nvSpPr>
        <p:spPr>
          <a:ln/>
        </p:spPr>
        <p:txBody>
          <a:bodyPr anchor="b"/>
          <a:p>
            <a:r>
              <a:rPr lang="zh-CN" altLang="en-US"/>
              <a:t>Bridging the Research-Design Gap</a:t>
            </a:r>
            <a:endParaRPr lang="zh-CN" altLang="en-US"/>
          </a:p>
        </p:txBody>
      </p:sp>
      <p:sp>
        <p:nvSpPr>
          <p:cNvPr id="3" name="内容占位符 2"/>
          <p:cNvSpPr>
            <a:spLocks noGrp="1"/>
          </p:cNvSpPr>
          <p:nvPr>
            <p:ph idx="1"/>
          </p:nvPr>
        </p:nvSpPr>
        <p:spPr/>
        <p:txBody>
          <a:bodyPr/>
          <a:p>
            <a:pPr fontAlgn="base"/>
            <a:r>
              <a:rPr lang="en-US" altLang="zh-CN" strike="noStrike" noProof="1"/>
              <a:t>Four </a:t>
            </a:r>
            <a:r>
              <a:rPr lang="zh-CN" altLang="en-US" strike="noStrike" noProof="1"/>
              <a:t>major activities:</a:t>
            </a:r>
            <a:endParaRPr lang="zh-CN" altLang="en-US" strike="noStrike" noProof="1"/>
          </a:p>
          <a:p>
            <a:pPr lvl="1" fontAlgn="base"/>
            <a:r>
              <a:rPr lang="zh-CN" altLang="en-US" strike="noStrike" noProof="1"/>
              <a:t>Developing stories or scenarios as a means of imagining ideal user interactions</a:t>
            </a:r>
            <a:endParaRPr lang="zh-CN" altLang="en-US" strike="noStrike" noProof="1"/>
          </a:p>
          <a:p>
            <a:pPr lvl="1" fontAlgn="base"/>
            <a:r>
              <a:rPr lang="zh-CN" altLang="en-US" strike="noStrike" noProof="1"/>
              <a:t>Using those scenarios to extract design requirements</a:t>
            </a:r>
            <a:endParaRPr lang="zh-CN" altLang="en-US" strike="noStrike" noProof="1"/>
          </a:p>
          <a:p>
            <a:pPr lvl="1" fontAlgn="base"/>
            <a:r>
              <a:rPr lang="zh-CN" altLang="en-US" strike="noStrike" noProof="1"/>
              <a:t>Using these requirements in turn to define the product</a:t>
            </a:r>
            <a:r>
              <a:rPr lang="en-US" altLang="zh-CN" strike="noStrike" noProof="1"/>
              <a:t>'</a:t>
            </a:r>
            <a:r>
              <a:rPr lang="zh-CN" altLang="en-US" strike="noStrike" noProof="1"/>
              <a:t>s fundamental interaction framework</a:t>
            </a:r>
            <a:endParaRPr lang="zh-CN" altLang="en-US" strike="noStrike" noProof="1"/>
          </a:p>
          <a:p>
            <a:pPr lvl="1" fontAlgn="base"/>
            <a:r>
              <a:rPr lang="zh-CN" altLang="en-US" strike="noStrike" noProof="1"/>
              <a:t>Filling in that framework with ever-increasing amounts of design detail</a:t>
            </a:r>
            <a:endParaRPr lang="zh-CN" altLang="en-US" strike="noStrike" noProof="1"/>
          </a:p>
          <a:p>
            <a:pPr marL="0" indent="0" fontAlgn="base">
              <a:buNone/>
            </a:pPr>
            <a:endParaRPr lang="zh-CN" altLang="en-US" strike="noStrike" noProof="1"/>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标题 1"/>
          <p:cNvSpPr>
            <a:spLocks noGrp="1"/>
          </p:cNvSpPr>
          <p:nvPr>
            <p:ph type="title"/>
          </p:nvPr>
        </p:nvSpPr>
        <p:spPr>
          <a:ln/>
        </p:spPr>
        <p:txBody>
          <a:bodyPr anchor="b"/>
          <a:p>
            <a:r>
              <a:rPr lang="zh-CN" altLang="en-US"/>
              <a:t>Scenarios: Narrative as a Design Tool</a:t>
            </a:r>
            <a:endParaRPr lang="zh-CN" altLang="en-US"/>
          </a:p>
        </p:txBody>
      </p:sp>
      <p:sp>
        <p:nvSpPr>
          <p:cNvPr id="153602" name="内容占位符 2"/>
          <p:cNvSpPr>
            <a:spLocks noGrp="1"/>
          </p:cNvSpPr>
          <p:nvPr>
            <p:ph idx="1"/>
          </p:nvPr>
        </p:nvSpPr>
        <p:spPr>
          <a:ln/>
        </p:spPr>
        <p:txBody>
          <a:bodyPr anchor="t"/>
          <a:p>
            <a:pPr defTabSz="914400">
              <a:buSzPct val="75000"/>
            </a:pPr>
            <a:r>
              <a:rPr lang="zh-CN" altLang="en-US" sz="2800" kern="1200" baseline="0">
                <a:latin typeface="+mn-lt"/>
                <a:ea typeface="+mn-ea"/>
                <a:cs typeface="+mn-cs"/>
              </a:rPr>
              <a:t>Narrative, or storytelling, is one of the oldest human activities.</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Evidence of the effectiveness of narrative as a design tool is all around us.</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Narrative also lends itself to effective visual depictions of interactive products.</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Interaction design narratives are quite similar to storyboards</a:t>
            </a:r>
            <a:r>
              <a:rPr lang="en-US" altLang="zh-CN" sz="2800" kern="1200" baseline="0">
                <a:latin typeface="+mn-lt"/>
                <a:ea typeface="+mn-ea"/>
                <a:cs typeface="+mn-cs"/>
              </a:rPr>
              <a:t>.</a:t>
            </a:r>
            <a:endParaRPr lang="en-US" altLang="zh-CN" sz="2800" kern="1200" baseline="0">
              <a:latin typeface="+mn-lt"/>
              <a:ea typeface="+mn-ea"/>
              <a:cs typeface="+mn-cs"/>
            </a:endParaRPr>
          </a:p>
          <a:p>
            <a:pPr defTabSz="914400">
              <a:buSzPct val="75000"/>
            </a:pPr>
            <a:r>
              <a:rPr lang="en-US" altLang="zh-CN" sz="2800" kern="1200" baseline="0">
                <a:latin typeface="+mn-lt"/>
                <a:ea typeface="+mn-ea"/>
                <a:cs typeface="+mn-cs"/>
              </a:rPr>
              <a:t>In the earliest phases of the process, we focus only on the “plot points,” which allows us to be fluid as we explore design concepts.</a:t>
            </a:r>
            <a:endParaRPr lang="en-US" altLang="zh-CN" sz="2800" kern="1200" baseline="0">
              <a:latin typeface="+mn-lt"/>
              <a:ea typeface="+mn-ea"/>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Scenarios vs. use cases &amp; user stories</a:t>
            </a:r>
            <a:endParaRPr lang="en-US" altLang="zh-CN" sz="4200">
              <a:solidFill>
                <a:schemeClr val="accent2"/>
              </a:solidFill>
            </a:endParaRPr>
          </a:p>
        </p:txBody>
      </p:sp>
      <p:sp>
        <p:nvSpPr>
          <p:cNvPr id="154626"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Scenarios and use cases are both methods of describing the user’s interaction with a system.</a:t>
            </a:r>
            <a:endParaRPr lang="en-US" altLang="zh-CN" sz="32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They serve very different functions.</a:t>
            </a:r>
            <a:endParaRPr lang="en-US" altLang="zh-CN" sz="3200">
              <a:latin typeface="Arial" panose="020B0604020202020204" pitchFamily="34" charset="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Scenarios vs. use cases &amp; user stories</a:t>
            </a:r>
            <a:endParaRPr lang="en-US" altLang="zh-CN" sz="4200">
              <a:solidFill>
                <a:schemeClr val="accent2"/>
              </a:solidFill>
            </a:endParaRPr>
          </a:p>
        </p:txBody>
      </p:sp>
      <p:sp>
        <p:nvSpPr>
          <p:cNvPr id="156674"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b="1">
                <a:solidFill>
                  <a:srgbClr val="FF0000"/>
                </a:solidFill>
                <a:latin typeface="Arial" panose="020B0604020202020204" pitchFamily="34" charset="0"/>
                <a:ea typeface="宋体" panose="02010600030101010101" pitchFamily="2" charset="-122"/>
              </a:rPr>
              <a:t>Goal-Directed Scenarios</a:t>
            </a:r>
            <a:r>
              <a:rPr lang="en-US" altLang="zh-CN" sz="3200">
                <a:latin typeface="Arial" panose="020B0604020202020204" pitchFamily="34" charset="0"/>
                <a:ea typeface="宋体" panose="02010600030101010101" pitchFamily="2" charset="-122"/>
              </a:rPr>
              <a:t> are an iterative means of defining a product’s behavior from the standpoint of specific users (personas).</a:t>
            </a:r>
            <a:endParaRPr lang="en-US" altLang="zh-CN" sz="32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This includes not only the system’s functionality, but the priority of functions and how those functions are expressed in terms of what the user sees and how she interacts with the system. </a:t>
            </a:r>
            <a:endParaRPr lang="en-US" altLang="zh-CN" sz="3200">
              <a:latin typeface="Arial" panose="020B0604020202020204" pitchFamily="34"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Scenarios vs. use cases &amp; user stories</a:t>
            </a:r>
            <a:endParaRPr lang="en-US" altLang="zh-CN" sz="4200">
              <a:solidFill>
                <a:schemeClr val="accent2"/>
              </a:solidFill>
            </a:endParaRPr>
          </a:p>
        </p:txBody>
      </p:sp>
      <p:sp>
        <p:nvSpPr>
          <p:cNvPr id="158722"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400" b="1">
                <a:solidFill>
                  <a:srgbClr val="FF0000"/>
                </a:solidFill>
                <a:latin typeface="Arial" panose="020B0604020202020204" pitchFamily="34" charset="0"/>
                <a:ea typeface="宋体" panose="02010600030101010101" pitchFamily="2" charset="-122"/>
              </a:rPr>
              <a:t>Use cases</a:t>
            </a:r>
            <a:r>
              <a:rPr lang="en-US" altLang="zh-CN" sz="2400">
                <a:latin typeface="Arial" panose="020B0604020202020204" pitchFamily="34" charset="0"/>
                <a:ea typeface="宋体" panose="02010600030101010101" pitchFamily="2" charset="-122"/>
              </a:rPr>
              <a:t> are a technique based on exhaustive descriptions of the system’s functional requirements, often of a transactional nature, focusing on low-level user action and accompanying system response.</a:t>
            </a:r>
            <a:endParaRPr lang="en-US" altLang="zh-CN" sz="24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The biggest shortcoming of traditional use cases as a basis for interaction design is their tendency to treat all possible user interactions as equally likely and important.</a:t>
            </a:r>
            <a:endParaRPr lang="en-US" altLang="zh-CN" sz="24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They may be useful in identifying edge cases and for determining that a product is functionally complete, but they should be deployed only in the later stages of design validation.</a:t>
            </a:r>
            <a:endParaRPr lang="en-US" altLang="zh-CN" sz="2400">
              <a:latin typeface="Arial" panose="020B0604020202020204" pitchFamily="34" charset="0"/>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Scenarios vs. use cases &amp; user stories</a:t>
            </a:r>
            <a:endParaRPr lang="en-US" altLang="zh-CN" sz="4200">
              <a:solidFill>
                <a:schemeClr val="accent2"/>
              </a:solidFill>
            </a:endParaRPr>
          </a:p>
        </p:txBody>
      </p:sp>
      <p:sp>
        <p:nvSpPr>
          <p:cNvPr id="160770"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User stories are used in agile programming methods.</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They don’t describe the user’s entire flow at a big-picture level or describe what the user’s end goal is.</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These are critical for stripping away unnecessary interactions and targeting what users really need</a:t>
            </a:r>
            <a:endParaRPr lang="en-US" altLang="zh-CN" sz="2800">
              <a:latin typeface="Arial" panose="020B0604020202020204" pitchFamily="3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Scenario-based design</a:t>
            </a:r>
            <a:endParaRPr lang="en-US" altLang="zh-CN" sz="4200">
              <a:solidFill>
                <a:schemeClr val="accent2"/>
              </a:solidFill>
            </a:endParaRPr>
          </a:p>
        </p:txBody>
      </p:sp>
      <p:sp>
        <p:nvSpPr>
          <p:cNvPr id="162818"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Shortcomings with Carroll's scenarios</a:t>
            </a:r>
            <a:endParaRPr lang="en-US" altLang="zh-CN" sz="28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The actor as an abstracted, role-oriented model is insufficiently concrete to provide understanding of or empathy with users.</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Jump too quickly to the elaboration of tasks without considering the user’s goals and motivations that drive and filter these tasks.</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91841"/>
          <p:cNvSpPr>
            <a:spLocks noGrp="1"/>
          </p:cNvSpPr>
          <p:nvPr>
            <p:ph type="title"/>
          </p:nvPr>
        </p:nvSpPr>
        <p:spPr>
          <a:ln/>
        </p:spPr>
        <p:txBody>
          <a:bodyPr anchor="b"/>
          <a:p>
            <a:r>
              <a:rPr lang="en-US" altLang="zh-CN" sz="4000"/>
              <a:t>Strengths and Limitations of Quantitative Methods</a:t>
            </a:r>
            <a:endParaRPr lang="en-US" altLang="zh-CN" sz="4000"/>
          </a:p>
        </p:txBody>
      </p:sp>
      <p:pic>
        <p:nvPicPr>
          <p:cNvPr id="32770" name="图片 291843"/>
          <p:cNvPicPr>
            <a:picLocks noChangeAspect="1"/>
          </p:cNvPicPr>
          <p:nvPr/>
        </p:nvPicPr>
        <p:blipFill>
          <a:blip r:embed="rId1"/>
          <a:stretch>
            <a:fillRect/>
          </a:stretch>
        </p:blipFill>
        <p:spPr>
          <a:xfrm>
            <a:off x="468313" y="1484313"/>
            <a:ext cx="4659312" cy="5373687"/>
          </a:xfrm>
          <a:prstGeom prst="rect">
            <a:avLst/>
          </a:prstGeom>
          <a:noFill/>
          <a:ln w="9525">
            <a:noFill/>
          </a:ln>
        </p:spPr>
      </p:pic>
      <p:sp>
        <p:nvSpPr>
          <p:cNvPr id="32771" name="文本框 291844"/>
          <p:cNvSpPr txBox="1"/>
          <p:nvPr/>
        </p:nvSpPr>
        <p:spPr>
          <a:xfrm>
            <a:off x="5003800" y="3429000"/>
            <a:ext cx="3887788" cy="1190625"/>
          </a:xfrm>
          <a:prstGeom prst="rect">
            <a:avLst/>
          </a:prstGeom>
          <a:noFill/>
          <a:ln w="9525">
            <a:noFill/>
          </a:ln>
        </p:spPr>
        <p:txBody>
          <a:bodyPr anchor="t">
            <a:spAutoFit/>
          </a:bodyPr>
          <a:p>
            <a:r>
              <a:rPr lang="en-US" altLang="zh-CN">
                <a:latin typeface="Verdana" panose="020B0604030504040204" pitchFamily="34" charset="0"/>
                <a:ea typeface="宋体" panose="02010600030101010101" pitchFamily="2" charset="-122"/>
              </a:rPr>
              <a:t>The relationship between quantitative research and qualitative, Goal-Directed design research</a:t>
            </a:r>
            <a:endParaRPr lang="en-US" altLang="zh-CN">
              <a:latin typeface="Verdana" panose="020B0604030504040204" pitchFamily="34"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Scenario-based design</a:t>
            </a:r>
            <a:endParaRPr lang="en-US" altLang="zh-CN" sz="4200">
              <a:solidFill>
                <a:schemeClr val="accent2"/>
              </a:solidFill>
            </a:endParaRPr>
          </a:p>
        </p:txBody>
      </p:sp>
      <p:sp>
        <p:nvSpPr>
          <p:cNvPr id="164866"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The missing ingredient in Carroll’s scenario-based design methods is the use of personas.</a:t>
            </a:r>
            <a:endParaRPr lang="en-US" altLang="zh-CN" sz="32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personas models help answer the questions </a:t>
            </a:r>
            <a:endParaRPr lang="en-US" altLang="zh-CN" sz="32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What should this product do? </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 How should this product look and behave?</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Persona-based scenarios</a:t>
            </a:r>
            <a:endParaRPr lang="en-US" altLang="zh-CN" sz="4200">
              <a:solidFill>
                <a:schemeClr val="accent2"/>
              </a:solidFill>
            </a:endParaRPr>
          </a:p>
        </p:txBody>
      </p:sp>
      <p:sp>
        <p:nvSpPr>
          <p:cNvPr id="166914"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Persona-based scenarios are concise narrative descriptions of one or more personas using a product or service to achieve specific goals.</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Scenarios can capture the nonverbal dialog6 between the user and a product, environment, or system over time, as well as the structure and behavior of interactive functions.</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Scenario content and context are derived from information gathered during the Research phase and analyzed during the Modeling phase.</a:t>
            </a:r>
            <a:endParaRPr lang="en-US" altLang="zh-CN" sz="2800">
              <a:latin typeface="Arial" panose="020B060402020202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Three types of scenarios</a:t>
            </a:r>
            <a:endParaRPr lang="en-US" altLang="zh-CN" sz="4200">
              <a:solidFill>
                <a:schemeClr val="accent2"/>
              </a:solidFill>
            </a:endParaRPr>
          </a:p>
        </p:txBody>
      </p:sp>
      <p:sp>
        <p:nvSpPr>
          <p:cNvPr id="168962"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Context scenario</a:t>
            </a:r>
            <a:endParaRPr lang="en-US" altLang="zh-CN" sz="28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be used to explore, at a high level, how the product can best serve the needs of the personas.</a:t>
            </a:r>
            <a:endParaRPr lang="en-US" altLang="zh-CN" sz="2400" dirty="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Key path scenario</a:t>
            </a:r>
            <a:endParaRPr lang="en-US" altLang="zh-CN" sz="28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focus on the most significant user interactions, always paying attention to how a persona uses the product to achieve its goals.</a:t>
            </a:r>
            <a:endParaRPr lang="en-US" altLang="zh-CN" sz="2400" dirty="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Validation scenarios</a:t>
            </a:r>
            <a:endParaRPr lang="en-US" altLang="zh-CN" sz="24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be less detailed and typically take the form of a number of what-if questions about the proposed solutions.</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
          <p:cNvSpPr>
            <a:spLocks noGrp="1"/>
          </p:cNvSpPr>
          <p:nvPr>
            <p:ph type="title"/>
          </p:nvPr>
        </p:nvSpPr>
        <p:spPr>
          <a:ln/>
        </p:spPr>
        <p:txBody>
          <a:bodyPr anchor="b"/>
          <a:p>
            <a:r>
              <a:rPr lang="zh-CN" altLang="en-US"/>
              <a:t>Design Requirements: The “What”of Interaction</a:t>
            </a:r>
            <a:endParaRPr lang="zh-CN" altLang="en-US"/>
          </a:p>
        </p:txBody>
      </p:sp>
      <p:sp>
        <p:nvSpPr>
          <p:cNvPr id="171010" name="内容占位符 2"/>
          <p:cNvSpPr>
            <a:spLocks noGrp="1"/>
          </p:cNvSpPr>
          <p:nvPr>
            <p:ph idx="1"/>
          </p:nvPr>
        </p:nvSpPr>
        <p:spPr>
          <a:ln/>
        </p:spPr>
        <p:txBody>
          <a:bodyPr anchor="t"/>
          <a:p>
            <a:pPr defTabSz="914400">
              <a:buSzPct val="75000"/>
            </a:pPr>
            <a:r>
              <a:rPr lang="zh-CN" altLang="en-US" sz="2800" kern="1200" baseline="0">
                <a:latin typeface="+mn-lt"/>
                <a:ea typeface="+mn-ea"/>
                <a:cs typeface="+mn-cs"/>
              </a:rPr>
              <a:t>Define what the product will do before you design how the product will do it.</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Design requirements aren</a:t>
            </a:r>
            <a:r>
              <a:rPr lang="en-US" altLang="zh-CN" sz="2800" kern="1200" baseline="0">
                <a:latin typeface="+mn-lt"/>
                <a:ea typeface="+mn-ea"/>
                <a:cs typeface="+mn-cs"/>
              </a:rPr>
              <a:t>'</a:t>
            </a:r>
            <a:r>
              <a:rPr lang="zh-CN" altLang="en-US" sz="2800" kern="1200" baseline="0">
                <a:latin typeface="+mn-lt"/>
                <a:ea typeface="+mn-ea"/>
                <a:cs typeface="+mn-cs"/>
              </a:rPr>
              <a:t>t features</a:t>
            </a:r>
            <a:endParaRPr lang="zh-CN" altLang="en-US" sz="2800" kern="1200" baseline="0">
              <a:latin typeface="+mn-lt"/>
              <a:ea typeface="+mn-ea"/>
              <a:cs typeface="+mn-cs"/>
            </a:endParaRPr>
          </a:p>
          <a:p>
            <a:pPr defTabSz="914400">
              <a:buSzPct val="75000"/>
            </a:pPr>
            <a:r>
              <a:rPr lang="en-US" altLang="zh-CN" sz="2800" kern="1200" baseline="0">
                <a:latin typeface="+mn-lt"/>
                <a:ea typeface="+mn-ea"/>
                <a:cs typeface="+mn-cs"/>
              </a:rPr>
              <a:t>Design requirements aren’t specifications</a:t>
            </a:r>
            <a:endParaRPr lang="en-US" altLang="zh-CN" sz="2800" kern="1200" baseline="0">
              <a:latin typeface="+mn-lt"/>
              <a:ea typeface="+mn-ea"/>
              <a:cs typeface="+mn-cs"/>
            </a:endParaRPr>
          </a:p>
          <a:p>
            <a:pPr defTabSz="914400">
              <a:buSzPct val="75000"/>
            </a:pPr>
            <a:r>
              <a:rPr lang="en-US" altLang="zh-CN" sz="2800" kern="1200" baseline="0">
                <a:latin typeface="+mn-lt"/>
                <a:ea typeface="+mn-ea"/>
                <a:cs typeface="+mn-cs"/>
              </a:rPr>
              <a:t>Design requirements are strategic</a:t>
            </a:r>
            <a:endParaRPr lang="en-US" altLang="zh-CN" sz="2800" kern="1200" baseline="0">
              <a:latin typeface="+mn-lt"/>
              <a:ea typeface="+mn-ea"/>
              <a:cs typeface="+mn-cs"/>
            </a:endParaRPr>
          </a:p>
          <a:p>
            <a:pPr defTabSz="914400">
              <a:buSzPct val="75000"/>
            </a:pPr>
            <a:r>
              <a:rPr lang="en-US" altLang="zh-CN" sz="2800" kern="1200" baseline="0">
                <a:latin typeface="+mn-lt"/>
                <a:ea typeface="+mn-ea"/>
                <a:cs typeface="+mn-cs"/>
              </a:rPr>
              <a:t>Design requirements come from multiple sources</a:t>
            </a:r>
            <a:endParaRPr lang="en-US" altLang="zh-CN" sz="2800" kern="1200" baseline="0">
              <a:latin typeface="+mn-lt"/>
              <a:ea typeface="+mn-ea"/>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标题 1"/>
          <p:cNvSpPr>
            <a:spLocks noGrp="1"/>
          </p:cNvSpPr>
          <p:nvPr>
            <p:ph type="title"/>
          </p:nvPr>
        </p:nvSpPr>
        <p:spPr>
          <a:ln/>
        </p:spPr>
        <p:txBody>
          <a:bodyPr anchor="b"/>
          <a:p>
            <a:r>
              <a:rPr lang="zh-CN" altLang="en-US"/>
              <a:t>The Requirements Definition Process</a:t>
            </a:r>
            <a:endParaRPr lang="zh-CN" altLang="en-US"/>
          </a:p>
        </p:txBody>
      </p:sp>
      <p:pic>
        <p:nvPicPr>
          <p:cNvPr id="172034" name="内容占位符 3"/>
          <p:cNvPicPr>
            <a:picLocks noGrp="1" noChangeAspect="1"/>
          </p:cNvPicPr>
          <p:nvPr>
            <p:ph idx="1"/>
          </p:nvPr>
        </p:nvPicPr>
        <p:blipFill>
          <a:blip r:embed="rId1"/>
          <a:stretch>
            <a:fillRect/>
          </a:stretch>
        </p:blipFill>
        <p:spPr>
          <a:xfrm>
            <a:off x="457200" y="2613025"/>
            <a:ext cx="8229600" cy="2503488"/>
          </a:xfrm>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1: Create problem and vision statements</a:t>
            </a:r>
            <a:endParaRPr lang="en-US" altLang="zh-CN" sz="4200">
              <a:solidFill>
                <a:schemeClr val="accent2"/>
              </a:solidFill>
            </a:endParaRPr>
          </a:p>
        </p:txBody>
      </p:sp>
      <p:sp>
        <p:nvSpPr>
          <p:cNvPr id="173058"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Before beginning the process of ideation, it’s important for designers to have a clear mandate for moving forward.</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Problem statement defines the purpose of the design initiative.</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A design problem statement should concisely reflect a situation that needs changing, for both the personas and the business providing the product to the personas.</a:t>
            </a:r>
            <a:endParaRPr lang="en-US" altLang="zh-CN" sz="2800">
              <a:latin typeface="Arial" panose="020B0604020202020204" pitchFamily="34" charset="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1: Create problem and vision statements</a:t>
            </a:r>
            <a:endParaRPr lang="en-US" altLang="zh-CN" sz="4200">
              <a:solidFill>
                <a:schemeClr val="accent2"/>
              </a:solidFill>
            </a:endParaRPr>
          </a:p>
        </p:txBody>
      </p:sp>
      <p:sp>
        <p:nvSpPr>
          <p:cNvPr id="175106"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Vision statement is an inversion of the problem statement that serves as a high-level design objective or mandate.</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In the vision statement, you lead with the user’s needs, and you transition from those to how the design vision meets business goals.</a:t>
            </a:r>
            <a:endParaRPr lang="en-US" altLang="zh-CN" sz="2800">
              <a:latin typeface="Arial" panose="020B0604020202020204" pitchFamily="34"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1: Create problem and vision statements</a:t>
            </a:r>
            <a:endParaRPr lang="en-US" altLang="zh-CN" sz="4200">
              <a:solidFill>
                <a:schemeClr val="accent2"/>
              </a:solidFill>
            </a:endParaRPr>
          </a:p>
        </p:txBody>
      </p:sp>
      <p:sp>
        <p:nvSpPr>
          <p:cNvPr id="177154"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The content of both the problem and vision statements should come directly from research and user models.</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User goals and needs should be derived from the primary and secondary personas</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Business goals should be extracted from stakeholder interviews.</a:t>
            </a:r>
            <a:endParaRPr lang="en-US" altLang="zh-CN" sz="2800">
              <a:latin typeface="Arial" panose="020B0604020202020204" pitchFamily="34" charset="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2: Explore and brainstorm</a:t>
            </a:r>
            <a:endParaRPr lang="en-US" altLang="zh-CN" sz="4200">
              <a:solidFill>
                <a:schemeClr val="accent2"/>
              </a:solidFill>
            </a:endParaRPr>
          </a:p>
        </p:txBody>
      </p:sp>
      <p:sp>
        <p:nvSpPr>
          <p:cNvPr id="179202"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The primary purpose is to eliminate as much preconception as possible.</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It switches your brain into “solution mode.”</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Don’t spend too much time on the brainstorming step.</a:t>
            </a:r>
            <a:endParaRPr lang="en-US" altLang="zh-CN" sz="28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A few hours for simple projects</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A couple of days for a project of significant scope or complexity</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3: Identify persona expectations</a:t>
            </a:r>
            <a:endParaRPr lang="en-US" altLang="zh-CN" sz="4200">
              <a:solidFill>
                <a:schemeClr val="accent2"/>
              </a:solidFill>
            </a:endParaRPr>
          </a:p>
        </p:txBody>
      </p:sp>
      <p:sp>
        <p:nvSpPr>
          <p:cNvPr id="181250"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The represented model of our interfaces—how the design behaves and presents itself—should match what we understand about users’ mental models as much as possible.</a:t>
            </a:r>
            <a:endParaRPr lang="en-US" altLang="zh-CN" sz="28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The represented model should not reflect the implementation model—how the product is actually constructed internally.</a:t>
            </a:r>
            <a:endParaRPr lang="en-US" altLang="zh-CN" sz="280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92865"/>
          <p:cNvSpPr>
            <a:spLocks noGrp="1"/>
          </p:cNvSpPr>
          <p:nvPr>
            <p:ph type="title"/>
          </p:nvPr>
        </p:nvSpPr>
        <p:spPr>
          <a:ln/>
        </p:spPr>
        <p:txBody>
          <a:bodyPr anchor="b"/>
          <a:p>
            <a:r>
              <a:rPr lang="en-US" altLang="zh-CN" sz="4000"/>
              <a:t>Goal-Directed Design Research</a:t>
            </a:r>
            <a:endParaRPr lang="en-US" altLang="zh-CN" sz="4000"/>
          </a:p>
        </p:txBody>
      </p:sp>
      <p:sp>
        <p:nvSpPr>
          <p:cNvPr id="33794" name="文本占位符 292866"/>
          <p:cNvSpPr>
            <a:spLocks noGrp="1"/>
          </p:cNvSpPr>
          <p:nvPr>
            <p:ph idx="1"/>
          </p:nvPr>
        </p:nvSpPr>
        <p:spPr>
          <a:ln/>
        </p:spPr>
        <p:txBody>
          <a:bodyPr anchor="t"/>
          <a:p>
            <a:pPr defTabSz="914400">
              <a:buSzPct val="75000"/>
            </a:pPr>
            <a:r>
              <a:rPr lang="en-US" altLang="zh-CN" kern="1200" baseline="0">
                <a:latin typeface="+mn-lt"/>
                <a:ea typeface="+mn-ea"/>
                <a:cs typeface="+mn-cs"/>
              </a:rPr>
              <a:t>Goal-Directed design practice:</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Kickoff meeting</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Literature review</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Product/prototype and competitive audits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Stakeholder interviews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Subject matter expert (SME) interviews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User and customer interviews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User observation/ethnographic field studies</a:t>
            </a:r>
            <a:endParaRPr lang="en-US" altLang="zh-CN" kern="1200" baseline="0">
              <a:latin typeface="+mn-lt"/>
              <a:ea typeface="+mn-ea"/>
              <a:cs typeface="+mn-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3: Identify persona expectations</a:t>
            </a:r>
            <a:endParaRPr lang="en-US" altLang="zh-CN" sz="4200">
              <a:solidFill>
                <a:schemeClr val="accent2"/>
              </a:solidFill>
            </a:endParaRPr>
          </a:p>
        </p:txBody>
      </p:sp>
      <p:sp>
        <p:nvSpPr>
          <p:cNvPr id="183298"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For each primary and secondary persona, we identify the following:</a:t>
            </a:r>
            <a:endParaRPr lang="en-US" altLang="zh-CN" sz="28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Attitudes, experiences, aspirations, and other social, cultural, environmental, and cognitive factors that influence the persona’s expectations</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General expectations and desires the persona may have about the experience of using the product</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Behaviors the persona will expect or want from the product</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How that persona thinks about basic elements or units of data</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3: Identify persona expectations</a:t>
            </a:r>
            <a:endParaRPr lang="en-US" altLang="zh-CN" sz="4200">
              <a:solidFill>
                <a:schemeClr val="accent2"/>
              </a:solidFill>
            </a:endParaRPr>
          </a:p>
        </p:txBody>
      </p:sp>
      <p:sp>
        <p:nvSpPr>
          <p:cNvPr id="185346"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Here are some things to look for:</a:t>
            </a:r>
            <a:endParaRPr lang="en-US" altLang="zh-CN" sz="28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800" dirty="0">
                <a:latin typeface="Arial" panose="020B0604020202020204" pitchFamily="34" charset="0"/>
                <a:ea typeface="宋体" panose="02010600030101010101" pitchFamily="2" charset="-122"/>
              </a:rPr>
              <a:t>What do the interview subjects mention first?</a:t>
            </a:r>
            <a:endParaRPr lang="en-US" altLang="zh-CN" sz="28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800" dirty="0">
                <a:latin typeface="Arial" panose="020B0604020202020204" pitchFamily="34" charset="0"/>
                <a:ea typeface="宋体" panose="02010600030101010101" pitchFamily="2" charset="-122"/>
              </a:rPr>
              <a:t>Which action words (verbs) do they use? What nouns?</a:t>
            </a:r>
            <a:endParaRPr lang="en-US" altLang="zh-CN" sz="28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800" dirty="0">
                <a:latin typeface="Arial" panose="020B0604020202020204" pitchFamily="34" charset="0"/>
                <a:ea typeface="宋体" panose="02010600030101010101" pitchFamily="2" charset="-122"/>
              </a:rPr>
              <a:t>Which intermediate steps, tasks, or objects in a process don’t they mention? (Hint: These might not be terribly important to how they think about things.)</a:t>
            </a:r>
            <a:endParaRPr lang="en-US" altLang="zh-CN" sz="2800" dirty="0">
              <a:latin typeface="Arial" panose="020B0604020202020204" pitchFamily="34"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4: Construct context scenarios</a:t>
            </a:r>
            <a:endParaRPr lang="en-US" altLang="zh-CN" sz="4200">
              <a:solidFill>
                <a:schemeClr val="accent2"/>
              </a:solidFill>
            </a:endParaRPr>
          </a:p>
        </p:txBody>
      </p:sp>
      <p:sp>
        <p:nvSpPr>
          <p:cNvPr id="187394"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Context scenarios address questions such as the following:</a:t>
            </a:r>
            <a:endParaRPr lang="en-US" altLang="zh-CN" sz="28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In what setting(s) will the product be used?</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Will it be used for extended amounts of time?</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Is the persona frequently interrupted?</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Do several people use a single workstation or device?</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With what other products will it be used?</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What primary activities does the persona need to perform to meet her goals?</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What is the expected end result of using the product?</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How much complexity is permissible, based on persona skill and frequency of use?</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标题 1"/>
          <p:cNvSpPr>
            <a:spLocks noGrp="1"/>
          </p:cNvSpPr>
          <p:nvPr>
            <p:ph type="title" idx="4294967295"/>
          </p:nvPr>
        </p:nvSpPr>
        <p:spPr>
          <a:xfrm>
            <a:off x="344488" y="277813"/>
            <a:ext cx="8672512" cy="1139825"/>
          </a:xfrm>
          <a:ln/>
        </p:spPr>
        <p:txBody>
          <a:bodyPr anchor="b"/>
          <a:p>
            <a:r>
              <a:rPr lang="en-US" altLang="zh-CN" sz="4200">
                <a:solidFill>
                  <a:schemeClr val="accent2"/>
                </a:solidFill>
              </a:rPr>
              <a:t>Step 5: Identify design requirements</a:t>
            </a:r>
            <a:endParaRPr lang="en-US" altLang="zh-CN" sz="4200">
              <a:solidFill>
                <a:schemeClr val="accent2"/>
              </a:solidFill>
            </a:endParaRPr>
          </a:p>
        </p:txBody>
      </p:sp>
      <p:sp>
        <p:nvSpPr>
          <p:cNvPr id="189442"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A requirement from the preceding scenario might read as follows:</a:t>
            </a:r>
            <a:endParaRPr lang="en-US" altLang="zh-CN" sz="28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Call (action) a person (object) directly from an appointment (context).</a:t>
            </a:r>
            <a:endParaRPr lang="en-US" altLang="zh-CN" sz="2400" dirty="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separate requirements into</a:t>
            </a:r>
            <a:endParaRPr lang="en-US" altLang="zh-CN" sz="280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Data requirements</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Functional requirements</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Contextual requirements</a:t>
            </a:r>
            <a:endParaRPr lang="en-US" altLang="zh-CN" sz="2400" dirty="0">
              <a:latin typeface="Arial" panose="020B0604020202020204" pitchFamily="34" charset="0"/>
              <a:ea typeface="宋体" panose="02010600030101010101" pitchFamily="2" charset="-122"/>
            </a:endParaRPr>
          </a:p>
          <a:p>
            <a:pPr marL="742950" lvl="1" indent="-285750" algn="l">
              <a:spcBef>
                <a:spcPct val="20000"/>
              </a:spcBef>
              <a:buClr>
                <a:schemeClr val="tx2"/>
              </a:buClr>
              <a:buSzPct val="75000"/>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Other requirements</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93889"/>
          <p:cNvSpPr>
            <a:spLocks noGrp="1"/>
          </p:cNvSpPr>
          <p:nvPr>
            <p:ph type="title"/>
          </p:nvPr>
        </p:nvSpPr>
        <p:spPr>
          <a:ln/>
        </p:spPr>
        <p:txBody>
          <a:bodyPr anchor="b"/>
          <a:p>
            <a:r>
              <a:rPr lang="en-US" altLang="zh-CN" sz="4000"/>
              <a:t>Goal-Directed Design Research</a:t>
            </a:r>
            <a:endParaRPr lang="en-US" altLang="zh-CN" sz="4000"/>
          </a:p>
        </p:txBody>
      </p:sp>
      <p:pic>
        <p:nvPicPr>
          <p:cNvPr id="34818" name="文本占位符 293891"/>
          <p:cNvPicPr>
            <a:picLocks noGrp="1" noChangeAspect="1"/>
          </p:cNvPicPr>
          <p:nvPr>
            <p:ph idx="1"/>
          </p:nvPr>
        </p:nvPicPr>
        <p:blipFill>
          <a:blip r:embed="rId1"/>
          <a:stretch>
            <a:fillRect/>
          </a:stretch>
        </p:blipFill>
        <p:spPr>
          <a:xfrm>
            <a:off x="1217613" y="1484313"/>
            <a:ext cx="3354387" cy="5373687"/>
          </a:xfrm>
          <a:ln/>
        </p:spPr>
      </p:pic>
      <p:sp>
        <p:nvSpPr>
          <p:cNvPr id="34819" name="矩形 293892"/>
          <p:cNvSpPr/>
          <p:nvPr/>
        </p:nvSpPr>
        <p:spPr>
          <a:xfrm>
            <a:off x="4211638" y="3789363"/>
            <a:ext cx="4572000" cy="641350"/>
          </a:xfrm>
          <a:prstGeom prst="rect">
            <a:avLst/>
          </a:prstGeom>
          <a:noFill/>
          <a:ln w="9525">
            <a:noFill/>
          </a:ln>
        </p:spPr>
        <p:txBody>
          <a:bodyPr anchor="t">
            <a:spAutoFit/>
          </a:bodyPr>
          <a:p>
            <a:r>
              <a:rPr lang="en-US" altLang="zh-CN">
                <a:latin typeface="Verdana" panose="020B0604030504040204" pitchFamily="34" charset="0"/>
                <a:ea typeface="宋体" panose="02010600030101010101" pitchFamily="2" charset="-122"/>
              </a:rPr>
              <a:t>An overview of the Goal-Directed</a:t>
            </a:r>
            <a:endParaRPr lang="en-US" altLang="zh-CN">
              <a:latin typeface="Verdana" panose="020B0604030504040204" pitchFamily="34" charset="0"/>
              <a:ea typeface="宋体" panose="02010600030101010101" pitchFamily="2" charset="-122"/>
            </a:endParaRPr>
          </a:p>
          <a:p>
            <a:r>
              <a:rPr lang="en-US" altLang="zh-CN">
                <a:latin typeface="Verdana" panose="020B0604030504040204" pitchFamily="34" charset="0"/>
                <a:ea typeface="宋体" panose="02010600030101010101" pitchFamily="2" charset="-122"/>
              </a:rPr>
              <a:t>design research process</a:t>
            </a:r>
            <a:endParaRPr lang="en-US" altLang="zh-CN">
              <a:latin typeface="Verdana" panose="020B060403050404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94913"/>
          <p:cNvSpPr>
            <a:spLocks noGrp="1"/>
          </p:cNvSpPr>
          <p:nvPr>
            <p:ph type="title"/>
          </p:nvPr>
        </p:nvSpPr>
        <p:spPr>
          <a:ln/>
        </p:spPr>
        <p:txBody>
          <a:bodyPr anchor="b"/>
          <a:p>
            <a:r>
              <a:rPr lang="en-US" altLang="zh-CN" sz="4000"/>
              <a:t>Kickoff Meeting</a:t>
            </a:r>
            <a:endParaRPr lang="en-US" altLang="zh-CN" sz="4000"/>
          </a:p>
        </p:txBody>
      </p:sp>
      <p:sp>
        <p:nvSpPr>
          <p:cNvPr id="35842" name="文本占位符 294914"/>
          <p:cNvSpPr>
            <a:spLocks noGrp="1"/>
          </p:cNvSpPr>
          <p:nvPr>
            <p:ph idx="1"/>
          </p:nvPr>
        </p:nvSpPr>
        <p:spPr>
          <a:ln/>
        </p:spPr>
        <p:txBody>
          <a:bodyPr anchor="t"/>
          <a:p>
            <a:pPr defTabSz="914400">
              <a:lnSpc>
                <a:spcPct val="80000"/>
              </a:lnSpc>
              <a:buSzPct val="75000"/>
            </a:pPr>
            <a:r>
              <a:rPr lang="en-US" altLang="zh-CN" sz="2800" kern="1200" baseline="0">
                <a:latin typeface="+mn-lt"/>
                <a:ea typeface="+mn-ea"/>
                <a:cs typeface="+mn-cs"/>
              </a:rPr>
              <a:t>Ask initial key questions :</a:t>
            </a:r>
            <a:endParaRPr lang="en-US" altLang="zh-CN" sz="28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What is the product?</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Who will/does use it?</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What do your users need most?</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Which customers and users are the most important to the business?</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What challenges do the design team and the business face moving forward?</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Who do you see as your biggest competitors? Why?</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What internal and external literature should we look at to familiarize ourselves with the product and/or business and technical domain?</a:t>
            </a:r>
            <a:endParaRPr lang="en-US" altLang="zh-CN" sz="2400" kern="1200" baseline="0">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95937"/>
          <p:cNvSpPr>
            <a:spLocks noGrp="1"/>
          </p:cNvSpPr>
          <p:nvPr>
            <p:ph type="title"/>
          </p:nvPr>
        </p:nvSpPr>
        <p:spPr>
          <a:ln/>
        </p:spPr>
        <p:txBody>
          <a:bodyPr anchor="b"/>
          <a:p>
            <a:r>
              <a:rPr lang="en-US" altLang="zh-CN" sz="4000"/>
              <a:t>Literature Review</a:t>
            </a:r>
            <a:endParaRPr lang="en-US" altLang="zh-CN" sz="4000"/>
          </a:p>
        </p:txBody>
      </p:sp>
      <p:sp>
        <p:nvSpPr>
          <p:cNvPr id="36866" name="文本占位符 295938"/>
          <p:cNvSpPr>
            <a:spLocks noGrp="1"/>
          </p:cNvSpPr>
          <p:nvPr>
            <p:ph idx="1"/>
          </p:nvPr>
        </p:nvSpPr>
        <p:spPr>
          <a:ln/>
        </p:spPr>
        <p:txBody>
          <a:bodyPr anchor="t"/>
          <a:p>
            <a:pPr defTabSz="914400">
              <a:buSzPct val="75000"/>
            </a:pPr>
            <a:r>
              <a:rPr lang="en-US" altLang="zh-CN" kern="1200" baseline="0">
                <a:latin typeface="+mn-lt"/>
                <a:ea typeface="+mn-ea"/>
                <a:cs typeface="+mn-cs"/>
              </a:rPr>
              <a:t>Internal documents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Industry reports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Web searches</a:t>
            </a:r>
            <a:endParaRPr lang="en-US" altLang="zh-CN" kern="1200" baseline="0">
              <a:latin typeface="+mn-lt"/>
              <a:ea typeface="+mn-ea"/>
              <a:cs typeface="+mn-cs"/>
            </a:endParaRPr>
          </a:p>
          <a:p>
            <a:pPr defTabSz="914400">
              <a:buSzPct val="75000"/>
            </a:pPr>
            <a:endParaRPr lang="en-US" altLang="zh-CN" kern="1200" baseline="0">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297985"/>
          <p:cNvSpPr>
            <a:spLocks noGrp="1"/>
          </p:cNvSpPr>
          <p:nvPr>
            <p:ph type="title"/>
          </p:nvPr>
        </p:nvSpPr>
        <p:spPr>
          <a:ln/>
        </p:spPr>
        <p:txBody>
          <a:bodyPr anchor="b"/>
          <a:p>
            <a:r>
              <a:rPr lang="en-US" altLang="zh-CN" sz="4000"/>
              <a:t>Product/Prototype &amp; Competitive Audits</a:t>
            </a:r>
            <a:endParaRPr lang="en-US" altLang="zh-CN" sz="4000"/>
          </a:p>
        </p:txBody>
      </p:sp>
      <p:sp>
        <p:nvSpPr>
          <p:cNvPr id="38914" name="文本占位符 297986"/>
          <p:cNvSpPr>
            <a:spLocks noGrp="1"/>
          </p:cNvSpPr>
          <p:nvPr>
            <p:ph idx="1"/>
          </p:nvPr>
        </p:nvSpPr>
        <p:spPr>
          <a:ln/>
        </p:spPr>
        <p:txBody>
          <a:bodyPr anchor="t"/>
          <a:p>
            <a:pPr defTabSz="914400">
              <a:lnSpc>
                <a:spcPct val="90000"/>
              </a:lnSpc>
              <a:buSzPct val="75000"/>
            </a:pPr>
            <a:r>
              <a:rPr lang="en-US" altLang="zh-CN" sz="2400" kern="1200" baseline="0">
                <a:latin typeface="+mn-lt"/>
                <a:ea typeface="+mn-ea"/>
                <a:cs typeface="+mn-cs"/>
              </a:rPr>
              <a:t>Prior to or in parallel with stakeholder and SME interviews</a:t>
            </a:r>
            <a:endParaRPr lang="en-US" altLang="zh-CN" sz="2400" kern="1200" baseline="0">
              <a:latin typeface="+mn-lt"/>
              <a:ea typeface="+mn-ea"/>
              <a:cs typeface="+mn-cs"/>
            </a:endParaRPr>
          </a:p>
          <a:p>
            <a:pPr defTabSz="914400">
              <a:lnSpc>
                <a:spcPct val="90000"/>
              </a:lnSpc>
              <a:buSzPct val="75000"/>
            </a:pPr>
            <a:r>
              <a:rPr lang="en-US" altLang="zh-CN" sz="2400" kern="1200" baseline="0">
                <a:latin typeface="+mn-lt"/>
                <a:ea typeface="+mn-ea"/>
                <a:cs typeface="+mn-cs"/>
              </a:rPr>
              <a:t>It is helpful for the design team to examine any existing version or prototype of the product, as well as its chief competitors</a:t>
            </a:r>
            <a:endParaRPr lang="en-US" altLang="zh-CN" sz="2400" kern="1200" baseline="0">
              <a:latin typeface="+mn-lt"/>
              <a:ea typeface="+mn-ea"/>
              <a:cs typeface="+mn-cs"/>
            </a:endParaRPr>
          </a:p>
          <a:p>
            <a:pPr defTabSz="914400">
              <a:lnSpc>
                <a:spcPct val="90000"/>
              </a:lnSpc>
              <a:buSzPct val="75000"/>
            </a:pPr>
            <a:r>
              <a:rPr lang="en-US" altLang="zh-CN" sz="2400" kern="1200" baseline="0">
                <a:latin typeface="+mn-lt"/>
                <a:ea typeface="+mn-ea"/>
                <a:cs typeface="+mn-cs"/>
              </a:rPr>
              <a:t>Doing so gives the design team a sense of the state of the art and provides fuel for questions during these interviews</a:t>
            </a:r>
            <a:endParaRPr lang="en-US" altLang="zh-CN" sz="2400" kern="1200" baseline="0">
              <a:latin typeface="+mn-lt"/>
              <a:ea typeface="+mn-ea"/>
              <a:cs typeface="+mn-cs"/>
            </a:endParaRPr>
          </a:p>
          <a:p>
            <a:pPr defTabSz="914400">
              <a:lnSpc>
                <a:spcPct val="90000"/>
              </a:lnSpc>
              <a:buSzPct val="75000"/>
            </a:pPr>
            <a:r>
              <a:rPr lang="en-US" altLang="en-US" sz="2400" kern="1200" baseline="0">
                <a:latin typeface="+mn-lt"/>
                <a:ea typeface="+mn-ea"/>
                <a:cs typeface="+mn-cs"/>
              </a:rPr>
              <a:t>This procedure</a:t>
            </a:r>
            <a:r>
              <a:rPr lang="en-US" altLang="zh-CN" sz="2400" kern="1200" baseline="0">
                <a:latin typeface="+mn-lt"/>
                <a:ea typeface="+mn-ea"/>
                <a:cs typeface="+mn-cs"/>
              </a:rPr>
              <a:t> provides a general idea of the product’s current functional scope</a:t>
            </a:r>
            <a:endParaRPr lang="en-US" altLang="zh-CN" sz="2400" kern="1200" baseline="0">
              <a:latin typeface="+mn-lt"/>
              <a:ea typeface="+mn-ea"/>
              <a:cs typeface="+mn-cs"/>
            </a:endParaRPr>
          </a:p>
          <a:p>
            <a:pPr defTabSz="914400">
              <a:lnSpc>
                <a:spcPct val="90000"/>
              </a:lnSpc>
              <a:buSzPct val="75000"/>
            </a:pPr>
            <a:r>
              <a:rPr lang="en-US" altLang="zh-CN" sz="2400" kern="1200" baseline="0">
                <a:latin typeface="+mn-lt"/>
                <a:ea typeface="+mn-ea"/>
                <a:cs typeface="+mn-cs"/>
              </a:rPr>
              <a:t>This procedure familiarizes the team with the strengths and limitations of what is currently available to users</a:t>
            </a:r>
            <a:endParaRPr lang="en-US" altLang="zh-CN" sz="2400" kern="1200" baseline="0">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299009"/>
          <p:cNvSpPr>
            <a:spLocks noGrp="1"/>
          </p:cNvSpPr>
          <p:nvPr>
            <p:ph type="title"/>
          </p:nvPr>
        </p:nvSpPr>
        <p:spPr>
          <a:ln/>
        </p:spPr>
        <p:txBody>
          <a:bodyPr anchor="b"/>
          <a:p>
            <a:r>
              <a:rPr lang="en-US" altLang="zh-CN" sz="4000"/>
              <a:t>Stakeholder interviews</a:t>
            </a:r>
            <a:endParaRPr lang="en-US" altLang="zh-CN" sz="4000"/>
          </a:p>
        </p:txBody>
      </p:sp>
      <p:sp>
        <p:nvSpPr>
          <p:cNvPr id="39938" name="文本占位符 299010"/>
          <p:cNvSpPr>
            <a:spLocks noGrp="1"/>
          </p:cNvSpPr>
          <p:nvPr>
            <p:ph idx="1"/>
          </p:nvPr>
        </p:nvSpPr>
        <p:spPr>
          <a:ln/>
        </p:spPr>
        <p:txBody>
          <a:bodyPr anchor="t"/>
          <a:p>
            <a:pPr defTabSz="914400">
              <a:buSzPct val="75000"/>
            </a:pPr>
            <a:r>
              <a:rPr lang="en-US" altLang="zh-CN" kern="1200" baseline="0">
                <a:latin typeface="+mn-lt"/>
                <a:ea typeface="+mn-ea"/>
                <a:cs typeface="+mn-cs"/>
              </a:rPr>
              <a:t>Certain types of information are important to gather from stakeholders: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Preliminary product vision</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Budget and schedule</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Technical constraints and opportunities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Business drivers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Stakeholders’ perceptions of their users</a:t>
            </a:r>
            <a:endParaRPr lang="en-US" altLang="zh-CN" kern="1200" baseline="0">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01057"/>
          <p:cNvSpPr>
            <a:spLocks noGrp="1"/>
          </p:cNvSpPr>
          <p:nvPr>
            <p:ph type="title"/>
          </p:nvPr>
        </p:nvSpPr>
        <p:spPr>
          <a:ln/>
        </p:spPr>
        <p:txBody>
          <a:bodyPr anchor="b"/>
          <a:p>
            <a:r>
              <a:rPr lang="en-US" altLang="zh-CN" sz="4000"/>
              <a:t>Subject Matter Expert Interviews</a:t>
            </a:r>
            <a:endParaRPr lang="en-US" altLang="zh-CN" sz="4000"/>
          </a:p>
        </p:txBody>
      </p:sp>
      <p:sp>
        <p:nvSpPr>
          <p:cNvPr id="41986" name="文本占位符 301058"/>
          <p:cNvSpPr>
            <a:spLocks noGrp="1"/>
          </p:cNvSpPr>
          <p:nvPr>
            <p:ph idx="1"/>
          </p:nvPr>
        </p:nvSpPr>
        <p:spPr>
          <a:ln/>
        </p:spPr>
        <p:txBody>
          <a:bodyPr anchor="t"/>
          <a:p>
            <a:pPr defTabSz="914400">
              <a:buSzPct val="75000"/>
            </a:pPr>
            <a:r>
              <a:rPr lang="en-US" altLang="zh-CN" kern="1200" baseline="0">
                <a:latin typeface="+mn-lt"/>
                <a:ea typeface="+mn-ea"/>
                <a:cs typeface="+mn-cs"/>
              </a:rPr>
              <a:t>Here are some other points to consider about using </a:t>
            </a:r>
            <a:r>
              <a:rPr lang="en-US" altLang="zh-CN" kern="1200" baseline="0" err="1">
                <a:latin typeface="+mn-lt"/>
                <a:ea typeface="+mn-ea"/>
                <a:cs typeface="+mn-cs"/>
              </a:rPr>
              <a:t>SMEs</a:t>
            </a:r>
            <a:r>
              <a:rPr lang="en-US" altLang="zh-CN" kern="1200" baseline="0">
                <a:latin typeface="+mn-lt"/>
                <a:ea typeface="+mn-ea"/>
                <a:cs typeface="+mn-cs"/>
              </a:rPr>
              <a:t>:</a:t>
            </a:r>
            <a:endParaRPr lang="en-US" altLang="zh-CN" kern="1200" baseline="0">
              <a:latin typeface="+mn-lt"/>
              <a:ea typeface="+mn-ea"/>
              <a:cs typeface="+mn-cs"/>
            </a:endParaRPr>
          </a:p>
          <a:p>
            <a:pPr lvl="1" defTabSz="914400">
              <a:buSzPct val="75000"/>
            </a:pPr>
            <a:r>
              <a:rPr lang="en-US" altLang="zh-CN" kern="1200" baseline="0" err="1">
                <a:latin typeface="+mn-lt"/>
                <a:ea typeface="+mn-ea"/>
                <a:cs typeface="+mn-cs"/>
              </a:rPr>
              <a:t>SMEs</a:t>
            </a:r>
            <a:r>
              <a:rPr lang="en-US" altLang="zh-CN" kern="1200" baseline="0">
                <a:latin typeface="+mn-lt"/>
                <a:ea typeface="+mn-ea"/>
                <a:cs typeface="+mn-cs"/>
              </a:rPr>
              <a:t> are often expert users</a:t>
            </a:r>
            <a:endParaRPr lang="en-US" altLang="zh-CN" kern="1200" baseline="0">
              <a:latin typeface="+mn-lt"/>
              <a:ea typeface="+mn-ea"/>
              <a:cs typeface="+mn-cs"/>
            </a:endParaRPr>
          </a:p>
          <a:p>
            <a:pPr lvl="1" defTabSz="914400">
              <a:buSzPct val="75000"/>
            </a:pPr>
            <a:r>
              <a:rPr lang="en-US" altLang="zh-CN" kern="1200" baseline="0" err="1">
                <a:latin typeface="+mn-lt"/>
                <a:ea typeface="+mn-ea"/>
                <a:cs typeface="+mn-cs"/>
              </a:rPr>
              <a:t>SMEs</a:t>
            </a:r>
            <a:r>
              <a:rPr lang="en-US" altLang="zh-CN" kern="1200" baseline="0">
                <a:latin typeface="+mn-lt"/>
                <a:ea typeface="+mn-ea"/>
                <a:cs typeface="+mn-cs"/>
              </a:rPr>
              <a:t> are knowledgeable, but they aren’t designers</a:t>
            </a:r>
            <a:endParaRPr lang="en-US" altLang="zh-CN" kern="1200" baseline="0">
              <a:latin typeface="+mn-lt"/>
              <a:ea typeface="+mn-ea"/>
              <a:cs typeface="+mn-cs"/>
            </a:endParaRPr>
          </a:p>
          <a:p>
            <a:pPr lvl="1" defTabSz="914400">
              <a:buSzPct val="75000"/>
            </a:pPr>
            <a:r>
              <a:rPr lang="en-US" altLang="zh-CN" kern="1200" baseline="0" err="1">
                <a:latin typeface="+mn-lt"/>
                <a:ea typeface="+mn-ea"/>
                <a:cs typeface="+mn-cs"/>
              </a:rPr>
              <a:t>SMEs</a:t>
            </a:r>
            <a:r>
              <a:rPr lang="en-US" altLang="zh-CN" kern="1200" baseline="0">
                <a:latin typeface="+mn-lt"/>
                <a:ea typeface="+mn-ea"/>
                <a:cs typeface="+mn-cs"/>
              </a:rPr>
              <a:t> are necessary in complex or specialized domains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You will want access to </a:t>
            </a:r>
            <a:r>
              <a:rPr lang="en-US" altLang="zh-CN" kern="1200" baseline="0" err="1">
                <a:latin typeface="+mn-lt"/>
                <a:ea typeface="+mn-ea"/>
                <a:cs typeface="+mn-cs"/>
              </a:rPr>
              <a:t>SMEs</a:t>
            </a:r>
            <a:r>
              <a:rPr lang="en-US" altLang="zh-CN" kern="1200" baseline="0">
                <a:latin typeface="+mn-lt"/>
                <a:ea typeface="+mn-ea"/>
                <a:cs typeface="+mn-cs"/>
              </a:rPr>
              <a:t> throughout the design process</a:t>
            </a:r>
            <a:endParaRPr lang="en-US" altLang="zh-CN" kern="1200" baseline="0">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03105"/>
          <p:cNvSpPr>
            <a:spLocks noGrp="1"/>
          </p:cNvSpPr>
          <p:nvPr>
            <p:ph type="title"/>
          </p:nvPr>
        </p:nvSpPr>
        <p:spPr>
          <a:ln/>
        </p:spPr>
        <p:txBody>
          <a:bodyPr anchor="b"/>
          <a:p>
            <a:r>
              <a:rPr lang="en-US" altLang="zh-CN" sz="4000"/>
              <a:t>Customer Interviews</a:t>
            </a:r>
            <a:endParaRPr lang="en-US" altLang="zh-CN" sz="4000"/>
          </a:p>
        </p:txBody>
      </p:sp>
      <p:sp>
        <p:nvSpPr>
          <p:cNvPr id="44034" name="文本占位符 303106"/>
          <p:cNvSpPr>
            <a:spLocks noGrp="1"/>
          </p:cNvSpPr>
          <p:nvPr>
            <p:ph idx="1"/>
          </p:nvPr>
        </p:nvSpPr>
        <p:spPr>
          <a:ln/>
        </p:spPr>
        <p:txBody>
          <a:bodyPr anchor="t"/>
          <a:p>
            <a:pPr defTabSz="914400">
              <a:buSzPct val="75000"/>
            </a:pPr>
            <a:r>
              <a:rPr lang="en-US" altLang="zh-CN" kern="1200" baseline="0">
                <a:latin typeface="+mn-lt"/>
                <a:ea typeface="+mn-ea"/>
                <a:cs typeface="+mn-cs"/>
              </a:rPr>
              <a:t>Understand the following:</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Their goals in purchasing the product</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Their frustrations with current solutions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Their decision process for purchasing a product of the type you’re designing</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Their role in installing, maintaining, and managing the product</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Domain-related issues and vocabulary</a:t>
            </a:r>
            <a:endParaRPr lang="en-US" altLang="zh-CN" kern="1200" baseline="0">
              <a:latin typeface="+mn-lt"/>
              <a:ea typeface="+mn-ea"/>
              <a:cs typeface="+mn-cs"/>
            </a:endParaRPr>
          </a:p>
          <a:p>
            <a:pPr lvl="1" defTabSz="914400">
              <a:buSzPct val="75000"/>
            </a:pPr>
            <a:endParaRPr lang="en-US" altLang="zh-CN" kern="1200" baseline="0">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21857"/>
          <p:cNvSpPr>
            <a:spLocks noGrp="1"/>
          </p:cNvSpPr>
          <p:nvPr>
            <p:ph type="title"/>
          </p:nvPr>
        </p:nvSpPr>
        <p:spPr>
          <a:ln/>
        </p:spPr>
        <p:txBody>
          <a:bodyPr anchor="b"/>
          <a:p>
            <a:r>
              <a:rPr lang="en-US" altLang="zh-CN"/>
              <a:t>Contents</a:t>
            </a:r>
            <a:endParaRPr lang="en-US" altLang="zh-CN"/>
          </a:p>
        </p:txBody>
      </p:sp>
      <p:sp>
        <p:nvSpPr>
          <p:cNvPr id="21506" name="文本占位符 121858"/>
          <p:cNvSpPr>
            <a:spLocks noGrp="1"/>
          </p:cNvSpPr>
          <p:nvPr>
            <p:ph idx="1"/>
          </p:nvPr>
        </p:nvSpPr>
        <p:spPr>
          <a:ln/>
        </p:spPr>
        <p:txBody>
          <a:bodyPr anchor="t"/>
          <a:p>
            <a:pPr defTabSz="914400">
              <a:buSzPct val="75000"/>
            </a:pPr>
            <a:r>
              <a:rPr lang="en-US" altLang="zh-CN" kern="1200" baseline="0">
                <a:latin typeface="+mn-lt"/>
                <a:ea typeface="+mn-ea"/>
                <a:cs typeface="+mn-cs"/>
              </a:rPr>
              <a:t>3.1 Research Methods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3.2 User Modeling</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3.3 Scenario Design Requirements</a:t>
            </a:r>
            <a:endParaRPr lang="en-US" altLang="zh-CN" kern="1200" baseline="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04129"/>
          <p:cNvSpPr>
            <a:spLocks noGrp="1"/>
          </p:cNvSpPr>
          <p:nvPr>
            <p:ph type="title"/>
          </p:nvPr>
        </p:nvSpPr>
        <p:spPr>
          <a:ln/>
        </p:spPr>
        <p:txBody>
          <a:bodyPr anchor="b"/>
          <a:p>
            <a:r>
              <a:rPr lang="en-US" altLang="zh-CN" sz="4000"/>
              <a:t>User Interviews</a:t>
            </a:r>
            <a:endParaRPr lang="en-US" altLang="zh-CN" sz="4000"/>
          </a:p>
        </p:txBody>
      </p:sp>
      <p:sp>
        <p:nvSpPr>
          <p:cNvPr id="45058" name="文本占位符 304130"/>
          <p:cNvSpPr>
            <a:spLocks noGrp="1"/>
          </p:cNvSpPr>
          <p:nvPr>
            <p:ph idx="1"/>
          </p:nvPr>
        </p:nvSpPr>
        <p:spPr>
          <a:ln/>
        </p:spPr>
        <p:txBody>
          <a:bodyPr anchor="t"/>
          <a:p>
            <a:pPr defTabSz="914400">
              <a:lnSpc>
                <a:spcPct val="90000"/>
              </a:lnSpc>
              <a:buSzPct val="75000"/>
            </a:pPr>
            <a:r>
              <a:rPr lang="en-US" altLang="zh-CN" sz="2400" kern="1200" baseline="0">
                <a:latin typeface="+mn-lt"/>
                <a:ea typeface="+mn-ea"/>
                <a:cs typeface="+mn-cs"/>
              </a:rPr>
              <a:t>Learn some information from users:</a:t>
            </a:r>
            <a:endParaRPr lang="en-US" altLang="zh-CN" sz="2400" kern="1200" baseline="0">
              <a:latin typeface="+mn-lt"/>
              <a:ea typeface="+mn-ea"/>
              <a:cs typeface="+mn-cs"/>
            </a:endParaRPr>
          </a:p>
          <a:p>
            <a:pPr lvl="1" defTabSz="914400">
              <a:lnSpc>
                <a:spcPct val="90000"/>
              </a:lnSpc>
              <a:buSzPct val="75000"/>
            </a:pPr>
            <a:r>
              <a:rPr lang="en-US" altLang="zh-CN" sz="2000" kern="1200" baseline="0">
                <a:latin typeface="+mn-lt"/>
                <a:ea typeface="+mn-ea"/>
                <a:cs typeface="+mn-cs"/>
              </a:rPr>
              <a:t>The context of how the product (or analogous system, if no current product exists) fits into their lives or work flow: when, why, and how the product is or will be used</a:t>
            </a:r>
            <a:endParaRPr lang="en-US" altLang="zh-CN" sz="2000" kern="1200" baseline="0">
              <a:latin typeface="+mn-lt"/>
              <a:ea typeface="+mn-ea"/>
              <a:cs typeface="+mn-cs"/>
            </a:endParaRPr>
          </a:p>
          <a:p>
            <a:pPr lvl="1" defTabSz="914400">
              <a:lnSpc>
                <a:spcPct val="90000"/>
              </a:lnSpc>
              <a:buSzPct val="75000"/>
            </a:pPr>
            <a:r>
              <a:rPr lang="en-US" altLang="zh-CN" sz="2000" kern="1200" baseline="0">
                <a:latin typeface="+mn-lt"/>
                <a:ea typeface="+mn-ea"/>
                <a:cs typeface="+mn-cs"/>
              </a:rPr>
              <a:t>Domain knowledge from a user perspective: What do users need to know to do their jobs?</a:t>
            </a:r>
            <a:endParaRPr lang="en-US" altLang="zh-CN" sz="2000" kern="1200" baseline="0">
              <a:latin typeface="+mn-lt"/>
              <a:ea typeface="+mn-ea"/>
              <a:cs typeface="+mn-cs"/>
            </a:endParaRPr>
          </a:p>
          <a:p>
            <a:pPr lvl="1" defTabSz="914400">
              <a:lnSpc>
                <a:spcPct val="90000"/>
              </a:lnSpc>
              <a:buSzPct val="75000"/>
            </a:pPr>
            <a:r>
              <a:rPr lang="en-US" altLang="zh-CN" sz="2000" kern="1200" baseline="0">
                <a:latin typeface="+mn-lt"/>
                <a:ea typeface="+mn-ea"/>
                <a:cs typeface="+mn-cs"/>
              </a:rPr>
              <a:t>Current tasks and activities: both those the current product is required to accomplish and those it doesn’t support</a:t>
            </a:r>
            <a:endParaRPr lang="en-US" altLang="zh-CN" sz="2000" kern="1200" baseline="0">
              <a:latin typeface="+mn-lt"/>
              <a:ea typeface="+mn-ea"/>
              <a:cs typeface="+mn-cs"/>
            </a:endParaRPr>
          </a:p>
          <a:p>
            <a:pPr lvl="1" defTabSz="914400">
              <a:lnSpc>
                <a:spcPct val="90000"/>
              </a:lnSpc>
              <a:buSzPct val="75000"/>
            </a:pPr>
            <a:r>
              <a:rPr lang="en-US" altLang="zh-CN" sz="2000" kern="1200" baseline="0">
                <a:latin typeface="+mn-lt"/>
                <a:ea typeface="+mn-ea"/>
                <a:cs typeface="+mn-cs"/>
              </a:rPr>
              <a:t>Goals and motivations for using their product</a:t>
            </a:r>
            <a:endParaRPr lang="en-US" altLang="zh-CN" sz="2000" kern="1200" baseline="0">
              <a:latin typeface="+mn-lt"/>
              <a:ea typeface="+mn-ea"/>
              <a:cs typeface="+mn-cs"/>
            </a:endParaRPr>
          </a:p>
          <a:p>
            <a:pPr lvl="1" defTabSz="914400">
              <a:lnSpc>
                <a:spcPct val="90000"/>
              </a:lnSpc>
              <a:buSzPct val="75000"/>
            </a:pPr>
            <a:r>
              <a:rPr lang="en-US" altLang="zh-CN" sz="2000" kern="1200" baseline="0">
                <a:latin typeface="+mn-lt"/>
                <a:ea typeface="+mn-ea"/>
                <a:cs typeface="+mn-cs"/>
              </a:rPr>
              <a:t>Mental model: how users think about their jobs and activities, as well as what expectations users have about the product</a:t>
            </a:r>
            <a:endParaRPr lang="en-US" altLang="zh-CN" sz="2000" kern="1200" baseline="0">
              <a:latin typeface="+mn-lt"/>
              <a:ea typeface="+mn-ea"/>
              <a:cs typeface="+mn-cs"/>
            </a:endParaRPr>
          </a:p>
          <a:p>
            <a:pPr lvl="1" defTabSz="914400">
              <a:lnSpc>
                <a:spcPct val="90000"/>
              </a:lnSpc>
              <a:buSzPct val="75000"/>
            </a:pPr>
            <a:r>
              <a:rPr lang="en-US" altLang="zh-CN" sz="2000" kern="1200" baseline="0">
                <a:latin typeface="+mn-lt"/>
                <a:ea typeface="+mn-ea"/>
                <a:cs typeface="+mn-cs"/>
              </a:rPr>
              <a:t>Problems and frustrations with current products (or an analogous system if no current product exists)</a:t>
            </a:r>
            <a:endParaRPr lang="en-US" altLang="zh-CN" sz="2000" kern="1200" baseline="0">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05153"/>
          <p:cNvSpPr>
            <a:spLocks noGrp="1"/>
          </p:cNvSpPr>
          <p:nvPr>
            <p:ph type="title"/>
          </p:nvPr>
        </p:nvSpPr>
        <p:spPr>
          <a:ln/>
        </p:spPr>
        <p:txBody>
          <a:bodyPr anchor="b"/>
          <a:p>
            <a:r>
              <a:rPr lang="en-US" altLang="zh-CN" sz="4000"/>
              <a:t>User Observation</a:t>
            </a:r>
            <a:endParaRPr lang="en-US" altLang="zh-CN" sz="4000"/>
          </a:p>
        </p:txBody>
      </p:sp>
      <p:sp>
        <p:nvSpPr>
          <p:cNvPr id="46082" name="文本占位符 305154"/>
          <p:cNvSpPr>
            <a:spLocks noGrp="1"/>
          </p:cNvSpPr>
          <p:nvPr>
            <p:ph idx="1"/>
          </p:nvPr>
        </p:nvSpPr>
        <p:spPr>
          <a:ln/>
        </p:spPr>
        <p:txBody>
          <a:bodyPr anchor="t"/>
          <a:p>
            <a:pPr defTabSz="914400">
              <a:lnSpc>
                <a:spcPct val="90000"/>
              </a:lnSpc>
              <a:buSzPct val="75000"/>
            </a:pPr>
            <a:r>
              <a:rPr lang="en-US" altLang="zh-CN" kern="1200" baseline="0">
                <a:latin typeface="+mn-lt"/>
                <a:ea typeface="+mn-ea"/>
                <a:cs typeface="+mn-cs"/>
              </a:rPr>
              <a:t>Most people are incapable of accurately assessing their own behaviors, especially when these behaviors are removed from the context of people’s activities.</a:t>
            </a:r>
            <a:endParaRPr lang="en-US" altLang="zh-CN" kern="1200" baseline="0">
              <a:latin typeface="+mn-lt"/>
              <a:ea typeface="+mn-ea"/>
              <a:cs typeface="+mn-cs"/>
            </a:endParaRPr>
          </a:p>
          <a:p>
            <a:pPr defTabSz="914400">
              <a:lnSpc>
                <a:spcPct val="90000"/>
              </a:lnSpc>
              <a:buSzPct val="75000"/>
            </a:pPr>
            <a:r>
              <a:rPr lang="en-US" altLang="zh-CN" kern="1200" baseline="0">
                <a:latin typeface="+mn-lt"/>
                <a:ea typeface="+mn-ea"/>
                <a:cs typeface="+mn-cs"/>
              </a:rPr>
              <a:t>It is also true that out of fear of seeming dumb, incompetent, or impolite, many people may avoid talking about software behaviors that they find problematic or incomprehensible.</a:t>
            </a:r>
            <a:endParaRPr lang="en-US" altLang="zh-CN" kern="1200" baseline="0">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06177"/>
          <p:cNvSpPr>
            <a:spLocks noGrp="1"/>
          </p:cNvSpPr>
          <p:nvPr>
            <p:ph type="title"/>
          </p:nvPr>
        </p:nvSpPr>
        <p:spPr>
          <a:ln/>
        </p:spPr>
        <p:txBody>
          <a:bodyPr anchor="b"/>
          <a:p>
            <a:r>
              <a:rPr lang="en-US" altLang="zh-CN" sz="4000"/>
              <a:t>User Observation</a:t>
            </a:r>
            <a:endParaRPr lang="en-US" altLang="zh-CN" sz="4000"/>
          </a:p>
        </p:txBody>
      </p:sp>
      <p:sp>
        <p:nvSpPr>
          <p:cNvPr id="47106" name="文本占位符 306178"/>
          <p:cNvSpPr>
            <a:spLocks noGrp="1"/>
          </p:cNvSpPr>
          <p:nvPr>
            <p:ph idx="1"/>
          </p:nvPr>
        </p:nvSpPr>
        <p:spPr>
          <a:ln/>
        </p:spPr>
        <p:txBody>
          <a:bodyPr anchor="t"/>
          <a:p>
            <a:pPr defTabSz="914400">
              <a:lnSpc>
                <a:spcPct val="90000"/>
              </a:lnSpc>
              <a:buSzPct val="75000"/>
            </a:pPr>
            <a:r>
              <a:rPr lang="en-US" altLang="zh-CN" kern="1200" baseline="0">
                <a:latin typeface="+mn-lt"/>
                <a:ea typeface="+mn-ea"/>
                <a:cs typeface="+mn-cs"/>
              </a:rPr>
              <a:t>Perhaps the most effective technique for gathering qualitative user data combines interviewing and observation</a:t>
            </a:r>
            <a:endParaRPr lang="en-US" altLang="zh-CN" kern="1200" baseline="0">
              <a:latin typeface="+mn-lt"/>
              <a:ea typeface="+mn-ea"/>
              <a:cs typeface="+mn-cs"/>
            </a:endParaRPr>
          </a:p>
          <a:p>
            <a:pPr defTabSz="914400">
              <a:lnSpc>
                <a:spcPct val="90000"/>
              </a:lnSpc>
              <a:buSzPct val="75000"/>
            </a:pPr>
            <a:r>
              <a:rPr lang="en-US" altLang="zh-CN" kern="1200" baseline="0">
                <a:latin typeface="+mn-lt"/>
                <a:ea typeface="+mn-ea"/>
                <a:cs typeface="+mn-cs"/>
              </a:rPr>
              <a:t>Many usability professionals use technological aides</a:t>
            </a:r>
            <a:endParaRPr lang="en-US" altLang="zh-CN" kern="1200" baseline="0">
              <a:latin typeface="+mn-lt"/>
              <a:ea typeface="+mn-ea"/>
              <a:cs typeface="+mn-cs"/>
            </a:endParaRPr>
          </a:p>
          <a:p>
            <a:pPr lvl="1" defTabSz="914400">
              <a:lnSpc>
                <a:spcPct val="90000"/>
              </a:lnSpc>
              <a:buSzPct val="75000"/>
            </a:pPr>
            <a:r>
              <a:rPr lang="en-US" altLang="zh-CN" kern="1200" baseline="0">
                <a:latin typeface="+mn-lt"/>
                <a:ea typeface="+mn-ea"/>
                <a:cs typeface="+mn-cs"/>
              </a:rPr>
              <a:t>Audio or video recorders to capture what users say and do</a:t>
            </a:r>
            <a:endParaRPr lang="en-US" altLang="zh-CN" kern="1200" baseline="0">
              <a:latin typeface="+mn-lt"/>
              <a:ea typeface="+mn-ea"/>
              <a:cs typeface="+mn-cs"/>
            </a:endParaRPr>
          </a:p>
          <a:p>
            <a:pPr lvl="1" defTabSz="914400">
              <a:lnSpc>
                <a:spcPct val="90000"/>
              </a:lnSpc>
              <a:buSzPct val="75000"/>
            </a:pPr>
            <a:r>
              <a:rPr lang="en-US" altLang="zh-CN" kern="1200" baseline="0">
                <a:latin typeface="+mn-lt"/>
                <a:ea typeface="+mn-ea"/>
                <a:cs typeface="+mn-cs"/>
              </a:rPr>
              <a:t>A notebook and a digital camera to capture everything we need without compromising the honest exchange of information.</a:t>
            </a:r>
            <a:endParaRPr lang="en-US" altLang="zh-CN" kern="1200" baseline="0">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07201"/>
          <p:cNvSpPr>
            <a:spLocks noGrp="1"/>
          </p:cNvSpPr>
          <p:nvPr>
            <p:ph type="title"/>
          </p:nvPr>
        </p:nvSpPr>
        <p:spPr>
          <a:ln/>
        </p:spPr>
        <p:txBody>
          <a:bodyPr anchor="b"/>
          <a:p>
            <a:r>
              <a:rPr lang="en-US" altLang="zh-CN" sz="4000"/>
              <a:t>Interviewing and Observing Users</a:t>
            </a:r>
            <a:endParaRPr lang="en-US" altLang="zh-CN" sz="4000"/>
          </a:p>
        </p:txBody>
      </p:sp>
      <p:sp>
        <p:nvSpPr>
          <p:cNvPr id="48130" name="文本占位符 307202"/>
          <p:cNvSpPr>
            <a:spLocks noGrp="1"/>
          </p:cNvSpPr>
          <p:nvPr>
            <p:ph idx="1"/>
          </p:nvPr>
        </p:nvSpPr>
        <p:spPr>
          <a:ln/>
        </p:spPr>
        <p:txBody>
          <a:bodyPr anchor="t"/>
          <a:p>
            <a:pPr defTabSz="914400">
              <a:buSzPct val="75000"/>
            </a:pPr>
            <a:r>
              <a:rPr lang="en-US" altLang="zh-CN" kern="1200" baseline="0">
                <a:latin typeface="+mn-lt"/>
                <a:ea typeface="+mn-ea"/>
                <a:cs typeface="+mn-cs"/>
              </a:rPr>
              <a:t>Contextual inquiry</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Improving on contextual inquiry</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Preparing for ethnographic interviews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Conducting ethnographic interviews</a:t>
            </a:r>
            <a:endParaRPr lang="en-US" altLang="zh-CN" kern="1200" baseline="0">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08225"/>
          <p:cNvSpPr>
            <a:spLocks noGrp="1"/>
          </p:cNvSpPr>
          <p:nvPr>
            <p:ph type="title"/>
          </p:nvPr>
        </p:nvSpPr>
        <p:spPr>
          <a:ln/>
        </p:spPr>
        <p:txBody>
          <a:bodyPr anchor="b"/>
          <a:p>
            <a:r>
              <a:rPr lang="en-US" altLang="zh-CN" sz="4000"/>
              <a:t>Contextual Inquiry</a:t>
            </a:r>
            <a:endParaRPr lang="en-US" altLang="zh-CN" sz="4000"/>
          </a:p>
        </p:txBody>
      </p:sp>
      <p:sp>
        <p:nvSpPr>
          <p:cNvPr id="49154" name="文本占位符 308226"/>
          <p:cNvSpPr>
            <a:spLocks noGrp="1"/>
          </p:cNvSpPr>
          <p:nvPr>
            <p:ph idx="1"/>
          </p:nvPr>
        </p:nvSpPr>
        <p:spPr>
          <a:ln/>
        </p:spPr>
        <p:txBody>
          <a:bodyPr anchor="t"/>
          <a:p>
            <a:pPr defTabSz="914400">
              <a:buSzPct val="75000"/>
            </a:pPr>
            <a:r>
              <a:rPr lang="en-US" altLang="zh-CN" kern="1200" baseline="0">
                <a:latin typeface="+mn-lt"/>
                <a:ea typeface="+mn-ea"/>
                <a:cs typeface="+mn-cs"/>
              </a:rPr>
              <a:t>Four basic principles of engaging in ethnographic interviews: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Context</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Partnership</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Interpretation</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Focus</a:t>
            </a:r>
            <a:endParaRPr lang="en-US" altLang="zh-CN" kern="1200" baseline="0">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310273"/>
          <p:cNvSpPr>
            <a:spLocks noGrp="1"/>
          </p:cNvSpPr>
          <p:nvPr>
            <p:ph type="title"/>
          </p:nvPr>
        </p:nvSpPr>
        <p:spPr>
          <a:ln/>
        </p:spPr>
        <p:txBody>
          <a:bodyPr anchor="b"/>
          <a:p>
            <a:r>
              <a:rPr lang="en-US" altLang="zh-CN" sz="4000"/>
              <a:t>Improving on Contextual Inquiry</a:t>
            </a:r>
            <a:endParaRPr lang="en-US" altLang="zh-CN" sz="4000"/>
          </a:p>
        </p:txBody>
      </p:sp>
      <p:sp>
        <p:nvSpPr>
          <p:cNvPr id="51202" name="文本占位符 310274"/>
          <p:cNvSpPr>
            <a:spLocks noGrp="1"/>
          </p:cNvSpPr>
          <p:nvPr>
            <p:ph idx="1"/>
          </p:nvPr>
        </p:nvSpPr>
        <p:spPr>
          <a:ln/>
        </p:spPr>
        <p:txBody>
          <a:bodyPr anchor="t"/>
          <a:p>
            <a:pPr defTabSz="914400">
              <a:buSzPct val="75000"/>
            </a:pPr>
            <a:r>
              <a:rPr lang="en-US" altLang="zh-CN" kern="1200" baseline="0">
                <a:latin typeface="+mn-lt"/>
                <a:ea typeface="+mn-ea"/>
                <a:cs typeface="+mn-cs"/>
              </a:rPr>
              <a:t>The following process improvements: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Shorten the interview process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Use smaller design teams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Identify goals first</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Look beyond business contexts</a:t>
            </a:r>
            <a:endParaRPr lang="en-US" altLang="zh-CN" kern="1200" baseline="0">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311297"/>
          <p:cNvSpPr>
            <a:spLocks noGrp="1"/>
          </p:cNvSpPr>
          <p:nvPr>
            <p:ph type="title"/>
          </p:nvPr>
        </p:nvSpPr>
        <p:spPr>
          <a:ln/>
        </p:spPr>
        <p:txBody>
          <a:bodyPr anchor="b"/>
          <a:p>
            <a:r>
              <a:rPr lang="en-US" altLang="zh-CN" sz="4000"/>
              <a:t>Preparing for Ethnographic Interviews</a:t>
            </a:r>
            <a:endParaRPr lang="en-US" altLang="zh-CN" sz="4000"/>
          </a:p>
        </p:txBody>
      </p:sp>
      <p:sp>
        <p:nvSpPr>
          <p:cNvPr id="52226" name="文本占位符 311298"/>
          <p:cNvSpPr>
            <a:spLocks noGrp="1"/>
          </p:cNvSpPr>
          <p:nvPr>
            <p:ph idx="1"/>
          </p:nvPr>
        </p:nvSpPr>
        <p:spPr>
          <a:ln/>
        </p:spPr>
        <p:txBody>
          <a:bodyPr anchor="t"/>
          <a:p>
            <a:pPr defTabSz="914400">
              <a:buSzPct val="75000"/>
            </a:pPr>
            <a:r>
              <a:rPr lang="en-US" altLang="zh-CN" kern="1200" baseline="0">
                <a:latin typeface="+mn-lt"/>
                <a:ea typeface="+mn-ea"/>
                <a:cs typeface="+mn-cs"/>
              </a:rPr>
              <a:t>The goal of ethnographic interview is to understand the behaviors and rituals of people interacting with individual products</a:t>
            </a:r>
            <a:endParaRPr lang="en-US" altLang="zh-CN" kern="1200" baseline="0">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312321"/>
          <p:cNvSpPr>
            <a:spLocks noGrp="1"/>
          </p:cNvSpPr>
          <p:nvPr>
            <p:ph type="title"/>
          </p:nvPr>
        </p:nvSpPr>
        <p:spPr>
          <a:ln/>
        </p:spPr>
        <p:txBody>
          <a:bodyPr anchor="b"/>
          <a:p>
            <a:r>
              <a:rPr lang="en-US" altLang="zh-CN" sz="4000"/>
              <a:t>Preparing for Ethnographic Interviews</a:t>
            </a:r>
            <a:endParaRPr lang="en-US" altLang="zh-CN" sz="4000"/>
          </a:p>
        </p:txBody>
      </p:sp>
      <p:sp>
        <p:nvSpPr>
          <p:cNvPr id="53250" name="文本占位符 312322"/>
          <p:cNvSpPr>
            <a:spLocks noGrp="1"/>
          </p:cNvSpPr>
          <p:nvPr>
            <p:ph idx="1"/>
          </p:nvPr>
        </p:nvSpPr>
        <p:spPr>
          <a:ln/>
        </p:spPr>
        <p:txBody>
          <a:bodyPr anchor="t"/>
          <a:p>
            <a:pPr defTabSz="914400">
              <a:buSzPct val="75000"/>
            </a:pPr>
            <a:r>
              <a:rPr lang="en-US" altLang="zh-CN" kern="1200" baseline="0">
                <a:latin typeface="+mn-lt"/>
                <a:ea typeface="+mn-ea"/>
                <a:cs typeface="+mn-cs"/>
              </a:rPr>
              <a:t>Identifying candidates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The persona hypothesis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Attempt to address, at a high level, these three questions:</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What different sorts of people might use this product?</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How might their needs and behaviors vary?</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What ranges of behavior and types of environments need to be explored?</a:t>
            </a:r>
            <a:endParaRPr lang="en-US" altLang="zh-CN" kern="1200" baseline="0">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313345"/>
          <p:cNvSpPr>
            <a:spLocks noGrp="1"/>
          </p:cNvSpPr>
          <p:nvPr>
            <p:ph type="title"/>
          </p:nvPr>
        </p:nvSpPr>
        <p:spPr>
          <a:ln/>
        </p:spPr>
        <p:txBody>
          <a:bodyPr anchor="b"/>
          <a:p>
            <a:r>
              <a:rPr lang="en-US" altLang="zh-CN" sz="4000"/>
              <a:t>Preparing for Ethnographic Interviews</a:t>
            </a:r>
            <a:endParaRPr lang="en-US" altLang="zh-CN" sz="4000"/>
          </a:p>
        </p:txBody>
      </p:sp>
      <p:sp>
        <p:nvSpPr>
          <p:cNvPr id="54274" name="文本占位符 313346"/>
          <p:cNvSpPr>
            <a:spLocks noGrp="1"/>
          </p:cNvSpPr>
          <p:nvPr>
            <p:ph idx="1"/>
          </p:nvPr>
        </p:nvSpPr>
        <p:spPr>
          <a:ln/>
        </p:spPr>
        <p:txBody>
          <a:bodyPr anchor="t"/>
          <a:p>
            <a:pPr defTabSz="914400">
              <a:lnSpc>
                <a:spcPct val="90000"/>
              </a:lnSpc>
              <a:buSzPct val="75000"/>
            </a:pPr>
            <a:r>
              <a:rPr lang="en-US" altLang="zh-CN" kern="1200" baseline="0">
                <a:latin typeface="+mn-lt"/>
                <a:ea typeface="+mn-ea"/>
                <a:cs typeface="+mn-cs"/>
              </a:rPr>
              <a:t>Roles in business and consumer domains</a:t>
            </a:r>
            <a:endParaRPr lang="en-US" altLang="zh-CN" kern="1200" baseline="0">
              <a:latin typeface="+mn-lt"/>
              <a:ea typeface="+mn-ea"/>
              <a:cs typeface="+mn-cs"/>
            </a:endParaRPr>
          </a:p>
          <a:p>
            <a:pPr lvl="1" defTabSz="914400">
              <a:lnSpc>
                <a:spcPct val="90000"/>
              </a:lnSpc>
              <a:buSzPct val="75000"/>
            </a:pPr>
            <a:r>
              <a:rPr lang="en-US" altLang="zh-CN" kern="1200" baseline="0">
                <a:latin typeface="+mn-lt"/>
                <a:ea typeface="+mn-ea"/>
                <a:cs typeface="+mn-cs"/>
              </a:rPr>
              <a:t>For example, for an office phone system, we might find these rough roles:</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People who make and receive calls from their desks</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People who travel a lot and need to access the phone system remotely</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Receptionists who answer the phone for many people</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People who technically administer the phone system</a:t>
            </a:r>
            <a:endParaRPr lang="en-US" altLang="zh-CN" kern="1200" baseline="0">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314369"/>
          <p:cNvSpPr>
            <a:spLocks noGrp="1"/>
          </p:cNvSpPr>
          <p:nvPr>
            <p:ph type="title"/>
          </p:nvPr>
        </p:nvSpPr>
        <p:spPr>
          <a:ln/>
        </p:spPr>
        <p:txBody>
          <a:bodyPr anchor="b"/>
          <a:p>
            <a:r>
              <a:rPr lang="en-US" altLang="zh-CN" sz="4000"/>
              <a:t>Preparing for Ethnographic Interviews</a:t>
            </a:r>
            <a:endParaRPr lang="en-US" altLang="zh-CN" sz="4000"/>
          </a:p>
        </p:txBody>
      </p:sp>
      <p:sp>
        <p:nvSpPr>
          <p:cNvPr id="55298" name="文本占位符 314370"/>
          <p:cNvSpPr>
            <a:spLocks noGrp="1"/>
          </p:cNvSpPr>
          <p:nvPr>
            <p:ph idx="1"/>
          </p:nvPr>
        </p:nvSpPr>
        <p:spPr>
          <a:ln/>
        </p:spPr>
        <p:txBody>
          <a:bodyPr anchor="t"/>
          <a:p>
            <a:pPr defTabSz="914400">
              <a:buSzPct val="75000"/>
            </a:pPr>
            <a:r>
              <a:rPr lang="en-US" altLang="zh-CN" kern="1200" baseline="0">
                <a:latin typeface="+mn-lt"/>
                <a:ea typeface="+mn-ea"/>
                <a:cs typeface="+mn-cs"/>
              </a:rPr>
              <a:t>Behavioral and demographic variables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For example, for an online store, we might identify several ranges of behavior concerning shopping:</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Frequency of shopping (from frequent to infrequent)</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Desire to shop (from loves to shop to hates to shop)</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Motivation to shop (from bargain hunting to searching for just the right item)</a:t>
            </a:r>
            <a:endParaRPr lang="en-US" altLang="zh-CN" kern="1200" baseline="0">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22881"/>
          <p:cNvSpPr>
            <a:spLocks noGrp="1"/>
          </p:cNvSpPr>
          <p:nvPr>
            <p:ph type="title"/>
          </p:nvPr>
        </p:nvSpPr>
        <p:spPr>
          <a:xfrm>
            <a:off x="468313" y="260350"/>
            <a:ext cx="8567737" cy="1139825"/>
          </a:xfrm>
          <a:ln/>
        </p:spPr>
        <p:txBody>
          <a:bodyPr anchor="b"/>
          <a:p>
            <a:r>
              <a:rPr lang="en-US" altLang="zh-CN"/>
              <a:t>3.1 Research Methods</a:t>
            </a:r>
            <a:endParaRPr lang="en-US" altLang="zh-CN"/>
          </a:p>
        </p:txBody>
      </p:sp>
      <p:pic>
        <p:nvPicPr>
          <p:cNvPr id="23554" name="图片 122882" descr="gif024"/>
          <p:cNvPicPr>
            <a:picLocks noChangeAspect="1"/>
          </p:cNvPicPr>
          <p:nvPr/>
        </p:nvPicPr>
        <p:blipFill>
          <a:blip r:embed="rId1"/>
          <a:stretch>
            <a:fillRect/>
          </a:stretch>
        </p:blipFill>
        <p:spPr>
          <a:xfrm>
            <a:off x="3708400" y="2133600"/>
            <a:ext cx="1625600" cy="3960813"/>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315393"/>
          <p:cNvSpPr>
            <a:spLocks noGrp="1"/>
          </p:cNvSpPr>
          <p:nvPr>
            <p:ph type="title"/>
          </p:nvPr>
        </p:nvSpPr>
        <p:spPr>
          <a:ln/>
        </p:spPr>
        <p:txBody>
          <a:bodyPr anchor="b"/>
          <a:p>
            <a:r>
              <a:rPr lang="en-US" altLang="zh-CN" sz="4000"/>
              <a:t>Preparing for Ethnographic Interviews</a:t>
            </a:r>
            <a:endParaRPr lang="en-US" altLang="zh-CN" sz="4000"/>
          </a:p>
        </p:txBody>
      </p:sp>
      <p:sp>
        <p:nvSpPr>
          <p:cNvPr id="56322" name="文本占位符 315394"/>
          <p:cNvSpPr>
            <a:spLocks noGrp="1"/>
          </p:cNvSpPr>
          <p:nvPr>
            <p:ph idx="1"/>
          </p:nvPr>
        </p:nvSpPr>
        <p:spPr>
          <a:ln/>
        </p:spPr>
        <p:txBody>
          <a:bodyPr anchor="t"/>
          <a:p>
            <a:pPr defTabSz="914400">
              <a:buSzPct val="75000"/>
            </a:pPr>
            <a:r>
              <a:rPr lang="en-US" altLang="zh-CN" sz="2800" kern="1200" baseline="0">
                <a:latin typeface="+mn-lt"/>
                <a:ea typeface="+mn-ea"/>
                <a:cs typeface="+mn-cs"/>
              </a:rPr>
              <a:t>Domain expertise versus technical expertise</a:t>
            </a:r>
            <a:endParaRPr lang="en-US" altLang="zh-CN" sz="2800" kern="1200" baseline="0">
              <a:latin typeface="+mn-lt"/>
              <a:ea typeface="+mn-ea"/>
              <a:cs typeface="+mn-cs"/>
            </a:endParaRPr>
          </a:p>
          <a:p>
            <a:pPr defTabSz="914400">
              <a:buSzPct val="75000"/>
            </a:pPr>
            <a:r>
              <a:rPr lang="en-US" altLang="zh-CN" sz="2800" kern="1200" baseline="0">
                <a:latin typeface="+mn-lt"/>
                <a:ea typeface="+mn-ea"/>
                <a:cs typeface="+mn-cs"/>
              </a:rPr>
              <a:t>Environmental considerations</a:t>
            </a:r>
            <a:endParaRPr lang="en-US" altLang="zh-CN" sz="2800" kern="1200" baseline="0">
              <a:latin typeface="+mn-lt"/>
              <a:ea typeface="+mn-ea"/>
              <a:cs typeface="+mn-cs"/>
            </a:endParaRPr>
          </a:p>
          <a:p>
            <a:pPr lvl="1" defTabSz="914400">
              <a:buSzPct val="75000"/>
            </a:pPr>
            <a:r>
              <a:rPr lang="en-US" altLang="zh-CN" sz="2400" kern="1200" baseline="0">
                <a:latin typeface="+mn-lt"/>
                <a:ea typeface="+mn-ea"/>
                <a:cs typeface="+mn-cs"/>
              </a:rPr>
              <a:t>Some examples of these environmental variables:</a:t>
            </a:r>
            <a:endParaRPr lang="en-US" altLang="zh-CN" sz="2400" kern="1200" baseline="0">
              <a:latin typeface="+mn-lt"/>
              <a:ea typeface="+mn-ea"/>
              <a:cs typeface="+mn-cs"/>
            </a:endParaRPr>
          </a:p>
          <a:p>
            <a:pPr lvl="2" defTabSz="914400">
              <a:buSzPct val="65000"/>
            </a:pPr>
            <a:r>
              <a:rPr lang="en-US" altLang="zh-CN" sz="2000" kern="1200" baseline="0">
                <a:latin typeface="+mn-lt"/>
                <a:ea typeface="+mn-ea"/>
                <a:cs typeface="+mn-cs"/>
              </a:rPr>
              <a:t>Company size (from small to multinational)</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Company location (North America, Europe, Asia, and so on)</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Industry/sector (electronics manufacturing, consumer packaged goods, and so on)</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IT presence (from ad hoc to draconian)</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Security level (from lax to tight)</a:t>
            </a:r>
            <a:endParaRPr lang="en-US" altLang="zh-CN" sz="2000" kern="1200" baseline="0">
              <a:latin typeface="+mn-lt"/>
              <a:ea typeface="+mn-ea"/>
              <a:cs typeface="+mn-cs"/>
            </a:endParaRPr>
          </a:p>
          <a:p>
            <a:pPr defTabSz="914400">
              <a:buSzPct val="75000"/>
            </a:pPr>
            <a:r>
              <a:rPr lang="en-US" altLang="zh-CN" sz="2800" kern="1200" baseline="0">
                <a:latin typeface="+mn-lt"/>
                <a:ea typeface="+mn-ea"/>
                <a:cs typeface="+mn-cs"/>
              </a:rPr>
              <a:t>Putting together a plan</a:t>
            </a:r>
            <a:endParaRPr lang="en-US" altLang="zh-CN" sz="2800" kern="1200" baseline="0">
              <a:latin typeface="+mn-lt"/>
              <a:ea typeface="+mn-ea"/>
              <a:cs typeface="+mn-cs"/>
            </a:endParaRPr>
          </a:p>
          <a:p>
            <a:pPr defTabSz="914400">
              <a:buSzPct val="75000"/>
            </a:pPr>
            <a:endParaRPr lang="en-US" altLang="zh-CN" sz="2800" kern="1200" baseline="0">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316417"/>
          <p:cNvSpPr>
            <a:spLocks noGrp="1"/>
          </p:cNvSpPr>
          <p:nvPr>
            <p:ph type="title"/>
          </p:nvPr>
        </p:nvSpPr>
        <p:spPr>
          <a:ln/>
        </p:spPr>
        <p:txBody>
          <a:bodyPr anchor="b"/>
          <a:p>
            <a:r>
              <a:rPr lang="en-US" altLang="en-US" sz="4000"/>
              <a:t>Conducting Ethnographic Interviews</a:t>
            </a:r>
            <a:endParaRPr lang="en-US" altLang="zh-CN" sz="4000"/>
          </a:p>
        </p:txBody>
      </p:sp>
      <p:sp>
        <p:nvSpPr>
          <p:cNvPr id="57346" name="文本占位符 316418"/>
          <p:cNvSpPr>
            <a:spLocks noGrp="1"/>
          </p:cNvSpPr>
          <p:nvPr>
            <p:ph idx="1"/>
          </p:nvPr>
        </p:nvSpPr>
        <p:spPr>
          <a:xfrm>
            <a:off x="457200" y="1600200"/>
            <a:ext cx="8686800" cy="4530725"/>
          </a:xfrm>
          <a:ln/>
        </p:spPr>
        <p:txBody>
          <a:bodyPr anchor="t"/>
          <a:p>
            <a:pPr defTabSz="914400">
              <a:buSzPct val="75000"/>
            </a:pPr>
            <a:r>
              <a:rPr lang="en-US" altLang="zh-CN" kern="1200" baseline="0">
                <a:latin typeface="+mn-lt"/>
                <a:ea typeface="+mn-ea"/>
                <a:cs typeface="+mn-cs"/>
              </a:rPr>
              <a:t>Interview teams and timing</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A team of two designers per interview</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The moderator drives the interview and takes light notes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The facilitator takes detailed notes and looks for any holes in the questioning.</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One hour per user interviewed is often sufficient</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Be sure to budget travel time between interview sites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Try to limit interviews to six per day</a:t>
            </a:r>
            <a:endParaRPr lang="en-US" altLang="zh-CN" kern="1200" baseline="0">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317441"/>
          <p:cNvSpPr>
            <a:spLocks noGrp="1"/>
          </p:cNvSpPr>
          <p:nvPr>
            <p:ph type="title"/>
          </p:nvPr>
        </p:nvSpPr>
        <p:spPr>
          <a:ln/>
        </p:spPr>
        <p:txBody>
          <a:bodyPr anchor="b"/>
          <a:p>
            <a:r>
              <a:rPr lang="en-US" altLang="en-US" sz="4000"/>
              <a:t>Conducting Ethnographic Interviews</a:t>
            </a:r>
            <a:endParaRPr lang="en-US" altLang="zh-CN" sz="4000"/>
          </a:p>
        </p:txBody>
      </p:sp>
      <p:sp>
        <p:nvSpPr>
          <p:cNvPr id="58370" name="文本占位符 317442"/>
          <p:cNvSpPr>
            <a:spLocks noGrp="1"/>
          </p:cNvSpPr>
          <p:nvPr>
            <p:ph idx="1"/>
          </p:nvPr>
        </p:nvSpPr>
        <p:spPr>
          <a:ln/>
        </p:spPr>
        <p:txBody>
          <a:bodyPr anchor="t"/>
          <a:p>
            <a:pPr defTabSz="914400">
              <a:lnSpc>
                <a:spcPct val="80000"/>
              </a:lnSpc>
              <a:buSzPct val="75000"/>
            </a:pPr>
            <a:r>
              <a:rPr lang="en-US" altLang="zh-CN" sz="2800" kern="1200" baseline="0">
                <a:latin typeface="+mn-lt"/>
                <a:ea typeface="+mn-ea"/>
                <a:cs typeface="+mn-cs"/>
              </a:rPr>
              <a:t>Phases of ethnographic interviews</a:t>
            </a:r>
            <a:endParaRPr lang="en-US" altLang="zh-CN" sz="28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A project can be grouped into three distinct, chronological phases:</a:t>
            </a:r>
            <a:endParaRPr lang="en-US" altLang="zh-CN" sz="2400" kern="1200" baseline="0">
              <a:latin typeface="+mn-lt"/>
              <a:ea typeface="+mn-ea"/>
              <a:cs typeface="+mn-cs"/>
            </a:endParaRPr>
          </a:p>
          <a:p>
            <a:pPr lvl="2" defTabSz="914400">
              <a:lnSpc>
                <a:spcPct val="80000"/>
              </a:lnSpc>
              <a:buSzPct val="65000"/>
            </a:pPr>
            <a:r>
              <a:rPr lang="en-US" altLang="zh-CN" sz="2000" kern="1200" baseline="0">
                <a:latin typeface="+mn-lt"/>
                <a:ea typeface="+mn-ea"/>
                <a:cs typeface="+mn-cs"/>
              </a:rPr>
              <a:t>Early interviews: </a:t>
            </a:r>
            <a:endParaRPr lang="en-US" altLang="zh-CN" sz="2000" kern="1200" baseline="0">
              <a:latin typeface="+mn-lt"/>
              <a:ea typeface="+mn-ea"/>
              <a:cs typeface="+mn-cs"/>
            </a:endParaRPr>
          </a:p>
          <a:p>
            <a:pPr lvl="3" defTabSz="914400">
              <a:lnSpc>
                <a:spcPct val="80000"/>
              </a:lnSpc>
            </a:pPr>
            <a:r>
              <a:rPr lang="en-US" altLang="zh-CN" sz="1800" kern="1200" baseline="0">
                <a:latin typeface="+mn-lt"/>
                <a:ea typeface="+mn-ea"/>
                <a:cs typeface="+mn-cs"/>
              </a:rPr>
              <a:t>focus on gathering domain knowledge from the user’s point of view</a:t>
            </a:r>
            <a:endParaRPr lang="en-US" altLang="zh-CN" sz="1800" kern="1200" baseline="0">
              <a:latin typeface="+mn-lt"/>
              <a:ea typeface="+mn-ea"/>
              <a:cs typeface="+mn-cs"/>
            </a:endParaRPr>
          </a:p>
          <a:p>
            <a:pPr lvl="3" defTabSz="914400">
              <a:lnSpc>
                <a:spcPct val="80000"/>
              </a:lnSpc>
            </a:pPr>
            <a:r>
              <a:rPr lang="en-US" altLang="zh-CN" sz="1800" kern="1200" baseline="0">
                <a:latin typeface="+mn-lt"/>
                <a:ea typeface="+mn-ea"/>
                <a:cs typeface="+mn-cs"/>
              </a:rPr>
              <a:t>open-ended questions, with a lesser degree of drilldown into details.</a:t>
            </a:r>
            <a:endParaRPr lang="en-US" altLang="zh-CN" sz="1800" kern="1200" baseline="0">
              <a:latin typeface="+mn-lt"/>
              <a:ea typeface="+mn-ea"/>
              <a:cs typeface="+mn-cs"/>
            </a:endParaRPr>
          </a:p>
          <a:p>
            <a:pPr lvl="2" defTabSz="914400">
              <a:lnSpc>
                <a:spcPct val="80000"/>
              </a:lnSpc>
              <a:buSzPct val="65000"/>
            </a:pPr>
            <a:r>
              <a:rPr lang="en-US" altLang="zh-CN" sz="2000" kern="1200" baseline="0">
                <a:latin typeface="+mn-lt"/>
                <a:ea typeface="+mn-ea"/>
                <a:cs typeface="+mn-cs"/>
              </a:rPr>
              <a:t>Middle interviews</a:t>
            </a:r>
            <a:endParaRPr lang="en-US" altLang="zh-CN" sz="2000" kern="1200" baseline="0">
              <a:latin typeface="+mn-lt"/>
              <a:ea typeface="+mn-ea"/>
              <a:cs typeface="+mn-cs"/>
            </a:endParaRPr>
          </a:p>
          <a:p>
            <a:pPr lvl="3" defTabSz="914400">
              <a:lnSpc>
                <a:spcPct val="80000"/>
              </a:lnSpc>
            </a:pPr>
            <a:r>
              <a:rPr lang="en-US" altLang="zh-CN" sz="1800" kern="1200" baseline="0">
                <a:latin typeface="+mn-lt"/>
                <a:ea typeface="+mn-ea"/>
                <a:cs typeface="+mn-cs"/>
              </a:rPr>
              <a:t>focus on domain specifics</a:t>
            </a:r>
            <a:endParaRPr lang="en-US" altLang="zh-CN" sz="1800" kern="1200" baseline="0">
              <a:latin typeface="+mn-lt"/>
              <a:ea typeface="+mn-ea"/>
              <a:cs typeface="+mn-cs"/>
            </a:endParaRPr>
          </a:p>
          <a:p>
            <a:pPr lvl="3" defTabSz="914400">
              <a:lnSpc>
                <a:spcPct val="80000"/>
              </a:lnSpc>
            </a:pPr>
            <a:r>
              <a:rPr lang="en-US" altLang="zh-CN" sz="1800" kern="1200" baseline="0">
                <a:latin typeface="+mn-lt"/>
                <a:ea typeface="+mn-ea"/>
                <a:cs typeface="+mn-cs"/>
              </a:rPr>
              <a:t>open-ended and clarifying questions</a:t>
            </a:r>
            <a:endParaRPr lang="en-US" altLang="zh-CN" sz="1800" kern="1200" baseline="0">
              <a:latin typeface="+mn-lt"/>
              <a:ea typeface="+mn-ea"/>
              <a:cs typeface="+mn-cs"/>
            </a:endParaRPr>
          </a:p>
          <a:p>
            <a:pPr lvl="2" defTabSz="914400">
              <a:lnSpc>
                <a:spcPct val="80000"/>
              </a:lnSpc>
              <a:buSzPct val="65000"/>
            </a:pPr>
            <a:r>
              <a:rPr lang="en-US" altLang="zh-CN" sz="2000" kern="1200" baseline="0">
                <a:latin typeface="+mn-lt"/>
                <a:ea typeface="+mn-ea"/>
                <a:cs typeface="+mn-cs"/>
              </a:rPr>
              <a:t>Late interviews</a:t>
            </a:r>
            <a:endParaRPr lang="en-US" altLang="zh-CN" sz="2000" kern="1200" baseline="0">
              <a:latin typeface="+mn-lt"/>
              <a:ea typeface="+mn-ea"/>
              <a:cs typeface="+mn-cs"/>
            </a:endParaRPr>
          </a:p>
          <a:p>
            <a:pPr lvl="3" defTabSz="914400">
              <a:lnSpc>
                <a:spcPct val="80000"/>
              </a:lnSpc>
            </a:pPr>
            <a:r>
              <a:rPr lang="en-US" altLang="zh-CN" sz="1800" kern="1200" baseline="0">
                <a:latin typeface="+mn-lt"/>
                <a:ea typeface="+mn-ea"/>
                <a:cs typeface="+mn-cs"/>
              </a:rPr>
              <a:t>clarify user roles and behaviors and make fine adjustments to assumptions about task and information needs</a:t>
            </a:r>
            <a:endParaRPr lang="en-US" altLang="zh-CN" sz="1800" kern="1200" baseline="0">
              <a:latin typeface="+mn-lt"/>
              <a:ea typeface="+mn-ea"/>
              <a:cs typeface="+mn-cs"/>
            </a:endParaRPr>
          </a:p>
          <a:p>
            <a:pPr lvl="3" defTabSz="914400">
              <a:lnSpc>
                <a:spcPct val="80000"/>
              </a:lnSpc>
            </a:pPr>
            <a:r>
              <a:rPr lang="en-US" altLang="zh-CN" sz="1800" kern="1200" baseline="0">
                <a:latin typeface="+mn-lt"/>
                <a:ea typeface="+mn-ea"/>
                <a:cs typeface="+mn-cs"/>
              </a:rPr>
              <a:t>more closed-ended questions</a:t>
            </a:r>
            <a:endParaRPr lang="en-US" altLang="zh-CN" sz="1800" kern="1200" baseline="0">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319489"/>
          <p:cNvSpPr>
            <a:spLocks noGrp="1"/>
          </p:cNvSpPr>
          <p:nvPr>
            <p:ph type="title"/>
          </p:nvPr>
        </p:nvSpPr>
        <p:spPr>
          <a:ln/>
        </p:spPr>
        <p:txBody>
          <a:bodyPr anchor="b"/>
          <a:p>
            <a:r>
              <a:rPr lang="en-US" altLang="en-US" sz="4000"/>
              <a:t>Conducting Ethnographic Interviews</a:t>
            </a:r>
            <a:endParaRPr lang="en-US" altLang="zh-CN" sz="4000"/>
          </a:p>
        </p:txBody>
      </p:sp>
      <p:sp>
        <p:nvSpPr>
          <p:cNvPr id="60418" name="文本占位符 319490"/>
          <p:cNvSpPr>
            <a:spLocks noGrp="1"/>
          </p:cNvSpPr>
          <p:nvPr>
            <p:ph idx="1"/>
          </p:nvPr>
        </p:nvSpPr>
        <p:spPr>
          <a:ln/>
        </p:spPr>
        <p:txBody>
          <a:bodyPr anchor="t"/>
          <a:p>
            <a:pPr defTabSz="914400">
              <a:lnSpc>
                <a:spcPct val="80000"/>
              </a:lnSpc>
              <a:buSzPct val="75000"/>
            </a:pPr>
            <a:r>
              <a:rPr lang="en-US" altLang="zh-CN" sz="2800" kern="1200" baseline="0">
                <a:latin typeface="+mn-lt"/>
                <a:ea typeface="+mn-ea"/>
                <a:cs typeface="+mn-cs"/>
              </a:rPr>
              <a:t>Basic methods</a:t>
            </a:r>
            <a:endParaRPr lang="en-US" altLang="zh-CN" sz="28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Interview where the interaction happens</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Avoid a fixed set of questions</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Assume the role of an apprentice, not an expert</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Use open-ended and closed-ended questions to direct the discussion</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Focus on goals first and tasks second</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Avoid making the user a designer</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Avoid discussing technology</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Encourage storytelling</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Ask for a show-and-tell</a:t>
            </a:r>
            <a:endParaRPr lang="en-US" altLang="zh-CN" sz="2400" kern="1200" baseline="0">
              <a:latin typeface="+mn-lt"/>
              <a:ea typeface="+mn-ea"/>
              <a:cs typeface="+mn-cs"/>
            </a:endParaRPr>
          </a:p>
          <a:p>
            <a:pPr lvl="1" defTabSz="914400">
              <a:lnSpc>
                <a:spcPct val="80000"/>
              </a:lnSpc>
              <a:buSzPct val="75000"/>
            </a:pPr>
            <a:r>
              <a:rPr lang="en-US" altLang="zh-CN" sz="2400" kern="1200" baseline="0">
                <a:latin typeface="+mn-lt"/>
                <a:ea typeface="+mn-ea"/>
                <a:cs typeface="+mn-cs"/>
              </a:rPr>
              <a:t>Avoid leading questions</a:t>
            </a:r>
            <a:endParaRPr lang="en-US" altLang="zh-CN" sz="2400" kern="1200" baseline="0">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321537"/>
          <p:cNvSpPr>
            <a:spLocks noGrp="1"/>
          </p:cNvSpPr>
          <p:nvPr>
            <p:ph type="title"/>
          </p:nvPr>
        </p:nvSpPr>
        <p:spPr>
          <a:ln/>
        </p:spPr>
        <p:txBody>
          <a:bodyPr anchor="b"/>
          <a:p>
            <a:r>
              <a:rPr lang="en-US" altLang="en-US" sz="4000"/>
              <a:t>Conducting Ethnographic Interviews</a:t>
            </a:r>
            <a:endParaRPr lang="en-US" altLang="zh-CN" sz="4000"/>
          </a:p>
        </p:txBody>
      </p:sp>
      <p:sp>
        <p:nvSpPr>
          <p:cNvPr id="61442" name="文本占位符 321538"/>
          <p:cNvSpPr>
            <a:spLocks noGrp="1"/>
          </p:cNvSpPr>
          <p:nvPr>
            <p:ph idx="1"/>
          </p:nvPr>
        </p:nvSpPr>
        <p:spPr>
          <a:ln/>
        </p:spPr>
        <p:txBody>
          <a:bodyPr anchor="t"/>
          <a:p>
            <a:pPr defTabSz="914400">
              <a:buSzPct val="75000"/>
            </a:pPr>
            <a:r>
              <a:rPr lang="en-US" altLang="zh-CN" sz="2800" kern="1200" baseline="0">
                <a:latin typeface="+mn-lt"/>
                <a:ea typeface="+mn-ea"/>
                <a:cs typeface="+mn-cs"/>
              </a:rPr>
              <a:t>Basic methods——Interview where the interaction happens</a:t>
            </a:r>
            <a:endParaRPr lang="en-US" altLang="zh-CN" sz="2800" kern="1200" baseline="0">
              <a:latin typeface="+mn-lt"/>
              <a:ea typeface="+mn-ea"/>
              <a:cs typeface="+mn-cs"/>
            </a:endParaRPr>
          </a:p>
          <a:p>
            <a:pPr lvl="1" defTabSz="914400">
              <a:buSzPct val="75000"/>
            </a:pPr>
            <a:r>
              <a:rPr lang="en-US" altLang="zh-CN" sz="2400" kern="1200" baseline="0">
                <a:latin typeface="+mn-lt"/>
                <a:ea typeface="+mn-ea"/>
                <a:cs typeface="+mn-cs"/>
              </a:rPr>
              <a:t>Subjects be interviewed in the places where they actually use the products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It is likely to be crawling with clues about tasks the interviewee might not have mentioned.</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Notice</a:t>
            </a:r>
            <a:endParaRPr lang="en-US" altLang="zh-CN" sz="2400" kern="1200" baseline="0">
              <a:latin typeface="+mn-lt"/>
              <a:ea typeface="+mn-ea"/>
              <a:cs typeface="+mn-cs"/>
            </a:endParaRPr>
          </a:p>
          <a:p>
            <a:pPr lvl="2" defTabSz="914400">
              <a:buSzPct val="65000"/>
            </a:pPr>
            <a:r>
              <a:rPr lang="en-US" altLang="zh-CN" sz="2000" kern="1200" baseline="0">
                <a:latin typeface="+mn-lt"/>
                <a:ea typeface="+mn-ea"/>
                <a:cs typeface="+mn-cs"/>
              </a:rPr>
              <a:t>the kind of information he needs</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inadequate systems</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the frequency and priority of tasks</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the kind of work flows he follows</a:t>
            </a:r>
            <a:endParaRPr lang="en-US" altLang="zh-CN" sz="2000" kern="1200" baseline="0">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322561"/>
          <p:cNvSpPr>
            <a:spLocks noGrp="1"/>
          </p:cNvSpPr>
          <p:nvPr>
            <p:ph type="title"/>
          </p:nvPr>
        </p:nvSpPr>
        <p:spPr>
          <a:ln/>
        </p:spPr>
        <p:txBody>
          <a:bodyPr anchor="b"/>
          <a:p>
            <a:r>
              <a:rPr lang="en-US" altLang="en-US" sz="4000"/>
              <a:t>Conducting Ethnographic Interviews</a:t>
            </a:r>
            <a:endParaRPr lang="en-US" altLang="zh-CN" sz="4000"/>
          </a:p>
        </p:txBody>
      </p:sp>
      <p:sp>
        <p:nvSpPr>
          <p:cNvPr id="62466" name="文本占位符 322562"/>
          <p:cNvSpPr>
            <a:spLocks noGrp="1"/>
          </p:cNvSpPr>
          <p:nvPr>
            <p:ph idx="1"/>
          </p:nvPr>
        </p:nvSpPr>
        <p:spPr>
          <a:ln/>
        </p:spPr>
        <p:txBody>
          <a:bodyPr anchor="t"/>
          <a:p>
            <a:pPr defTabSz="914400">
              <a:lnSpc>
                <a:spcPct val="90000"/>
              </a:lnSpc>
              <a:buSzPct val="75000"/>
            </a:pPr>
            <a:r>
              <a:rPr lang="en-US" altLang="zh-CN" kern="1200" baseline="0">
                <a:latin typeface="+mn-lt"/>
                <a:ea typeface="+mn-ea"/>
                <a:cs typeface="+mn-cs"/>
              </a:rPr>
              <a:t>Basic methods——Avoid a fixed set of questions</a:t>
            </a:r>
            <a:endParaRPr lang="en-US" altLang="zh-CN" kern="1200" baseline="0">
              <a:latin typeface="+mn-lt"/>
              <a:ea typeface="+mn-ea"/>
              <a:cs typeface="+mn-cs"/>
            </a:endParaRPr>
          </a:p>
          <a:p>
            <a:pPr lvl="1" defTabSz="914400">
              <a:lnSpc>
                <a:spcPct val="90000"/>
              </a:lnSpc>
              <a:buSzPct val="75000"/>
            </a:pPr>
            <a:r>
              <a:rPr lang="en-US" altLang="zh-CN" kern="1200" baseline="0">
                <a:latin typeface="+mn-lt"/>
                <a:ea typeface="+mn-ea"/>
                <a:cs typeface="+mn-cs"/>
              </a:rPr>
              <a:t>it’s certainly useful to have </a:t>
            </a:r>
            <a:r>
              <a:rPr lang="en-US" altLang="zh-CN" i="1" kern="1200" baseline="0">
                <a:latin typeface="+mn-lt"/>
                <a:ea typeface="+mn-ea"/>
                <a:cs typeface="+mn-cs"/>
              </a:rPr>
              <a:t>types </a:t>
            </a:r>
            <a:r>
              <a:rPr lang="en-US" altLang="zh-CN" kern="1200" baseline="0">
                <a:latin typeface="+mn-lt"/>
                <a:ea typeface="+mn-ea"/>
                <a:cs typeface="+mn-cs"/>
              </a:rPr>
              <a:t>of questions in mind.</a:t>
            </a:r>
            <a:endParaRPr lang="en-US" altLang="zh-CN" kern="1200" baseline="0">
              <a:latin typeface="+mn-lt"/>
              <a:ea typeface="+mn-ea"/>
              <a:cs typeface="+mn-cs"/>
            </a:endParaRPr>
          </a:p>
          <a:p>
            <a:pPr lvl="1" defTabSz="914400">
              <a:lnSpc>
                <a:spcPct val="90000"/>
              </a:lnSpc>
              <a:buSzPct val="75000"/>
            </a:pPr>
            <a:r>
              <a:rPr lang="en-US" altLang="zh-CN" kern="1200" baseline="0">
                <a:latin typeface="+mn-lt"/>
                <a:ea typeface="+mn-ea"/>
                <a:cs typeface="+mn-cs"/>
              </a:rPr>
              <a:t>some goal-oriented questions to consider:</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Goals—What makes a good day? A bad day?</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Opportunity—What activities currently waste your time?</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Priorities—What is most important to you?</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Information—What helps you make decisions?</a:t>
            </a:r>
            <a:endParaRPr lang="en-US" altLang="zh-CN" kern="1200" baseline="0">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323585"/>
          <p:cNvSpPr>
            <a:spLocks noGrp="1"/>
          </p:cNvSpPr>
          <p:nvPr>
            <p:ph type="title"/>
          </p:nvPr>
        </p:nvSpPr>
        <p:spPr>
          <a:ln/>
        </p:spPr>
        <p:txBody>
          <a:bodyPr anchor="b"/>
          <a:p>
            <a:r>
              <a:rPr lang="en-US" altLang="en-US" sz="4000"/>
              <a:t>Conducting Ethnographic Interviews</a:t>
            </a:r>
            <a:endParaRPr lang="en-US" altLang="zh-CN" sz="4000"/>
          </a:p>
        </p:txBody>
      </p:sp>
      <p:sp>
        <p:nvSpPr>
          <p:cNvPr id="63490" name="文本占位符 323586"/>
          <p:cNvSpPr>
            <a:spLocks noGrp="1"/>
          </p:cNvSpPr>
          <p:nvPr>
            <p:ph idx="1"/>
          </p:nvPr>
        </p:nvSpPr>
        <p:spPr>
          <a:ln/>
        </p:spPr>
        <p:txBody>
          <a:bodyPr anchor="t"/>
          <a:p>
            <a:pPr defTabSz="914400">
              <a:lnSpc>
                <a:spcPct val="90000"/>
              </a:lnSpc>
              <a:buSzPct val="75000"/>
            </a:pPr>
            <a:r>
              <a:rPr lang="en-US" altLang="zh-CN" kern="1200" baseline="0">
                <a:latin typeface="+mn-lt"/>
                <a:ea typeface="+mn-ea"/>
                <a:cs typeface="+mn-cs"/>
              </a:rPr>
              <a:t>Basic methods——Avoid a fixed set of questions</a:t>
            </a:r>
            <a:endParaRPr lang="en-US" altLang="zh-CN" kern="1200" baseline="0">
              <a:latin typeface="+mn-lt"/>
              <a:ea typeface="+mn-ea"/>
              <a:cs typeface="+mn-cs"/>
            </a:endParaRPr>
          </a:p>
          <a:p>
            <a:pPr lvl="1" defTabSz="914400">
              <a:lnSpc>
                <a:spcPct val="90000"/>
              </a:lnSpc>
              <a:buSzPct val="75000"/>
            </a:pPr>
            <a:r>
              <a:rPr lang="en-US" altLang="zh-CN" kern="1200" baseline="0">
                <a:latin typeface="+mn-lt"/>
                <a:ea typeface="+mn-ea"/>
                <a:cs typeface="+mn-cs"/>
              </a:rPr>
              <a:t>system-oriented question:</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Function—What are the most common things you do with the product?</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Frequency—What parts of the product do you use most?</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Preference—What are your favorite aspects of the product? What drives you crazy?</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Failure—How do you work around problems?</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Expertise</a:t>
            </a:r>
            <a:r>
              <a:rPr lang="en-US" altLang="zh-CN" i="1" kern="1200" baseline="0">
                <a:latin typeface="+mn-lt"/>
                <a:ea typeface="+mn-ea"/>
                <a:cs typeface="+mn-cs"/>
              </a:rPr>
              <a:t>—</a:t>
            </a:r>
            <a:r>
              <a:rPr lang="en-US" altLang="zh-CN" kern="1200" baseline="0">
                <a:latin typeface="+mn-lt"/>
                <a:ea typeface="+mn-ea"/>
                <a:cs typeface="+mn-cs"/>
              </a:rPr>
              <a:t>What shortcuts do you employ?</a:t>
            </a:r>
            <a:endParaRPr lang="en-US" altLang="zh-CN" kern="1200" baseline="0">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320513"/>
          <p:cNvSpPr>
            <a:spLocks noGrp="1"/>
          </p:cNvSpPr>
          <p:nvPr>
            <p:ph type="title"/>
          </p:nvPr>
        </p:nvSpPr>
        <p:spPr>
          <a:ln/>
        </p:spPr>
        <p:txBody>
          <a:bodyPr anchor="b"/>
          <a:p>
            <a:r>
              <a:rPr lang="en-US" altLang="en-US" sz="4000"/>
              <a:t>Conducting Ethnographic Interviews</a:t>
            </a:r>
            <a:endParaRPr lang="en-US" altLang="zh-CN" sz="4000"/>
          </a:p>
        </p:txBody>
      </p:sp>
      <p:sp>
        <p:nvSpPr>
          <p:cNvPr id="64514" name="文本占位符 320514"/>
          <p:cNvSpPr>
            <a:spLocks noGrp="1"/>
          </p:cNvSpPr>
          <p:nvPr>
            <p:ph idx="1"/>
          </p:nvPr>
        </p:nvSpPr>
        <p:spPr>
          <a:ln/>
        </p:spPr>
        <p:txBody>
          <a:bodyPr anchor="t"/>
          <a:p>
            <a:pPr defTabSz="914400">
              <a:lnSpc>
                <a:spcPct val="90000"/>
              </a:lnSpc>
              <a:buSzPct val="75000"/>
            </a:pPr>
            <a:r>
              <a:rPr lang="en-US" altLang="zh-CN" kern="1200" baseline="0">
                <a:latin typeface="+mn-lt"/>
                <a:ea typeface="+mn-ea"/>
                <a:cs typeface="+mn-cs"/>
              </a:rPr>
              <a:t>Basic methods——Avoid a fixed set of questions</a:t>
            </a:r>
            <a:endParaRPr lang="en-US" altLang="zh-CN" kern="1200" baseline="0">
              <a:latin typeface="+mn-lt"/>
              <a:ea typeface="+mn-ea"/>
              <a:cs typeface="+mn-cs"/>
            </a:endParaRPr>
          </a:p>
          <a:p>
            <a:pPr lvl="1" defTabSz="914400">
              <a:lnSpc>
                <a:spcPct val="90000"/>
              </a:lnSpc>
              <a:buSzPct val="75000"/>
            </a:pPr>
            <a:r>
              <a:rPr lang="en-US" altLang="zh-CN" kern="1200" baseline="0">
                <a:latin typeface="+mn-lt"/>
                <a:ea typeface="+mn-ea"/>
                <a:cs typeface="+mn-cs"/>
              </a:rPr>
              <a:t>For business products, work flow-oriented questions can be helpful:</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Process—What did you do when you first came in today? What did you do after that?</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Occurrence and recurrence—How often do you do this? What things do you do weekly or monthly, but not every day?</a:t>
            </a:r>
            <a:endParaRPr lang="en-US" altLang="zh-CN" kern="1200" baseline="0">
              <a:latin typeface="+mn-lt"/>
              <a:ea typeface="+mn-ea"/>
              <a:cs typeface="+mn-cs"/>
            </a:endParaRPr>
          </a:p>
          <a:p>
            <a:pPr lvl="2" defTabSz="914400">
              <a:lnSpc>
                <a:spcPct val="90000"/>
              </a:lnSpc>
              <a:buSzPct val="65000"/>
            </a:pPr>
            <a:r>
              <a:rPr lang="en-US" altLang="zh-CN" kern="1200" baseline="0">
                <a:latin typeface="+mn-lt"/>
                <a:ea typeface="+mn-ea"/>
                <a:cs typeface="+mn-cs"/>
              </a:rPr>
              <a:t>Exception—What constitutes a typical day? What would be an unusual event?</a:t>
            </a:r>
            <a:endParaRPr lang="en-US" altLang="zh-CN" kern="1200" baseline="0">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324609"/>
          <p:cNvSpPr>
            <a:spLocks noGrp="1"/>
          </p:cNvSpPr>
          <p:nvPr>
            <p:ph type="title"/>
          </p:nvPr>
        </p:nvSpPr>
        <p:spPr>
          <a:ln/>
        </p:spPr>
        <p:txBody>
          <a:bodyPr anchor="b"/>
          <a:p>
            <a:r>
              <a:rPr lang="en-US" altLang="en-US" sz="4000"/>
              <a:t>Conducting Ethnographic Interviews</a:t>
            </a:r>
            <a:endParaRPr lang="en-US" altLang="zh-CN" sz="4000"/>
          </a:p>
        </p:txBody>
      </p:sp>
      <p:sp>
        <p:nvSpPr>
          <p:cNvPr id="65538" name="文本占位符 324610"/>
          <p:cNvSpPr>
            <a:spLocks noGrp="1"/>
          </p:cNvSpPr>
          <p:nvPr>
            <p:ph idx="1"/>
          </p:nvPr>
        </p:nvSpPr>
        <p:spPr>
          <a:ln/>
        </p:spPr>
        <p:txBody>
          <a:bodyPr anchor="t"/>
          <a:p>
            <a:pPr defTabSz="914400">
              <a:buSzPct val="75000"/>
            </a:pPr>
            <a:r>
              <a:rPr lang="en-US" altLang="zh-CN" kern="1200" baseline="0">
                <a:latin typeface="+mn-lt"/>
                <a:ea typeface="+mn-ea"/>
                <a:cs typeface="+mn-cs"/>
              </a:rPr>
              <a:t>Basic methods——Avoid a fixed set of questions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Aspiration—What do you see yourself doing five years from now?</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Avoidance—What would you prefer not to do? What do you procrastinate on?</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Motivation—What do you enjoy most about your job (or lifestyle)? What do you always tackle first?</a:t>
            </a:r>
            <a:endParaRPr lang="en-US" altLang="zh-CN" kern="1200" baseline="0">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325633"/>
          <p:cNvSpPr>
            <a:spLocks noGrp="1"/>
          </p:cNvSpPr>
          <p:nvPr>
            <p:ph type="title"/>
          </p:nvPr>
        </p:nvSpPr>
        <p:spPr>
          <a:ln/>
        </p:spPr>
        <p:txBody>
          <a:bodyPr anchor="b"/>
          <a:p>
            <a:r>
              <a:rPr lang="en-US" altLang="en-US" sz="4000"/>
              <a:t>Conducting Ethnographic Interviews</a:t>
            </a:r>
            <a:endParaRPr lang="en-US" altLang="zh-CN" sz="4000"/>
          </a:p>
        </p:txBody>
      </p:sp>
      <p:sp>
        <p:nvSpPr>
          <p:cNvPr id="66562" name="文本占位符 325634"/>
          <p:cNvSpPr>
            <a:spLocks noGrp="1"/>
          </p:cNvSpPr>
          <p:nvPr>
            <p:ph idx="1"/>
          </p:nvPr>
        </p:nvSpPr>
        <p:spPr>
          <a:ln/>
        </p:spPr>
        <p:txBody>
          <a:bodyPr anchor="t"/>
          <a:p>
            <a:pPr defTabSz="914400">
              <a:buSzPct val="75000"/>
            </a:pPr>
            <a:r>
              <a:rPr lang="en-US" altLang="zh-CN" kern="1200" baseline="0">
                <a:latin typeface="+mn-lt"/>
                <a:ea typeface="+mn-ea"/>
                <a:cs typeface="+mn-cs"/>
              </a:rPr>
              <a:t>Assume the role of an apprentice, not an expert</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take on the role of the apprentice</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don’t be afraid to ask naive questions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be a sympathetic and receptive listener</a:t>
            </a:r>
            <a:endParaRPr lang="en-US" altLang="zh-CN" kern="1200" baseline="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84673"/>
          <p:cNvSpPr>
            <a:spLocks noGrp="1"/>
          </p:cNvSpPr>
          <p:nvPr>
            <p:ph type="title"/>
          </p:nvPr>
        </p:nvSpPr>
        <p:spPr>
          <a:ln/>
        </p:spPr>
        <p:txBody>
          <a:bodyPr anchor="b"/>
          <a:p>
            <a:r>
              <a:rPr lang="en-US" altLang="zh-CN"/>
              <a:t>Research Methods for Designer</a:t>
            </a:r>
            <a:endParaRPr lang="en-US" altLang="zh-CN"/>
          </a:p>
        </p:txBody>
      </p:sp>
      <p:pic>
        <p:nvPicPr>
          <p:cNvPr id="25602" name="图片 284675"/>
          <p:cNvPicPr>
            <a:picLocks noChangeAspect="1"/>
          </p:cNvPicPr>
          <p:nvPr/>
        </p:nvPicPr>
        <p:blipFill>
          <a:blip r:embed="rId1"/>
          <a:stretch>
            <a:fillRect/>
          </a:stretch>
        </p:blipFill>
        <p:spPr>
          <a:xfrm>
            <a:off x="323850" y="2205038"/>
            <a:ext cx="8713788" cy="390525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326657"/>
          <p:cNvSpPr>
            <a:spLocks noGrp="1"/>
          </p:cNvSpPr>
          <p:nvPr>
            <p:ph type="title"/>
          </p:nvPr>
        </p:nvSpPr>
        <p:spPr>
          <a:ln/>
        </p:spPr>
        <p:txBody>
          <a:bodyPr anchor="b"/>
          <a:p>
            <a:r>
              <a:rPr lang="en-US" altLang="en-US" sz="4000"/>
              <a:t>Conducting Ethnographic Interviews</a:t>
            </a:r>
            <a:endParaRPr lang="en-US" altLang="zh-CN" sz="4000"/>
          </a:p>
        </p:txBody>
      </p:sp>
      <p:sp>
        <p:nvSpPr>
          <p:cNvPr id="67586" name="文本占位符 326658"/>
          <p:cNvSpPr>
            <a:spLocks noGrp="1"/>
          </p:cNvSpPr>
          <p:nvPr>
            <p:ph idx="1"/>
          </p:nvPr>
        </p:nvSpPr>
        <p:spPr>
          <a:ln/>
        </p:spPr>
        <p:txBody>
          <a:bodyPr anchor="t"/>
          <a:p>
            <a:pPr defTabSz="914400">
              <a:buSzPct val="75000"/>
            </a:pPr>
            <a:r>
              <a:rPr lang="en-US" altLang="zh-CN" sz="2800" kern="1200" baseline="0">
                <a:latin typeface="+mn-lt"/>
                <a:ea typeface="+mn-ea"/>
                <a:cs typeface="+mn-cs"/>
              </a:rPr>
              <a:t>Use open-ended and closed-ended questions to direct the discussion</a:t>
            </a:r>
            <a:endParaRPr lang="en-US" altLang="zh-CN" sz="2800" kern="1200" baseline="0">
              <a:latin typeface="+mn-lt"/>
              <a:ea typeface="+mn-ea"/>
              <a:cs typeface="+mn-cs"/>
            </a:endParaRPr>
          </a:p>
          <a:p>
            <a:pPr lvl="1" defTabSz="914400">
              <a:buSzPct val="75000"/>
            </a:pPr>
            <a:r>
              <a:rPr lang="en-US" altLang="zh-CN" sz="2400" i="1" kern="1200" baseline="0">
                <a:latin typeface="+mn-lt"/>
                <a:ea typeface="+mn-ea"/>
                <a:cs typeface="+mn-cs"/>
              </a:rPr>
              <a:t>Open-ended questions </a:t>
            </a:r>
            <a:endParaRPr lang="en-US" altLang="zh-CN" sz="2400" i="1" kern="1200" baseline="0">
              <a:latin typeface="+mn-lt"/>
              <a:ea typeface="+mn-ea"/>
              <a:cs typeface="+mn-cs"/>
            </a:endParaRPr>
          </a:p>
          <a:p>
            <a:pPr lvl="2" defTabSz="914400">
              <a:buSzPct val="65000"/>
            </a:pPr>
            <a:r>
              <a:rPr lang="en-US" altLang="zh-CN" sz="2000" kern="1200" baseline="0">
                <a:latin typeface="+mn-lt"/>
                <a:ea typeface="+mn-ea"/>
                <a:cs typeface="+mn-cs"/>
              </a:rPr>
              <a:t>encourage detailed responses from the interviewee</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typical open-ended questions begin with “Why,” “How,” or “What.”</a:t>
            </a:r>
            <a:endParaRPr lang="en-US" altLang="zh-CN" sz="2000" kern="1200" baseline="0">
              <a:latin typeface="+mn-lt"/>
              <a:ea typeface="+mn-ea"/>
              <a:cs typeface="+mn-cs"/>
            </a:endParaRPr>
          </a:p>
          <a:p>
            <a:pPr lvl="1" defTabSz="914400">
              <a:buSzPct val="75000"/>
            </a:pPr>
            <a:r>
              <a:rPr lang="en-US" altLang="zh-CN" sz="2400" i="1" kern="1200" baseline="0">
                <a:latin typeface="+mn-lt"/>
                <a:ea typeface="+mn-ea"/>
                <a:cs typeface="+mn-cs"/>
              </a:rPr>
              <a:t>Closed-ended questions</a:t>
            </a:r>
            <a:endParaRPr lang="en-US" altLang="zh-CN" sz="2400" i="1" kern="1200" baseline="0">
              <a:latin typeface="+mn-lt"/>
              <a:ea typeface="+mn-ea"/>
              <a:cs typeface="+mn-cs"/>
            </a:endParaRPr>
          </a:p>
          <a:p>
            <a:pPr lvl="2" defTabSz="914400">
              <a:buSzPct val="65000"/>
            </a:pPr>
            <a:r>
              <a:rPr lang="en-US" altLang="zh-CN" sz="2000" kern="1200" baseline="0">
                <a:latin typeface="+mn-lt"/>
                <a:ea typeface="+mn-ea"/>
                <a:cs typeface="+mn-cs"/>
              </a:rPr>
              <a:t>encourage a brief response</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closed-ended questions generally expect a yes or no answer and typically begin with “Did you,” “Do you,” or “Would you.”</a:t>
            </a:r>
            <a:endParaRPr lang="en-US" altLang="zh-CN" sz="2000" kern="1200" baseline="0">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327681"/>
          <p:cNvSpPr>
            <a:spLocks noGrp="1"/>
          </p:cNvSpPr>
          <p:nvPr>
            <p:ph type="title"/>
          </p:nvPr>
        </p:nvSpPr>
        <p:spPr>
          <a:ln/>
        </p:spPr>
        <p:txBody>
          <a:bodyPr anchor="b"/>
          <a:p>
            <a:r>
              <a:rPr lang="en-US" altLang="en-US" sz="4000"/>
              <a:t>Conducting Ethnographic Interviews</a:t>
            </a:r>
            <a:endParaRPr lang="en-US" altLang="zh-CN" sz="4000"/>
          </a:p>
        </p:txBody>
      </p:sp>
      <p:sp>
        <p:nvSpPr>
          <p:cNvPr id="68610" name="文本占位符 327682"/>
          <p:cNvSpPr>
            <a:spLocks noGrp="1"/>
          </p:cNvSpPr>
          <p:nvPr>
            <p:ph idx="1"/>
          </p:nvPr>
        </p:nvSpPr>
        <p:spPr>
          <a:ln/>
        </p:spPr>
        <p:txBody>
          <a:bodyPr anchor="t"/>
          <a:p>
            <a:pPr defTabSz="914400">
              <a:buSzPct val="75000"/>
            </a:pPr>
            <a:r>
              <a:rPr lang="en-US" altLang="zh-CN" kern="1200" baseline="0">
                <a:latin typeface="+mn-lt"/>
                <a:ea typeface="+mn-ea"/>
                <a:cs typeface="+mn-cs"/>
              </a:rPr>
              <a:t>Focus on goals first and tasks second</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what motivates the behaviors of individuals in different roles</a:t>
            </a:r>
            <a:endParaRPr lang="en-US" altLang="zh-CN" kern="1200" baseline="0">
              <a:latin typeface="+mn-lt"/>
              <a:ea typeface="+mn-ea"/>
              <a:cs typeface="+mn-cs"/>
            </a:endParaRPr>
          </a:p>
          <a:p>
            <a:pPr lvl="1" defTabSz="914400">
              <a:buSzPct val="75000"/>
            </a:pPr>
            <a:r>
              <a:rPr lang="en-US" altLang="zh-CN" i="1" kern="1200" baseline="0">
                <a:latin typeface="+mn-lt"/>
                <a:ea typeface="+mn-ea"/>
                <a:cs typeface="+mn-cs"/>
              </a:rPr>
              <a:t>how </a:t>
            </a:r>
            <a:r>
              <a:rPr lang="en-US" altLang="zh-CN" kern="1200" baseline="0">
                <a:latin typeface="+mn-lt"/>
                <a:ea typeface="+mn-ea"/>
                <a:cs typeface="+mn-cs"/>
              </a:rPr>
              <a:t>they hope to ultimately accomplish this goal</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not the </a:t>
            </a:r>
            <a:r>
              <a:rPr lang="en-US" altLang="zh-CN" i="1" kern="1200" baseline="0">
                <a:latin typeface="+mn-lt"/>
                <a:ea typeface="+mn-ea"/>
                <a:cs typeface="+mn-cs"/>
              </a:rPr>
              <a:t>what </a:t>
            </a:r>
            <a:r>
              <a:rPr lang="en-US" altLang="zh-CN" kern="1200" baseline="0">
                <a:latin typeface="+mn-lt"/>
                <a:ea typeface="+mn-ea"/>
                <a:cs typeface="+mn-cs"/>
              </a:rPr>
              <a:t>of the tasks they perform</a:t>
            </a:r>
            <a:endParaRPr lang="en-US" altLang="zh-CN" kern="1200" baseline="0">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328705"/>
          <p:cNvSpPr>
            <a:spLocks noGrp="1"/>
          </p:cNvSpPr>
          <p:nvPr>
            <p:ph type="title"/>
          </p:nvPr>
        </p:nvSpPr>
        <p:spPr>
          <a:ln/>
        </p:spPr>
        <p:txBody>
          <a:bodyPr anchor="b"/>
          <a:p>
            <a:r>
              <a:rPr lang="en-US" altLang="en-US" sz="4000"/>
              <a:t>Conducting Ethnographic Interviews</a:t>
            </a:r>
            <a:endParaRPr lang="en-US" altLang="zh-CN" sz="4000"/>
          </a:p>
        </p:txBody>
      </p:sp>
      <p:sp>
        <p:nvSpPr>
          <p:cNvPr id="69634" name="文本占位符 328706"/>
          <p:cNvSpPr>
            <a:spLocks noGrp="1"/>
          </p:cNvSpPr>
          <p:nvPr>
            <p:ph idx="1"/>
          </p:nvPr>
        </p:nvSpPr>
        <p:spPr>
          <a:ln/>
        </p:spPr>
        <p:txBody>
          <a:bodyPr anchor="t"/>
          <a:p>
            <a:pPr defTabSz="914400">
              <a:buSzPct val="75000"/>
            </a:pPr>
            <a:r>
              <a:rPr lang="en-US" altLang="zh-CN" kern="1200" baseline="0">
                <a:latin typeface="+mn-lt"/>
                <a:ea typeface="+mn-ea"/>
                <a:cs typeface="+mn-cs"/>
              </a:rPr>
              <a:t>Avoid making the user a designer</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Guide the interviewee toward examining problems and away from expressing solutions.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If a user blurts out an interesting idea, ask, “What problem would that solve for you?” or “Why would that be a good solution?”</a:t>
            </a:r>
            <a:endParaRPr lang="en-US" altLang="zh-CN" kern="1200" baseline="0">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329729"/>
          <p:cNvSpPr>
            <a:spLocks noGrp="1"/>
          </p:cNvSpPr>
          <p:nvPr>
            <p:ph type="title"/>
          </p:nvPr>
        </p:nvSpPr>
        <p:spPr>
          <a:ln/>
        </p:spPr>
        <p:txBody>
          <a:bodyPr anchor="b"/>
          <a:p>
            <a:r>
              <a:rPr lang="en-US" altLang="en-US" sz="4000"/>
              <a:t>Conducting Ethnographic Interviews</a:t>
            </a:r>
            <a:endParaRPr lang="en-US" altLang="zh-CN" sz="4000"/>
          </a:p>
        </p:txBody>
      </p:sp>
      <p:sp>
        <p:nvSpPr>
          <p:cNvPr id="70658" name="文本占位符 329730"/>
          <p:cNvSpPr>
            <a:spLocks noGrp="1"/>
          </p:cNvSpPr>
          <p:nvPr>
            <p:ph idx="1"/>
          </p:nvPr>
        </p:nvSpPr>
        <p:spPr>
          <a:ln/>
        </p:spPr>
        <p:txBody>
          <a:bodyPr anchor="t"/>
          <a:p>
            <a:pPr defTabSz="914400">
              <a:buSzPct val="75000"/>
            </a:pPr>
            <a:r>
              <a:rPr lang="en-US" altLang="zh-CN" kern="1200" baseline="0">
                <a:latin typeface="+mn-lt"/>
                <a:ea typeface="+mn-ea"/>
                <a:cs typeface="+mn-cs"/>
              </a:rPr>
              <a:t>Avoid discussing technology</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don’t treat the user like a software engineer</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If an interview subject insists on talking about how the product should be implemented, return to his goals and motivations by asking, “How would that help you?”</a:t>
            </a:r>
            <a:endParaRPr lang="en-US" altLang="zh-CN" kern="1200" baseline="0">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330753"/>
          <p:cNvSpPr>
            <a:spLocks noGrp="1"/>
          </p:cNvSpPr>
          <p:nvPr>
            <p:ph type="title"/>
          </p:nvPr>
        </p:nvSpPr>
        <p:spPr>
          <a:ln/>
        </p:spPr>
        <p:txBody>
          <a:bodyPr anchor="b"/>
          <a:p>
            <a:r>
              <a:rPr lang="en-US" altLang="en-US" sz="4000"/>
              <a:t>Conducting Ethnographic Interviews</a:t>
            </a:r>
            <a:endParaRPr lang="en-US" altLang="zh-CN" sz="4000"/>
          </a:p>
        </p:txBody>
      </p:sp>
      <p:sp>
        <p:nvSpPr>
          <p:cNvPr id="71682" name="文本占位符 330754"/>
          <p:cNvSpPr>
            <a:spLocks noGrp="1"/>
          </p:cNvSpPr>
          <p:nvPr>
            <p:ph idx="1"/>
          </p:nvPr>
        </p:nvSpPr>
        <p:spPr>
          <a:ln/>
        </p:spPr>
        <p:txBody>
          <a:bodyPr anchor="t"/>
          <a:p>
            <a:pPr defTabSz="914400">
              <a:buSzPct val="75000"/>
            </a:pPr>
            <a:r>
              <a:rPr lang="en-US" altLang="zh-CN" kern="1200" baseline="0">
                <a:latin typeface="+mn-lt"/>
                <a:ea typeface="+mn-ea"/>
                <a:cs typeface="+mn-cs"/>
              </a:rPr>
              <a:t>Encourage storytelling</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Ask them </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how they use it</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what they think of it</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who else they interact with </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when using it</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where they go with it</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Encourage stories that deal with typical cases and also more exceptional ones.</a:t>
            </a:r>
            <a:endParaRPr lang="en-US" altLang="zh-CN" kern="1200" baseline="0">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331777"/>
          <p:cNvSpPr>
            <a:spLocks noGrp="1"/>
          </p:cNvSpPr>
          <p:nvPr>
            <p:ph type="title"/>
          </p:nvPr>
        </p:nvSpPr>
        <p:spPr>
          <a:ln/>
        </p:spPr>
        <p:txBody>
          <a:bodyPr anchor="b"/>
          <a:p>
            <a:r>
              <a:rPr lang="en-US" altLang="en-US" sz="4000"/>
              <a:t>Conducting Ethnographic Interviews</a:t>
            </a:r>
            <a:endParaRPr lang="en-US" altLang="zh-CN" sz="4000"/>
          </a:p>
        </p:txBody>
      </p:sp>
      <p:sp>
        <p:nvSpPr>
          <p:cNvPr id="72706" name="文本占位符 331778"/>
          <p:cNvSpPr>
            <a:spLocks noGrp="1"/>
          </p:cNvSpPr>
          <p:nvPr>
            <p:ph idx="1"/>
          </p:nvPr>
        </p:nvSpPr>
        <p:spPr>
          <a:ln/>
        </p:spPr>
        <p:txBody>
          <a:bodyPr anchor="t"/>
          <a:p>
            <a:pPr defTabSz="914400">
              <a:lnSpc>
                <a:spcPct val="90000"/>
              </a:lnSpc>
              <a:buSzPct val="75000"/>
            </a:pPr>
            <a:r>
              <a:rPr lang="en-US" altLang="zh-CN" sz="2800" kern="1200" baseline="0">
                <a:latin typeface="+mn-lt"/>
                <a:ea typeface="+mn-ea"/>
                <a:cs typeface="+mn-cs"/>
              </a:rPr>
              <a:t>Ask for a show-and-tell</a:t>
            </a:r>
            <a:endParaRPr lang="en-US" altLang="zh-CN" sz="2800" kern="1200" baseline="0">
              <a:latin typeface="+mn-lt"/>
              <a:ea typeface="+mn-ea"/>
              <a:cs typeface="+mn-cs"/>
            </a:endParaRPr>
          </a:p>
          <a:p>
            <a:pPr lvl="1" defTabSz="914400">
              <a:lnSpc>
                <a:spcPct val="90000"/>
              </a:lnSpc>
              <a:buSzPct val="75000"/>
            </a:pPr>
            <a:r>
              <a:rPr lang="en-US" altLang="zh-CN" sz="2400" kern="1200" baseline="0">
                <a:latin typeface="+mn-lt"/>
                <a:ea typeface="+mn-ea"/>
                <a:cs typeface="+mn-cs"/>
              </a:rPr>
              <a:t>it is often useful to ask the interviewee for a show-and-tell or </a:t>
            </a:r>
            <a:r>
              <a:rPr lang="en-US" altLang="zh-CN" sz="2400" i="1" kern="1200" baseline="0">
                <a:latin typeface="+mn-lt"/>
                <a:ea typeface="+mn-ea"/>
                <a:cs typeface="+mn-cs"/>
              </a:rPr>
              <a:t>grand tour </a:t>
            </a:r>
            <a:r>
              <a:rPr lang="en-US" altLang="zh-CN" sz="2400" kern="1200" baseline="0">
                <a:latin typeface="+mn-lt"/>
                <a:ea typeface="+mn-ea"/>
                <a:cs typeface="+mn-cs"/>
              </a:rPr>
              <a:t>of artifacts related to the design problem</a:t>
            </a:r>
            <a:endParaRPr lang="en-US" altLang="zh-CN" sz="2400" kern="1200" baseline="0">
              <a:latin typeface="+mn-lt"/>
              <a:ea typeface="+mn-ea"/>
              <a:cs typeface="+mn-cs"/>
            </a:endParaRPr>
          </a:p>
          <a:p>
            <a:pPr lvl="2" defTabSz="914400">
              <a:lnSpc>
                <a:spcPct val="90000"/>
              </a:lnSpc>
              <a:buSzPct val="65000"/>
            </a:pPr>
            <a:r>
              <a:rPr lang="en-US" altLang="zh-CN" sz="2000" kern="1200" baseline="0">
                <a:latin typeface="+mn-lt"/>
                <a:ea typeface="+mn-ea"/>
                <a:cs typeface="+mn-cs"/>
              </a:rPr>
              <a:t>These can be domain-related artifacts, software interfaces, paper systems, tours of the work environment, or ideally all of these</a:t>
            </a:r>
            <a:endParaRPr lang="en-US" altLang="zh-CN" sz="2000" kern="1200" baseline="0">
              <a:latin typeface="+mn-lt"/>
              <a:ea typeface="+mn-ea"/>
              <a:cs typeface="+mn-cs"/>
            </a:endParaRPr>
          </a:p>
          <a:p>
            <a:pPr lvl="1" defTabSz="914400">
              <a:lnSpc>
                <a:spcPct val="90000"/>
              </a:lnSpc>
              <a:buSzPct val="75000"/>
            </a:pPr>
            <a:r>
              <a:rPr lang="en-US" altLang="zh-CN" sz="2400" kern="1200" baseline="0">
                <a:latin typeface="+mn-lt"/>
                <a:ea typeface="+mn-ea"/>
                <a:cs typeface="+mn-cs"/>
              </a:rPr>
              <a:t>not to just record the artifacts themselves</a:t>
            </a:r>
            <a:endParaRPr lang="en-US" altLang="zh-CN" sz="2400" kern="1200" baseline="0">
              <a:latin typeface="+mn-lt"/>
              <a:ea typeface="+mn-ea"/>
              <a:cs typeface="+mn-cs"/>
            </a:endParaRPr>
          </a:p>
          <a:p>
            <a:pPr lvl="1" defTabSz="914400">
              <a:lnSpc>
                <a:spcPct val="90000"/>
              </a:lnSpc>
              <a:buSzPct val="75000"/>
            </a:pPr>
            <a:r>
              <a:rPr lang="en-US" altLang="zh-CN" sz="2400" kern="1200" baseline="0">
                <a:latin typeface="+mn-lt"/>
                <a:ea typeface="+mn-ea"/>
                <a:cs typeface="+mn-cs"/>
              </a:rPr>
              <a:t>pay attention to </a:t>
            </a:r>
            <a:r>
              <a:rPr lang="en-US" altLang="zh-CN" sz="2400" i="1" kern="1200" baseline="0">
                <a:latin typeface="+mn-lt"/>
                <a:ea typeface="+mn-ea"/>
                <a:cs typeface="+mn-cs"/>
              </a:rPr>
              <a:t>how </a:t>
            </a:r>
            <a:r>
              <a:rPr lang="en-US" altLang="zh-CN" sz="2400" kern="1200" baseline="0">
                <a:latin typeface="+mn-lt"/>
                <a:ea typeface="+mn-ea"/>
                <a:cs typeface="+mn-cs"/>
              </a:rPr>
              <a:t>the interviewee describes them</a:t>
            </a:r>
            <a:endParaRPr lang="en-US" altLang="zh-CN" sz="2400" kern="1200" baseline="0">
              <a:latin typeface="+mn-lt"/>
              <a:ea typeface="+mn-ea"/>
              <a:cs typeface="+mn-cs"/>
            </a:endParaRPr>
          </a:p>
          <a:p>
            <a:pPr lvl="1" defTabSz="914400">
              <a:lnSpc>
                <a:spcPct val="90000"/>
              </a:lnSpc>
              <a:buSzPct val="75000"/>
            </a:pPr>
            <a:r>
              <a:rPr lang="en-US" altLang="zh-CN" sz="2400" kern="1200" baseline="0">
                <a:latin typeface="+mn-lt"/>
                <a:ea typeface="+mn-ea"/>
                <a:cs typeface="+mn-cs"/>
              </a:rPr>
              <a:t>ask plenty of clarifying questions</a:t>
            </a:r>
            <a:endParaRPr lang="en-US" altLang="zh-CN" sz="2400" kern="1200" baseline="0">
              <a:latin typeface="+mn-lt"/>
              <a:ea typeface="+mn-ea"/>
              <a:cs typeface="+mn-cs"/>
            </a:endParaRPr>
          </a:p>
          <a:p>
            <a:pPr lvl="1" defTabSz="914400">
              <a:lnSpc>
                <a:spcPct val="90000"/>
              </a:lnSpc>
              <a:buSzPct val="75000"/>
            </a:pPr>
            <a:r>
              <a:rPr lang="en-US" altLang="zh-CN" sz="2400" kern="1200" baseline="0">
                <a:latin typeface="+mn-lt"/>
                <a:ea typeface="+mn-ea"/>
                <a:cs typeface="+mn-cs"/>
              </a:rPr>
              <a:t>be on particular lookout for signs of unmet needs or failures in the existing design</a:t>
            </a:r>
            <a:endParaRPr lang="en-US" altLang="zh-CN" sz="2400" kern="1200" baseline="0">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332801"/>
          <p:cNvSpPr>
            <a:spLocks noGrp="1"/>
          </p:cNvSpPr>
          <p:nvPr>
            <p:ph type="title"/>
          </p:nvPr>
        </p:nvSpPr>
        <p:spPr>
          <a:ln/>
        </p:spPr>
        <p:txBody>
          <a:bodyPr anchor="b"/>
          <a:p>
            <a:r>
              <a:rPr lang="en-US" altLang="en-US" sz="4000"/>
              <a:t>Conducting Ethnographic Interviews</a:t>
            </a:r>
            <a:endParaRPr lang="en-US" altLang="zh-CN" sz="4000"/>
          </a:p>
        </p:txBody>
      </p:sp>
      <p:sp>
        <p:nvSpPr>
          <p:cNvPr id="73730" name="文本占位符 332802"/>
          <p:cNvSpPr>
            <a:spLocks noGrp="1"/>
          </p:cNvSpPr>
          <p:nvPr>
            <p:ph idx="1"/>
          </p:nvPr>
        </p:nvSpPr>
        <p:spPr>
          <a:ln/>
        </p:spPr>
        <p:txBody>
          <a:bodyPr anchor="t"/>
          <a:p>
            <a:pPr defTabSz="914400">
              <a:buSzPct val="75000"/>
            </a:pPr>
            <a:r>
              <a:rPr lang="en-US" altLang="zh-CN" kern="1200" baseline="0">
                <a:latin typeface="+mn-lt"/>
                <a:ea typeface="+mn-ea"/>
                <a:cs typeface="+mn-cs"/>
              </a:rPr>
              <a:t>Avoid leading questions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some examples of leading questions:</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Would feature X help you?</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You like X, don’t you?</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Do you think you’d use feature X if it were available?</a:t>
            </a:r>
            <a:endParaRPr lang="en-US" altLang="zh-CN" kern="1200" baseline="0">
              <a:latin typeface="+mn-lt"/>
              <a:ea typeface="+mn-ea"/>
              <a:cs typeface="+mn-cs"/>
            </a:endParaRPr>
          </a:p>
          <a:p>
            <a:pPr lvl="2" defTabSz="914400">
              <a:buSzPct val="65000"/>
            </a:pPr>
            <a:r>
              <a:rPr lang="en-US" altLang="zh-CN" kern="1200" baseline="0">
                <a:latin typeface="+mn-lt"/>
                <a:ea typeface="+mn-ea"/>
                <a:cs typeface="+mn-cs"/>
              </a:rPr>
              <a:t>Does X seem like a good idea to you?</a:t>
            </a:r>
            <a:endParaRPr lang="en-US" altLang="zh-CN" kern="1200" baseline="0">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333825"/>
          <p:cNvSpPr>
            <a:spLocks noGrp="1"/>
          </p:cNvSpPr>
          <p:nvPr>
            <p:ph type="title"/>
          </p:nvPr>
        </p:nvSpPr>
        <p:spPr>
          <a:ln/>
        </p:spPr>
        <p:txBody>
          <a:bodyPr anchor="b"/>
          <a:p>
            <a:r>
              <a:rPr lang="en-US" altLang="en-US" sz="4000"/>
              <a:t>Conducting Ethnographic Interviews</a:t>
            </a:r>
            <a:endParaRPr lang="en-US" altLang="zh-CN" sz="4000"/>
          </a:p>
        </p:txBody>
      </p:sp>
      <p:sp>
        <p:nvSpPr>
          <p:cNvPr id="74754" name="文本占位符 333826"/>
          <p:cNvSpPr>
            <a:spLocks noGrp="1"/>
          </p:cNvSpPr>
          <p:nvPr>
            <p:ph idx="1"/>
          </p:nvPr>
        </p:nvSpPr>
        <p:spPr>
          <a:ln/>
        </p:spPr>
        <p:txBody>
          <a:bodyPr anchor="t"/>
          <a:p>
            <a:pPr defTabSz="914400">
              <a:buSzPct val="75000"/>
            </a:pPr>
            <a:r>
              <a:rPr lang="en-US" altLang="zh-CN" sz="2800" kern="1200" baseline="0">
                <a:latin typeface="+mn-lt"/>
                <a:ea typeface="+mn-ea"/>
                <a:cs typeface="+mn-cs"/>
              </a:rPr>
              <a:t>After the interviews</a:t>
            </a:r>
            <a:endParaRPr lang="en-US" altLang="zh-CN" sz="2800" kern="1200" baseline="0">
              <a:latin typeface="+mn-lt"/>
              <a:ea typeface="+mn-ea"/>
              <a:cs typeface="+mn-cs"/>
            </a:endParaRPr>
          </a:p>
          <a:p>
            <a:pPr lvl="1" defTabSz="914400">
              <a:buSzPct val="75000"/>
            </a:pPr>
            <a:r>
              <a:rPr lang="en-US" altLang="zh-CN" sz="2400" kern="1200" baseline="0">
                <a:latin typeface="+mn-lt"/>
                <a:ea typeface="+mn-ea"/>
                <a:cs typeface="+mn-cs"/>
              </a:rPr>
              <a:t>After each interview</a:t>
            </a:r>
            <a:endParaRPr lang="en-US" altLang="zh-CN" sz="2400" kern="1200" baseline="0">
              <a:latin typeface="+mn-lt"/>
              <a:ea typeface="+mn-ea"/>
              <a:cs typeface="+mn-cs"/>
            </a:endParaRPr>
          </a:p>
          <a:p>
            <a:pPr lvl="2" defTabSz="914400">
              <a:buSzPct val="65000"/>
            </a:pPr>
            <a:r>
              <a:rPr lang="en-US" altLang="zh-CN" sz="2000" kern="1200" baseline="0">
                <a:latin typeface="+mn-lt"/>
                <a:ea typeface="+mn-ea"/>
                <a:cs typeface="+mn-cs"/>
              </a:rPr>
              <a:t>teams compare notes and discuss any particularly interesting trends observed or specific points brought up in the most recent interview</a:t>
            </a:r>
            <a:endParaRPr lang="en-US" altLang="zh-CN" sz="2000" kern="1200" baseline="0">
              <a:latin typeface="+mn-lt"/>
              <a:ea typeface="+mn-ea"/>
              <a:cs typeface="+mn-cs"/>
            </a:endParaRPr>
          </a:p>
          <a:p>
            <a:pPr lvl="2" defTabSz="914400">
              <a:buSzPct val="65000"/>
            </a:pPr>
            <a:r>
              <a:rPr lang="en-US" altLang="zh-CN" sz="2000" kern="1200" baseline="0">
                <a:latin typeface="+mn-lt"/>
                <a:ea typeface="+mn-ea"/>
                <a:cs typeface="+mn-cs"/>
              </a:rPr>
              <a:t>This information should be used to strategize about the approach to take in subsequent interviews.</a:t>
            </a:r>
            <a:endParaRPr lang="en-US" altLang="zh-CN" sz="2000" kern="1200" baseline="0">
              <a:latin typeface="+mn-lt"/>
              <a:ea typeface="+mn-ea"/>
              <a:cs typeface="+mn-cs"/>
            </a:endParaRPr>
          </a:p>
          <a:p>
            <a:pPr lvl="1" defTabSz="914400">
              <a:buSzPct val="75000"/>
            </a:pPr>
            <a:r>
              <a:rPr lang="en-US" altLang="zh-CN" sz="2400" kern="1200" baseline="0">
                <a:latin typeface="+mn-lt"/>
                <a:ea typeface="+mn-ea"/>
                <a:cs typeface="+mn-cs"/>
              </a:rPr>
              <a:t>After the interview process is finished</a:t>
            </a:r>
            <a:endParaRPr lang="en-US" altLang="zh-CN" sz="2400" kern="1200" baseline="0">
              <a:latin typeface="+mn-lt"/>
              <a:ea typeface="+mn-ea"/>
              <a:cs typeface="+mn-cs"/>
            </a:endParaRPr>
          </a:p>
          <a:p>
            <a:pPr lvl="2" defTabSz="914400">
              <a:buSzPct val="65000"/>
            </a:pPr>
            <a:r>
              <a:rPr lang="en-US" altLang="zh-CN" sz="2000" kern="1200" baseline="0">
                <a:latin typeface="+mn-lt"/>
                <a:ea typeface="+mn-ea"/>
                <a:cs typeface="+mn-cs"/>
              </a:rPr>
              <a:t>the design team should make a pass through all the notes, marking or highlighting trends and patterns in the data.</a:t>
            </a:r>
            <a:endParaRPr lang="en-US" altLang="zh-CN" sz="2000" kern="1200" baseline="0">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334849"/>
          <p:cNvSpPr>
            <a:spLocks noGrp="1"/>
          </p:cNvSpPr>
          <p:nvPr>
            <p:ph type="title"/>
          </p:nvPr>
        </p:nvSpPr>
        <p:spPr>
          <a:ln/>
        </p:spPr>
        <p:txBody>
          <a:bodyPr anchor="b"/>
          <a:p>
            <a:r>
              <a:rPr lang="en-US" altLang="zh-CN" sz="4000"/>
              <a:t>Other Types of Qualitative Research</a:t>
            </a:r>
            <a:endParaRPr lang="en-US" altLang="zh-CN" sz="4000"/>
          </a:p>
        </p:txBody>
      </p:sp>
      <p:sp>
        <p:nvSpPr>
          <p:cNvPr id="75778" name="文本占位符 334850"/>
          <p:cNvSpPr>
            <a:spLocks noGrp="1"/>
          </p:cNvSpPr>
          <p:nvPr>
            <p:ph idx="1"/>
          </p:nvPr>
        </p:nvSpPr>
        <p:spPr>
          <a:ln/>
        </p:spPr>
        <p:txBody>
          <a:bodyPr anchor="t"/>
          <a:p>
            <a:pPr defTabSz="914400">
              <a:buSzPct val="75000"/>
            </a:pPr>
            <a:r>
              <a:rPr lang="en-US" altLang="zh-CN" kern="1200" baseline="0">
                <a:latin typeface="+mn-lt"/>
                <a:ea typeface="+mn-ea"/>
                <a:cs typeface="+mn-cs"/>
              </a:rPr>
              <a:t>a few of the more prominent of these research methods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Focus groups</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Usability testing</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Card sorting</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Task analysis</a:t>
            </a:r>
            <a:endParaRPr lang="en-US" altLang="zh-CN" kern="1200" baseline="0">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202753"/>
          <p:cNvSpPr>
            <a:spLocks noGrp="1"/>
          </p:cNvSpPr>
          <p:nvPr>
            <p:ph type="title"/>
          </p:nvPr>
        </p:nvSpPr>
        <p:spPr>
          <a:xfrm>
            <a:off x="468313" y="260350"/>
            <a:ext cx="8229600" cy="1139825"/>
          </a:xfrm>
          <a:ln/>
        </p:spPr>
        <p:txBody>
          <a:bodyPr anchor="b"/>
          <a:p>
            <a:r>
              <a:rPr lang="en-US" altLang="zh-CN"/>
              <a:t>3.2 User Modeling</a:t>
            </a:r>
            <a:endParaRPr lang="en-US" altLang="zh-CN"/>
          </a:p>
        </p:txBody>
      </p:sp>
      <p:pic>
        <p:nvPicPr>
          <p:cNvPr id="76802" name="图片 202754" descr="gif024"/>
          <p:cNvPicPr>
            <a:picLocks noChangeAspect="1"/>
          </p:cNvPicPr>
          <p:nvPr/>
        </p:nvPicPr>
        <p:blipFill>
          <a:blip r:embed="rId1"/>
          <a:stretch>
            <a:fillRect/>
          </a:stretch>
        </p:blipFill>
        <p:spPr>
          <a:xfrm>
            <a:off x="3851275" y="2349500"/>
            <a:ext cx="1541463" cy="3754438"/>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85697"/>
          <p:cNvSpPr>
            <a:spLocks noGrp="1"/>
          </p:cNvSpPr>
          <p:nvPr>
            <p:ph type="title"/>
          </p:nvPr>
        </p:nvSpPr>
        <p:spPr>
          <a:ln/>
        </p:spPr>
        <p:txBody>
          <a:bodyPr anchor="b"/>
          <a:p>
            <a:r>
              <a:rPr lang="en-US" altLang="zh-CN" sz="4000"/>
              <a:t>Qualitative versus Quantitative Research</a:t>
            </a:r>
            <a:endParaRPr lang="en-US" altLang="zh-CN" sz="4000"/>
          </a:p>
        </p:txBody>
      </p:sp>
      <p:sp>
        <p:nvSpPr>
          <p:cNvPr id="26626" name="文本占位符 285698"/>
          <p:cNvSpPr>
            <a:spLocks noGrp="1"/>
          </p:cNvSpPr>
          <p:nvPr>
            <p:ph idx="1"/>
          </p:nvPr>
        </p:nvSpPr>
        <p:spPr>
          <a:ln/>
        </p:spPr>
        <p:txBody>
          <a:bodyPr anchor="t"/>
          <a:p>
            <a:pPr defTabSz="914400">
              <a:buSzPct val="75000"/>
            </a:pPr>
            <a:r>
              <a:rPr lang="en-US" altLang="zh-CN" kern="1200" baseline="0">
                <a:latin typeface="+mn-lt"/>
                <a:ea typeface="+mn-ea"/>
                <a:cs typeface="+mn-cs"/>
              </a:rPr>
              <a:t>Data gathered by the hard sciences like physics are simply different from that gathered on human activities.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Any attempt to reduce human behavior to statistics is likely to overlook important nuances, which can make an enormous difference to the design of products.</a:t>
            </a:r>
            <a:endParaRPr lang="en-US" altLang="zh-CN" kern="1200" baseline="0">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ln/>
        </p:spPr>
        <p:txBody>
          <a:bodyPr anchor="b"/>
          <a:p>
            <a:r>
              <a:rPr lang="zh-CN" altLang="en-US"/>
              <a:t>Why Model?</a:t>
            </a:r>
            <a:endParaRPr lang="zh-CN" altLang="en-US"/>
          </a:p>
        </p:txBody>
      </p:sp>
      <p:sp>
        <p:nvSpPr>
          <p:cNvPr id="78850" name="内容占位符 2"/>
          <p:cNvSpPr>
            <a:spLocks noGrp="1"/>
          </p:cNvSpPr>
          <p:nvPr>
            <p:ph idx="1"/>
          </p:nvPr>
        </p:nvSpPr>
        <p:spPr>
          <a:xfrm>
            <a:off x="457200" y="1600200"/>
            <a:ext cx="8464550" cy="4530725"/>
          </a:xfrm>
          <a:ln/>
        </p:spPr>
        <p:txBody>
          <a:bodyPr anchor="t"/>
          <a:p>
            <a:pPr defTabSz="914400">
              <a:buSzPct val="75000"/>
            </a:pPr>
            <a:r>
              <a:rPr lang="zh-CN" altLang="en-US" sz="2800" kern="1200" baseline="0">
                <a:latin typeface="+mn-lt"/>
                <a:ea typeface="+mn-ea"/>
                <a:cs typeface="+mn-cs"/>
              </a:rPr>
              <a:t>Good models emphasize the salient features of the structures and relationships they represent and de-emphasize the less significant details</a:t>
            </a:r>
            <a:endParaRPr lang="zh-CN" altLang="en-US" sz="2800" kern="1200" baseline="0">
              <a:latin typeface="+mn-lt"/>
              <a:ea typeface="+mn-ea"/>
              <a:cs typeface="+mn-cs"/>
            </a:endParaRPr>
          </a:p>
          <a:p>
            <a:pPr defTabSz="914400">
              <a:buSzPct val="75000"/>
            </a:pPr>
            <a:r>
              <a:rPr lang="en-US" altLang="zh-CN" sz="2800" kern="1200" baseline="0">
                <a:latin typeface="+mn-lt"/>
                <a:ea typeface="+mn-ea"/>
                <a:cs typeface="+mn-cs"/>
              </a:rPr>
              <a:t>I</a:t>
            </a:r>
            <a:r>
              <a:rPr lang="zh-CN" altLang="en-US" sz="2800" kern="1200" baseline="0">
                <a:latin typeface="+mn-lt"/>
                <a:ea typeface="+mn-ea"/>
                <a:cs typeface="+mn-cs"/>
              </a:rPr>
              <a:t>t is important that </a:t>
            </a:r>
            <a:r>
              <a:rPr lang="en-US" altLang="zh-CN" sz="2800" kern="1200" baseline="0">
                <a:latin typeface="+mn-lt"/>
                <a:ea typeface="+mn-ea"/>
                <a:cs typeface="+mn-cs"/>
              </a:rPr>
              <a:t>designer</a:t>
            </a:r>
            <a:r>
              <a:rPr lang="zh-CN" altLang="en-US" sz="2800" kern="1200" baseline="0">
                <a:latin typeface="+mn-lt"/>
                <a:ea typeface="+mn-ea"/>
                <a:cs typeface="+mn-cs"/>
              </a:rPr>
              <a:t> can understand and visualize the salient aspects</a:t>
            </a:r>
            <a:r>
              <a:rPr lang="en-US" altLang="zh-CN" sz="2800" kern="1200" baseline="0">
                <a:latin typeface="+mn-lt"/>
                <a:ea typeface="+mn-ea"/>
                <a:cs typeface="+mn-cs"/>
              </a:rPr>
              <a:t>:</a:t>
            </a:r>
            <a:endParaRPr lang="en-US" altLang="zh-CN" sz="2800" kern="1200" baseline="0">
              <a:latin typeface="+mn-lt"/>
              <a:ea typeface="+mn-ea"/>
              <a:cs typeface="+mn-cs"/>
            </a:endParaRPr>
          </a:p>
          <a:p>
            <a:pPr lvl="1" defTabSz="914400">
              <a:buSzPct val="75000"/>
            </a:pPr>
            <a:r>
              <a:rPr lang="en-US" altLang="zh-CN" sz="2400" kern="1200" baseline="0">
                <a:latin typeface="+mn-lt"/>
                <a:ea typeface="+mn-ea"/>
                <a:cs typeface="+mn-cs"/>
              </a:rPr>
              <a:t>Users </a:t>
            </a:r>
            <a:r>
              <a:rPr lang="zh-CN" altLang="en-US" sz="2400" kern="1200" baseline="0">
                <a:latin typeface="+mn-lt"/>
                <a:ea typeface="+mn-ea"/>
                <a:cs typeface="+mn-cs"/>
              </a:rPr>
              <a:t>relationships with each other</a:t>
            </a:r>
            <a:endParaRPr lang="zh-CN" altLang="en-US" sz="2400" kern="1200" baseline="0">
              <a:latin typeface="+mn-lt"/>
              <a:ea typeface="+mn-ea"/>
              <a:cs typeface="+mn-cs"/>
            </a:endParaRPr>
          </a:p>
          <a:p>
            <a:pPr lvl="1" defTabSz="914400">
              <a:buSzPct val="75000"/>
            </a:pPr>
            <a:r>
              <a:rPr lang="en-US" altLang="zh-CN" sz="2400" kern="1200" baseline="0">
                <a:latin typeface="+mn-lt"/>
                <a:ea typeface="+mn-ea"/>
                <a:cs typeface="+mn-cs"/>
              </a:rPr>
              <a:t>W</a:t>
            </a:r>
            <a:r>
              <a:rPr lang="zh-CN" altLang="en-US" sz="2400" kern="1200" baseline="0">
                <a:latin typeface="+mn-lt"/>
                <a:ea typeface="+mn-ea"/>
                <a:cs typeface="+mn-cs"/>
              </a:rPr>
              <a:t>hat </a:t>
            </a:r>
            <a:r>
              <a:rPr lang="en-US" altLang="zh-CN" sz="2400" kern="1200" baseline="0">
                <a:latin typeface="+mn-lt"/>
                <a:ea typeface="+mn-ea"/>
                <a:cs typeface="+mn-cs"/>
              </a:rPr>
              <a:t>users</a:t>
            </a:r>
            <a:r>
              <a:rPr lang="zh-CN" altLang="en-US" sz="2400" kern="1200" baseline="0">
                <a:latin typeface="+mn-lt"/>
                <a:ea typeface="+mn-ea"/>
                <a:cs typeface="+mn-cs"/>
              </a:rPr>
              <a:t> want</a:t>
            </a:r>
            <a:endParaRPr lang="zh-CN" altLang="en-US" sz="2400" kern="1200" baseline="0">
              <a:latin typeface="+mn-lt"/>
              <a:ea typeface="+mn-ea"/>
              <a:cs typeface="+mn-cs"/>
            </a:endParaRPr>
          </a:p>
          <a:p>
            <a:pPr lvl="1" defTabSz="914400">
              <a:buSzPct val="75000"/>
            </a:pPr>
            <a:r>
              <a:rPr lang="en-US" altLang="zh-CN" sz="2400" kern="1200" baseline="0">
                <a:latin typeface="+mn-lt"/>
                <a:ea typeface="+mn-ea"/>
                <a:cs typeface="+mn-cs"/>
              </a:rPr>
              <a:t>Users</a:t>
            </a:r>
            <a:r>
              <a:rPr lang="zh-CN" altLang="en-US" sz="2400" kern="1200" baseline="0">
                <a:latin typeface="+mn-lt"/>
                <a:ea typeface="+mn-ea"/>
                <a:cs typeface="+mn-cs"/>
              </a:rPr>
              <a:t> relationship with social and physical environments</a:t>
            </a:r>
            <a:endParaRPr lang="zh-CN" altLang="en-US" sz="2400" kern="1200" baseline="0">
              <a:latin typeface="+mn-lt"/>
              <a:ea typeface="+mn-ea"/>
              <a:cs typeface="+mn-cs"/>
            </a:endParaRPr>
          </a:p>
          <a:p>
            <a:pPr lvl="1" defTabSz="914400">
              <a:buSzPct val="75000"/>
            </a:pPr>
            <a:r>
              <a:rPr lang="en-US" altLang="zh-CN" sz="2400" kern="1200" baseline="0">
                <a:latin typeface="+mn-lt"/>
                <a:ea typeface="+mn-ea"/>
                <a:cs typeface="+mn-cs"/>
              </a:rPr>
              <a:t>Users </a:t>
            </a:r>
            <a:r>
              <a:rPr lang="zh-CN" altLang="en-US" sz="2400" kern="1200" baseline="0">
                <a:latin typeface="+mn-lt"/>
                <a:ea typeface="+mn-ea"/>
                <a:cs typeface="+mn-cs"/>
                <a:sym typeface="宋体" panose="02010600030101010101" pitchFamily="2" charset="-122"/>
              </a:rPr>
              <a:t>relationship with the products we hope to design</a:t>
            </a:r>
            <a:endParaRPr lang="zh-CN" altLang="en-US" sz="2400" kern="1200" baseline="0">
              <a:latin typeface="+mn-lt"/>
              <a:ea typeface="+mn-ea"/>
              <a:cs typeface="+mn-cs"/>
              <a:sym typeface="宋体" panose="02010600030101010101" pitchFamily="2" charset="-122"/>
            </a:endParaRPr>
          </a:p>
          <a:p>
            <a:pPr lvl="1" defTabSz="914400">
              <a:buSzPct val="75000"/>
            </a:pPr>
            <a:endParaRPr lang="en-US" altLang="zh-CN" sz="2400" kern="1200" baseline="0">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ln/>
        </p:spPr>
        <p:txBody>
          <a:bodyPr anchor="b"/>
          <a:p>
            <a:r>
              <a:rPr lang="zh-CN" altLang="en-US"/>
              <a:t>The Power of Personas</a:t>
            </a:r>
            <a:endParaRPr lang="zh-CN" altLang="en-US" b="0"/>
          </a:p>
        </p:txBody>
      </p:sp>
      <p:sp>
        <p:nvSpPr>
          <p:cNvPr id="79874" name="内容占位符 2"/>
          <p:cNvSpPr>
            <a:spLocks noGrp="1"/>
          </p:cNvSpPr>
          <p:nvPr>
            <p:ph idx="1"/>
          </p:nvPr>
        </p:nvSpPr>
        <p:spPr>
          <a:ln/>
        </p:spPr>
        <p:txBody>
          <a:bodyPr anchor="t"/>
          <a:p>
            <a:pPr defTabSz="914400">
              <a:buSzPct val="75000"/>
            </a:pPr>
            <a:r>
              <a:rPr lang="zh-CN" altLang="en-US" sz="2800" kern="1200" baseline="0">
                <a:latin typeface="+mn-lt"/>
                <a:ea typeface="+mn-ea"/>
                <a:cs typeface="+mn-cs"/>
              </a:rPr>
              <a:t>The best way to successfully accommodate a variety of users is to design for specific types of individuals with specific needs.</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The key to this approach is to first choose the right individuals to design for—users whose needs best represent the needs of a larger set of key constituents</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Then you prioritize these individuals so that the needs of the most important users are met without compromising our ability to meet the needs of secondary users.</a:t>
            </a:r>
            <a:endParaRPr lang="zh-CN" altLang="en-US" sz="2800" kern="1200" baseline="0">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ln/>
        </p:spPr>
        <p:txBody>
          <a:bodyPr anchor="b"/>
          <a:p>
            <a:r>
              <a:rPr lang="zh-CN" altLang="en-US"/>
              <a:t>The Power of Personas</a:t>
            </a:r>
            <a:endParaRPr lang="zh-CN" altLang="en-US"/>
          </a:p>
        </p:txBody>
      </p:sp>
      <p:pic>
        <p:nvPicPr>
          <p:cNvPr id="80898" name="内容占位符 3"/>
          <p:cNvPicPr>
            <a:picLocks noGrp="1" noChangeAspect="1"/>
          </p:cNvPicPr>
          <p:nvPr>
            <p:ph idx="1"/>
          </p:nvPr>
        </p:nvPicPr>
        <p:blipFill>
          <a:blip r:embed="rId1"/>
          <a:stretch>
            <a:fillRect/>
          </a:stretch>
        </p:blipFill>
        <p:spPr>
          <a:xfrm>
            <a:off x="241300" y="2481263"/>
            <a:ext cx="3486150" cy="2770187"/>
          </a:xfrm>
          <a:ln/>
        </p:spPr>
      </p:pic>
      <p:pic>
        <p:nvPicPr>
          <p:cNvPr id="80899" name="图片 4"/>
          <p:cNvPicPr>
            <a:picLocks noChangeAspect="1"/>
          </p:cNvPicPr>
          <p:nvPr/>
        </p:nvPicPr>
        <p:blipFill>
          <a:blip r:embed="rId2"/>
          <a:stretch>
            <a:fillRect/>
          </a:stretch>
        </p:blipFill>
        <p:spPr>
          <a:xfrm>
            <a:off x="4095750" y="2460625"/>
            <a:ext cx="4894263" cy="279082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ln/>
        </p:spPr>
        <p:txBody>
          <a:bodyPr anchor="b"/>
          <a:p>
            <a:r>
              <a:rPr lang="zh-CN" altLang="en-US" sz="4200">
                <a:solidFill>
                  <a:schemeClr val="accent2"/>
                </a:solidFill>
              </a:rPr>
              <a:t>Strengths of personas as a design tool</a:t>
            </a:r>
            <a:endParaRPr lang="zh-CN" altLang="en-US" sz="4200">
              <a:solidFill>
                <a:schemeClr val="accent2"/>
              </a:solidFill>
            </a:endParaRPr>
          </a:p>
        </p:txBody>
      </p:sp>
      <p:sp>
        <p:nvSpPr>
          <p:cNvPr id="81922" name="内容占位符 2"/>
          <p:cNvSpPr>
            <a:spLocks noGrp="1"/>
          </p:cNvSpPr>
          <p:nvPr>
            <p:ph idx="1"/>
          </p:nvPr>
        </p:nvSpPr>
        <p:spPr>
          <a:ln/>
        </p:spPr>
        <p:txBody>
          <a:bodyPr anchor="t"/>
          <a:p>
            <a:pPr defTabSz="914400">
              <a:buSzPct val="75000"/>
            </a:pPr>
            <a:r>
              <a:rPr lang="zh-CN" altLang="en-US" kern="1200" baseline="0">
                <a:latin typeface="+mn-lt"/>
                <a:ea typeface="+mn-ea"/>
                <a:cs typeface="+mn-cs"/>
              </a:rPr>
              <a:t>Determine what a product should do and how it should behave.</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Communicate with stakeholders, developers, and other designers.</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Build consensus and commitment to the design.</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Measure the design</a:t>
            </a:r>
            <a:r>
              <a:rPr lang="en-US" altLang="zh-CN" kern="1200" baseline="0">
                <a:latin typeface="+mn-lt"/>
                <a:ea typeface="+mn-ea"/>
                <a:cs typeface="+mn-cs"/>
              </a:rPr>
              <a:t>'</a:t>
            </a:r>
            <a:r>
              <a:rPr lang="zh-CN" altLang="en-US" kern="1200" baseline="0">
                <a:latin typeface="+mn-lt"/>
                <a:ea typeface="+mn-ea"/>
                <a:cs typeface="+mn-cs"/>
              </a:rPr>
              <a:t>s effectiveness.</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Contribute to other product-related efforts such as marketing and sales plans.</a:t>
            </a:r>
            <a:endParaRPr lang="zh-CN" altLang="en-US" kern="1200" baseline="0">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ln/>
        </p:spPr>
        <p:txBody>
          <a:bodyPr anchor="b"/>
          <a:p>
            <a:r>
              <a:rPr lang="zh-CN" altLang="en-US" sz="4200">
                <a:solidFill>
                  <a:schemeClr val="accent2"/>
                </a:solidFill>
              </a:rPr>
              <a:t>Design pitfalls that personas help avoid</a:t>
            </a:r>
            <a:endParaRPr lang="zh-CN" altLang="en-US" sz="4200">
              <a:solidFill>
                <a:schemeClr val="accent2"/>
              </a:solidFill>
            </a:endParaRPr>
          </a:p>
        </p:txBody>
      </p:sp>
      <p:sp>
        <p:nvSpPr>
          <p:cNvPr id="82946" name="内容占位符 2"/>
          <p:cNvSpPr>
            <a:spLocks noGrp="1"/>
          </p:cNvSpPr>
          <p:nvPr>
            <p:ph idx="1"/>
          </p:nvPr>
        </p:nvSpPr>
        <p:spPr>
          <a:ln/>
        </p:spPr>
        <p:txBody>
          <a:bodyPr anchor="t"/>
          <a:p>
            <a:pPr defTabSz="914400">
              <a:buSzPct val="75000"/>
            </a:pPr>
            <a:r>
              <a:rPr lang="zh-CN" altLang="en-US" kern="1200" baseline="0">
                <a:latin typeface="+mn-lt"/>
                <a:ea typeface="+mn-ea"/>
                <a:cs typeface="+mn-cs"/>
              </a:rPr>
              <a:t>The elastic user</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Self-referential design</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Edge cases</a:t>
            </a:r>
            <a:endParaRPr lang="zh-CN" altLang="en-US" kern="1200" baseline="0">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ln/>
        </p:spPr>
        <p:txBody>
          <a:bodyPr anchor="b"/>
          <a:p>
            <a:r>
              <a:rPr lang="zh-CN" altLang="en-US"/>
              <a:t>Why Personas Are Effective</a:t>
            </a:r>
            <a:endParaRPr lang="zh-CN" altLang="en-US"/>
          </a:p>
        </p:txBody>
      </p:sp>
      <p:sp>
        <p:nvSpPr>
          <p:cNvPr id="83970" name="内容占位符 2"/>
          <p:cNvSpPr>
            <a:spLocks noGrp="1"/>
          </p:cNvSpPr>
          <p:nvPr>
            <p:ph idx="1"/>
          </p:nvPr>
        </p:nvSpPr>
        <p:spPr>
          <a:ln/>
        </p:spPr>
        <p:txBody>
          <a:bodyPr anchor="t"/>
          <a:p>
            <a:pPr defTabSz="914400">
              <a:buSzPct val="75000"/>
            </a:pPr>
            <a:r>
              <a:rPr lang="zh-CN" altLang="en-US" kern="1200" baseline="0">
                <a:latin typeface="+mn-lt"/>
                <a:ea typeface="+mn-ea"/>
                <a:cs typeface="+mn-cs"/>
              </a:rPr>
              <a:t>Personas are user models that are represented as specific, individual human beings.</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They engage the empathy of the design and development team around the users’ goals.</a:t>
            </a:r>
            <a:endParaRPr lang="zh-CN" altLang="en-US" kern="1200" baseline="0">
              <a:latin typeface="+mn-lt"/>
              <a:ea typeface="+mn-ea"/>
              <a:cs typeface="+mn-cs"/>
            </a:endParaRPr>
          </a:p>
          <a:p>
            <a:pPr defTabSz="914400">
              <a:buSzPct val="75000"/>
            </a:pPr>
            <a:r>
              <a:rPr lang="zh-CN" altLang="en-US" kern="1200" baseline="0">
                <a:latin typeface="+mn-lt"/>
                <a:ea typeface="+mn-ea"/>
                <a:cs typeface="+mn-cs"/>
              </a:rPr>
              <a:t>Empathy is critical for the designers</a:t>
            </a:r>
            <a:r>
              <a:rPr lang="en-US" altLang="zh-CN" kern="1200" baseline="0">
                <a:latin typeface="+mn-lt"/>
                <a:ea typeface="+mn-ea"/>
                <a:cs typeface="+mn-cs"/>
              </a:rPr>
              <a:t>.</a:t>
            </a:r>
            <a:endParaRPr lang="en-US" altLang="zh-CN" kern="1200" baseline="0">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ln/>
        </p:spPr>
        <p:txBody>
          <a:bodyPr anchor="b"/>
          <a:p>
            <a:r>
              <a:rPr lang="zh-CN" altLang="en-US" sz="4200">
                <a:solidFill>
                  <a:schemeClr val="accent2"/>
                </a:solidFill>
              </a:rPr>
              <a:t>Personas are based on research</a:t>
            </a:r>
            <a:endParaRPr lang="zh-CN" altLang="en-US" sz="4200">
              <a:solidFill>
                <a:schemeClr val="accent2"/>
              </a:solidFill>
            </a:endParaRPr>
          </a:p>
        </p:txBody>
      </p:sp>
      <p:sp>
        <p:nvSpPr>
          <p:cNvPr id="84994" name="内容占位符 2"/>
          <p:cNvSpPr>
            <a:spLocks noGrp="1"/>
          </p:cNvSpPr>
          <p:nvPr>
            <p:ph idx="1"/>
          </p:nvPr>
        </p:nvSpPr>
        <p:spPr>
          <a:ln/>
        </p:spPr>
        <p:txBody>
          <a:bodyPr anchor="t"/>
          <a:p>
            <a:pPr defTabSz="914400">
              <a:buSzPct val="75000"/>
            </a:pPr>
            <a:r>
              <a:rPr lang="zh-CN" altLang="en-US" sz="2800" kern="1200" baseline="0">
                <a:latin typeface="+mn-lt"/>
                <a:ea typeface="+mn-ea"/>
                <a:cs typeface="+mn-cs"/>
              </a:rPr>
              <a:t>The quality of the data gathered following the process impacts the efficacy of personas in clarifying and directing design activities.</a:t>
            </a:r>
            <a:endParaRPr lang="zh-CN" altLang="en-US" sz="2800" kern="1200" baseline="0">
              <a:latin typeface="+mn-lt"/>
              <a:ea typeface="+mn-ea"/>
              <a:cs typeface="+mn-cs"/>
            </a:endParaRPr>
          </a:p>
          <a:p>
            <a:pPr defTabSz="914400">
              <a:buSzPct val="75000"/>
            </a:pPr>
            <a:r>
              <a:rPr lang="en-US" altLang="zh-CN" sz="2800" kern="1200" baseline="0">
                <a:latin typeface="+mn-lt"/>
                <a:ea typeface="+mn-ea"/>
                <a:cs typeface="+mn-cs"/>
              </a:rPr>
              <a:t>Other support and supplement data for personas</a:t>
            </a:r>
            <a:endParaRPr lang="en-US" altLang="zh-CN" sz="2800" kern="1200" baseline="0">
              <a:latin typeface="+mn-lt"/>
              <a:ea typeface="+mn-ea"/>
              <a:cs typeface="+mn-cs"/>
            </a:endParaRPr>
          </a:p>
          <a:p>
            <a:pPr lvl="1" defTabSz="914400">
              <a:buSzPct val="75000"/>
            </a:pPr>
            <a:r>
              <a:rPr lang="en-US" altLang="zh-CN" sz="2400" kern="1200" baseline="0">
                <a:latin typeface="+mn-lt"/>
                <a:ea typeface="+mn-ea"/>
                <a:cs typeface="+mn-cs"/>
              </a:rPr>
              <a:t>Interviews with users outside of their use contexts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Information about users supplied by stakeholders and subject matter experts (SMEs)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Market research data such as focus groups and surveys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Market-segmentation models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Data gathered from literature reviews and previous studies</a:t>
            </a:r>
            <a:endParaRPr lang="en-US" altLang="zh-CN" sz="2400" kern="1200" baseline="0">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ln/>
        </p:spPr>
        <p:txBody>
          <a:bodyPr anchor="b"/>
          <a:p>
            <a:r>
              <a:rPr lang="zh-CN" altLang="en-US" sz="4200">
                <a:solidFill>
                  <a:schemeClr val="accent2"/>
                </a:solidFill>
              </a:rPr>
              <a:t>Personas represent types of users of a specific product</a:t>
            </a:r>
            <a:endParaRPr lang="zh-CN" altLang="en-US" sz="4200">
              <a:solidFill>
                <a:schemeClr val="accent2"/>
              </a:solidFill>
            </a:endParaRPr>
          </a:p>
        </p:txBody>
      </p:sp>
      <p:sp>
        <p:nvSpPr>
          <p:cNvPr id="86018" name="内容占位符 2"/>
          <p:cNvSpPr>
            <a:spLocks noGrp="1"/>
          </p:cNvSpPr>
          <p:nvPr>
            <p:ph idx="1"/>
          </p:nvPr>
        </p:nvSpPr>
        <p:spPr>
          <a:ln/>
        </p:spPr>
        <p:txBody>
          <a:bodyPr anchor="t"/>
          <a:p>
            <a:pPr defTabSz="914400">
              <a:buSzPct val="75000"/>
            </a:pPr>
            <a:r>
              <a:rPr lang="zh-CN" altLang="en-US" sz="2800" kern="1200" baseline="0">
                <a:latin typeface="+mn-lt"/>
                <a:ea typeface="+mn-ea"/>
                <a:cs typeface="+mn-cs"/>
              </a:rPr>
              <a:t>Personas are also occasionally called composite user archetypes</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Personas represent a class or type of user of a specific interactive product.</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A persona encapsulates a distinct set of behavior patterns regarding the use of a particular product (or analogous activities if a product does not yet exist).</a:t>
            </a:r>
            <a:endParaRPr lang="zh-CN" altLang="en-US" sz="2800" kern="1200" baseline="0">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ln/>
        </p:spPr>
        <p:txBody>
          <a:bodyPr anchor="b"/>
          <a:p>
            <a:r>
              <a:rPr lang="zh-CN" altLang="en-US" sz="4000">
                <a:solidFill>
                  <a:schemeClr val="bg2"/>
                </a:solidFill>
              </a:rPr>
              <a:t>Personas used across multiple products</a:t>
            </a:r>
            <a:endParaRPr lang="zh-CN" altLang="en-US" sz="4000">
              <a:solidFill>
                <a:schemeClr val="bg2"/>
              </a:solidFill>
            </a:endParaRPr>
          </a:p>
        </p:txBody>
      </p:sp>
      <p:sp>
        <p:nvSpPr>
          <p:cNvPr id="87042" name="内容占位符 2"/>
          <p:cNvSpPr>
            <a:spLocks noGrp="1"/>
          </p:cNvSpPr>
          <p:nvPr>
            <p:ph idx="1"/>
          </p:nvPr>
        </p:nvSpPr>
        <p:spPr>
          <a:ln/>
        </p:spPr>
        <p:txBody>
          <a:bodyPr anchor="t"/>
          <a:p>
            <a:pPr defTabSz="914400">
              <a:buSzPct val="75000"/>
            </a:pPr>
            <a:r>
              <a:rPr lang="en-US" altLang="zh-CN" sz="2400" kern="1200" baseline="0">
                <a:latin typeface="+mn-lt"/>
                <a:ea typeface="+mn-ea"/>
                <a:cs typeface="+mn-cs"/>
              </a:rPr>
              <a:t>The same p</a:t>
            </a:r>
            <a:r>
              <a:rPr lang="zh-CN" altLang="en-US" sz="2400" kern="1200" baseline="0">
                <a:latin typeface="+mn-lt"/>
                <a:ea typeface="+mn-ea"/>
                <a:cs typeface="+mn-cs"/>
              </a:rPr>
              <a:t>ersonas cannot easily be reused across products, even when those products form a closely linked suite.</a:t>
            </a:r>
            <a:endParaRPr lang="zh-CN" altLang="en-US" sz="2400" kern="1200" baseline="0">
              <a:latin typeface="+mn-lt"/>
              <a:ea typeface="+mn-ea"/>
              <a:cs typeface="+mn-cs"/>
            </a:endParaRPr>
          </a:p>
          <a:p>
            <a:pPr defTabSz="914400">
              <a:buSzPct val="75000"/>
            </a:pPr>
            <a:r>
              <a:rPr lang="zh-CN" altLang="en-US" sz="2400" kern="1200" baseline="0">
                <a:latin typeface="+mn-lt"/>
                <a:ea typeface="+mn-ea"/>
                <a:cs typeface="+mn-cs"/>
              </a:rPr>
              <a:t>For a set of personas to be an effective design tool for multiple products, the personas must be based on research concerning the usage contexts for all these products.</a:t>
            </a:r>
            <a:endParaRPr lang="zh-CN" altLang="en-US" sz="2400" kern="1200" baseline="0">
              <a:latin typeface="+mn-lt"/>
              <a:ea typeface="+mn-ea"/>
              <a:cs typeface="+mn-cs"/>
            </a:endParaRPr>
          </a:p>
          <a:p>
            <a:pPr defTabSz="914400">
              <a:buSzPct val="75000"/>
            </a:pPr>
            <a:r>
              <a:rPr lang="en-US" altLang="zh-CN" sz="2400" kern="1200" baseline="0">
                <a:latin typeface="+mn-lt"/>
                <a:ea typeface="+mn-ea"/>
                <a:cs typeface="+mn-cs"/>
              </a:rPr>
              <a:t>A</a:t>
            </a:r>
            <a:r>
              <a:rPr lang="zh-CN" altLang="en-US" sz="2400" kern="1200" baseline="0">
                <a:latin typeface="+mn-lt"/>
                <a:ea typeface="+mn-ea"/>
                <a:cs typeface="+mn-cs"/>
              </a:rPr>
              <a:t>n even larger challenge is to identify manageable and coherent sets of behavior patterns across all the contexts.</a:t>
            </a:r>
            <a:endParaRPr lang="zh-CN" altLang="en-US" sz="2400" kern="1200" baseline="0">
              <a:latin typeface="+mn-lt"/>
              <a:ea typeface="+mn-ea"/>
              <a:cs typeface="+mn-cs"/>
            </a:endParaRPr>
          </a:p>
          <a:p>
            <a:pPr defTabSz="914400">
              <a:buSzPct val="75000"/>
            </a:pPr>
            <a:r>
              <a:rPr lang="en-US" altLang="zh-CN" sz="2400" kern="1200" baseline="0">
                <a:latin typeface="+mn-lt"/>
                <a:ea typeface="+mn-ea"/>
                <a:cs typeface="+mn-cs"/>
              </a:rPr>
              <a:t>I</a:t>
            </a:r>
            <a:r>
              <a:rPr lang="zh-CN" altLang="en-US" sz="2400" kern="1200" baseline="0">
                <a:latin typeface="+mn-lt"/>
                <a:ea typeface="+mn-ea"/>
                <a:cs typeface="+mn-cs"/>
              </a:rPr>
              <a:t>n most cases, personas should be researched and developed individually for different products.</a:t>
            </a:r>
            <a:endParaRPr lang="zh-CN" altLang="en-US" sz="2400" kern="1200" baseline="0">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ln/>
        </p:spPr>
        <p:txBody>
          <a:bodyPr anchor="b"/>
          <a:p>
            <a:r>
              <a:rPr lang="zh-CN" altLang="en-US" sz="4000">
                <a:solidFill>
                  <a:schemeClr val="bg2"/>
                </a:solidFill>
              </a:rPr>
              <a:t>Archetypes vs</a:t>
            </a:r>
            <a:r>
              <a:rPr lang="en-US" altLang="zh-CN" sz="4000">
                <a:solidFill>
                  <a:schemeClr val="bg2"/>
                </a:solidFill>
              </a:rPr>
              <a:t>.</a:t>
            </a:r>
            <a:r>
              <a:rPr lang="zh-CN" altLang="en-US" sz="4000">
                <a:solidFill>
                  <a:schemeClr val="bg2"/>
                </a:solidFill>
              </a:rPr>
              <a:t> stereotypes</a:t>
            </a:r>
            <a:endParaRPr lang="zh-CN" altLang="en-US" sz="4000">
              <a:solidFill>
                <a:schemeClr val="bg2"/>
              </a:solidFill>
            </a:endParaRPr>
          </a:p>
        </p:txBody>
      </p:sp>
      <p:sp>
        <p:nvSpPr>
          <p:cNvPr id="88066" name="内容占位符 2"/>
          <p:cNvSpPr>
            <a:spLocks noGrp="1"/>
          </p:cNvSpPr>
          <p:nvPr>
            <p:ph idx="1"/>
          </p:nvPr>
        </p:nvSpPr>
        <p:spPr>
          <a:ln/>
        </p:spPr>
        <p:txBody>
          <a:bodyPr anchor="t"/>
          <a:p>
            <a:pPr defTabSz="914400">
              <a:buSzPct val="75000"/>
            </a:pPr>
            <a:r>
              <a:rPr lang="en-US" altLang="zh-CN" sz="2800" kern="1200" baseline="0">
                <a:latin typeface="+mn-lt"/>
                <a:ea typeface="+mn-ea"/>
                <a:cs typeface="+mn-cs"/>
              </a:rPr>
              <a:t>Stereotypes are, in most respects, the antithesis of well-developed personas.</a:t>
            </a:r>
            <a:endParaRPr lang="en-US" altLang="zh-CN" sz="2800" kern="1200" baseline="0">
              <a:latin typeface="+mn-lt"/>
              <a:ea typeface="+mn-ea"/>
              <a:cs typeface="+mn-cs"/>
            </a:endParaRPr>
          </a:p>
          <a:p>
            <a:pPr defTabSz="914400">
              <a:buSzPct val="75000"/>
            </a:pPr>
            <a:r>
              <a:rPr lang="en-US" altLang="zh-CN" sz="2800" kern="1200" baseline="0">
                <a:latin typeface="+mn-lt"/>
                <a:ea typeface="+mn-ea"/>
                <a:cs typeface="+mn-cs"/>
              </a:rPr>
              <a:t>Stereotypes usually are the result of designer or product team biases and assumptions, rather than factual data.</a:t>
            </a:r>
            <a:endParaRPr lang="en-US" altLang="zh-CN" sz="2800" kern="1200" baseline="0">
              <a:latin typeface="+mn-lt"/>
              <a:ea typeface="+mn-ea"/>
              <a:cs typeface="+mn-cs"/>
            </a:endParaRPr>
          </a:p>
          <a:p>
            <a:pPr defTabSz="914400">
              <a:buSzPct val="75000"/>
            </a:pPr>
            <a:r>
              <a:rPr lang="en-US" altLang="zh-CN" sz="2800" kern="1200" baseline="0">
                <a:latin typeface="+mn-lt"/>
                <a:ea typeface="+mn-ea"/>
                <a:cs typeface="+mn-cs"/>
              </a:rPr>
              <a:t>Persona demographics should be a composite reflection of what researchers have observed in the interview population, modulated by broader market research.</a:t>
            </a:r>
            <a:endParaRPr lang="en-US" altLang="zh-CN" sz="2800" kern="1200" baseline="0">
              <a:latin typeface="+mn-lt"/>
              <a:ea typeface="+mn-ea"/>
              <a:cs typeface="+mn-cs"/>
            </a:endParaRPr>
          </a:p>
          <a:p>
            <a:pPr defTabSz="914400">
              <a:buSzPct val="75000"/>
            </a:pPr>
            <a:r>
              <a:rPr lang="en-US" altLang="zh-CN" sz="2800" kern="1200" baseline="0">
                <a:latin typeface="+mn-lt"/>
                <a:ea typeface="+mn-ea"/>
                <a:cs typeface="+mn-cs"/>
              </a:rPr>
              <a:t>Personas should be typical and believable, but not stereotypical.</a:t>
            </a:r>
            <a:endParaRPr lang="en-US" altLang="zh-CN" sz="2800" kern="1200" baseline="0">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86721"/>
          <p:cNvSpPr>
            <a:spLocks noGrp="1"/>
          </p:cNvSpPr>
          <p:nvPr>
            <p:ph type="title"/>
          </p:nvPr>
        </p:nvSpPr>
        <p:spPr>
          <a:ln/>
        </p:spPr>
        <p:txBody>
          <a:bodyPr anchor="b"/>
          <a:p>
            <a:r>
              <a:rPr lang="en-US" altLang="zh-CN" sz="4000"/>
              <a:t>Qualitative versus Quantitative Research</a:t>
            </a:r>
            <a:endParaRPr lang="en-US" altLang="zh-CN" sz="4000"/>
          </a:p>
        </p:txBody>
      </p:sp>
      <p:sp>
        <p:nvSpPr>
          <p:cNvPr id="27650" name="文本占位符 286722"/>
          <p:cNvSpPr>
            <a:spLocks noGrp="1"/>
          </p:cNvSpPr>
          <p:nvPr>
            <p:ph idx="1"/>
          </p:nvPr>
        </p:nvSpPr>
        <p:spPr>
          <a:ln/>
        </p:spPr>
        <p:txBody>
          <a:bodyPr anchor="t"/>
          <a:p>
            <a:pPr defTabSz="914400">
              <a:buSzPct val="75000"/>
            </a:pPr>
            <a:r>
              <a:rPr lang="en-US" altLang="zh-CN" kern="1200" baseline="0">
                <a:latin typeface="+mn-lt"/>
                <a:ea typeface="+mn-ea"/>
                <a:cs typeface="+mn-cs"/>
              </a:rPr>
              <a:t>Quantitative research can only answer questions about “how much” or “how many” along a few reductive axes.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Qualitative research can tell you about what, how, and why in rich detail that is reflective of the actual complexities of real human situations.</a:t>
            </a:r>
            <a:endParaRPr lang="en-US" altLang="zh-CN" kern="1200" baseline="0">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a:ln/>
        </p:spPr>
        <p:txBody>
          <a:bodyPr anchor="b"/>
          <a:p>
            <a:r>
              <a:rPr lang="zh-CN" altLang="en-US" sz="4200">
                <a:solidFill>
                  <a:schemeClr val="accent2"/>
                </a:solidFill>
              </a:rPr>
              <a:t>Personas explore ranges of behavior</a:t>
            </a:r>
            <a:endParaRPr lang="zh-CN" altLang="en-US" sz="4200">
              <a:solidFill>
                <a:schemeClr val="accent2"/>
              </a:solidFill>
            </a:endParaRPr>
          </a:p>
        </p:txBody>
      </p:sp>
      <p:sp>
        <p:nvSpPr>
          <p:cNvPr id="89090" name="内容占位符 2"/>
          <p:cNvSpPr>
            <a:spLocks noGrp="1"/>
          </p:cNvSpPr>
          <p:nvPr>
            <p:ph idx="1"/>
          </p:nvPr>
        </p:nvSpPr>
        <p:spPr>
          <a:ln/>
        </p:spPr>
        <p:txBody>
          <a:bodyPr anchor="t"/>
          <a:p>
            <a:pPr defTabSz="914400">
              <a:buSzPct val="75000"/>
            </a:pPr>
            <a:r>
              <a:rPr lang="zh-CN" altLang="en-US" sz="2800" kern="1200" baseline="0">
                <a:latin typeface="+mn-lt"/>
                <a:ea typeface="+mn-ea"/>
                <a:cs typeface="+mn-cs"/>
              </a:rPr>
              <a:t>The target market for a product describes demographics as well as lifestyles and sometimes job roles.</a:t>
            </a:r>
            <a:endParaRPr lang="zh-CN" altLang="en-US" sz="2800" kern="1200" baseline="0">
              <a:latin typeface="+mn-lt"/>
              <a:ea typeface="+mn-ea"/>
              <a:cs typeface="+mn-cs"/>
            </a:endParaRPr>
          </a:p>
          <a:p>
            <a:pPr defTabSz="914400">
              <a:buSzPct val="75000"/>
            </a:pPr>
            <a:r>
              <a:rPr lang="zh-CN" altLang="en-US" sz="2800" kern="1200" baseline="0">
                <a:latin typeface="+mn-lt"/>
                <a:ea typeface="+mn-ea"/>
                <a:cs typeface="+mn-cs"/>
              </a:rPr>
              <a:t>Personas do not seek to establish an average user; they express exemplary or definitive behaviors within these identified ranges.</a:t>
            </a:r>
            <a:endParaRPr lang="zh-CN" altLang="en-US" sz="2800" kern="1200" baseline="0">
              <a:latin typeface="+mn-lt"/>
              <a:ea typeface="+mn-ea"/>
              <a:cs typeface="+mn-cs"/>
            </a:endParaRPr>
          </a:p>
          <a:p>
            <a:pPr defTabSz="914400">
              <a:buSzPct val="75000"/>
            </a:pPr>
            <a:r>
              <a:rPr lang="en-US" altLang="zh-CN" sz="2800" kern="1200" baseline="0">
                <a:latin typeface="+mn-lt"/>
                <a:ea typeface="+mn-ea"/>
                <a:cs typeface="+mn-cs"/>
              </a:rPr>
              <a:t>D</a:t>
            </a:r>
            <a:r>
              <a:rPr lang="zh-CN" altLang="en-US" sz="2800" kern="1200" baseline="0">
                <a:latin typeface="+mn-lt"/>
                <a:ea typeface="+mn-ea"/>
                <a:cs typeface="+mn-cs"/>
              </a:rPr>
              <a:t>esigners must identify a persona set associated with any given product.</a:t>
            </a:r>
            <a:endParaRPr lang="zh-CN" altLang="en-US" sz="2800" kern="1200" baseline="0">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ln/>
        </p:spPr>
        <p:txBody>
          <a:bodyPr anchor="b"/>
          <a:p>
            <a:r>
              <a:rPr lang="zh-CN" altLang="en-US" sz="4200">
                <a:solidFill>
                  <a:schemeClr val="accent2"/>
                </a:solidFill>
              </a:rPr>
              <a:t>Personas have motivations</a:t>
            </a:r>
            <a:endParaRPr lang="zh-CN" altLang="en-US" sz="4200">
              <a:solidFill>
                <a:schemeClr val="accent2"/>
              </a:solidFill>
            </a:endParaRPr>
          </a:p>
        </p:txBody>
      </p:sp>
      <p:sp>
        <p:nvSpPr>
          <p:cNvPr id="90114" name="内容占位符 2"/>
          <p:cNvSpPr>
            <a:spLocks noGrp="1"/>
          </p:cNvSpPr>
          <p:nvPr>
            <p:ph idx="1"/>
          </p:nvPr>
        </p:nvSpPr>
        <p:spPr>
          <a:ln/>
        </p:spPr>
        <p:txBody>
          <a:bodyPr anchor="t"/>
          <a:p>
            <a:pPr defTabSz="914400">
              <a:buSzPct val="75000"/>
            </a:pPr>
            <a:r>
              <a:rPr lang="zh-CN" altLang="en-US" sz="2800" kern="1200" baseline="0">
                <a:latin typeface="+mn-lt"/>
                <a:ea typeface="+mn-ea"/>
                <a:cs typeface="+mn-cs"/>
              </a:rPr>
              <a:t>It is critical that personas capture </a:t>
            </a:r>
            <a:r>
              <a:rPr lang="en-US" altLang="zh-CN" sz="2800" kern="1200" baseline="0">
                <a:latin typeface="+mn-lt"/>
                <a:ea typeface="+mn-ea"/>
                <a:cs typeface="+mn-cs"/>
              </a:rPr>
              <a:t>humans</a:t>
            </a:r>
            <a:r>
              <a:rPr lang="zh-CN" altLang="en-US" sz="2800" kern="1200" baseline="0">
                <a:latin typeface="+mn-lt"/>
                <a:ea typeface="+mn-ea"/>
                <a:cs typeface="+mn-cs"/>
              </a:rPr>
              <a:t> motivations in the form of goals.</a:t>
            </a:r>
            <a:endParaRPr lang="zh-CN" altLang="en-US" sz="2800" kern="1200" baseline="0">
              <a:latin typeface="+mn-lt"/>
              <a:ea typeface="+mn-ea"/>
              <a:cs typeface="+mn-cs"/>
            </a:endParaRPr>
          </a:p>
          <a:p>
            <a:pPr defTabSz="914400">
              <a:buSzPct val="75000"/>
            </a:pPr>
            <a:r>
              <a:rPr lang="en-US" altLang="zh-CN" sz="2800" kern="1200" baseline="0">
                <a:latin typeface="+mn-lt"/>
                <a:ea typeface="+mn-ea"/>
                <a:cs typeface="+mn-cs"/>
              </a:rPr>
              <a:t>I</a:t>
            </a:r>
            <a:r>
              <a:rPr lang="zh-CN" altLang="en-US" sz="2800" kern="1200" baseline="0">
                <a:latin typeface="+mn-lt"/>
                <a:ea typeface="+mn-ea"/>
                <a:cs typeface="+mn-cs"/>
              </a:rPr>
              <a:t>f your user model doesn’t have any goals, what you have is not a persona.</a:t>
            </a:r>
            <a:endParaRPr lang="zh-CN" altLang="en-US" sz="2800" kern="1200" baseline="0">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ln/>
        </p:spPr>
        <p:txBody>
          <a:bodyPr anchor="b"/>
          <a:p>
            <a:r>
              <a:rPr lang="zh-CN" altLang="en-US" sz="4200">
                <a:solidFill>
                  <a:schemeClr val="accent2"/>
                </a:solidFill>
              </a:rPr>
              <a:t>Personas can represent relevant nonusers</a:t>
            </a:r>
            <a:endParaRPr lang="zh-CN" altLang="en-US" sz="4200">
              <a:solidFill>
                <a:schemeClr val="accent2"/>
              </a:solidFill>
            </a:endParaRPr>
          </a:p>
        </p:txBody>
      </p:sp>
      <p:sp>
        <p:nvSpPr>
          <p:cNvPr id="91138" name="内容占位符 2"/>
          <p:cNvSpPr>
            <a:spLocks noGrp="1"/>
          </p:cNvSpPr>
          <p:nvPr>
            <p:ph idx="1"/>
          </p:nvPr>
        </p:nvSpPr>
        <p:spPr>
          <a:ln/>
        </p:spPr>
        <p:txBody>
          <a:bodyPr anchor="t"/>
          <a:p>
            <a:pPr defTabSz="914400">
              <a:buSzPct val="75000"/>
            </a:pPr>
            <a:r>
              <a:rPr lang="en-US" altLang="zh-CN" sz="2800" kern="1200" baseline="0">
                <a:latin typeface="+mn-lt"/>
                <a:ea typeface="+mn-ea"/>
                <a:cs typeface="+mn-cs"/>
              </a:rPr>
              <a:t>Sometimes it is useful to represent the needs and goals of people who do not use the product but nevertheless must be considered in the design process.</a:t>
            </a:r>
            <a:endParaRPr lang="en-US" altLang="zh-CN" sz="2800" kern="1200" baseline="0">
              <a:latin typeface="+mn-lt"/>
              <a:ea typeface="+mn-ea"/>
              <a:cs typeface="+mn-cs"/>
            </a:endParaRPr>
          </a:p>
          <a:p>
            <a:pPr defTabSz="914400">
              <a:buSzPct val="75000"/>
            </a:pPr>
            <a:r>
              <a:rPr lang="en-US" altLang="zh-CN" sz="2800" kern="1200" baseline="0">
                <a:latin typeface="+mn-lt"/>
                <a:ea typeface="+mn-ea"/>
                <a:cs typeface="+mn-cs"/>
              </a:rPr>
              <a:t>In these cases, it may be useful to create one or more customer personas, distinct from the set of user personas.</a:t>
            </a:r>
            <a:endParaRPr lang="en-US" altLang="zh-CN" sz="2800" kern="1200" baseline="0">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ln/>
        </p:spPr>
        <p:txBody>
          <a:bodyPr anchor="b"/>
          <a:p>
            <a:r>
              <a:rPr lang="zh-CN" altLang="en-US" sz="4000">
                <a:solidFill>
                  <a:schemeClr val="accent2"/>
                </a:solidFill>
              </a:rPr>
              <a:t>Personas are more appropriate design tools than other user models</a:t>
            </a:r>
            <a:endParaRPr lang="zh-CN" altLang="en-US" sz="4000">
              <a:solidFill>
                <a:schemeClr val="accent2"/>
              </a:solidFill>
            </a:endParaRPr>
          </a:p>
        </p:txBody>
      </p:sp>
      <p:sp>
        <p:nvSpPr>
          <p:cNvPr id="92162" name="内容占位符 2"/>
          <p:cNvSpPr>
            <a:spLocks noGrp="1"/>
          </p:cNvSpPr>
          <p:nvPr>
            <p:ph idx="1"/>
          </p:nvPr>
        </p:nvSpPr>
        <p:spPr>
          <a:ln/>
        </p:spPr>
        <p:txBody>
          <a:bodyPr anchor="t"/>
          <a:p>
            <a:pPr defTabSz="914400">
              <a:buSzPct val="75000"/>
            </a:pPr>
            <a:r>
              <a:rPr lang="en-US" altLang="zh-CN" kern="1200" baseline="0">
                <a:latin typeface="+mn-lt"/>
                <a:ea typeface="+mn-ea"/>
                <a:cs typeface="+mn-cs"/>
              </a:rPr>
              <a:t>User roles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Personas versus user profiles</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Personas versus market segments</a:t>
            </a:r>
            <a:endParaRPr lang="en-US" altLang="zh-CN" kern="1200" baseline="0">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title"/>
          </p:nvPr>
        </p:nvSpPr>
        <p:spPr>
          <a:ln/>
        </p:spPr>
        <p:txBody>
          <a:bodyPr anchor="b"/>
          <a:p>
            <a:r>
              <a:rPr lang="en-US" altLang="zh-CN" sz="4000">
                <a:solidFill>
                  <a:schemeClr val="bg2"/>
                </a:solidFill>
              </a:rPr>
              <a:t>User roles</a:t>
            </a:r>
            <a:endParaRPr lang="en-US" altLang="zh-CN" sz="4000">
              <a:solidFill>
                <a:schemeClr val="bg2"/>
              </a:solidFill>
            </a:endParaRPr>
          </a:p>
        </p:txBody>
      </p:sp>
      <p:sp>
        <p:nvSpPr>
          <p:cNvPr id="93186" name="内容占位符 2"/>
          <p:cNvSpPr>
            <a:spLocks noGrp="1"/>
          </p:cNvSpPr>
          <p:nvPr>
            <p:ph idx="1"/>
          </p:nvPr>
        </p:nvSpPr>
        <p:spPr>
          <a:ln/>
        </p:spPr>
        <p:txBody>
          <a:bodyPr anchor="t"/>
          <a:p>
            <a:pPr defTabSz="914400">
              <a:buSzPct val="75000"/>
            </a:pPr>
            <a:r>
              <a:rPr lang="en-US" altLang="zh-CN" kern="1200" baseline="0" dirty="0">
                <a:latin typeface="+mn-lt"/>
                <a:ea typeface="+mn-ea"/>
                <a:cs typeface="+mn-cs"/>
              </a:rPr>
              <a:t>A user role or role model is an abstraction</a:t>
            </a:r>
            <a:r>
              <a:rPr lang="en-US" altLang="zh-CN" kern="1200" baseline="0">
                <a:latin typeface="+mn-lt"/>
                <a:ea typeface="+mn-ea"/>
                <a:cs typeface="+mn-cs"/>
              </a:rPr>
              <a:t>. It is </a:t>
            </a:r>
            <a:r>
              <a:rPr lang="en-US" altLang="zh-CN" kern="1200" baseline="0" dirty="0">
                <a:latin typeface="+mn-lt"/>
                <a:ea typeface="+mn-ea"/>
                <a:cs typeface="+mn-cs"/>
              </a:rPr>
              <a:t>a defined relationship between a class of users and their problems, including needs, interests, expectations, and patterns of behavior.</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T</a:t>
            </a:r>
            <a:r>
              <a:rPr lang="en-US" altLang="zh-CN" kern="1200" baseline="0" dirty="0">
                <a:latin typeface="+mn-lt"/>
                <a:ea typeface="+mn-ea"/>
                <a:cs typeface="+mn-cs"/>
              </a:rPr>
              <a:t>hey are not imagined as people and typically do not attempt to convey broader human</a:t>
            </a:r>
            <a:r>
              <a:rPr lang="en-US" altLang="zh-CN" kern="1200" baseline="0">
                <a:latin typeface="+mn-lt"/>
                <a:ea typeface="+mn-ea"/>
                <a:cs typeface="+mn-cs"/>
              </a:rPr>
              <a:t> </a:t>
            </a:r>
            <a:r>
              <a:rPr lang="en-US" altLang="zh-CN" kern="1200" baseline="0" dirty="0">
                <a:latin typeface="+mn-lt"/>
                <a:ea typeface="+mn-ea"/>
                <a:cs typeface="+mn-cs"/>
              </a:rPr>
              <a:t>motivations and contexts.</a:t>
            </a:r>
            <a:endParaRPr lang="en-US" altLang="zh-CN" kern="1200" baseline="0">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idx="4294967295"/>
          </p:nvPr>
        </p:nvSpPr>
        <p:spPr>
          <a:ln/>
        </p:spPr>
        <p:txBody>
          <a:bodyPr anchor="b"/>
          <a:p>
            <a:r>
              <a:rPr lang="en-US" altLang="zh-CN" sz="4000">
                <a:solidFill>
                  <a:schemeClr val="bg2"/>
                </a:solidFill>
              </a:rPr>
              <a:t>User roles</a:t>
            </a:r>
            <a:endParaRPr lang="en-US" altLang="zh-CN" sz="4000">
              <a:solidFill>
                <a:schemeClr val="bg2"/>
              </a:solidFill>
            </a:endParaRPr>
          </a:p>
        </p:txBody>
      </p:sp>
      <p:sp>
        <p:nvSpPr>
          <p:cNvPr id="95234" name="内容占位符 2"/>
          <p:cNvSpPr>
            <a:spLocks noGrp="1"/>
          </p:cNvSpPr>
          <p:nvPr>
            <p:ph idx="4294967295"/>
          </p:nvPr>
        </p:nvSpPr>
        <p:spPr>
          <a:ln/>
        </p:spPr>
        <p:txBody>
          <a:bodyPr anchor="t"/>
          <a:p>
            <a:r>
              <a:rPr lang="en-US" altLang="zh-CN" dirty="0"/>
              <a:t>The</a:t>
            </a:r>
            <a:r>
              <a:rPr lang="en-US" altLang="zh-CN"/>
              <a:t> limitations of user roles</a:t>
            </a:r>
            <a:endParaRPr lang="en-US" altLang="zh-CN"/>
          </a:p>
          <a:p>
            <a:pPr lvl="1"/>
            <a:r>
              <a:rPr lang="en-US" altLang="zh-CN" dirty="0"/>
              <a:t>It is more difficult to clearly communicate human behaviors and relationships in the</a:t>
            </a:r>
            <a:r>
              <a:rPr lang="en-US" altLang="zh-CN"/>
              <a:t> </a:t>
            </a:r>
            <a:r>
              <a:rPr lang="en-US" altLang="zh-CN" dirty="0"/>
              <a:t>abstract, isolated from the people who possess them.</a:t>
            </a:r>
            <a:endParaRPr lang="en-US" altLang="zh-CN"/>
          </a:p>
          <a:p>
            <a:pPr lvl="1"/>
            <a:r>
              <a:rPr lang="en-US" altLang="zh-CN" dirty="0"/>
              <a:t>They</a:t>
            </a:r>
            <a:r>
              <a:rPr lang="en-US" altLang="zh-CN"/>
              <a:t> </a:t>
            </a:r>
            <a:r>
              <a:rPr lang="en-US" altLang="zh-CN" dirty="0"/>
              <a:t>focus on </a:t>
            </a:r>
            <a:r>
              <a:rPr lang="en-US" altLang="zh-CN" i="1" dirty="0"/>
              <a:t>tasks </a:t>
            </a:r>
            <a:r>
              <a:rPr lang="en-US" altLang="zh-CN" dirty="0"/>
              <a:t>almost exclusively and neglect the use of goals</a:t>
            </a:r>
            <a:r>
              <a:rPr lang="en-US" altLang="zh-CN"/>
              <a:t> </a:t>
            </a:r>
            <a:r>
              <a:rPr lang="en-US" altLang="zh-CN" dirty="0"/>
              <a:t>as an organizing principle for design thinking and synthesis.</a:t>
            </a:r>
            <a:endParaRPr lang="en-US" altLang="zh-CN"/>
          </a:p>
          <a:p>
            <a:pPr lvl="1"/>
            <a:r>
              <a:rPr lang="en-US" altLang="zh-CN" dirty="0"/>
              <a:t>They</a:t>
            </a:r>
            <a:r>
              <a:rPr lang="en-US" altLang="zh-CN"/>
              <a:t> </a:t>
            </a:r>
            <a:r>
              <a:rPr lang="en-US" altLang="zh-CN" dirty="0"/>
              <a:t>are difficult to bring together as a coherent tool for developing, communicating, and</a:t>
            </a:r>
            <a:r>
              <a:rPr lang="en-US" altLang="zh-CN"/>
              <a:t> </a:t>
            </a:r>
            <a:r>
              <a:rPr lang="en-US" altLang="zh-CN" dirty="0"/>
              <a:t>measuring design decisions.</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title" idx="4294967295"/>
          </p:nvPr>
        </p:nvSpPr>
        <p:spPr>
          <a:ln/>
        </p:spPr>
        <p:txBody>
          <a:bodyPr anchor="b"/>
          <a:p>
            <a:r>
              <a:rPr lang="en-US" altLang="zh-CN" sz="4000" dirty="0">
                <a:solidFill>
                  <a:schemeClr val="bg2"/>
                </a:solidFill>
              </a:rPr>
              <a:t>Personas vs</a:t>
            </a:r>
            <a:r>
              <a:rPr lang="en-US" altLang="zh-CN" sz="4000">
                <a:solidFill>
                  <a:schemeClr val="bg2"/>
                </a:solidFill>
              </a:rPr>
              <a:t>.</a:t>
            </a:r>
            <a:r>
              <a:rPr lang="en-US" altLang="zh-CN" sz="4000" dirty="0">
                <a:solidFill>
                  <a:schemeClr val="bg2"/>
                </a:solidFill>
              </a:rPr>
              <a:t> user profiles</a:t>
            </a:r>
            <a:endParaRPr lang="en-US" altLang="zh-CN" sz="4000">
              <a:solidFill>
                <a:schemeClr val="bg2"/>
              </a:solidFill>
            </a:endParaRPr>
          </a:p>
        </p:txBody>
      </p:sp>
      <p:sp>
        <p:nvSpPr>
          <p:cNvPr id="97282" name="内容占位符 2"/>
          <p:cNvSpPr>
            <a:spLocks noGrp="1"/>
          </p:cNvSpPr>
          <p:nvPr>
            <p:ph idx="4294967295"/>
          </p:nvPr>
        </p:nvSpPr>
        <p:spPr>
          <a:ln/>
        </p:spPr>
        <p:txBody>
          <a:bodyPr anchor="t"/>
          <a:p>
            <a:r>
              <a:rPr lang="en-US" altLang="zh-CN" sz="2800" dirty="0"/>
              <a:t>Persona </a:t>
            </a:r>
            <a:r>
              <a:rPr lang="en-US" altLang="zh-CN" sz="2800"/>
              <a:t>=</a:t>
            </a:r>
            <a:r>
              <a:rPr lang="en-US" altLang="zh-CN" sz="2800" dirty="0"/>
              <a:t> user profile</a:t>
            </a:r>
            <a:endParaRPr lang="en-US" altLang="zh-CN" sz="2800"/>
          </a:p>
          <a:p>
            <a:pPr lvl="1"/>
            <a:r>
              <a:rPr lang="en-US" altLang="zh-CN" sz="2400" dirty="0"/>
              <a:t>if the profile is synthesized from first-hand ethnographic</a:t>
            </a:r>
            <a:r>
              <a:rPr lang="en-US" altLang="zh-CN" sz="2400"/>
              <a:t> </a:t>
            </a:r>
            <a:r>
              <a:rPr lang="en-US" altLang="zh-CN" sz="2400" dirty="0"/>
              <a:t>data and encapsulates the depth of information the authors have described.</a:t>
            </a:r>
            <a:endParaRPr lang="en-US" altLang="zh-CN" sz="2400"/>
          </a:p>
          <a:p>
            <a:r>
              <a:rPr lang="en-US" altLang="zh-CN" sz="2800" dirty="0"/>
              <a:t>User profiles often consist of</a:t>
            </a:r>
            <a:r>
              <a:rPr lang="en-US" altLang="zh-CN" sz="2800"/>
              <a:t> </a:t>
            </a:r>
            <a:r>
              <a:rPr lang="en-US" altLang="zh-CN" sz="2800" dirty="0"/>
              <a:t>a name and picture attached to a short, mostly demographic description, along with</a:t>
            </a:r>
            <a:r>
              <a:rPr lang="en-US" altLang="zh-CN" sz="2800"/>
              <a:t> </a:t>
            </a:r>
            <a:r>
              <a:rPr lang="en-US" altLang="zh-CN" sz="2800" dirty="0"/>
              <a:t>a short paragraph of information unrelated to the design task at hand</a:t>
            </a:r>
            <a:r>
              <a:rPr lang="en-US" altLang="zh-CN" sz="2800"/>
              <a:t>.</a:t>
            </a:r>
            <a:endParaRPr lang="en-US" altLang="zh-CN" sz="2800"/>
          </a:p>
          <a:p>
            <a:r>
              <a:rPr lang="en-US" altLang="zh-CN" sz="2800"/>
              <a:t>User profile is only a minor part in persona creation.</a:t>
            </a:r>
            <a:endParaRPr lang="en-US" altLang="zh-CN"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idx="4294967295"/>
          </p:nvPr>
        </p:nvSpPr>
        <p:spPr>
          <a:ln/>
        </p:spPr>
        <p:txBody>
          <a:bodyPr anchor="b"/>
          <a:p>
            <a:r>
              <a:rPr lang="en-US" altLang="zh-CN" sz="4000" dirty="0">
                <a:solidFill>
                  <a:schemeClr val="bg2"/>
                </a:solidFill>
              </a:rPr>
              <a:t>Personas </a:t>
            </a:r>
            <a:r>
              <a:rPr lang="zh-CN" altLang="x-none" sz="4000" dirty="0">
                <a:solidFill>
                  <a:schemeClr val="bg2"/>
                </a:solidFill>
              </a:rPr>
              <a:t>vs</a:t>
            </a:r>
            <a:r>
              <a:rPr lang="en-US" altLang="zh-CN" sz="4000">
                <a:solidFill>
                  <a:schemeClr val="bg2"/>
                </a:solidFill>
              </a:rPr>
              <a:t>.</a:t>
            </a:r>
            <a:r>
              <a:rPr lang="zh-CN" altLang="x-none" sz="4000" dirty="0">
                <a:solidFill>
                  <a:schemeClr val="bg2"/>
                </a:solidFill>
              </a:rPr>
              <a:t> market segments</a:t>
            </a:r>
            <a:endParaRPr lang="en-US" altLang="zh-CN" sz="4000">
              <a:solidFill>
                <a:schemeClr val="bg2"/>
              </a:solidFill>
            </a:endParaRPr>
          </a:p>
        </p:txBody>
      </p:sp>
      <p:sp>
        <p:nvSpPr>
          <p:cNvPr id="99330" name="内容占位符 2"/>
          <p:cNvSpPr>
            <a:spLocks noGrp="1"/>
          </p:cNvSpPr>
          <p:nvPr>
            <p:ph idx="4294967295"/>
          </p:nvPr>
        </p:nvSpPr>
        <p:spPr>
          <a:ln/>
        </p:spPr>
        <p:txBody>
          <a:bodyPr anchor="t"/>
          <a:p>
            <a:r>
              <a:rPr lang="en-US" altLang="zh-CN" dirty="0"/>
              <a:t>The main difference</a:t>
            </a:r>
            <a:r>
              <a:rPr lang="en-US" altLang="zh-CN"/>
              <a:t> </a:t>
            </a:r>
            <a:endParaRPr lang="en-US" altLang="zh-CN"/>
          </a:p>
          <a:p>
            <a:pPr lvl="1"/>
            <a:r>
              <a:rPr lang="en-US" altLang="zh-CN" dirty="0"/>
              <a:t>the former are based on demographics,</a:t>
            </a:r>
            <a:r>
              <a:rPr lang="en-US" altLang="zh-CN"/>
              <a:t> </a:t>
            </a:r>
            <a:r>
              <a:rPr lang="en-US" altLang="zh-CN" dirty="0"/>
              <a:t>distribution channels, and purchasing behavior</a:t>
            </a:r>
            <a:r>
              <a:rPr lang="en-US" altLang="zh-CN"/>
              <a:t>.</a:t>
            </a:r>
            <a:endParaRPr lang="en-US" altLang="zh-CN"/>
          </a:p>
          <a:p>
            <a:pPr lvl="1"/>
            <a:r>
              <a:rPr lang="en-US" altLang="zh-CN" dirty="0"/>
              <a:t>the latter are based</a:t>
            </a:r>
            <a:r>
              <a:rPr lang="en-US" altLang="zh-CN"/>
              <a:t> </a:t>
            </a:r>
            <a:r>
              <a:rPr lang="en-US" altLang="zh-CN" dirty="0"/>
              <a:t>on usage behavior and goals.</a:t>
            </a:r>
            <a:endParaRPr lang="en-US" altLang="zh-CN"/>
          </a:p>
          <a:p>
            <a:r>
              <a:rPr lang="en-US" altLang="zh-CN" dirty="0"/>
              <a:t>Marketing personas shed light on the sales process</a:t>
            </a:r>
            <a:r>
              <a:rPr lang="en-US" altLang="zh-CN"/>
              <a:t>.</a:t>
            </a:r>
            <a:endParaRPr lang="en-US" altLang="zh-CN"/>
          </a:p>
          <a:p>
            <a:r>
              <a:rPr lang="en-US" altLang="zh-CN" dirty="0"/>
              <a:t>Design personas shed light</a:t>
            </a:r>
            <a:r>
              <a:rPr lang="en-US" altLang="zh-CN"/>
              <a:t> </a:t>
            </a:r>
            <a:r>
              <a:rPr lang="en-US" altLang="zh-CN" dirty="0"/>
              <a:t>on the product definition and development process.</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title" idx="4294967295"/>
          </p:nvPr>
        </p:nvSpPr>
        <p:spPr>
          <a:ln/>
        </p:spPr>
        <p:txBody>
          <a:bodyPr anchor="b"/>
          <a:p>
            <a:r>
              <a:rPr lang="en-US" altLang="zh-CN" sz="4000" dirty="0">
                <a:solidFill>
                  <a:schemeClr val="bg2"/>
                </a:solidFill>
              </a:rPr>
              <a:t>Personas </a:t>
            </a:r>
            <a:r>
              <a:rPr lang="zh-CN" altLang="x-none" sz="4000" dirty="0">
                <a:solidFill>
                  <a:schemeClr val="bg2"/>
                </a:solidFill>
              </a:rPr>
              <a:t>vs</a:t>
            </a:r>
            <a:r>
              <a:rPr lang="en-US" altLang="zh-CN" sz="4000">
                <a:solidFill>
                  <a:schemeClr val="bg2"/>
                </a:solidFill>
              </a:rPr>
              <a:t>.</a:t>
            </a:r>
            <a:r>
              <a:rPr lang="zh-CN" altLang="x-none" sz="4000" dirty="0">
                <a:solidFill>
                  <a:schemeClr val="bg2"/>
                </a:solidFill>
              </a:rPr>
              <a:t> market segments</a:t>
            </a:r>
            <a:endParaRPr lang="en-US" altLang="zh-CN" sz="4000">
              <a:solidFill>
                <a:schemeClr val="bg2"/>
              </a:solidFill>
            </a:endParaRPr>
          </a:p>
        </p:txBody>
      </p:sp>
      <p:sp>
        <p:nvSpPr>
          <p:cNvPr id="101378" name="内容占位符 2"/>
          <p:cNvSpPr>
            <a:spLocks noGrp="1"/>
          </p:cNvSpPr>
          <p:nvPr>
            <p:ph idx="4294967295"/>
          </p:nvPr>
        </p:nvSpPr>
        <p:spPr>
          <a:xfrm>
            <a:off x="457200" y="1557338"/>
            <a:ext cx="8229600" cy="4530725"/>
          </a:xfrm>
          <a:ln/>
        </p:spPr>
        <p:txBody>
          <a:bodyPr anchor="t"/>
          <a:p>
            <a:r>
              <a:rPr lang="en-US" altLang="zh-CN" sz="2800" dirty="0"/>
              <a:t>Market segments</a:t>
            </a:r>
            <a:r>
              <a:rPr lang="en-US" altLang="zh-CN" sz="2800"/>
              <a:t> </a:t>
            </a:r>
            <a:r>
              <a:rPr lang="en-US" altLang="zh-CN" sz="2800" dirty="0"/>
              <a:t>can help determine</a:t>
            </a:r>
            <a:r>
              <a:rPr lang="en-US" altLang="zh-CN" sz="2800"/>
              <a:t> </a:t>
            </a:r>
            <a:r>
              <a:rPr lang="en-US" altLang="zh-CN" sz="2800" dirty="0"/>
              <a:t>the demographic range within which to frame the persona hypothesis</a:t>
            </a:r>
            <a:r>
              <a:rPr lang="en-US" altLang="zh-CN" sz="2800"/>
              <a:t>.</a:t>
            </a:r>
            <a:endParaRPr lang="en-US" altLang="zh-CN" sz="2800"/>
          </a:p>
          <a:p>
            <a:r>
              <a:rPr lang="en-US" altLang="zh-CN" sz="2800" dirty="0"/>
              <a:t>There is seldom a one-to-one mapping of market segments to personas</a:t>
            </a:r>
            <a:r>
              <a:rPr lang="en-US" altLang="zh-CN" sz="2800"/>
              <a:t>.</a:t>
            </a:r>
            <a:endParaRPr lang="en-US" altLang="zh-CN" sz="2800"/>
          </a:p>
          <a:p>
            <a:pPr lvl="1"/>
            <a:r>
              <a:rPr lang="en-US" altLang="zh-CN" sz="2400" dirty="0"/>
              <a:t>Personas are segmented along ranges of usage behavior, not demographics or buying</a:t>
            </a:r>
            <a:r>
              <a:rPr lang="en-US" altLang="zh-CN" sz="2400"/>
              <a:t> </a:t>
            </a:r>
            <a:r>
              <a:rPr lang="en-US" altLang="zh-CN" sz="2400" dirty="0"/>
              <a:t>behavior</a:t>
            </a:r>
            <a:r>
              <a:rPr lang="en-US" altLang="zh-CN" sz="2400"/>
              <a:t>.</a:t>
            </a:r>
            <a:endParaRPr lang="en-US" altLang="zh-CN" sz="2400"/>
          </a:p>
          <a:p>
            <a:r>
              <a:rPr lang="en-US" altLang="zh-CN" sz="2800" dirty="0"/>
              <a:t>Market segments can act as an initial filter to limit the scope of interviews to</a:t>
            </a:r>
            <a:r>
              <a:rPr lang="en-US" altLang="zh-CN" sz="2800"/>
              <a:t> </a:t>
            </a:r>
            <a:r>
              <a:rPr lang="en-US" altLang="zh-CN" sz="2800" dirty="0"/>
              <a:t>people within target markets</a:t>
            </a:r>
            <a:r>
              <a:rPr lang="en-US" altLang="zh-CN" sz="2800"/>
              <a:t>.</a:t>
            </a:r>
            <a:endParaRPr lang="en-US" altLang="zh-CN" sz="2800"/>
          </a:p>
          <a:p>
            <a:r>
              <a:rPr lang="en-US" altLang="zh-CN" sz="2800"/>
              <a:t>The prioritization of personas  is used as a way to make strategic product definition decisions.</a:t>
            </a:r>
            <a:endParaRPr lang="en-US" altLang="zh-CN"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
          <p:cNvSpPr>
            <a:spLocks noGrp="1"/>
          </p:cNvSpPr>
          <p:nvPr>
            <p:ph type="title" idx="4294967295"/>
          </p:nvPr>
        </p:nvSpPr>
        <p:spPr>
          <a:ln/>
        </p:spPr>
        <p:txBody>
          <a:bodyPr anchor="b"/>
          <a:p>
            <a:r>
              <a:rPr lang="en-US" altLang="zh-CN" sz="4000" dirty="0">
                <a:solidFill>
                  <a:schemeClr val="bg2"/>
                </a:solidFill>
              </a:rPr>
              <a:t>Personas </a:t>
            </a:r>
            <a:r>
              <a:rPr lang="zh-CN" altLang="x-none" sz="4000" dirty="0">
                <a:solidFill>
                  <a:schemeClr val="bg2"/>
                </a:solidFill>
              </a:rPr>
              <a:t>vs</a:t>
            </a:r>
            <a:r>
              <a:rPr lang="en-US" altLang="zh-CN" sz="4000">
                <a:solidFill>
                  <a:schemeClr val="bg2"/>
                </a:solidFill>
              </a:rPr>
              <a:t>.</a:t>
            </a:r>
            <a:r>
              <a:rPr lang="zh-CN" altLang="x-none" sz="4000" dirty="0">
                <a:solidFill>
                  <a:schemeClr val="bg2"/>
                </a:solidFill>
              </a:rPr>
              <a:t> market segments</a:t>
            </a:r>
            <a:endParaRPr lang="en-US" altLang="zh-CN" sz="4000">
              <a:solidFill>
                <a:schemeClr val="bg2"/>
              </a:solidFill>
            </a:endParaRPr>
          </a:p>
        </p:txBody>
      </p:sp>
      <p:pic>
        <p:nvPicPr>
          <p:cNvPr id="103426" name="内容占位符 95235"/>
          <p:cNvPicPr>
            <a:picLocks noGrp="1" noChangeAspect="1"/>
          </p:cNvPicPr>
          <p:nvPr>
            <p:ph idx="4294967295"/>
          </p:nvPr>
        </p:nvPicPr>
        <p:blipFill>
          <a:blip r:embed="rId1"/>
          <a:stretch>
            <a:fillRect/>
          </a:stretch>
        </p:blipFill>
        <p:spPr>
          <a:xfrm>
            <a:off x="468313" y="1484313"/>
            <a:ext cx="8135937" cy="4645025"/>
          </a:xfr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87745"/>
          <p:cNvSpPr>
            <a:spLocks noGrp="1"/>
          </p:cNvSpPr>
          <p:nvPr>
            <p:ph type="title"/>
          </p:nvPr>
        </p:nvSpPr>
        <p:spPr>
          <a:ln/>
        </p:spPr>
        <p:txBody>
          <a:bodyPr anchor="b"/>
          <a:p>
            <a:r>
              <a:rPr lang="en-US" altLang="zh-CN" sz="4000"/>
              <a:t>The Value of Qualitative Research</a:t>
            </a:r>
            <a:endParaRPr lang="en-US" altLang="zh-CN" sz="4000"/>
          </a:p>
        </p:txBody>
      </p:sp>
      <p:sp>
        <p:nvSpPr>
          <p:cNvPr id="28674" name="文本占位符 287746"/>
          <p:cNvSpPr>
            <a:spLocks noGrp="1"/>
          </p:cNvSpPr>
          <p:nvPr>
            <p:ph idx="1"/>
          </p:nvPr>
        </p:nvSpPr>
        <p:spPr>
          <a:ln/>
        </p:spPr>
        <p:txBody>
          <a:bodyPr anchor="t"/>
          <a:p>
            <a:pPr defTabSz="914400">
              <a:buSzPct val="75000"/>
            </a:pPr>
            <a:r>
              <a:rPr lang="en-US" altLang="zh-CN" kern="1200" baseline="0">
                <a:latin typeface="+mn-lt"/>
                <a:ea typeface="+mn-ea"/>
                <a:cs typeface="+mn-cs"/>
              </a:rPr>
              <a:t>Qualitative research helps us understand:</a:t>
            </a:r>
            <a:endParaRPr lang="en-US" altLang="zh-CN" kern="1200" baseline="0">
              <a:latin typeface="+mn-lt"/>
              <a:ea typeface="+mn-ea"/>
              <a:cs typeface="+mn-cs"/>
            </a:endParaRPr>
          </a:p>
          <a:p>
            <a:pPr lvl="1" defTabSz="914400">
              <a:buSzPct val="75000"/>
            </a:pPr>
            <a:r>
              <a:rPr lang="en-US" altLang="en-US" kern="1200" baseline="0">
                <a:latin typeface="+mn-lt"/>
                <a:ea typeface="+mn-ea"/>
                <a:cs typeface="+mn-cs"/>
              </a:rPr>
              <a:t>Behaviors, attitudes, and aptitudes of potential product users</a:t>
            </a:r>
            <a:endParaRPr lang="en-US" altLang="zh-CN" kern="1200" baseline="0">
              <a:latin typeface="+mn-lt"/>
              <a:ea typeface="+mn-ea"/>
              <a:cs typeface="+mn-cs"/>
            </a:endParaRPr>
          </a:p>
          <a:p>
            <a:pPr lvl="1" defTabSz="914400">
              <a:buSzPct val="75000"/>
            </a:pPr>
            <a:r>
              <a:rPr lang="en-US" altLang="en-US" kern="1200" baseline="0">
                <a:latin typeface="+mn-lt"/>
                <a:ea typeface="+mn-ea"/>
                <a:cs typeface="+mn-cs"/>
              </a:rPr>
              <a:t>Technical, business, and environmental contexts — the domain— of the product to be designed</a:t>
            </a:r>
            <a:r>
              <a:rPr lang="en-US" altLang="zh-CN" kern="1200" baseline="0">
                <a:latin typeface="+mn-lt"/>
                <a:ea typeface="+mn-ea"/>
                <a:cs typeface="+mn-cs"/>
              </a:rPr>
              <a:t>	</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Vocabulary and other social aspects of the domain in question</a:t>
            </a:r>
            <a:endParaRPr lang="en-US" altLang="zh-CN" kern="1200" baseline="0">
              <a:latin typeface="+mn-lt"/>
              <a:ea typeface="+mn-ea"/>
              <a:cs typeface="+mn-cs"/>
            </a:endParaRPr>
          </a:p>
          <a:p>
            <a:pPr lvl="1" defTabSz="914400">
              <a:buSzPct val="75000"/>
            </a:pPr>
            <a:r>
              <a:rPr lang="en-US" altLang="zh-CN" kern="1200" baseline="0">
                <a:latin typeface="+mn-lt"/>
                <a:ea typeface="+mn-ea"/>
                <a:cs typeface="+mn-cs"/>
              </a:rPr>
              <a:t>How existing products are used</a:t>
            </a:r>
            <a:endParaRPr lang="en-US" altLang="zh-CN" kern="1200" baseline="0">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97281"/>
          <p:cNvSpPr>
            <a:spLocks noGrp="1"/>
          </p:cNvSpPr>
          <p:nvPr>
            <p:ph type="title"/>
          </p:nvPr>
        </p:nvSpPr>
        <p:spPr>
          <a:ln/>
        </p:spPr>
        <p:txBody>
          <a:bodyPr anchor="b"/>
          <a:p>
            <a:r>
              <a:rPr lang="en-US" altLang="zh-CN"/>
              <a:t>Understanding Goals</a:t>
            </a:r>
            <a:endParaRPr lang="zh-CN" altLang="en-US" dirty="0"/>
          </a:p>
        </p:txBody>
      </p:sp>
      <p:sp>
        <p:nvSpPr>
          <p:cNvPr id="105474" name="文本占位符 97282"/>
          <p:cNvSpPr>
            <a:spLocks noGrp="1"/>
          </p:cNvSpPr>
          <p:nvPr>
            <p:ph idx="1"/>
          </p:nvPr>
        </p:nvSpPr>
        <p:spPr>
          <a:ln/>
        </p:spPr>
        <p:txBody>
          <a:bodyPr anchor="t"/>
          <a:p>
            <a:pPr defTabSz="914400">
              <a:buSzPct val="75000"/>
            </a:pPr>
            <a:r>
              <a:rPr lang="en-US" altLang="zh-CN" kern="1200" baseline="0">
                <a:latin typeface="+mn-lt"/>
                <a:ea typeface="+mn-ea"/>
                <a:cs typeface="+mn-cs"/>
              </a:rPr>
              <a:t>If personas provide the context for sets of observed behaviors, goals are the drivers behind those behaviors. </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The product’s function and behavior must address goals via tasks—typically, as few tasks as necessary.</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Tasks are only a means to an end;</a:t>
            </a:r>
            <a:endParaRPr lang="en-US" altLang="zh-CN" kern="1200" baseline="0">
              <a:latin typeface="+mn-lt"/>
              <a:ea typeface="+mn-ea"/>
              <a:cs typeface="+mn-cs"/>
            </a:endParaRPr>
          </a:p>
          <a:p>
            <a:pPr defTabSz="914400">
              <a:buSzPct val="75000"/>
            </a:pPr>
            <a:r>
              <a:rPr lang="en-US" altLang="zh-CN" kern="1200" baseline="0">
                <a:latin typeface="+mn-lt"/>
                <a:ea typeface="+mn-ea"/>
                <a:cs typeface="+mn-cs"/>
              </a:rPr>
              <a:t>Goals are that end.</a:t>
            </a:r>
            <a:endParaRPr lang="zh-CN" altLang="en-US" kern="1200" baseline="0" dirty="0">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title" idx="4294967295"/>
          </p:nvPr>
        </p:nvSpPr>
        <p:spPr>
          <a:ln/>
        </p:spPr>
        <p:txBody>
          <a:bodyPr anchor="b"/>
          <a:p>
            <a:r>
              <a:rPr lang="en-US" altLang="zh-CN" sz="4200">
                <a:solidFill>
                  <a:schemeClr val="accent2"/>
                </a:solidFill>
              </a:rPr>
              <a:t>The three types of user goals</a:t>
            </a:r>
            <a:endParaRPr lang="zh-CN" altLang="en-US" sz="4200">
              <a:solidFill>
                <a:schemeClr val="accent2"/>
              </a:solidFill>
            </a:endParaRPr>
          </a:p>
        </p:txBody>
      </p:sp>
      <p:pic>
        <p:nvPicPr>
          <p:cNvPr id="106498" name="内容占位符 98307"/>
          <p:cNvPicPr>
            <a:picLocks noGrp="1" noChangeAspect="1"/>
          </p:cNvPicPr>
          <p:nvPr>
            <p:ph idx="4294967295"/>
          </p:nvPr>
        </p:nvPicPr>
        <p:blipFill>
          <a:blip r:embed="rId1"/>
          <a:stretch>
            <a:fillRect/>
          </a:stretch>
        </p:blipFill>
        <p:spPr>
          <a:xfrm>
            <a:off x="971550" y="1557338"/>
            <a:ext cx="7199313" cy="4976812"/>
          </a:xfrm>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p:cNvSpPr>
          <p:nvPr>
            <p:ph type="title" idx="4294967295"/>
          </p:nvPr>
        </p:nvSpPr>
        <p:spPr>
          <a:ln/>
        </p:spPr>
        <p:txBody>
          <a:bodyPr anchor="b"/>
          <a:p>
            <a:r>
              <a:rPr lang="en-US" altLang="en-US" sz="4200">
                <a:solidFill>
                  <a:schemeClr val="accent2"/>
                </a:solidFill>
              </a:rPr>
              <a:t>User goals are user motivations</a:t>
            </a:r>
            <a:endParaRPr lang="zh-CN" altLang="en-US" sz="4200">
              <a:solidFill>
                <a:schemeClr val="accent2"/>
              </a:solidFill>
            </a:endParaRPr>
          </a:p>
        </p:txBody>
      </p:sp>
      <p:sp>
        <p:nvSpPr>
          <p:cNvPr id="107522" name="矩形 99331"/>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Experience goals, which are related to visceral processing: how the user wants to </a:t>
            </a:r>
            <a:r>
              <a:rPr lang="en-US" altLang="zh-CN" sz="3200" i="1">
                <a:latin typeface="Arial" panose="020B0604020202020204" pitchFamily="34" charset="0"/>
                <a:ea typeface="宋体" panose="02010600030101010101" pitchFamily="2" charset="-122"/>
              </a:rPr>
              <a:t>feel</a:t>
            </a:r>
            <a:endParaRPr lang="en-US" altLang="zh-CN" sz="3200" i="1">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End goals, which are related to behavior: what the user wants to </a:t>
            </a:r>
            <a:r>
              <a:rPr lang="en-US" altLang="zh-CN" sz="3200" i="1">
                <a:latin typeface="Arial" panose="020B0604020202020204" pitchFamily="34" charset="0"/>
                <a:ea typeface="宋体" panose="02010600030101010101" pitchFamily="2" charset="-122"/>
              </a:rPr>
              <a:t>do</a:t>
            </a:r>
            <a:endParaRPr lang="en-US" altLang="zh-CN" sz="3200" i="1">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Life goals, which are related to reflection: who the user wants to </a:t>
            </a:r>
            <a:r>
              <a:rPr lang="en-US" altLang="zh-CN" sz="3200" i="1">
                <a:latin typeface="Arial" panose="020B0604020202020204" pitchFamily="34" charset="0"/>
                <a:ea typeface="宋体" panose="02010600030101010101" pitchFamily="2" charset="-122"/>
              </a:rPr>
              <a:t>be</a:t>
            </a:r>
            <a:endParaRPr lang="zh-CN" altLang="en-US" sz="3200" i="1"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title" idx="4294967295"/>
          </p:nvPr>
        </p:nvSpPr>
        <p:spPr>
          <a:ln/>
        </p:spPr>
        <p:txBody>
          <a:bodyPr anchor="b"/>
          <a:p>
            <a:r>
              <a:rPr lang="en-US" altLang="zh-CN" sz="4200">
                <a:solidFill>
                  <a:schemeClr val="accent2"/>
                </a:solidFill>
              </a:rPr>
              <a:t>Nonu</a:t>
            </a:r>
            <a:r>
              <a:rPr lang="en-US" altLang="en-US" sz="4200">
                <a:solidFill>
                  <a:schemeClr val="accent2"/>
                </a:solidFill>
              </a:rPr>
              <a:t>ser goals</a:t>
            </a:r>
            <a:endParaRPr lang="zh-CN" altLang="en-US" sz="4200">
              <a:solidFill>
                <a:schemeClr val="accent2"/>
              </a:solidFill>
            </a:endParaRPr>
          </a:p>
        </p:txBody>
      </p:sp>
      <p:sp>
        <p:nvSpPr>
          <p:cNvPr id="108546" name="矩形 100354"/>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Customer goals</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Consumer products: parents, relatives, or friends</a:t>
            </a:r>
            <a:endParaRPr lang="en-US" altLang="zh-CN" sz="28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concern about the safety and happiness of the people for whom they are purchasing the product.</a:t>
            </a:r>
            <a:endParaRPr lang="en-US" altLang="zh-CN" sz="24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Enterprise products: IT managers or procurement specialists</a:t>
            </a:r>
            <a:endParaRPr lang="en-US" altLang="zh-CN" sz="28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Concern about security, ease of maintenance, ease of customization, and price.</a:t>
            </a:r>
            <a:endParaRPr lang="zh-CN" altLang="en-US" sz="2400" u="none" baseline="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
          <p:cNvSpPr>
            <a:spLocks noGrp="1"/>
          </p:cNvSpPr>
          <p:nvPr>
            <p:ph type="title" idx="4294967295"/>
          </p:nvPr>
        </p:nvSpPr>
        <p:spPr>
          <a:ln/>
        </p:spPr>
        <p:txBody>
          <a:bodyPr anchor="b"/>
          <a:p>
            <a:r>
              <a:rPr lang="en-US" altLang="zh-CN" sz="4200">
                <a:solidFill>
                  <a:schemeClr val="accent2"/>
                </a:solidFill>
              </a:rPr>
              <a:t>Nonu</a:t>
            </a:r>
            <a:r>
              <a:rPr lang="en-US" altLang="en-US" sz="4200">
                <a:solidFill>
                  <a:schemeClr val="accent2"/>
                </a:solidFill>
              </a:rPr>
              <a:t>ser goals</a:t>
            </a:r>
            <a:endParaRPr lang="zh-CN" altLang="en-US" sz="4200">
              <a:solidFill>
                <a:schemeClr val="accent2"/>
              </a:solidFill>
            </a:endParaRPr>
          </a:p>
        </p:txBody>
      </p:sp>
      <p:sp>
        <p:nvSpPr>
          <p:cNvPr id="109570" name="矩形 101378"/>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Business and organizational goals</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Business goals</a:t>
            </a:r>
            <a:endParaRPr lang="en-US" altLang="zh-CN" sz="28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Increase profit.</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Increase market share.</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Retain customers.</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Defeat the competition.</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Use resources more efficiently.</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Offer more products or services.</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Keep its IP secure.</a:t>
            </a:r>
            <a:endParaRPr lang="en-US" altLang="zh-CN" sz="2400" u="none" baseline="0">
              <a:solidFill>
                <a:schemeClr val="tx1"/>
              </a:solidFill>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endParaRPr lang="zh-CN" altLang="en-US" sz="3200"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
          <p:cNvSpPr>
            <a:spLocks noGrp="1"/>
          </p:cNvSpPr>
          <p:nvPr>
            <p:ph type="title" idx="4294967295"/>
          </p:nvPr>
        </p:nvSpPr>
        <p:spPr>
          <a:ln/>
        </p:spPr>
        <p:txBody>
          <a:bodyPr anchor="b"/>
          <a:p>
            <a:r>
              <a:rPr lang="en-US" altLang="zh-CN" sz="4200">
                <a:solidFill>
                  <a:schemeClr val="accent2"/>
                </a:solidFill>
              </a:rPr>
              <a:t>Nonu</a:t>
            </a:r>
            <a:r>
              <a:rPr lang="en-US" altLang="en-US" sz="4200">
                <a:solidFill>
                  <a:schemeClr val="accent2"/>
                </a:solidFill>
              </a:rPr>
              <a:t>ser goals</a:t>
            </a:r>
            <a:endParaRPr lang="zh-CN" altLang="en-US" sz="4200">
              <a:solidFill>
                <a:schemeClr val="accent2"/>
              </a:solidFill>
            </a:endParaRPr>
          </a:p>
        </p:txBody>
      </p:sp>
      <p:sp>
        <p:nvSpPr>
          <p:cNvPr id="110594" name="矩形 102402"/>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Business and organizational goals</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Nonprofit organization goals</a:t>
            </a:r>
            <a:endParaRPr lang="en-US" altLang="zh-CN" sz="28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Educate the public.</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Raise enough money to cover overhead.</a:t>
            </a:r>
            <a:endParaRPr lang="zh-CN" altLang="en-US" sz="2400" u="none" baseline="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
          <p:cNvSpPr>
            <a:spLocks noGrp="1"/>
          </p:cNvSpPr>
          <p:nvPr>
            <p:ph type="title" idx="4294967295"/>
          </p:nvPr>
        </p:nvSpPr>
        <p:spPr>
          <a:ln/>
        </p:spPr>
        <p:txBody>
          <a:bodyPr anchor="b"/>
          <a:p>
            <a:r>
              <a:rPr lang="en-US" altLang="en-US" sz="4200">
                <a:solidFill>
                  <a:schemeClr val="accent2"/>
                </a:solidFill>
              </a:rPr>
              <a:t>Successful products meet user goals first</a:t>
            </a:r>
            <a:endParaRPr lang="zh-CN" altLang="en-US" sz="4200">
              <a:solidFill>
                <a:schemeClr val="accent2"/>
              </a:solidFill>
            </a:endParaRPr>
          </a:p>
        </p:txBody>
      </p:sp>
      <p:sp>
        <p:nvSpPr>
          <p:cNvPr id="111618" name="矩形 103426"/>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“Good design” has meaning only for someone who uses a product for a particular purpose.</a:t>
            </a:r>
            <a:endParaRPr lang="en-US" altLang="zh-CN" sz="32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3200" i="1">
                <a:latin typeface="Arial" panose="020B0604020202020204" pitchFamily="34" charset="0"/>
                <a:ea typeface="宋体" panose="02010600030101010101" pitchFamily="2" charset="-122"/>
              </a:rPr>
              <a:t>Don’t make the user feel stupid.</a:t>
            </a:r>
            <a:endParaRPr lang="zh-CN" altLang="en-US" sz="3200" i="1"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04449"/>
          <p:cNvSpPr>
            <a:spLocks noGrp="1"/>
          </p:cNvSpPr>
          <p:nvPr>
            <p:ph type="title"/>
          </p:nvPr>
        </p:nvSpPr>
        <p:spPr>
          <a:ln/>
        </p:spPr>
        <p:txBody>
          <a:bodyPr anchor="b"/>
          <a:p>
            <a:r>
              <a:rPr lang="en-US" altLang="zh-CN"/>
              <a:t>Constructing Personas</a:t>
            </a:r>
            <a:endParaRPr lang="zh-CN" altLang="en-US" dirty="0"/>
          </a:p>
        </p:txBody>
      </p:sp>
      <p:pic>
        <p:nvPicPr>
          <p:cNvPr id="112642" name="文本占位符 104451"/>
          <p:cNvPicPr>
            <a:picLocks noGrp="1" noChangeAspect="1"/>
          </p:cNvPicPr>
          <p:nvPr>
            <p:ph idx="1"/>
          </p:nvPr>
        </p:nvPicPr>
        <p:blipFill>
          <a:blip r:embed="rId1"/>
          <a:stretch>
            <a:fillRect/>
          </a:stretch>
        </p:blipFill>
        <p:spPr>
          <a:xfrm>
            <a:off x="2843213" y="1484313"/>
            <a:ext cx="3702050" cy="5373687"/>
          </a:xfrm>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
          <p:cNvSpPr>
            <a:spLocks noGrp="1"/>
          </p:cNvSpPr>
          <p:nvPr>
            <p:ph type="title" idx="4294967295"/>
          </p:nvPr>
        </p:nvSpPr>
        <p:spPr>
          <a:ln/>
        </p:spPr>
        <p:txBody>
          <a:bodyPr anchor="b"/>
          <a:p>
            <a:r>
              <a:rPr lang="en-US" altLang="en-US" sz="4200">
                <a:solidFill>
                  <a:schemeClr val="accent2"/>
                </a:solidFill>
              </a:rPr>
              <a:t>Step 1: Group interview subjects by role</a:t>
            </a:r>
            <a:endParaRPr lang="zh-CN" altLang="en-US" sz="4200">
              <a:solidFill>
                <a:schemeClr val="accent2"/>
              </a:solidFill>
            </a:endParaRPr>
          </a:p>
        </p:txBody>
      </p:sp>
      <p:sp>
        <p:nvSpPr>
          <p:cNvPr id="113666" name="矩形 106498"/>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For enterprise applications, roles usually map to job roles or descriptions.</a:t>
            </a:r>
            <a:endParaRPr lang="en-US" altLang="zh-CN" sz="32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Consumer products have more subtle role divisions, including family roles, attitudes or approaches to relevant activities, or interests and aptitudes regarding lifestyle choices.</a:t>
            </a:r>
            <a:endParaRPr lang="zh-CN" altLang="en-US" sz="3200" dirty="0">
              <a:latin typeface="Arial" panose="020B0604020202020204" pitchFamily="3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标题 1"/>
          <p:cNvSpPr>
            <a:spLocks noGrp="1"/>
          </p:cNvSpPr>
          <p:nvPr>
            <p:ph type="title" idx="4294967295"/>
          </p:nvPr>
        </p:nvSpPr>
        <p:spPr>
          <a:xfrm>
            <a:off x="457200" y="277813"/>
            <a:ext cx="8507413" cy="1139825"/>
          </a:xfrm>
          <a:ln/>
        </p:spPr>
        <p:txBody>
          <a:bodyPr anchor="b"/>
          <a:p>
            <a:r>
              <a:rPr lang="en-US" altLang="en-US" sz="4200">
                <a:solidFill>
                  <a:schemeClr val="accent2"/>
                </a:solidFill>
              </a:rPr>
              <a:t>Step 2: Identify behavioral variables</a:t>
            </a:r>
            <a:endParaRPr lang="zh-CN" altLang="en-US" sz="4200">
              <a:solidFill>
                <a:schemeClr val="accent2"/>
              </a:solidFill>
            </a:endParaRPr>
          </a:p>
        </p:txBody>
      </p:sp>
      <p:sp>
        <p:nvSpPr>
          <p:cNvPr id="114690" name="矩形 107522"/>
          <p:cNvSpPr/>
          <p:nvPr/>
        </p:nvSpPr>
        <p:spPr>
          <a:xfrm>
            <a:off x="468313" y="1628775"/>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Focus on the following types of variables:</a:t>
            </a:r>
            <a:endParaRPr lang="en-US" altLang="zh-CN" sz="28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400" u="none" baseline="0">
                <a:solidFill>
                  <a:schemeClr val="tx1"/>
                </a:solidFill>
                <a:latin typeface="Arial" panose="020B0604020202020204" pitchFamily="34" charset="0"/>
                <a:ea typeface="宋体" panose="02010600030101010101" pitchFamily="2" charset="-122"/>
              </a:rPr>
              <a:t>Activities</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000" u="none" baseline="0">
                <a:solidFill>
                  <a:schemeClr val="tx1"/>
                </a:solidFill>
                <a:latin typeface="Arial" panose="020B0604020202020204" pitchFamily="34" charset="0"/>
                <a:ea typeface="宋体" panose="02010600030101010101" pitchFamily="2" charset="-122"/>
              </a:rPr>
              <a:t>What the user does; frequency and volume</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400" u="none" baseline="0">
                <a:solidFill>
                  <a:schemeClr val="tx1"/>
                </a:solidFill>
                <a:latin typeface="Arial" panose="020B0604020202020204" pitchFamily="34" charset="0"/>
                <a:ea typeface="宋体" panose="02010600030101010101" pitchFamily="2" charset="-122"/>
              </a:rPr>
              <a:t>Attitudes</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000" u="none" baseline="0">
                <a:solidFill>
                  <a:schemeClr val="tx1"/>
                </a:solidFill>
                <a:latin typeface="Arial" panose="020B0604020202020204" pitchFamily="34" charset="0"/>
                <a:ea typeface="宋体" panose="02010600030101010101" pitchFamily="2" charset="-122"/>
              </a:rPr>
              <a:t>How the user thinks about the product domain and technology</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400" u="none" baseline="0">
                <a:solidFill>
                  <a:schemeClr val="tx1"/>
                </a:solidFill>
                <a:latin typeface="Arial" panose="020B0604020202020204" pitchFamily="34" charset="0"/>
                <a:ea typeface="宋体" panose="02010600030101010101" pitchFamily="2" charset="-122"/>
              </a:rPr>
              <a:t>Aptitudes</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000" u="none" baseline="0">
                <a:solidFill>
                  <a:schemeClr val="tx1"/>
                </a:solidFill>
                <a:latin typeface="Arial" panose="020B0604020202020204" pitchFamily="34" charset="0"/>
                <a:ea typeface="宋体" panose="02010600030101010101" pitchFamily="2" charset="-122"/>
              </a:rPr>
              <a:t>What education and training the user has; ability to learn</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400" u="none" baseline="0">
                <a:solidFill>
                  <a:schemeClr val="tx1"/>
                </a:solidFill>
                <a:latin typeface="Arial" panose="020B0604020202020204" pitchFamily="34" charset="0"/>
                <a:ea typeface="宋体" panose="02010600030101010101" pitchFamily="2" charset="-122"/>
              </a:rPr>
              <a:t>Motivations</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000" u="none" baseline="0">
                <a:solidFill>
                  <a:schemeClr val="tx1"/>
                </a:solidFill>
                <a:latin typeface="Arial" panose="020B0604020202020204" pitchFamily="34" charset="0"/>
                <a:ea typeface="宋体" panose="02010600030101010101" pitchFamily="2" charset="-122"/>
              </a:rPr>
              <a:t>Why the user is engaged in the product domain</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400" u="none" baseline="0">
                <a:solidFill>
                  <a:schemeClr val="tx1"/>
                </a:solidFill>
                <a:latin typeface="Arial" panose="020B0604020202020204" pitchFamily="34" charset="0"/>
                <a:ea typeface="宋体" panose="02010600030101010101" pitchFamily="2" charset="-122"/>
              </a:rPr>
              <a:t>Skills</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000" u="none" baseline="0">
                <a:solidFill>
                  <a:schemeClr val="tx1"/>
                </a:solidFill>
                <a:latin typeface="Arial" panose="020B0604020202020204" pitchFamily="34" charset="0"/>
                <a:ea typeface="宋体" panose="02010600030101010101" pitchFamily="2" charset="-122"/>
              </a:rPr>
              <a:t>User abilities related to the product domain and technology</a:t>
            </a:r>
            <a:endParaRPr lang="zh-CN" altLang="en-US" sz="2000" u="none" baseline="0" dirty="0">
              <a:solidFill>
                <a:schemeClr val="tx1"/>
              </a:solidFill>
              <a:latin typeface="Arial" panose="020B0604020202020204" pitchFamily="34" charset="0"/>
              <a:ea typeface="宋体" panose="02010600030101010101" pitchFamily="2" charset="-122"/>
            </a:endParaRPr>
          </a:p>
        </p:txBody>
      </p:sp>
      <p:sp>
        <p:nvSpPr>
          <p:cNvPr id="107524" name="爆炸形 2 107523"/>
          <p:cNvSpPr/>
          <p:nvPr/>
        </p:nvSpPr>
        <p:spPr>
          <a:xfrm>
            <a:off x="2051050" y="2924175"/>
            <a:ext cx="5905500" cy="2881313"/>
          </a:xfrm>
          <a:prstGeom prst="irregularSeal2">
            <a:avLst/>
          </a:prstGeom>
          <a:solidFill>
            <a:schemeClr val="accent1"/>
          </a:solidFill>
          <a:ln w="38100" cap="flat" cmpd="sng">
            <a:solidFill>
              <a:srgbClr val="FF6600"/>
            </a:solidFill>
            <a:prstDash val="solid"/>
            <a:miter/>
            <a:headEnd type="none" w="med" len="med"/>
            <a:tailEnd type="none" w="med" len="med"/>
          </a:ln>
        </p:spPr>
        <p:txBody>
          <a:bodyPr wrap="none" anchor="ctr"/>
          <a:p>
            <a:pPr algn="ctr"/>
            <a:r>
              <a:rPr lang="en-US" altLang="zh-CN" sz="2800">
                <a:latin typeface="Times New Roman" panose="02020603050405020304" pitchFamily="18" charset="0"/>
                <a:ea typeface="宋体" panose="02010600030101010101" pitchFamily="2" charset="-122"/>
              </a:rPr>
              <a:t>15 - 30 variables per role</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wipe(down)">
                                      <p:cBhvr>
                                        <p:cTn id="7"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88769"/>
          <p:cNvSpPr>
            <a:spLocks noGrp="1"/>
          </p:cNvSpPr>
          <p:nvPr>
            <p:ph type="title"/>
          </p:nvPr>
        </p:nvSpPr>
        <p:spPr>
          <a:ln/>
        </p:spPr>
        <p:txBody>
          <a:bodyPr anchor="b"/>
          <a:p>
            <a:r>
              <a:rPr lang="en-US" altLang="zh-CN" sz="4000"/>
              <a:t>The Value of Qualitative Research</a:t>
            </a:r>
            <a:endParaRPr lang="en-US" altLang="zh-CN" sz="4000"/>
          </a:p>
        </p:txBody>
      </p:sp>
      <p:sp>
        <p:nvSpPr>
          <p:cNvPr id="29698" name="文本占位符 288770"/>
          <p:cNvSpPr>
            <a:spLocks noGrp="1"/>
          </p:cNvSpPr>
          <p:nvPr>
            <p:ph idx="1"/>
          </p:nvPr>
        </p:nvSpPr>
        <p:spPr>
          <a:ln/>
        </p:spPr>
        <p:txBody>
          <a:bodyPr anchor="t"/>
          <a:p>
            <a:pPr defTabSz="914400">
              <a:buSzPct val="75000"/>
            </a:pPr>
            <a:r>
              <a:rPr lang="en-US" altLang="zh-CN" sz="2800" kern="1200" baseline="0">
                <a:latin typeface="+mn-lt"/>
                <a:ea typeface="+mn-ea"/>
                <a:cs typeface="+mn-cs"/>
              </a:rPr>
              <a:t>Qualitative research can also help the progress of design projects by:</a:t>
            </a:r>
            <a:endParaRPr lang="en-US" altLang="zh-CN" sz="2800" kern="1200" baseline="0">
              <a:latin typeface="+mn-lt"/>
              <a:ea typeface="+mn-ea"/>
              <a:cs typeface="+mn-cs"/>
            </a:endParaRPr>
          </a:p>
          <a:p>
            <a:pPr lvl="1" defTabSz="914400">
              <a:buSzPct val="75000"/>
            </a:pPr>
            <a:r>
              <a:rPr lang="en-US" altLang="zh-CN" sz="2400" kern="1200" baseline="0">
                <a:latin typeface="+mn-lt"/>
                <a:ea typeface="+mn-ea"/>
                <a:cs typeface="+mn-cs"/>
              </a:rPr>
              <a:t>Providing credibility and authority to the design team, because design decisions can be traced to research results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Uniting the team with a common understanding of domain issues and user concerns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Empowering management to make more informed decisions about product design issues that would otherwise be based on guesswork or personal preference</a:t>
            </a:r>
            <a:endParaRPr lang="en-US" altLang="zh-CN" sz="2400" kern="1200" baseline="0">
              <a:latin typeface="+mn-lt"/>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
          <p:cNvSpPr>
            <a:spLocks noGrp="1"/>
          </p:cNvSpPr>
          <p:nvPr>
            <p:ph type="title" idx="4294967295"/>
          </p:nvPr>
        </p:nvSpPr>
        <p:spPr>
          <a:ln/>
        </p:spPr>
        <p:txBody>
          <a:bodyPr anchor="b"/>
          <a:p>
            <a:r>
              <a:rPr lang="en-US" altLang="en-US" sz="4200">
                <a:solidFill>
                  <a:schemeClr val="accent2"/>
                </a:solidFill>
              </a:rPr>
              <a:t>Step </a:t>
            </a:r>
            <a:r>
              <a:rPr lang="en-US" altLang="zh-CN" sz="4200">
                <a:solidFill>
                  <a:schemeClr val="accent2"/>
                </a:solidFill>
              </a:rPr>
              <a:t>3</a:t>
            </a:r>
            <a:r>
              <a:rPr lang="en-US" altLang="en-US" sz="4200">
                <a:solidFill>
                  <a:schemeClr val="accent2"/>
                </a:solidFill>
              </a:rPr>
              <a:t>: Map interview subjects to behavioral variables</a:t>
            </a:r>
            <a:endParaRPr lang="zh-CN" altLang="en-US" sz="4200">
              <a:solidFill>
                <a:schemeClr val="accent2"/>
              </a:solidFill>
            </a:endParaRPr>
          </a:p>
        </p:txBody>
      </p:sp>
      <p:sp>
        <p:nvSpPr>
          <p:cNvPr id="115714" name="矩形 108546"/>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b="1">
                <a:latin typeface="Arial" panose="020B0604020202020204" pitchFamily="34" charset="0"/>
                <a:ea typeface="宋体" panose="02010600030101010101" pitchFamily="2" charset="-122"/>
              </a:rPr>
              <a:t>Mapping the interviewee to a precise point in the range isn’t as critical as identifying the placement of interviewees in relationship to each other.</a:t>
            </a:r>
            <a:endParaRPr lang="zh-CN" altLang="en-US" sz="2800" b="1" dirty="0">
              <a:latin typeface="Arial" panose="020B0604020202020204" pitchFamily="34" charset="0"/>
              <a:ea typeface="宋体" panose="02010600030101010101" pitchFamily="2" charset="-122"/>
            </a:endParaRPr>
          </a:p>
        </p:txBody>
      </p:sp>
      <p:pic>
        <p:nvPicPr>
          <p:cNvPr id="115715" name="图片 108547"/>
          <p:cNvPicPr>
            <a:picLocks noChangeAspect="1"/>
          </p:cNvPicPr>
          <p:nvPr/>
        </p:nvPicPr>
        <p:blipFill>
          <a:blip r:embed="rId1"/>
          <a:stretch>
            <a:fillRect/>
          </a:stretch>
        </p:blipFill>
        <p:spPr>
          <a:xfrm>
            <a:off x="1835150" y="3644900"/>
            <a:ext cx="6048375" cy="3092450"/>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1"/>
          <p:cNvSpPr>
            <a:spLocks noGrp="1"/>
          </p:cNvSpPr>
          <p:nvPr>
            <p:ph type="title" idx="4294967295"/>
          </p:nvPr>
        </p:nvSpPr>
        <p:spPr>
          <a:ln/>
        </p:spPr>
        <p:txBody>
          <a:bodyPr anchor="b"/>
          <a:p>
            <a:r>
              <a:rPr lang="en-US" altLang="en-US" sz="4200">
                <a:solidFill>
                  <a:schemeClr val="accent2"/>
                </a:solidFill>
              </a:rPr>
              <a:t>Step </a:t>
            </a:r>
            <a:r>
              <a:rPr lang="en-US" altLang="zh-CN" sz="4200">
                <a:solidFill>
                  <a:schemeClr val="accent2"/>
                </a:solidFill>
              </a:rPr>
              <a:t>4</a:t>
            </a:r>
            <a:r>
              <a:rPr lang="en-US" altLang="en-US" sz="4200">
                <a:solidFill>
                  <a:schemeClr val="accent2"/>
                </a:solidFill>
              </a:rPr>
              <a:t>: Identify significant behavior patterns</a:t>
            </a:r>
            <a:endParaRPr lang="zh-CN" altLang="en-US" sz="4200">
              <a:solidFill>
                <a:schemeClr val="accent2"/>
              </a:solidFill>
            </a:endParaRPr>
          </a:p>
        </p:txBody>
      </p:sp>
      <p:sp>
        <p:nvSpPr>
          <p:cNvPr id="116738" name="矩形 10957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L</a:t>
            </a:r>
            <a:r>
              <a:rPr lang="en-US" altLang="en-US" sz="3200">
                <a:latin typeface="Arial" panose="020B0604020202020204" pitchFamily="34" charset="0"/>
                <a:ea typeface="宋体" panose="02010600030101010101" pitchFamily="2" charset="-122"/>
              </a:rPr>
              <a:t>ook for clusters of subjects that occur</a:t>
            </a:r>
            <a:r>
              <a:rPr lang="en-US" altLang="zh-CN" sz="3200">
                <a:latin typeface="Arial" panose="020B0604020202020204" pitchFamily="34" charset="0"/>
                <a:ea typeface="宋体" panose="02010600030101010101" pitchFamily="2" charset="-122"/>
              </a:rPr>
              <a:t> </a:t>
            </a:r>
            <a:r>
              <a:rPr lang="en-US" altLang="en-US" sz="3200">
                <a:latin typeface="Arial" panose="020B0604020202020204" pitchFamily="34" charset="0"/>
                <a:ea typeface="宋体" panose="02010600030101010101" pitchFamily="2" charset="-122"/>
              </a:rPr>
              <a:t>across multiple ranges or variables.</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6~8 variables: a significant behavior pattern</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Typically 2~3 patterns will be found</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Some specialized roles may exhibit only one significant pattern</a:t>
            </a:r>
            <a:endParaRPr lang="en-US" altLang="zh-CN" sz="2800" u="none" baseline="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
          <p:cNvSpPr>
            <a:spLocks noGrp="1"/>
          </p:cNvSpPr>
          <p:nvPr>
            <p:ph type="title" idx="4294967295"/>
          </p:nvPr>
        </p:nvSpPr>
        <p:spPr>
          <a:ln/>
        </p:spPr>
        <p:txBody>
          <a:bodyPr anchor="b"/>
          <a:p>
            <a:r>
              <a:rPr lang="en-US" altLang="en-US" sz="4200">
                <a:solidFill>
                  <a:schemeClr val="accent2"/>
                </a:solidFill>
              </a:rPr>
              <a:t>Step </a:t>
            </a:r>
            <a:r>
              <a:rPr lang="en-US" altLang="zh-CN" sz="4200">
                <a:solidFill>
                  <a:schemeClr val="accent2"/>
                </a:solidFill>
              </a:rPr>
              <a:t>5</a:t>
            </a:r>
            <a:r>
              <a:rPr lang="en-US" altLang="en-US" sz="4200">
                <a:solidFill>
                  <a:schemeClr val="accent2"/>
                </a:solidFill>
              </a:rPr>
              <a:t>: Synthesize characteristics and define goals</a:t>
            </a:r>
            <a:endParaRPr lang="zh-CN" altLang="en-US" sz="4200">
              <a:solidFill>
                <a:schemeClr val="accent2"/>
              </a:solidFill>
            </a:endParaRPr>
          </a:p>
        </p:txBody>
      </p:sp>
      <p:sp>
        <p:nvSpPr>
          <p:cNvPr id="117762" name="矩形 110594"/>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For each significant behavior pattern you identify, you must synthesize details from your data.</a:t>
            </a:r>
            <a:endParaRPr lang="en-US" altLang="zh-CN" sz="2400">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These details should include the following at a minimum:</a:t>
            </a:r>
            <a:endParaRPr lang="en-US" altLang="zh-CN" sz="24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000" u="none" baseline="0">
                <a:solidFill>
                  <a:schemeClr val="tx1"/>
                </a:solidFill>
                <a:latin typeface="Arial" panose="020B0604020202020204" pitchFamily="34" charset="0"/>
                <a:ea typeface="宋体" panose="02010600030101010101" pitchFamily="2" charset="-122"/>
              </a:rPr>
              <a:t>The behaviors themselves (activities </a:t>
            </a:r>
            <a:r>
              <a:rPr lang="en-US" altLang="zh-CN" sz="2000" i="1" u="none" baseline="0">
                <a:solidFill>
                  <a:schemeClr val="tx1"/>
                </a:solidFill>
                <a:latin typeface="Arial" panose="020B0604020202020204" pitchFamily="34" charset="0"/>
                <a:ea typeface="宋体" panose="02010600030101010101" pitchFamily="2" charset="-122"/>
              </a:rPr>
              <a:t>and </a:t>
            </a:r>
            <a:r>
              <a:rPr lang="en-US" altLang="zh-CN" sz="2000" u="none" baseline="0">
                <a:solidFill>
                  <a:schemeClr val="tx1"/>
                </a:solidFill>
                <a:latin typeface="Arial" panose="020B0604020202020204" pitchFamily="34" charset="0"/>
                <a:ea typeface="宋体" panose="02010600030101010101" pitchFamily="2" charset="-122"/>
              </a:rPr>
              <a:t>the motivations behind them)</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000" u="none" baseline="0">
                <a:solidFill>
                  <a:schemeClr val="tx1"/>
                </a:solidFill>
                <a:latin typeface="Arial" panose="020B0604020202020204" pitchFamily="34" charset="0"/>
                <a:ea typeface="宋体" panose="02010600030101010101" pitchFamily="2" charset="-122"/>
              </a:rPr>
              <a:t>The use </a:t>
            </a:r>
            <a:r>
              <a:rPr lang="en-US" altLang="zh-CN" sz="2000" u="none" baseline="0" err="1">
                <a:solidFill>
                  <a:schemeClr val="tx1"/>
                </a:solidFill>
                <a:latin typeface="Arial" panose="020B0604020202020204" pitchFamily="34" charset="0"/>
                <a:ea typeface="宋体" panose="02010600030101010101" pitchFamily="2" charset="-122"/>
              </a:rPr>
              <a:t>environment(s</a:t>
            </a:r>
            <a:r>
              <a:rPr lang="en-US" altLang="zh-CN" sz="2000" u="none" baseline="0">
                <a:solidFill>
                  <a:schemeClr val="tx1"/>
                </a:solidFill>
                <a:latin typeface="Arial" panose="020B0604020202020204" pitchFamily="34" charset="0"/>
                <a:ea typeface="宋体" panose="02010600030101010101" pitchFamily="2" charset="-122"/>
              </a:rPr>
              <a:t>)</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000" u="none" baseline="0">
                <a:solidFill>
                  <a:schemeClr val="tx1"/>
                </a:solidFill>
                <a:latin typeface="Arial" panose="020B0604020202020204" pitchFamily="34" charset="0"/>
                <a:ea typeface="宋体" panose="02010600030101010101" pitchFamily="2" charset="-122"/>
              </a:rPr>
              <a:t>Frustrations and pain points related to the behavior using current solutions</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000" u="none" baseline="0">
                <a:solidFill>
                  <a:schemeClr val="tx1"/>
                </a:solidFill>
                <a:latin typeface="Arial" panose="020B0604020202020204" pitchFamily="34" charset="0"/>
                <a:ea typeface="宋体" panose="02010600030101010101" pitchFamily="2" charset="-122"/>
              </a:rPr>
              <a:t>Demographics associated with the behavior</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000" u="none" baseline="0">
                <a:solidFill>
                  <a:schemeClr val="tx1"/>
                </a:solidFill>
                <a:latin typeface="Arial" panose="020B0604020202020204" pitchFamily="34" charset="0"/>
                <a:ea typeface="宋体" panose="02010600030101010101" pitchFamily="2" charset="-122"/>
              </a:rPr>
              <a:t>Skills, experience, or abilities relating to the behavior</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000" u="none" baseline="0">
                <a:solidFill>
                  <a:schemeClr val="tx1"/>
                </a:solidFill>
                <a:latin typeface="Arial" panose="020B0604020202020204" pitchFamily="34" charset="0"/>
                <a:ea typeface="宋体" panose="02010600030101010101" pitchFamily="2" charset="-122"/>
              </a:rPr>
              <a:t>Attitudes and emotions associated with the behavior</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000" u="none" baseline="0">
                <a:solidFill>
                  <a:schemeClr val="tx1"/>
                </a:solidFill>
                <a:latin typeface="Arial" panose="020B0604020202020204" pitchFamily="34" charset="0"/>
                <a:ea typeface="宋体" panose="02010600030101010101" pitchFamily="2" charset="-122"/>
              </a:rPr>
              <a:t>Relevant interactions with other people, products, or services</a:t>
            </a:r>
            <a:endParaRPr lang="en-US" altLang="zh-CN" sz="20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000" u="none" baseline="0">
                <a:solidFill>
                  <a:schemeClr val="tx1"/>
                </a:solidFill>
                <a:latin typeface="Arial" panose="020B0604020202020204" pitchFamily="34" charset="0"/>
                <a:ea typeface="宋体" panose="02010600030101010101" pitchFamily="2" charset="-122"/>
              </a:rPr>
              <a:t>Alternate or competing ways of doing the same thing, especially analog techniques</a:t>
            </a:r>
            <a:endParaRPr lang="en-US" altLang="zh-CN" sz="2000" u="none" baseline="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
          <p:cNvSpPr>
            <a:spLocks noGrp="1"/>
          </p:cNvSpPr>
          <p:nvPr>
            <p:ph type="title" idx="4294967295"/>
          </p:nvPr>
        </p:nvSpPr>
        <p:spPr>
          <a:ln/>
        </p:spPr>
        <p:txBody>
          <a:bodyPr anchor="b"/>
          <a:p>
            <a:r>
              <a:rPr lang="en-US" altLang="en-US" sz="4200">
                <a:solidFill>
                  <a:schemeClr val="accent2"/>
                </a:solidFill>
              </a:rPr>
              <a:t>Step </a:t>
            </a:r>
            <a:r>
              <a:rPr lang="en-US" altLang="zh-CN" sz="4200">
                <a:solidFill>
                  <a:schemeClr val="accent2"/>
                </a:solidFill>
              </a:rPr>
              <a:t>5</a:t>
            </a:r>
            <a:r>
              <a:rPr lang="en-US" altLang="en-US" sz="4200">
                <a:solidFill>
                  <a:schemeClr val="accent2"/>
                </a:solidFill>
              </a:rPr>
              <a:t>: Synthesize characteristics and define goals</a:t>
            </a:r>
            <a:endParaRPr lang="zh-CN" altLang="en-US" sz="4200">
              <a:solidFill>
                <a:schemeClr val="accent2"/>
              </a:solidFill>
            </a:endParaRPr>
          </a:p>
        </p:txBody>
      </p:sp>
      <p:sp>
        <p:nvSpPr>
          <p:cNvPr id="118786" name="矩形 111618"/>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Defining goals</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Goals are the most critical detail to synthesize from your interviews and observations of behaviors.</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Goals are best derived by analyzing the behavior patterns comprising each persona.</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Most personas have 3~5 end goals associated with them.</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0~2 experience goals is appropriate for most personas.</a:t>
            </a:r>
            <a:endParaRPr lang="en-US" altLang="zh-CN" sz="2800" u="none" baseline="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1"/>
          <p:cNvSpPr>
            <a:spLocks noGrp="1"/>
          </p:cNvSpPr>
          <p:nvPr>
            <p:ph type="title" idx="4294967295"/>
          </p:nvPr>
        </p:nvSpPr>
        <p:spPr>
          <a:ln/>
        </p:spPr>
        <p:txBody>
          <a:bodyPr anchor="b"/>
          <a:p>
            <a:r>
              <a:rPr lang="en-US" altLang="en-US" sz="4200">
                <a:solidFill>
                  <a:schemeClr val="accent2"/>
                </a:solidFill>
              </a:rPr>
              <a:t>Step </a:t>
            </a:r>
            <a:r>
              <a:rPr lang="en-US" altLang="zh-CN" sz="4200">
                <a:solidFill>
                  <a:schemeClr val="accent2"/>
                </a:solidFill>
              </a:rPr>
              <a:t>5</a:t>
            </a:r>
            <a:r>
              <a:rPr lang="en-US" altLang="en-US" sz="4200">
                <a:solidFill>
                  <a:schemeClr val="accent2"/>
                </a:solidFill>
              </a:rPr>
              <a:t>: Synthesize characteristics and define goals</a:t>
            </a:r>
            <a:endParaRPr lang="zh-CN" altLang="en-US" sz="4200">
              <a:solidFill>
                <a:schemeClr val="accent2"/>
              </a:solidFill>
            </a:endParaRPr>
          </a:p>
        </p:txBody>
      </p:sp>
      <p:sp>
        <p:nvSpPr>
          <p:cNvPr id="119810" name="矩形 112642"/>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Personas and social relationships</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Think about these two points:	</a:t>
            </a:r>
            <a:endParaRPr lang="en-US" altLang="zh-CN" sz="28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Whether you observed any behavioral variations in your interview subjects related to variations in company size, industry, or family/social dynamic</a:t>
            </a:r>
            <a:endParaRPr lang="en-US" altLang="zh-CN" sz="2400" u="none" baseline="0">
              <a:solidFill>
                <a:schemeClr val="tx1"/>
              </a:solidFill>
              <a:latin typeface="Arial" panose="020B0604020202020204" pitchFamily="3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pPr>
            <a:r>
              <a:rPr lang="en-US" altLang="zh-CN" sz="2400" u="none" baseline="0">
                <a:solidFill>
                  <a:schemeClr val="tx1"/>
                </a:solidFill>
                <a:latin typeface="Arial" panose="020B0604020202020204" pitchFamily="34" charset="0"/>
                <a:ea typeface="宋体" panose="02010600030101010101" pitchFamily="2" charset="-122"/>
              </a:rPr>
              <a:t>If it is critical to illustrate workflow or social interactions between coworkers or members of a family or social group</a:t>
            </a:r>
            <a:endParaRPr lang="en-US" altLang="zh-CN" sz="2400" u="none" baseline="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
          <p:cNvSpPr>
            <a:spLocks noGrp="1"/>
          </p:cNvSpPr>
          <p:nvPr>
            <p:ph type="title" idx="4294967295"/>
          </p:nvPr>
        </p:nvSpPr>
        <p:spPr>
          <a:ln/>
        </p:spPr>
        <p:txBody>
          <a:bodyPr anchor="b"/>
          <a:p>
            <a:r>
              <a:rPr lang="en-US" altLang="en-US" sz="4200">
                <a:solidFill>
                  <a:schemeClr val="accent2"/>
                </a:solidFill>
              </a:rPr>
              <a:t>Step </a:t>
            </a:r>
            <a:r>
              <a:rPr lang="en-US" altLang="zh-CN" sz="4200">
                <a:solidFill>
                  <a:schemeClr val="accent2"/>
                </a:solidFill>
              </a:rPr>
              <a:t>6</a:t>
            </a:r>
            <a:r>
              <a:rPr lang="en-US" altLang="en-US" sz="4200">
                <a:solidFill>
                  <a:schemeClr val="accent2"/>
                </a:solidFill>
              </a:rPr>
              <a:t>: Check for completeness and redundancy</a:t>
            </a:r>
            <a:endParaRPr lang="zh-CN" altLang="en-US" sz="4200">
              <a:solidFill>
                <a:schemeClr val="accent2"/>
              </a:solidFill>
            </a:endParaRPr>
          </a:p>
        </p:txBody>
      </p:sp>
      <p:sp>
        <p:nvSpPr>
          <p:cNvPr id="120834" name="矩形 113666"/>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If there are important gaps to be filled.</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perform additional research</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check your notes</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add personas with identical goals but different locales</a:t>
            </a:r>
            <a:endParaRPr lang="en-US" altLang="zh-CN" sz="2800" u="none" baseline="0">
              <a:solidFill>
                <a:schemeClr val="tx1"/>
              </a:solidFill>
              <a:latin typeface="Arial" panose="020B0604020202020204" pitchFamily="34" charset="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If two personas seem vary only by demographics</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eliminate one of the redundant personas</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or tweak your personas’ characteristics to make them more distinct.</a:t>
            </a:r>
            <a:endParaRPr lang="en-US" altLang="zh-CN" sz="2800" u="none" baseline="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
          <p:cNvSpPr>
            <a:spLocks noGrp="1"/>
          </p:cNvSpPr>
          <p:nvPr>
            <p:ph type="title" idx="4294967295"/>
          </p:nvPr>
        </p:nvSpPr>
        <p:spPr>
          <a:ln/>
        </p:spPr>
        <p:txBody>
          <a:bodyPr anchor="b"/>
          <a:p>
            <a:r>
              <a:rPr lang="en-US" altLang="en-US" sz="4200">
                <a:solidFill>
                  <a:schemeClr val="accent2"/>
                </a:solidFill>
              </a:rPr>
              <a:t>Step </a:t>
            </a:r>
            <a:r>
              <a:rPr lang="en-US" altLang="zh-CN" sz="4200">
                <a:solidFill>
                  <a:schemeClr val="accent2"/>
                </a:solidFill>
              </a:rPr>
              <a:t>7</a:t>
            </a:r>
            <a:r>
              <a:rPr lang="en-US" altLang="en-US" sz="4200">
                <a:solidFill>
                  <a:schemeClr val="accent2"/>
                </a:solidFill>
              </a:rPr>
              <a:t>: Designate persona types</a:t>
            </a:r>
            <a:endParaRPr lang="zh-CN" altLang="en-US" sz="4200">
              <a:solidFill>
                <a:schemeClr val="accent2"/>
              </a:solidFill>
            </a:endParaRPr>
          </a:p>
        </p:txBody>
      </p:sp>
      <p:sp>
        <p:nvSpPr>
          <p:cNvPr id="121858"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Six types of personas</a:t>
            </a:r>
            <a:endParaRPr lang="en-US" altLang="zh-CN" sz="3200">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Primary</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Secondary</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Supplemental</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Customer</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Served</a:t>
            </a:r>
            <a:endParaRPr lang="en-US" altLang="zh-CN" sz="2800" u="none" baseline="0">
              <a:solidFill>
                <a:schemeClr val="tx1"/>
              </a:solidFill>
              <a:latin typeface="Arial" panose="020B0604020202020204" pitchFamily="34" charset="0"/>
              <a:ea typeface="宋体" panose="02010600030101010101" pitchFamily="2" charset="-122"/>
            </a:endParaRPr>
          </a:p>
          <a:p>
            <a:pPr marL="742950" lvl="1" indent="-285750" algn="l"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pPr>
            <a:r>
              <a:rPr lang="en-US" altLang="zh-CN" sz="2800" u="none" baseline="0">
                <a:solidFill>
                  <a:schemeClr val="tx1"/>
                </a:solidFill>
                <a:latin typeface="Arial" panose="020B0604020202020204" pitchFamily="34" charset="0"/>
                <a:ea typeface="宋体" panose="02010600030101010101" pitchFamily="2" charset="-122"/>
              </a:rPr>
              <a:t>Negative</a:t>
            </a:r>
            <a:endParaRPr lang="en-US" altLang="zh-CN" sz="2800" u="none" baseline="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1"/>
          <p:cNvSpPr>
            <a:spLocks noGrp="1"/>
          </p:cNvSpPr>
          <p:nvPr>
            <p:ph type="title" idx="4294967295"/>
          </p:nvPr>
        </p:nvSpPr>
        <p:spPr>
          <a:ln/>
        </p:spPr>
        <p:txBody>
          <a:bodyPr anchor="b"/>
          <a:p>
            <a:r>
              <a:rPr lang="zh-CN" altLang="zh-CN" sz="4000">
                <a:solidFill>
                  <a:schemeClr val="bg2"/>
                </a:solidFill>
              </a:rPr>
              <a:t>Primary personas</a:t>
            </a:r>
            <a:endParaRPr lang="zh-CN" altLang="zh-CN" sz="4000">
              <a:solidFill>
                <a:schemeClr val="bg2"/>
              </a:solidFill>
            </a:endParaRPr>
          </a:p>
        </p:txBody>
      </p:sp>
      <p:sp>
        <p:nvSpPr>
          <p:cNvPr id="123906" name="内容占位符 2"/>
          <p:cNvSpPr>
            <a:spLocks noGrp="1"/>
          </p:cNvSpPr>
          <p:nvPr>
            <p:ph idx="4294967295"/>
          </p:nvPr>
        </p:nvSpPr>
        <p:spPr>
          <a:ln/>
        </p:spPr>
        <p:txBody>
          <a:bodyPr anchor="t"/>
          <a:p>
            <a:r>
              <a:rPr lang="en-US" altLang="zh-CN"/>
              <a:t>The main target of interface design.</a:t>
            </a:r>
            <a:endParaRPr lang="en-US" altLang="zh-CN"/>
          </a:p>
          <a:p>
            <a:r>
              <a:rPr lang="en-US" altLang="zh-CN"/>
              <a:t>A product can have only one primary persona per interface.</a:t>
            </a:r>
            <a:endParaRPr lang="en-US" altLang="zh-CN"/>
          </a:p>
          <a:p>
            <a:r>
              <a:rPr lang="en-US" altLang="zh-CN"/>
              <a:t>Focus the design for each interface on a single primary persona.</a:t>
            </a:r>
            <a:endParaRPr lang="en-US" altLang="zh-CN"/>
          </a:p>
          <a:p>
            <a:r>
              <a:rPr lang="en-US" altLang="zh-CN"/>
              <a:t>Avoid the trap of simply selecting the persona who maps to the largest market segment.</a:t>
            </a:r>
            <a:endParaRPr lang="en-US" altLang="zh-CN"/>
          </a:p>
          <a:p>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标题 1"/>
          <p:cNvSpPr>
            <a:spLocks noGrp="1"/>
          </p:cNvSpPr>
          <p:nvPr>
            <p:ph type="title" idx="4294967295"/>
          </p:nvPr>
        </p:nvSpPr>
        <p:spPr>
          <a:ln/>
        </p:spPr>
        <p:txBody>
          <a:bodyPr anchor="b"/>
          <a:p>
            <a:r>
              <a:rPr lang="zh-CN" altLang="zh-CN" sz="4000">
                <a:solidFill>
                  <a:schemeClr val="bg2"/>
                </a:solidFill>
              </a:rPr>
              <a:t>Secondary personas</a:t>
            </a:r>
            <a:endParaRPr lang="zh-CN" altLang="zh-CN" sz="4000">
              <a:solidFill>
                <a:schemeClr val="bg2"/>
              </a:solidFill>
            </a:endParaRPr>
          </a:p>
        </p:txBody>
      </p:sp>
      <p:sp>
        <p:nvSpPr>
          <p:cNvPr id="125954" name="内容占位符 2"/>
          <p:cNvSpPr>
            <a:spLocks noGrp="1"/>
          </p:cNvSpPr>
          <p:nvPr>
            <p:ph idx="4294967295"/>
          </p:nvPr>
        </p:nvSpPr>
        <p:spPr>
          <a:ln/>
        </p:spPr>
        <p:txBody>
          <a:bodyPr anchor="t"/>
          <a:p>
            <a:r>
              <a:rPr lang="en-US" altLang="zh-CN"/>
              <a:t>A secondary persona is mostly satisfied with the primary persona’s interface.</a:t>
            </a:r>
            <a:endParaRPr lang="en-US" altLang="zh-CN"/>
          </a:p>
          <a:p>
            <a:r>
              <a:rPr lang="en-US" altLang="zh-CN"/>
              <a:t>We do not always have a secondary persona.</a:t>
            </a:r>
            <a:endParaRPr lang="en-US" altLang="zh-CN"/>
          </a:p>
          <a:p>
            <a:r>
              <a:rPr lang="en-US" altLang="zh-CN"/>
              <a:t>More than 3 or 4 secondary personas can be a sign that the proposed product’s scope may be too large and unfocused.</a:t>
            </a:r>
            <a:endParaRPr lang="en-US" altLang="zh-CN"/>
          </a:p>
          <a:p>
            <a:r>
              <a:rPr lang="en-US" altLang="zh-CN"/>
              <a:t>First design for the primary, and then to adjust the design to accommodate the secondary.</a:t>
            </a:r>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
          <p:cNvSpPr>
            <a:spLocks noGrp="1"/>
          </p:cNvSpPr>
          <p:nvPr>
            <p:ph type="title" idx="4294967295"/>
          </p:nvPr>
        </p:nvSpPr>
        <p:spPr>
          <a:ln/>
        </p:spPr>
        <p:txBody>
          <a:bodyPr anchor="b"/>
          <a:p>
            <a:r>
              <a:rPr lang="zh-CN" altLang="zh-CN" sz="4000">
                <a:solidFill>
                  <a:schemeClr val="bg2"/>
                </a:solidFill>
              </a:rPr>
              <a:t>Supplemental personas</a:t>
            </a:r>
            <a:endParaRPr lang="zh-CN" altLang="zh-CN" sz="4000">
              <a:solidFill>
                <a:schemeClr val="bg2"/>
              </a:solidFill>
            </a:endParaRPr>
          </a:p>
        </p:txBody>
      </p:sp>
      <p:sp>
        <p:nvSpPr>
          <p:cNvPr id="128002" name="内容占位符 2"/>
          <p:cNvSpPr>
            <a:spLocks noGrp="1"/>
          </p:cNvSpPr>
          <p:nvPr>
            <p:ph idx="4294967295"/>
          </p:nvPr>
        </p:nvSpPr>
        <p:spPr>
          <a:ln/>
        </p:spPr>
        <p:txBody>
          <a:bodyPr anchor="t"/>
          <a:p>
            <a:r>
              <a:rPr lang="en-US" altLang="zh-CN"/>
              <a:t>Not primary or secondary</a:t>
            </a:r>
            <a:endParaRPr lang="en-US" altLang="zh-CN"/>
          </a:p>
          <a:p>
            <a:r>
              <a:rPr lang="en-US" altLang="zh-CN"/>
              <a:t>Any number of supplemental personas can be associated with an interface.</a:t>
            </a:r>
            <a:endParaRPr lang="en-US" altLang="zh-CN"/>
          </a:p>
          <a:p>
            <a:r>
              <a:rPr lang="en-US" altLang="zh-CN"/>
              <a:t>Political personas become supplemental personas.</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89793"/>
          <p:cNvSpPr>
            <a:spLocks noGrp="1"/>
          </p:cNvSpPr>
          <p:nvPr>
            <p:ph type="title"/>
          </p:nvPr>
        </p:nvSpPr>
        <p:spPr>
          <a:ln/>
        </p:spPr>
        <p:txBody>
          <a:bodyPr anchor="b"/>
          <a:p>
            <a:r>
              <a:rPr lang="en-US" altLang="zh-CN" sz="4000"/>
              <a:t>The Value of Qualitative Research</a:t>
            </a:r>
            <a:endParaRPr lang="en-US" altLang="zh-CN" sz="4000"/>
          </a:p>
        </p:txBody>
      </p:sp>
      <p:sp>
        <p:nvSpPr>
          <p:cNvPr id="30722" name="文本占位符 289794"/>
          <p:cNvSpPr>
            <a:spLocks noGrp="1"/>
          </p:cNvSpPr>
          <p:nvPr>
            <p:ph idx="1"/>
          </p:nvPr>
        </p:nvSpPr>
        <p:spPr>
          <a:xfrm>
            <a:off x="457200" y="1600200"/>
            <a:ext cx="8362950" cy="4530725"/>
          </a:xfrm>
          <a:ln/>
        </p:spPr>
        <p:txBody>
          <a:bodyPr anchor="t"/>
          <a:p>
            <a:pPr defTabSz="914400">
              <a:buSzPct val="75000"/>
            </a:pPr>
            <a:r>
              <a:rPr lang="en-US" altLang="zh-CN" sz="2800" kern="1200" baseline="0">
                <a:latin typeface="+mn-lt"/>
                <a:ea typeface="+mn-ea"/>
                <a:cs typeface="+mn-cs"/>
              </a:rPr>
              <a:t>Qualitative methods lead to superior design:</a:t>
            </a:r>
            <a:endParaRPr lang="en-US" altLang="zh-CN" sz="2800" kern="1200" baseline="0">
              <a:latin typeface="+mn-lt"/>
              <a:ea typeface="+mn-ea"/>
              <a:cs typeface="+mn-cs"/>
            </a:endParaRPr>
          </a:p>
          <a:p>
            <a:pPr lvl="1" defTabSz="914400">
              <a:buSzPct val="75000"/>
            </a:pPr>
            <a:r>
              <a:rPr lang="en-US" altLang="zh-CN" sz="2400" kern="1200" baseline="0">
                <a:latin typeface="+mn-lt"/>
                <a:ea typeface="+mn-ea"/>
                <a:cs typeface="+mn-cs"/>
              </a:rPr>
              <a:t>How does the product fit into the broader context of people’s lives?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What goals motivate people to use the product, and what basic tasks help people accomplish these goals?</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What experiences do people find compelling? How do these relate to the product being designed?</a:t>
            </a:r>
            <a:endParaRPr lang="en-US" altLang="zh-CN" sz="2400" kern="1200" baseline="0">
              <a:latin typeface="+mn-lt"/>
              <a:ea typeface="+mn-ea"/>
              <a:cs typeface="+mn-cs"/>
            </a:endParaRPr>
          </a:p>
          <a:p>
            <a:pPr lvl="1" defTabSz="914400">
              <a:buSzPct val="75000"/>
            </a:pPr>
            <a:r>
              <a:rPr lang="en-US" altLang="zh-CN" sz="2400" kern="1200" baseline="0">
                <a:latin typeface="+mn-lt"/>
                <a:ea typeface="+mn-ea"/>
                <a:cs typeface="+mn-cs"/>
              </a:rPr>
              <a:t>What problems do people encounter with their current ways of doing things?</a:t>
            </a:r>
            <a:endParaRPr lang="en-US" altLang="zh-CN" sz="2400" kern="1200" baseline="0">
              <a:latin typeface="+mn-lt"/>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title" idx="4294967295"/>
          </p:nvPr>
        </p:nvSpPr>
        <p:spPr>
          <a:ln/>
        </p:spPr>
        <p:txBody>
          <a:bodyPr anchor="b"/>
          <a:p>
            <a:r>
              <a:rPr lang="zh-CN" altLang="zh-CN" sz="4000">
                <a:solidFill>
                  <a:schemeClr val="bg2"/>
                </a:solidFill>
              </a:rPr>
              <a:t>Customer personas</a:t>
            </a:r>
            <a:endParaRPr lang="zh-CN" altLang="zh-CN" sz="4000">
              <a:solidFill>
                <a:schemeClr val="bg2"/>
              </a:solidFill>
            </a:endParaRPr>
          </a:p>
        </p:txBody>
      </p:sp>
      <p:sp>
        <p:nvSpPr>
          <p:cNvPr id="130050" name="内容占位符 2"/>
          <p:cNvSpPr>
            <a:spLocks noGrp="1"/>
          </p:cNvSpPr>
          <p:nvPr>
            <p:ph idx="4294967295"/>
          </p:nvPr>
        </p:nvSpPr>
        <p:spPr>
          <a:ln/>
        </p:spPr>
        <p:txBody>
          <a:bodyPr anchor="t"/>
          <a:p>
            <a:r>
              <a:rPr lang="en-US" altLang="zh-CN"/>
              <a:t>Address the needs of customers, not end users</a:t>
            </a:r>
            <a:endParaRPr lang="en-US" altLang="zh-CN"/>
          </a:p>
          <a:p>
            <a:r>
              <a:rPr lang="en-US" altLang="zh-CN"/>
              <a:t>Typically, customer personas are treated like secondary personas.</a:t>
            </a:r>
            <a:endParaRPr lang="en-US" altLang="zh-CN"/>
          </a:p>
          <a:p>
            <a:r>
              <a:rPr lang="en-US" altLang="zh-CN"/>
              <a:t>In some enterprise environments, some customer personas may be primary personas for their own administrative interface.</a:t>
            </a:r>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
          <p:cNvSpPr>
            <a:spLocks noGrp="1"/>
          </p:cNvSpPr>
          <p:nvPr>
            <p:ph type="title" idx="4294967295"/>
          </p:nvPr>
        </p:nvSpPr>
        <p:spPr>
          <a:ln/>
        </p:spPr>
        <p:txBody>
          <a:bodyPr anchor="b"/>
          <a:p>
            <a:r>
              <a:rPr lang="zh-CN" altLang="zh-CN" sz="4000">
                <a:solidFill>
                  <a:schemeClr val="bg2"/>
                </a:solidFill>
              </a:rPr>
              <a:t>Served personas</a:t>
            </a:r>
            <a:endParaRPr lang="zh-CN" altLang="zh-CN" sz="4000">
              <a:solidFill>
                <a:schemeClr val="bg2"/>
              </a:solidFill>
            </a:endParaRPr>
          </a:p>
        </p:txBody>
      </p:sp>
      <p:sp>
        <p:nvSpPr>
          <p:cNvPr id="132098" name="内容占位符 2"/>
          <p:cNvSpPr>
            <a:spLocks noGrp="1"/>
          </p:cNvSpPr>
          <p:nvPr>
            <p:ph idx="4294967295"/>
          </p:nvPr>
        </p:nvSpPr>
        <p:spPr>
          <a:ln/>
        </p:spPr>
        <p:txBody>
          <a:bodyPr anchor="t"/>
          <a:p>
            <a:r>
              <a:rPr lang="en-US" altLang="zh-CN"/>
              <a:t>They are not users of the product, but they are directly affected by the use of the product.</a:t>
            </a:r>
            <a:endParaRPr lang="en-US" altLang="zh-CN"/>
          </a:p>
          <a:p>
            <a:r>
              <a:rPr lang="en-US" altLang="zh-CN"/>
              <a:t>Served personas provide a way to track second-order social and physical ramifications of products. </a:t>
            </a:r>
            <a:endParaRPr lang="en-US" altLang="zh-CN"/>
          </a:p>
          <a:p>
            <a:r>
              <a:rPr lang="en-US" altLang="zh-CN"/>
              <a:t>These are treated like secondary personas.</a:t>
            </a: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标题 1"/>
          <p:cNvSpPr>
            <a:spLocks noGrp="1"/>
          </p:cNvSpPr>
          <p:nvPr>
            <p:ph type="title" idx="4294967295"/>
          </p:nvPr>
        </p:nvSpPr>
        <p:spPr>
          <a:ln/>
        </p:spPr>
        <p:txBody>
          <a:bodyPr anchor="b"/>
          <a:p>
            <a:r>
              <a:rPr lang="zh-CN" altLang="zh-CN" sz="4000">
                <a:solidFill>
                  <a:schemeClr val="bg2"/>
                </a:solidFill>
              </a:rPr>
              <a:t>Negative personas</a:t>
            </a:r>
            <a:endParaRPr lang="zh-CN" altLang="zh-CN" sz="4000">
              <a:solidFill>
                <a:schemeClr val="bg2"/>
              </a:solidFill>
            </a:endParaRPr>
          </a:p>
        </p:txBody>
      </p:sp>
      <p:sp>
        <p:nvSpPr>
          <p:cNvPr id="134146" name="内容占位符 2"/>
          <p:cNvSpPr>
            <a:spLocks noGrp="1"/>
          </p:cNvSpPr>
          <p:nvPr>
            <p:ph idx="4294967295"/>
          </p:nvPr>
        </p:nvSpPr>
        <p:spPr>
          <a:ln/>
        </p:spPr>
        <p:txBody>
          <a:bodyPr anchor="t"/>
          <a:p>
            <a:r>
              <a:rPr lang="en-US" altLang="zh-CN"/>
              <a:t>Also called anti-personas</a:t>
            </a:r>
            <a:endParaRPr lang="en-US" altLang="zh-CN"/>
          </a:p>
          <a:p>
            <a:r>
              <a:rPr lang="en-US" altLang="zh-CN"/>
              <a:t>Used to communicate to stakeholders and product team members that the product is not being built to serve specific types of users.</a:t>
            </a:r>
            <a:endParaRPr lang="en-US" altLang="zh-CN"/>
          </a:p>
          <a:p>
            <a:r>
              <a:rPr lang="en-US" altLang="zh-CN"/>
              <a:t>They aren’t users of the product</a:t>
            </a:r>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1"/>
          <p:cNvSpPr>
            <a:spLocks noGrp="1"/>
          </p:cNvSpPr>
          <p:nvPr>
            <p:ph type="title" idx="4294967295"/>
          </p:nvPr>
        </p:nvSpPr>
        <p:spPr>
          <a:ln/>
        </p:spPr>
        <p:txBody>
          <a:bodyPr anchor="b"/>
          <a:p>
            <a:r>
              <a:rPr lang="en-US" altLang="zh-CN" sz="4200">
                <a:solidFill>
                  <a:schemeClr val="accent2"/>
                </a:solidFill>
              </a:rPr>
              <a:t>Step 8: Expand the description of attributes and behaviors</a:t>
            </a:r>
            <a:endParaRPr lang="en-US" altLang="zh-CN" sz="4200">
              <a:solidFill>
                <a:schemeClr val="accent2"/>
              </a:solidFill>
            </a:endParaRPr>
          </a:p>
        </p:txBody>
      </p:sp>
      <p:sp>
        <p:nvSpPr>
          <p:cNvPr id="136194"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3200">
                <a:latin typeface="Arial" panose="020B0604020202020204" pitchFamily="34" charset="0"/>
                <a:ea typeface="宋体" panose="02010600030101010101" pitchFamily="2" charset="-122"/>
              </a:rPr>
              <a:t>The persona narrative</a:t>
            </a:r>
            <a:endParaRPr lang="en-US" altLang="zh-CN" sz="32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Do include summarizing descriptions of all significant behavior patterns in your narrative.</a:t>
            </a:r>
            <a:endParaRPr lang="en-US" altLang="zh-CN" sz="28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Do not include excessive fictional descriptions. </a:t>
            </a:r>
            <a:endParaRPr lang="en-US" altLang="zh-CN" sz="28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Do not add levels of detail to your behavioral descriptions that you did not observe.</a:t>
            </a:r>
            <a:endParaRPr lang="en-US" altLang="zh-CN" sz="28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Highlight pain points.</a:t>
            </a:r>
            <a:endParaRPr lang="en-US" altLang="zh-CN" sz="2800">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title" idx="4294967295"/>
          </p:nvPr>
        </p:nvSpPr>
        <p:spPr>
          <a:ln/>
        </p:spPr>
        <p:txBody>
          <a:bodyPr anchor="b"/>
          <a:p>
            <a:r>
              <a:rPr lang="en-US" altLang="zh-CN" sz="4200">
                <a:solidFill>
                  <a:schemeClr val="accent2"/>
                </a:solidFill>
              </a:rPr>
              <a:t>Step 8: Expand the description of attributes and behaviors</a:t>
            </a:r>
            <a:endParaRPr lang="en-US" altLang="zh-CN" sz="4200">
              <a:solidFill>
                <a:schemeClr val="accent2"/>
              </a:solidFill>
            </a:endParaRPr>
          </a:p>
        </p:txBody>
      </p:sp>
      <p:sp>
        <p:nvSpPr>
          <p:cNvPr id="138242" name="矩形 114690"/>
          <p:cNvSpPr/>
          <p:nvPr/>
        </p:nvSpPr>
        <p:spPr>
          <a:xfrm>
            <a:off x="457200" y="1600200"/>
            <a:ext cx="8229600" cy="4530725"/>
          </a:xfrm>
          <a:prstGeom prst="rect">
            <a:avLst/>
          </a:prstGeom>
          <a:noFill/>
          <a:ln w="9525">
            <a:noFill/>
          </a:ln>
        </p:spPr>
        <p:txBody>
          <a:bodyPr anchor="t"/>
          <a:p>
            <a:pPr marL="342900" indent="-342900">
              <a:spcBef>
                <a:spcPct val="20000"/>
              </a:spcBef>
              <a:buClr>
                <a:schemeClr val="bg2"/>
              </a:buClr>
              <a:buSzPct val="75000"/>
              <a:buFont typeface="Wingdings" panose="05000000000000000000" pitchFamily="2" charset="2"/>
              <a:buChar char="p"/>
            </a:pPr>
            <a:r>
              <a:rPr lang="en-US" altLang="zh-CN" sz="2800">
                <a:latin typeface="Arial" panose="020B0604020202020204" pitchFamily="34" charset="0"/>
                <a:ea typeface="宋体" panose="02010600030101010101" pitchFamily="2" charset="-122"/>
              </a:rPr>
              <a:t>The persona photo</a:t>
            </a:r>
            <a:endParaRPr lang="en-US" altLang="zh-CN" sz="28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Do not use photos with unusual camera angles or distortions. </a:t>
            </a:r>
            <a:endParaRPr lang="en-US" altLang="zh-CN" sz="24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Do not use photos with exaggerated expressions. </a:t>
            </a:r>
            <a:endParaRPr lang="en-US" altLang="zh-CN" sz="24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Do not use photos in which people are obviously posed and smiling for the camera.</a:t>
            </a:r>
            <a:endParaRPr lang="en-US" altLang="zh-CN" sz="24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Do use photos where the subjects look like average people, rather than models.</a:t>
            </a:r>
            <a:endParaRPr lang="en-US" altLang="zh-CN" sz="24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Do use photos in which the subject is engaged in an appropriate activity against a realistic background.</a:t>
            </a:r>
            <a:endParaRPr lang="en-US" altLang="zh-CN" sz="2400">
              <a:latin typeface="Arial" panose="020B0604020202020204" pitchFamily="34" charset="0"/>
              <a:ea typeface="宋体" panose="02010600030101010101" pitchFamily="2" charset="-122"/>
            </a:endParaRPr>
          </a:p>
          <a:p>
            <a:pPr marL="800100" lvl="1" indent="-342900">
              <a:spcBef>
                <a:spcPct val="20000"/>
              </a:spcBef>
              <a:buClr>
                <a:schemeClr val="bg2"/>
              </a:buClr>
              <a:buSzPct val="75000"/>
              <a:buFont typeface="Wingdings" panose="05000000000000000000" pitchFamily="2" charset="2"/>
              <a:buChar char="p"/>
            </a:pPr>
            <a:r>
              <a:rPr lang="en-US" altLang="zh-CN" sz="2400">
                <a:latin typeface="Arial" panose="020B0604020202020204" pitchFamily="34" charset="0"/>
                <a:ea typeface="宋体" panose="02010600030101010101" pitchFamily="2" charset="-122"/>
              </a:rPr>
              <a:t>Try to keep photos across persona sets similar in style and crop.</a:t>
            </a:r>
            <a:endParaRPr lang="en-US" altLang="zh-CN" sz="2400">
              <a:latin typeface="Arial" panose="020B0604020202020204" pitchFamily="3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0289" name="图片 1"/>
          <p:cNvPicPr>
            <a:picLocks noChangeAspect="1"/>
          </p:cNvPicPr>
          <p:nvPr/>
        </p:nvPicPr>
        <p:blipFill>
          <a:blip r:embed="rId1"/>
          <a:stretch>
            <a:fillRect/>
          </a:stretch>
        </p:blipFill>
        <p:spPr>
          <a:xfrm>
            <a:off x="1123950" y="1608138"/>
            <a:ext cx="6896100" cy="4438650"/>
          </a:xfrm>
          <a:prstGeom prst="rect">
            <a:avLst/>
          </a:prstGeom>
          <a:noFill/>
          <a:ln w="9525">
            <a:noFill/>
          </a:ln>
        </p:spPr>
      </p:pic>
      <p:sp>
        <p:nvSpPr>
          <p:cNvPr id="140290" name="标题 1"/>
          <p:cNvSpPr>
            <a:spLocks noGrp="1"/>
          </p:cNvSpPr>
          <p:nvPr/>
        </p:nvSpPr>
        <p:spPr>
          <a:xfrm>
            <a:off x="457200" y="277813"/>
            <a:ext cx="8229600" cy="1139825"/>
          </a:xfrm>
          <a:prstGeom prst="rect">
            <a:avLst/>
          </a:prstGeom>
          <a:noFill/>
          <a:ln w="9525">
            <a:noFill/>
          </a:ln>
        </p:spPr>
        <p:txBody>
          <a:bodyPr anchor="b"/>
          <a:p>
            <a:r>
              <a:rPr lang="en-US" altLang="zh-CN" sz="4200" b="1">
                <a:solidFill>
                  <a:schemeClr val="accent2"/>
                </a:solidFill>
                <a:latin typeface="Times New Roman" panose="02020603050405020304" pitchFamily="18" charset="0"/>
                <a:ea typeface="宋体" panose="02010600030101010101" pitchFamily="2" charset="-122"/>
              </a:rPr>
              <a:t>Step 8: Expand the description of attributes and behaviors</a:t>
            </a:r>
            <a:endParaRPr lang="en-US" altLang="zh-CN" sz="4200" b="1">
              <a:solidFill>
                <a:schemeClr val="accent2"/>
              </a:solidFill>
              <a:latin typeface="Times New Roman" panose="02020603050405020304" pitchFamily="18"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05473"/>
          <p:cNvSpPr>
            <a:spLocks noGrp="1"/>
          </p:cNvSpPr>
          <p:nvPr>
            <p:ph type="title"/>
          </p:nvPr>
        </p:nvSpPr>
        <p:spPr>
          <a:ln/>
        </p:spPr>
        <p:txBody>
          <a:bodyPr anchor="b"/>
          <a:p>
            <a:r>
              <a:rPr lang="zh-CN" altLang="en-US" dirty="0"/>
              <a:t>Personas in Practice</a:t>
            </a:r>
            <a:endParaRPr lang="zh-CN" altLang="en-US" dirty="0"/>
          </a:p>
        </p:txBody>
      </p:sp>
      <p:sp>
        <p:nvSpPr>
          <p:cNvPr id="141314" name="文本占位符 105474"/>
          <p:cNvSpPr>
            <a:spLocks noGrp="1"/>
          </p:cNvSpPr>
          <p:nvPr>
            <p:ph idx="1"/>
          </p:nvPr>
        </p:nvSpPr>
        <p:spPr>
          <a:ln/>
        </p:spPr>
        <p:txBody>
          <a:bodyPr anchor="t"/>
          <a:p>
            <a:pPr defTabSz="914400">
              <a:buSzPct val="75000"/>
            </a:pPr>
            <a:r>
              <a:rPr lang="zh-CN" altLang="en-US" kern="1200" baseline="0" dirty="0">
                <a:latin typeface="+mn-lt"/>
                <a:ea typeface="+mn-ea"/>
                <a:cs typeface="+mn-cs"/>
              </a:rPr>
              <a:t>Misconceptions about personas</a:t>
            </a:r>
            <a:endParaRPr lang="zh-CN" altLang="en-US" kern="1200" baseline="0" dirty="0">
              <a:latin typeface="+mn-lt"/>
              <a:ea typeface="+mn-ea"/>
              <a:cs typeface="+mn-cs"/>
            </a:endParaRPr>
          </a:p>
          <a:p>
            <a:pPr lvl="1" defTabSz="914400">
              <a:buSzPct val="75000"/>
            </a:pPr>
            <a:r>
              <a:rPr lang="zh-CN" altLang="en-US" kern="1200" baseline="0" dirty="0">
                <a:latin typeface="+mn-lt"/>
                <a:ea typeface="+mn-ea"/>
                <a:cs typeface="+mn-cs"/>
              </a:rPr>
              <a:t>Designers </a:t>
            </a:r>
            <a:r>
              <a:rPr lang="en-US" altLang="zh-CN" kern="1200" baseline="0" dirty="0">
                <a:latin typeface="+mn-lt"/>
                <a:ea typeface="+mn-ea"/>
                <a:cs typeface="+mn-cs"/>
              </a:rPr>
              <a:t>“</a:t>
            </a:r>
            <a:r>
              <a:rPr lang="zh-CN" altLang="en-US" kern="1200" baseline="0" dirty="0">
                <a:latin typeface="+mn-lt"/>
                <a:ea typeface="+mn-ea"/>
                <a:cs typeface="+mn-cs"/>
              </a:rPr>
              <a:t>make up</a:t>
            </a:r>
            <a:r>
              <a:rPr lang="en-US" altLang="zh-CN" kern="1200" baseline="0" dirty="0">
                <a:latin typeface="+mn-lt"/>
                <a:ea typeface="+mn-ea"/>
                <a:cs typeface="+mn-cs"/>
              </a:rPr>
              <a:t>”</a:t>
            </a:r>
            <a:r>
              <a:rPr lang="zh-CN" altLang="en-US" kern="1200" baseline="0" dirty="0">
                <a:latin typeface="+mn-lt"/>
                <a:ea typeface="+mn-ea"/>
                <a:cs typeface="+mn-cs"/>
              </a:rPr>
              <a:t> personas</a:t>
            </a:r>
            <a:endParaRPr lang="zh-CN" altLang="en-US" kern="1200" baseline="0" dirty="0">
              <a:latin typeface="+mn-lt"/>
              <a:ea typeface="+mn-ea"/>
              <a:cs typeface="+mn-cs"/>
            </a:endParaRPr>
          </a:p>
          <a:p>
            <a:pPr lvl="1" defTabSz="914400">
              <a:buSzPct val="75000"/>
            </a:pPr>
            <a:r>
              <a:rPr lang="zh-CN" altLang="en-US" kern="1200" baseline="0" dirty="0">
                <a:latin typeface="+mn-lt"/>
                <a:ea typeface="+mn-ea"/>
                <a:cs typeface="+mn-cs"/>
              </a:rPr>
              <a:t>Personas aren</a:t>
            </a:r>
            <a:r>
              <a:rPr lang="en-US" altLang="zh-CN" kern="1200" baseline="0" dirty="0">
                <a:latin typeface="+mn-lt"/>
                <a:ea typeface="+mn-ea"/>
                <a:cs typeface="+mn-cs"/>
              </a:rPr>
              <a:t>'</a:t>
            </a:r>
            <a:r>
              <a:rPr lang="zh-CN" altLang="en-US" kern="1200" baseline="0" dirty="0">
                <a:latin typeface="+mn-lt"/>
                <a:ea typeface="+mn-ea"/>
                <a:cs typeface="+mn-cs"/>
              </a:rPr>
              <a:t>t as useful as involving real people</a:t>
            </a:r>
            <a:endParaRPr lang="zh-CN" altLang="en-US" kern="1200" baseline="0" dirty="0">
              <a:latin typeface="+mn-lt"/>
              <a:ea typeface="+mn-ea"/>
              <a:cs typeface="+mn-cs"/>
            </a:endParaRPr>
          </a:p>
          <a:p>
            <a:pPr lvl="1" defTabSz="914400">
              <a:buSzPct val="75000"/>
            </a:pPr>
            <a:r>
              <a:rPr lang="zh-CN" altLang="en-US" kern="1200" baseline="0" dirty="0">
                <a:latin typeface="+mn-lt"/>
                <a:ea typeface="+mn-ea"/>
                <a:cs typeface="+mn-cs"/>
              </a:rPr>
              <a:t>People don</a:t>
            </a:r>
            <a:r>
              <a:rPr lang="en-US" altLang="zh-CN" kern="1200" baseline="0" dirty="0">
                <a:latin typeface="+mn-lt"/>
                <a:ea typeface="+mn-ea"/>
                <a:cs typeface="+mn-cs"/>
              </a:rPr>
              <a:t>'</a:t>
            </a:r>
            <a:r>
              <a:rPr lang="zh-CN" altLang="en-US" kern="1200" baseline="0" dirty="0">
                <a:latin typeface="+mn-lt"/>
                <a:ea typeface="+mn-ea"/>
                <a:cs typeface="+mn-cs"/>
              </a:rPr>
              <a:t>t do tasks</a:t>
            </a:r>
            <a:endParaRPr lang="zh-CN" altLang="en-US" kern="1200" baseline="0" dirty="0">
              <a:latin typeface="+mn-lt"/>
              <a:ea typeface="+mn-ea"/>
              <a:cs typeface="+mn-cs"/>
            </a:endParaRPr>
          </a:p>
          <a:p>
            <a:pPr lvl="1" defTabSz="914400">
              <a:buSzPct val="75000"/>
            </a:pPr>
            <a:r>
              <a:rPr lang="zh-CN" altLang="en-US" kern="1200" baseline="0" dirty="0">
                <a:latin typeface="+mn-lt"/>
                <a:ea typeface="+mn-ea"/>
                <a:cs typeface="+mn-cs"/>
              </a:rPr>
              <a:t>Personas are traceable</a:t>
            </a:r>
            <a:endParaRPr lang="zh-CN" altLang="en-US" kern="1200" baseline="0" dirty="0">
              <a:latin typeface="+mn-lt"/>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05473"/>
          <p:cNvSpPr>
            <a:spLocks noGrp="1"/>
          </p:cNvSpPr>
          <p:nvPr>
            <p:ph type="title"/>
          </p:nvPr>
        </p:nvSpPr>
        <p:spPr>
          <a:ln/>
        </p:spPr>
        <p:txBody>
          <a:bodyPr anchor="b"/>
          <a:p>
            <a:r>
              <a:rPr lang="zh-CN" altLang="en-US" dirty="0"/>
              <a:t>Personas in Practice</a:t>
            </a:r>
            <a:endParaRPr lang="zh-CN" altLang="en-US" dirty="0"/>
          </a:p>
        </p:txBody>
      </p:sp>
      <p:sp>
        <p:nvSpPr>
          <p:cNvPr id="142338" name="文本占位符 105474"/>
          <p:cNvSpPr>
            <a:spLocks noGrp="1"/>
          </p:cNvSpPr>
          <p:nvPr>
            <p:ph idx="1"/>
          </p:nvPr>
        </p:nvSpPr>
        <p:spPr>
          <a:ln/>
        </p:spPr>
        <p:txBody>
          <a:bodyPr anchor="t"/>
          <a:p>
            <a:pPr defTabSz="914400">
              <a:buSzPct val="75000"/>
            </a:pPr>
            <a:r>
              <a:rPr lang="zh-CN" altLang="en-US" sz="2400" kern="1200" baseline="0" dirty="0">
                <a:latin typeface="+mn-lt"/>
                <a:ea typeface="+mn-ea"/>
                <a:cs typeface="+mn-cs"/>
              </a:rPr>
              <a:t>Quantifying personas</a:t>
            </a:r>
            <a:endParaRPr lang="zh-CN" altLang="en-US" sz="2400" kern="1200" baseline="0" dirty="0">
              <a:latin typeface="+mn-lt"/>
              <a:ea typeface="+mn-ea"/>
              <a:cs typeface="+mn-cs"/>
            </a:endParaRPr>
          </a:p>
          <a:p>
            <a:pPr lvl="1" defTabSz="914400">
              <a:buSzPct val="75000"/>
            </a:pPr>
            <a:r>
              <a:rPr lang="zh-CN" altLang="zh-CN" sz="2000" kern="1200" baseline="0" dirty="0">
                <a:latin typeface="+mn-lt"/>
                <a:ea typeface="+mn-ea"/>
                <a:cs typeface="+mn-cs"/>
              </a:rPr>
              <a:t>Revisit your behavioral variables and interviewee mappings to them.</a:t>
            </a:r>
            <a:endParaRPr lang="zh-CN" altLang="zh-CN" sz="2000" kern="1200" baseline="0" dirty="0">
              <a:latin typeface="+mn-lt"/>
              <a:ea typeface="+mn-ea"/>
              <a:cs typeface="+mn-cs"/>
            </a:endParaRPr>
          </a:p>
          <a:p>
            <a:pPr lvl="1" defTabSz="914400">
              <a:buSzPct val="75000"/>
            </a:pPr>
            <a:r>
              <a:rPr lang="zh-CN" altLang="zh-CN" sz="2000" kern="1200" baseline="0" dirty="0">
                <a:latin typeface="+mn-lt"/>
                <a:ea typeface="+mn-ea"/>
                <a:cs typeface="+mn-cs"/>
              </a:rPr>
              <a:t>For each variable, construct a multiple-choice question, the answer to which will distinguish between the different personas. </a:t>
            </a:r>
            <a:endParaRPr lang="zh-CN" altLang="zh-CN" sz="2000" kern="1200" baseline="0" dirty="0">
              <a:latin typeface="+mn-lt"/>
              <a:ea typeface="+mn-ea"/>
              <a:cs typeface="+mn-cs"/>
            </a:endParaRPr>
          </a:p>
          <a:p>
            <a:pPr lvl="1" defTabSz="914400">
              <a:buSzPct val="75000"/>
            </a:pPr>
            <a:r>
              <a:rPr lang="zh-CN" altLang="zh-CN" sz="2000" kern="1200" baseline="0" dirty="0">
                <a:latin typeface="+mn-lt"/>
                <a:ea typeface="+mn-ea"/>
                <a:cs typeface="+mn-cs"/>
              </a:rPr>
              <a:t>Construct two to four more questions for each variable that ask the same question in a different way. </a:t>
            </a:r>
            <a:endParaRPr lang="zh-CN" altLang="zh-CN" sz="2000" kern="1200" baseline="0" dirty="0">
              <a:latin typeface="+mn-lt"/>
              <a:ea typeface="+mn-ea"/>
              <a:cs typeface="+mn-cs"/>
            </a:endParaRPr>
          </a:p>
          <a:p>
            <a:pPr lvl="1" defTabSz="914400">
              <a:buSzPct val="75000"/>
            </a:pPr>
            <a:r>
              <a:rPr lang="zh-CN" altLang="zh-CN" sz="2000" kern="1200" baseline="0" dirty="0">
                <a:latin typeface="+mn-lt"/>
                <a:ea typeface="+mn-ea"/>
                <a:cs typeface="+mn-cs"/>
              </a:rPr>
              <a:t>Arrange the survey questions in random order.</a:t>
            </a:r>
            <a:endParaRPr lang="zh-CN" altLang="zh-CN" sz="2000" kern="1200" baseline="0" dirty="0">
              <a:latin typeface="+mn-lt"/>
              <a:ea typeface="+mn-ea"/>
              <a:cs typeface="+mn-cs"/>
            </a:endParaRPr>
          </a:p>
          <a:p>
            <a:pPr lvl="1" defTabSz="914400">
              <a:buSzPct val="75000"/>
            </a:pPr>
            <a:r>
              <a:rPr lang="zh-CN" altLang="zh-CN" sz="2000" kern="1200" baseline="0" dirty="0">
                <a:latin typeface="+mn-lt"/>
                <a:ea typeface="+mn-ea"/>
                <a:cs typeface="+mn-cs"/>
              </a:rPr>
              <a:t>Field the survey to participants. </a:t>
            </a:r>
            <a:endParaRPr lang="zh-CN" altLang="zh-CN" sz="2000" kern="1200" baseline="0" dirty="0">
              <a:latin typeface="+mn-lt"/>
              <a:ea typeface="+mn-ea"/>
              <a:cs typeface="+mn-cs"/>
            </a:endParaRPr>
          </a:p>
          <a:p>
            <a:pPr lvl="1" defTabSz="914400">
              <a:buSzPct val="75000"/>
            </a:pPr>
            <a:r>
              <a:rPr lang="zh-CN" altLang="zh-CN" sz="2000" kern="1200" baseline="0" dirty="0">
                <a:latin typeface="+mn-lt"/>
                <a:ea typeface="+mn-ea"/>
                <a:cs typeface="+mn-cs"/>
              </a:rPr>
              <a:t>Tabulate each participant’s responses, tracking how many answers match each persona. </a:t>
            </a:r>
            <a:endParaRPr lang="zh-CN" altLang="zh-CN" sz="2000" kern="1200" baseline="0" dirty="0">
              <a:latin typeface="+mn-lt"/>
              <a:ea typeface="+mn-ea"/>
              <a:cs typeface="+mn-cs"/>
            </a:endParaRPr>
          </a:p>
          <a:p>
            <a:pPr lvl="1" defTabSz="914400">
              <a:buSzPct val="75000"/>
            </a:pPr>
            <a:r>
              <a:rPr lang="zh-CN" altLang="zh-CN" sz="2000" kern="1200" baseline="0" dirty="0">
                <a:latin typeface="+mn-lt"/>
                <a:ea typeface="+mn-ea"/>
                <a:cs typeface="+mn-cs"/>
              </a:rPr>
              <a:t>Tabulate how many participants have an affinity to each persona, and divide this number by the number of total participants. </a:t>
            </a:r>
            <a:endParaRPr lang="zh-CN" altLang="zh-CN" sz="2000" kern="1200" baseline="0" dirty="0">
              <a:latin typeface="+mn-lt"/>
              <a:ea typeface="+mn-ea"/>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05473"/>
          <p:cNvSpPr>
            <a:spLocks noGrp="1"/>
          </p:cNvSpPr>
          <p:nvPr>
            <p:ph type="title"/>
          </p:nvPr>
        </p:nvSpPr>
        <p:spPr>
          <a:ln/>
        </p:spPr>
        <p:txBody>
          <a:bodyPr anchor="b"/>
          <a:p>
            <a:r>
              <a:rPr lang="zh-CN" altLang="en-US" dirty="0"/>
              <a:t>Personas in Practice</a:t>
            </a:r>
            <a:endParaRPr lang="zh-CN" altLang="en-US" dirty="0"/>
          </a:p>
        </p:txBody>
      </p:sp>
      <p:sp>
        <p:nvSpPr>
          <p:cNvPr id="143362" name="文本占位符 105474"/>
          <p:cNvSpPr>
            <a:spLocks noGrp="1"/>
          </p:cNvSpPr>
          <p:nvPr>
            <p:ph idx="1"/>
          </p:nvPr>
        </p:nvSpPr>
        <p:spPr>
          <a:ln/>
        </p:spPr>
        <p:txBody>
          <a:bodyPr anchor="t"/>
          <a:p>
            <a:pPr defTabSz="914400">
              <a:buSzPct val="75000"/>
            </a:pPr>
            <a:r>
              <a:rPr lang="zh-CN" altLang="en-US" sz="2400" kern="1200" baseline="0" dirty="0">
                <a:latin typeface="+mn-lt"/>
                <a:ea typeface="+mn-ea"/>
                <a:cs typeface="+mn-cs"/>
              </a:rPr>
              <a:t>Organizational </a:t>
            </a:r>
            <a:r>
              <a:rPr lang="en-US" altLang="zh-CN" sz="2400" kern="1200" baseline="0" dirty="0">
                <a:latin typeface="+mn-lt"/>
                <a:ea typeface="+mn-ea"/>
                <a:cs typeface="+mn-cs"/>
              </a:rPr>
              <a:t>“</a:t>
            </a:r>
            <a:r>
              <a:rPr lang="zh-CN" altLang="en-US" sz="2400" kern="1200" baseline="0" dirty="0">
                <a:latin typeface="+mn-lt"/>
                <a:ea typeface="+mn-ea"/>
                <a:cs typeface="+mn-cs"/>
              </a:rPr>
              <a:t>personas</a:t>
            </a:r>
            <a:r>
              <a:rPr lang="en-US" altLang="zh-CN" sz="2400" kern="1200" baseline="0" dirty="0">
                <a:latin typeface="+mn-lt"/>
                <a:ea typeface="+mn-ea"/>
                <a:cs typeface="+mn-cs"/>
                <a:sym typeface="宋体" panose="02010600030101010101" pitchFamily="2" charset="-122"/>
              </a:rPr>
              <a:t>”</a:t>
            </a:r>
            <a:endParaRPr lang="en-US" altLang="zh-CN" sz="2400" kern="1200" baseline="0" dirty="0">
              <a:latin typeface="+mn-lt"/>
              <a:ea typeface="+mn-ea"/>
              <a:cs typeface="+mn-cs"/>
              <a:sym typeface="宋体" panose="02010600030101010101" pitchFamily="2" charset="-122"/>
            </a:endParaRPr>
          </a:p>
          <a:p>
            <a:pPr lvl="1" defTabSz="914400">
              <a:buSzPct val="75000"/>
            </a:pPr>
            <a:r>
              <a:rPr lang="en-US" altLang="zh-CN" sz="2100" kern="1200" baseline="0" dirty="0">
                <a:latin typeface="+mn-lt"/>
                <a:ea typeface="+mn-ea"/>
                <a:cs typeface="+mn-cs"/>
              </a:rPr>
              <a:t>D</a:t>
            </a:r>
            <a:r>
              <a:rPr lang="zh-CN" altLang="en-US" sz="2100" kern="1200" baseline="0" dirty="0">
                <a:latin typeface="+mn-lt"/>
                <a:ea typeface="+mn-ea"/>
                <a:cs typeface="+mn-cs"/>
              </a:rPr>
              <a:t>evelop aggregate, fictional organizational </a:t>
            </a:r>
            <a:r>
              <a:rPr lang="en-US" altLang="zh-CN" sz="2100" kern="1200" baseline="0" dirty="0">
                <a:latin typeface="+mn-lt"/>
                <a:ea typeface="+mn-ea"/>
                <a:cs typeface="+mn-cs"/>
              </a:rPr>
              <a:t>“</a:t>
            </a:r>
            <a:r>
              <a:rPr lang="zh-CN" altLang="en-US" sz="2100" kern="1200" baseline="0" dirty="0">
                <a:latin typeface="+mn-lt"/>
                <a:ea typeface="+mn-ea"/>
                <a:cs typeface="+mn-cs"/>
              </a:rPr>
              <a:t>personas</a:t>
            </a:r>
            <a:r>
              <a:rPr lang="en-US" altLang="zh-CN" sz="2100" kern="1200" baseline="0" dirty="0">
                <a:latin typeface="+mn-lt"/>
                <a:ea typeface="+mn-ea"/>
                <a:cs typeface="+mn-cs"/>
              </a:rPr>
              <a:t>”</a:t>
            </a:r>
            <a:r>
              <a:rPr lang="zh-CN" altLang="en-US" sz="2100" kern="1200" baseline="0" dirty="0">
                <a:latin typeface="+mn-lt"/>
                <a:ea typeface="+mn-ea"/>
                <a:cs typeface="+mn-cs"/>
              </a:rPr>
              <a:t> with which to affiliate your personas using similar narrative approaches.</a:t>
            </a:r>
            <a:endParaRPr lang="zh-CN" altLang="en-US" sz="2100" kern="1200" baseline="0" dirty="0">
              <a:latin typeface="+mn-lt"/>
              <a:ea typeface="+mn-ea"/>
              <a:cs typeface="+mn-cs"/>
            </a:endParaRPr>
          </a:p>
          <a:p>
            <a:pPr lvl="1" defTabSz="914400">
              <a:buSzPct val="75000"/>
            </a:pPr>
            <a:r>
              <a:rPr lang="zh-CN" altLang="en-US" sz="2100" kern="1200" baseline="0" dirty="0">
                <a:latin typeface="+mn-lt"/>
                <a:ea typeface="+mn-ea"/>
                <a:cs typeface="+mn-cs"/>
              </a:rPr>
              <a:t>Usually an evocative organization name and one or two paragraphs describing the organization</a:t>
            </a:r>
            <a:r>
              <a:rPr lang="en-US" altLang="zh-CN" sz="2100" kern="1200" baseline="0" dirty="0">
                <a:latin typeface="+mn-lt"/>
                <a:ea typeface="+mn-ea"/>
                <a:cs typeface="+mn-cs"/>
              </a:rPr>
              <a:t>'</a:t>
            </a:r>
            <a:r>
              <a:rPr lang="zh-CN" altLang="en-US" sz="2100" kern="1200" baseline="0" dirty="0">
                <a:latin typeface="+mn-lt"/>
                <a:ea typeface="+mn-ea"/>
                <a:cs typeface="+mn-cs"/>
              </a:rPr>
              <a:t>s behaviors and pain points regarding the product or service being designed are enough to provide the necessary context.</a:t>
            </a:r>
            <a:endParaRPr lang="zh-CN" altLang="en-US" sz="2100" kern="1200" baseline="0" dirty="0">
              <a:latin typeface="+mn-lt"/>
              <a:ea typeface="+mn-ea"/>
              <a:cs typeface="+mn-cs"/>
            </a:endParaRPr>
          </a:p>
          <a:p>
            <a:pPr lvl="1" defTabSz="914400">
              <a:buSzPct val="75000"/>
            </a:pPr>
            <a:r>
              <a:rPr lang="en-US" altLang="zh-CN" sz="2100" kern="1200" baseline="0" dirty="0">
                <a:latin typeface="+mn-lt"/>
                <a:ea typeface="+mn-ea"/>
                <a:cs typeface="+mn-cs"/>
              </a:rPr>
              <a:t>Create logos for use in presentation materials.</a:t>
            </a:r>
            <a:endParaRPr lang="en-US" altLang="zh-CN" sz="2100" kern="1200" baseline="0" dirty="0">
              <a:latin typeface="+mn-lt"/>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105473"/>
          <p:cNvSpPr>
            <a:spLocks noGrp="1"/>
          </p:cNvSpPr>
          <p:nvPr>
            <p:ph type="title"/>
          </p:nvPr>
        </p:nvSpPr>
        <p:spPr>
          <a:ln/>
        </p:spPr>
        <p:txBody>
          <a:bodyPr anchor="b"/>
          <a:p>
            <a:r>
              <a:rPr lang="zh-CN" altLang="en-US" dirty="0"/>
              <a:t>Personas in Practice</a:t>
            </a:r>
            <a:endParaRPr lang="zh-CN" altLang="en-US" dirty="0"/>
          </a:p>
        </p:txBody>
      </p:sp>
      <p:sp>
        <p:nvSpPr>
          <p:cNvPr id="145410" name="文本占位符 105474"/>
          <p:cNvSpPr>
            <a:spLocks noGrp="1"/>
          </p:cNvSpPr>
          <p:nvPr>
            <p:ph idx="1"/>
          </p:nvPr>
        </p:nvSpPr>
        <p:spPr>
          <a:xfrm>
            <a:off x="409575" y="1592263"/>
            <a:ext cx="8229600" cy="4530725"/>
          </a:xfrm>
          <a:ln/>
        </p:spPr>
        <p:txBody>
          <a:bodyPr anchor="t"/>
          <a:p>
            <a:pPr defTabSz="914400">
              <a:buSzPct val="75000"/>
            </a:pPr>
            <a:r>
              <a:rPr lang="zh-CN" altLang="zh-CN" sz="2400" kern="1200" baseline="0" dirty="0">
                <a:latin typeface="+mn-lt"/>
                <a:ea typeface="+mn-ea"/>
                <a:cs typeface="+mn-cs"/>
              </a:rPr>
              <a:t>When resources are limited: provisional personas</a:t>
            </a:r>
            <a:endParaRPr lang="zh-CN" altLang="zh-CN" sz="2400" kern="1200" baseline="0" dirty="0">
              <a:latin typeface="+mn-lt"/>
              <a:ea typeface="+mn-ea"/>
              <a:cs typeface="+mn-cs"/>
            </a:endParaRPr>
          </a:p>
          <a:p>
            <a:pPr defTabSz="914400">
              <a:buSzPct val="75000"/>
            </a:pPr>
            <a:r>
              <a:rPr lang="en-US" altLang="zh-CN" sz="2400" kern="1200" baseline="0" dirty="0">
                <a:latin typeface="+mn-lt"/>
                <a:ea typeface="+mn-ea"/>
                <a:cs typeface="+mn-cs"/>
              </a:rPr>
              <a:t>I</a:t>
            </a:r>
            <a:r>
              <a:rPr lang="zh-CN" altLang="en-US" sz="2400" kern="1200" baseline="0" dirty="0">
                <a:latin typeface="+mn-lt"/>
                <a:ea typeface="+mn-ea"/>
                <a:cs typeface="+mn-cs"/>
              </a:rPr>
              <a:t>t</a:t>
            </a:r>
            <a:r>
              <a:rPr lang="en-US" altLang="zh-CN" sz="2400" kern="1200" baseline="0" dirty="0">
                <a:latin typeface="+mn-lt"/>
                <a:ea typeface="+mn-ea"/>
                <a:cs typeface="+mn-cs"/>
              </a:rPr>
              <a:t>'</a:t>
            </a:r>
            <a:r>
              <a:rPr lang="zh-CN" altLang="en-US" sz="2400" kern="1200" baseline="0" dirty="0">
                <a:latin typeface="+mn-lt"/>
                <a:ea typeface="+mn-ea"/>
                <a:cs typeface="+mn-cs"/>
              </a:rPr>
              <a:t>s important to do the following</a:t>
            </a:r>
            <a:endParaRPr lang="zh-CN" altLang="en-US" sz="2400" kern="1200" baseline="0" dirty="0">
              <a:latin typeface="+mn-lt"/>
              <a:ea typeface="+mn-ea"/>
              <a:cs typeface="+mn-cs"/>
            </a:endParaRPr>
          </a:p>
          <a:p>
            <a:pPr lvl="1" defTabSz="914400">
              <a:buSzPct val="75000"/>
            </a:pPr>
            <a:r>
              <a:rPr lang="en-US" altLang="zh-CN" sz="2000" kern="1200" baseline="0" dirty="0">
                <a:latin typeface="+mn-lt"/>
                <a:ea typeface="+mn-ea"/>
                <a:cs typeface="+mn-cs"/>
              </a:rPr>
              <a:t>Clearly label and explain them as such. We often give them only first names.</a:t>
            </a:r>
            <a:endParaRPr lang="en-US" altLang="zh-CN" sz="2000" kern="1200" baseline="0" dirty="0">
              <a:latin typeface="+mn-lt"/>
              <a:ea typeface="+mn-ea"/>
              <a:cs typeface="+mn-cs"/>
            </a:endParaRPr>
          </a:p>
          <a:p>
            <a:pPr lvl="1" defTabSz="914400">
              <a:buSzPct val="75000"/>
            </a:pPr>
            <a:r>
              <a:rPr lang="en-US" altLang="zh-CN" sz="2000" kern="1200" baseline="0" dirty="0">
                <a:latin typeface="+mn-lt"/>
                <a:ea typeface="+mn-ea"/>
                <a:cs typeface="+mn-cs"/>
              </a:rPr>
              <a:t>Represent them visually with sketches, not photos, to reinforce their provisional</a:t>
            </a:r>
            <a:endParaRPr lang="en-US" altLang="zh-CN" sz="2000" kern="1200" baseline="0" dirty="0">
              <a:latin typeface="+mn-lt"/>
              <a:ea typeface="+mn-ea"/>
              <a:cs typeface="+mn-cs"/>
            </a:endParaRPr>
          </a:p>
          <a:p>
            <a:pPr lvl="1" defTabSz="914400">
              <a:buSzPct val="75000"/>
            </a:pPr>
            <a:r>
              <a:rPr lang="en-US" altLang="zh-CN" sz="2000" kern="1200" baseline="0" dirty="0">
                <a:latin typeface="+mn-lt"/>
                <a:ea typeface="+mn-ea"/>
                <a:cs typeface="+mn-cs"/>
              </a:rPr>
              <a:t>nature.</a:t>
            </a:r>
            <a:endParaRPr lang="en-US" altLang="zh-CN" sz="2000" kern="1200" baseline="0" dirty="0">
              <a:latin typeface="+mn-lt"/>
              <a:ea typeface="+mn-ea"/>
              <a:cs typeface="+mn-cs"/>
            </a:endParaRPr>
          </a:p>
          <a:p>
            <a:pPr lvl="1" defTabSz="914400">
              <a:buSzPct val="75000"/>
            </a:pPr>
            <a:r>
              <a:rPr lang="en-US" altLang="zh-CN" sz="2000" kern="1200" baseline="0" dirty="0">
                <a:latin typeface="+mn-lt"/>
                <a:ea typeface="+mn-ea"/>
                <a:cs typeface="+mn-cs"/>
              </a:rPr>
              <a:t>Try to use as much existing data as possible (market surveys, domain research, subject matter experts, field studies, or personas for similar products).</a:t>
            </a:r>
            <a:endParaRPr lang="en-US" altLang="zh-CN" sz="2000" kern="1200" baseline="0" dirty="0">
              <a:latin typeface="+mn-lt"/>
              <a:ea typeface="+mn-ea"/>
              <a:cs typeface="+mn-cs"/>
            </a:endParaRPr>
          </a:p>
          <a:p>
            <a:pPr lvl="1" defTabSz="914400">
              <a:buSzPct val="75000"/>
            </a:pPr>
            <a:r>
              <a:rPr lang="en-US" altLang="zh-CN" sz="2000" kern="1200" baseline="0" dirty="0">
                <a:latin typeface="+mn-lt"/>
                <a:ea typeface="+mn-ea"/>
                <a:cs typeface="+mn-cs"/>
              </a:rPr>
              <a:t>Document what data was used and what assumptions were made.</a:t>
            </a:r>
            <a:endParaRPr lang="en-US" altLang="zh-CN" sz="2000" kern="1200" baseline="0" dirty="0">
              <a:latin typeface="+mn-lt"/>
              <a:ea typeface="+mn-ea"/>
              <a:cs typeface="+mn-cs"/>
            </a:endParaRPr>
          </a:p>
          <a:p>
            <a:pPr lvl="1" defTabSz="914400">
              <a:buSzPct val="75000"/>
            </a:pPr>
            <a:r>
              <a:rPr lang="en-US" altLang="zh-CN" sz="2000" kern="1200" baseline="0" dirty="0">
                <a:latin typeface="+mn-lt"/>
                <a:ea typeface="+mn-ea"/>
                <a:cs typeface="+mn-cs"/>
              </a:rPr>
              <a:t>Steer clear of stereotypes.</a:t>
            </a:r>
            <a:endParaRPr lang="en-US" altLang="zh-CN" sz="2000" kern="1200" baseline="0" dirty="0">
              <a:latin typeface="+mn-lt"/>
              <a:ea typeface="+mn-ea"/>
              <a:cs typeface="+mn-cs"/>
            </a:endParaRPr>
          </a:p>
          <a:p>
            <a:pPr lvl="1" defTabSz="914400">
              <a:buSzPct val="75000"/>
            </a:pPr>
            <a:r>
              <a:rPr lang="en-US" altLang="zh-CN" sz="2000" kern="1200" baseline="0" dirty="0">
                <a:latin typeface="+mn-lt"/>
                <a:ea typeface="+mn-ea"/>
                <a:cs typeface="+mn-cs"/>
              </a:rPr>
              <a:t>Focus on behaviors and goals, not demographics.</a:t>
            </a:r>
            <a:endParaRPr lang="en-US" altLang="zh-CN" sz="2000" kern="1200" baseline="0" dirty="0">
              <a:latin typeface="+mn-lt"/>
              <a:ea typeface="+mn-ea"/>
              <a:cs typeface="+mn-cs"/>
            </a:endParaRPr>
          </a:p>
        </p:txBody>
      </p:sp>
    </p:spTree>
  </p:cSld>
  <p:clrMapOvr>
    <a:masterClrMapping/>
  </p:clrMapOvr>
</p:sld>
</file>

<file path=ppt/theme/theme1.xml><?xml version="1.0" encoding="utf-8"?>
<a:theme xmlns:a="http://schemas.openxmlformats.org/drawingml/2006/main" name="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36393</Words>
  <Application>WPS 演示</Application>
  <PresentationFormat>在屏幕上显示</PresentationFormat>
  <Paragraphs>898</Paragraphs>
  <Slides>123</Slides>
  <Notes>17</Notes>
  <HiddenSlides>0</HiddenSlides>
  <MMClips>0</MMClips>
  <ScaleCrop>false</ScaleCrop>
  <HeadingPairs>
    <vt:vector size="6" baseType="variant">
      <vt:variant>
        <vt:lpstr>已用的字体</vt:lpstr>
      </vt:variant>
      <vt:variant>
        <vt:i4>9</vt:i4>
      </vt:variant>
      <vt:variant>
        <vt:lpstr>主题</vt:lpstr>
      </vt:variant>
      <vt:variant>
        <vt:i4>8</vt:i4>
      </vt:variant>
      <vt:variant>
        <vt:lpstr>幻灯片标题</vt:lpstr>
      </vt:variant>
      <vt:variant>
        <vt:i4>123</vt:i4>
      </vt:variant>
    </vt:vector>
  </HeadingPairs>
  <TitlesOfParts>
    <vt:vector size="140" baseType="lpstr">
      <vt:lpstr>Arial</vt:lpstr>
      <vt:lpstr>宋体</vt:lpstr>
      <vt:lpstr>Wingdings</vt:lpstr>
      <vt:lpstr>Verdana</vt:lpstr>
      <vt:lpstr>Times New Roman</vt:lpstr>
      <vt:lpstr>Impact</vt:lpstr>
      <vt:lpstr>微软雅黑</vt:lpstr>
      <vt:lpstr>Arial Unicode MS</vt:lpstr>
      <vt:lpstr>Calibri</vt:lpstr>
      <vt:lpstr>Level</vt:lpstr>
      <vt:lpstr>1_Level</vt:lpstr>
      <vt:lpstr>2_Level</vt:lpstr>
      <vt:lpstr>3_Level</vt:lpstr>
      <vt:lpstr>4_Level</vt:lpstr>
      <vt:lpstr>5_Level</vt:lpstr>
      <vt:lpstr>6_Level</vt:lpstr>
      <vt:lpstr>7_Level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family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wcnyjb</dc:creator>
  <cp:lastModifiedBy>hmmwcn</cp:lastModifiedBy>
  <cp:revision>296</cp:revision>
  <dcterms:created xsi:type="dcterms:W3CDTF">2007-08-27T00:57:41Z</dcterms:created>
  <dcterms:modified xsi:type="dcterms:W3CDTF">2020-02-17T12:32:18Z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