
<file path=[Content_Types].xml><?xml version="1.0" encoding="utf-8"?>
<Types xmlns="http://schemas.openxmlformats.org/package/2006/content-types">
  <Default Extension="jpeg" ContentType="image/jpeg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366" r:id="rId4"/>
    <p:sldId id="262" r:id="rId5"/>
    <p:sldId id="286" r:id="rId6"/>
    <p:sldId id="289" r:id="rId7"/>
    <p:sldId id="318" r:id="rId8"/>
    <p:sldId id="323" r:id="rId9"/>
    <p:sldId id="340" r:id="rId10"/>
    <p:sldId id="341" r:id="rId11"/>
    <p:sldId id="324" r:id="rId12"/>
    <p:sldId id="325" r:id="rId13"/>
    <p:sldId id="326" r:id="rId14"/>
    <p:sldId id="327" r:id="rId15"/>
    <p:sldId id="320" r:id="rId16"/>
    <p:sldId id="343" r:id="rId17"/>
    <p:sldId id="344" r:id="rId18"/>
    <p:sldId id="345" r:id="rId19"/>
    <p:sldId id="364" r:id="rId20"/>
    <p:sldId id="346" r:id="rId21"/>
    <p:sldId id="363" r:id="rId22"/>
    <p:sldId id="347" r:id="rId23"/>
    <p:sldId id="348" r:id="rId24"/>
    <p:sldId id="349" r:id="rId25"/>
    <p:sldId id="342" r:id="rId26"/>
    <p:sldId id="367" r:id="rId27"/>
    <p:sldId id="369" r:id="rId28"/>
    <p:sldId id="368" r:id="rId29"/>
    <p:sldId id="370" r:id="rId30"/>
    <p:sldId id="362" r:id="rId31"/>
    <p:sldId id="328" r:id="rId32"/>
    <p:sldId id="329" r:id="rId33"/>
    <p:sldId id="330" r:id="rId34"/>
    <p:sldId id="365" r:id="rId35"/>
    <p:sldId id="321" r:id="rId36"/>
    <p:sldId id="331" r:id="rId37"/>
    <p:sldId id="332" r:id="rId38"/>
    <p:sldId id="333" r:id="rId39"/>
    <p:sldId id="334" r:id="rId40"/>
    <p:sldId id="322" r:id="rId41"/>
    <p:sldId id="335" r:id="rId42"/>
    <p:sldId id="336" r:id="rId43"/>
    <p:sldId id="338" r:id="rId44"/>
    <p:sldId id="339" r:id="rId45"/>
    <p:sldId id="409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5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2054"/>
          <p:cNvGrpSpPr/>
          <p:nvPr/>
        </p:nvGrpSpPr>
        <p:grpSpPr>
          <a:xfrm>
            <a:off x="228600" y="2889250"/>
            <a:ext cx="8610600" cy="201613"/>
            <a:chOff x="0" y="0"/>
            <a:chExt cx="5424" cy="144"/>
          </a:xfrm>
        </p:grpSpPr>
        <p:sp>
          <p:nvSpPr>
            <p:cNvPr id="3" name="矩形 2055"/>
            <p:cNvSpPr/>
            <p:nvPr userDrawn="1"/>
          </p:nvSpPr>
          <p:spPr>
            <a:xfrm>
              <a:off x="0" y="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" name="矩形 2056"/>
            <p:cNvSpPr/>
            <p:nvPr userDrawn="1"/>
          </p:nvSpPr>
          <p:spPr>
            <a:xfrm>
              <a:off x="1808" y="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" name="矩形 2057"/>
            <p:cNvSpPr/>
            <p:nvPr userDrawn="1"/>
          </p:nvSpPr>
          <p:spPr>
            <a:xfrm>
              <a:off x="3616" y="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defRPr sz="58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4200" kern="1200"/>
            </a:lvl1pPr>
            <a:lvl2pPr marL="457200" lvl="1" indent="-457200" algn="ctr">
              <a:buNone/>
              <a:defRPr sz="4200" kern="1200"/>
            </a:lvl2pPr>
            <a:lvl3pPr marL="914400" lvl="2" indent="-914400" algn="ctr">
              <a:buNone/>
              <a:defRPr sz="4200" kern="1200"/>
            </a:lvl3pPr>
            <a:lvl4pPr marL="1371600" lvl="3" indent="-1371600" algn="ctr">
              <a:buNone/>
              <a:defRPr sz="4200" kern="1200"/>
            </a:lvl4pPr>
            <a:lvl5pPr marL="1828800" lvl="4" indent="-1828800" algn="ctr">
              <a:buNone/>
              <a:defRPr sz="42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fontAlgn="base"/>
            <a:endParaRPr lang="zh-CN" altLang="en-US" strike="noStrike" noProof="1" dirty="0">
              <a:latin typeface="Verdana" panose="020B0604030504040204" pitchFamily="2" charset="0"/>
            </a:endParaRPr>
          </a:p>
        </p:txBody>
      </p:sp>
      <p:sp>
        <p:nvSpPr>
          <p:cNvPr id="5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fontAlgn="base"/>
            <a:r>
              <a:rPr lang="en-US" altLang="x-none" strike="noStrike" noProof="1" dirty="0">
                <a:solidFill>
                  <a:schemeClr val="accent1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Software College of NEU</a:t>
            </a:r>
            <a:endParaRPr lang="en-US" altLang="x-none" strike="noStrike" noProof="1" dirty="0">
              <a:solidFill>
                <a:schemeClr val="accent1"/>
              </a:solidFill>
              <a:latin typeface="Verdana" panose="020B0604030504040204" pitchFamily="2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Verdana" panose="020B0604030504040204" pitchFamily="2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latin typeface="Verdan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latin typeface="Verdan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1" name="矩形 1030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直接连接符 1031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矩形 1032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34" name="矩形 1033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/>
          <a:p>
            <a:pPr defTabSz="914400">
              <a:buClrTx/>
              <a:buSzTx/>
              <a:buFontTx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Software Engineering Approach to</a:t>
            </a:r>
            <a:br>
              <a:rPr lang="en-US" altLang="zh-CN" sz="4400" kern="1200" baseline="0">
                <a:latin typeface="+mj-lt"/>
                <a:ea typeface="+mj-ea"/>
                <a:cs typeface="+mj-cs"/>
              </a:rPr>
            </a:br>
            <a:r>
              <a:rPr lang="en-US" altLang="zh-CN" sz="4400" kern="1200" baseline="0">
                <a:latin typeface="+mj-lt"/>
                <a:ea typeface="+mj-ea"/>
                <a:cs typeface="+mj-cs"/>
              </a:rPr>
              <a:t>Human-Computer-Interaction</a:t>
            </a:r>
            <a:endParaRPr lang="en-US" altLang="zh-CN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4098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SzPct val="75000"/>
            </a:pPr>
            <a:r>
              <a:rPr lang="en-US" altLang="zh-CN" kern="1200" baseline="0" dirty="0">
                <a:latin typeface="+mn-lt"/>
                <a:ea typeface="+mn-ea"/>
                <a:cs typeface="+mn-cs"/>
              </a:rPr>
              <a:t>Chapter 4  Psychology  for Interaction Design </a:t>
            </a:r>
            <a:endParaRPr lang="en-US" altLang="zh-CN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099" name="页脚占位符 1"/>
          <p:cNvSpPr/>
          <p:nvPr>
            <p:ph type="ftr" sz="quarter" idx="3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r>
              <a:rPr lang="en-US" altLang="zh-CN" sz="1000" dirty="0">
                <a:solidFill>
                  <a:schemeClr val="accent1"/>
                </a:solidFill>
                <a:latin typeface="Verdana" panose="020B0604030504040204" pitchFamily="2" charset="0"/>
              </a:rPr>
              <a:t>Software College of NEU</a:t>
            </a:r>
            <a:endParaRPr lang="en-US" altLang="zh-CN" sz="1000" dirty="0">
              <a:solidFill>
                <a:schemeClr val="accent1"/>
              </a:solidFill>
              <a:latin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Processors </a:t>
            </a:r>
            <a:endParaRPr lang="en-US" altLang="zh-CN" dirty="0"/>
          </a:p>
        </p:txBody>
      </p:sp>
      <p:sp>
        <p:nvSpPr>
          <p:cNvPr id="13314" name="文本占位符 1331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b="0" dirty="0"/>
              <a:t>Processors have a cycle time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T</a:t>
            </a:r>
            <a:r>
              <a:rPr lang="en-US" altLang="zh-CN" b="0" baseline="-25000" dirty="0"/>
              <a:t>p</a:t>
            </a:r>
            <a:r>
              <a:rPr lang="en-US" altLang="zh-CN" b="0" dirty="0"/>
              <a:t> ~ 100ms [50-200ms]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T</a:t>
            </a:r>
            <a:r>
              <a:rPr lang="en-US" altLang="zh-CN" b="0" baseline="-25000" dirty="0"/>
              <a:t>c</a:t>
            </a:r>
            <a:r>
              <a:rPr lang="en-US" altLang="zh-CN" b="0" dirty="0"/>
              <a:t> ~ 70ms [30-100ms]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T</a:t>
            </a:r>
            <a:r>
              <a:rPr lang="en-US" altLang="zh-CN" b="0" baseline="-25000" dirty="0"/>
              <a:t>m</a:t>
            </a:r>
            <a:r>
              <a:rPr lang="en-US" altLang="zh-CN" b="0" dirty="0"/>
              <a:t> ~ 70ms [25-170ms]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endParaRPr lang="en-US" altLang="zh-CN" b="0" dirty="0"/>
          </a:p>
          <a:p>
            <a:pPr lvl="1">
              <a:lnSpc>
                <a:spcPct val="90000"/>
              </a:lnSpc>
            </a:pPr>
            <a:endParaRPr lang="en-US" altLang="zh-CN" b="0" dirty="0"/>
          </a:p>
          <a:p>
            <a:pPr>
              <a:lnSpc>
                <a:spcPct val="90000"/>
              </a:lnSpc>
            </a:pPr>
            <a:endParaRPr lang="en-US" altLang="zh-CN" b="0" dirty="0"/>
          </a:p>
          <a:p>
            <a:pPr>
              <a:lnSpc>
                <a:spcPct val="90000"/>
              </a:lnSpc>
            </a:pPr>
            <a:r>
              <a:rPr lang="en-US" altLang="zh-CN" b="0" dirty="0"/>
              <a:t>Fastman may be 10× faster than slowman</a:t>
            </a:r>
            <a:endParaRPr lang="en-US" altLang="zh-CN" b="0" dirty="0"/>
          </a:p>
        </p:txBody>
      </p:sp>
      <p:pic>
        <p:nvPicPr>
          <p:cNvPr id="13315" name="图片 13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716338"/>
            <a:ext cx="5248275" cy="108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Perceptual Fusion</a:t>
            </a:r>
            <a:endParaRPr lang="en-US" altLang="zh-CN" dirty="0"/>
          </a:p>
        </p:txBody>
      </p:sp>
      <p:sp>
        <p:nvSpPr>
          <p:cNvPr id="14338" name="文本占位符 1433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Two stimuli within the same PP cycle (T</a:t>
            </a:r>
            <a:r>
              <a:rPr lang="en-US" altLang="zh-CN" b="0" baseline="-25000" dirty="0"/>
              <a:t>p</a:t>
            </a:r>
            <a:r>
              <a:rPr lang="en-US" altLang="zh-CN" b="0" dirty="0"/>
              <a:t> ~ 100ms) appear fused</a:t>
            </a:r>
            <a:endParaRPr lang="en-US" altLang="zh-CN" b="0" dirty="0"/>
          </a:p>
          <a:p>
            <a:r>
              <a:rPr lang="en-US" altLang="zh-CN" b="0" dirty="0"/>
              <a:t>Consequences</a:t>
            </a:r>
            <a:endParaRPr lang="en-US" altLang="zh-CN" b="0" dirty="0"/>
          </a:p>
          <a:p>
            <a:pPr lvl="1"/>
            <a:r>
              <a:rPr lang="en-US" altLang="zh-CN" b="0" dirty="0"/>
              <a:t>1/ T</a:t>
            </a:r>
            <a:r>
              <a:rPr lang="en-US" altLang="zh-CN" b="0" baseline="-25000" dirty="0"/>
              <a:t>p </a:t>
            </a:r>
            <a:r>
              <a:rPr lang="en-US" altLang="zh-CN" b="0" dirty="0"/>
              <a:t>frames/sec is enough to perceive a moving picture (10 fps OK, 20 fps smooth)</a:t>
            </a:r>
            <a:endParaRPr lang="en-US" altLang="zh-CN" b="0" dirty="0"/>
          </a:p>
          <a:p>
            <a:pPr lvl="1"/>
            <a:r>
              <a:rPr lang="en-US" altLang="zh-CN" b="0" dirty="0"/>
              <a:t>Computer response &lt; T</a:t>
            </a:r>
            <a:r>
              <a:rPr lang="en-US" altLang="zh-CN" b="0" baseline="-25000" dirty="0"/>
              <a:t>p </a:t>
            </a:r>
            <a:r>
              <a:rPr lang="en-US" altLang="zh-CN" b="0" dirty="0"/>
              <a:t>feels instantaneous</a:t>
            </a:r>
            <a:endParaRPr lang="en-US" altLang="zh-CN" b="0" dirty="0"/>
          </a:p>
          <a:p>
            <a:pPr lvl="1"/>
            <a:r>
              <a:rPr lang="en-US" altLang="zh-CN" b="0" dirty="0"/>
              <a:t>Causality(</a:t>
            </a:r>
            <a:r>
              <a:rPr lang="zh-CN" altLang="x-none" b="0" dirty="0"/>
              <a:t>因果关系</a:t>
            </a:r>
            <a:r>
              <a:rPr lang="en-US" altLang="zh-CN" b="0" dirty="0"/>
              <a:t>) is strongly influenced by fusion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dirty="0"/>
              <a:t>Bottom-up vs. Top-Down Perception</a:t>
            </a:r>
            <a:endParaRPr lang="en-US" altLang="zh-CN" sz="4000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30725"/>
          </a:xfrm>
          <a:ln/>
        </p:spPr>
        <p:txBody>
          <a:bodyPr anchor="t"/>
          <a:p>
            <a:r>
              <a:rPr lang="en-US" altLang="zh-CN" dirty="0"/>
              <a:t>Bottom-up uses features of stimulus</a:t>
            </a:r>
            <a:endParaRPr lang="en-US" altLang="zh-CN" dirty="0"/>
          </a:p>
          <a:p>
            <a:r>
              <a:rPr lang="en-US" altLang="zh-CN" dirty="0"/>
              <a:t>Top-down uses context</a:t>
            </a:r>
            <a:endParaRPr lang="en-US" altLang="zh-CN" dirty="0"/>
          </a:p>
          <a:p>
            <a:pPr lvl="1"/>
            <a:r>
              <a:rPr lang="en-US" altLang="zh-CN" dirty="0"/>
              <a:t>Temporal, spatial</a:t>
            </a:r>
            <a:endParaRPr lang="en-US" altLang="zh-CN" dirty="0"/>
          </a:p>
          <a:p>
            <a:pPr lvl="1"/>
            <a:r>
              <a:rPr lang="en-US" altLang="zh-CN" dirty="0"/>
              <a:t>Draws on long-term memory</a:t>
            </a:r>
            <a:endParaRPr lang="en-US" altLang="zh-CN" dirty="0"/>
          </a:p>
        </p:txBody>
      </p:sp>
      <p:grpSp>
        <p:nvGrpSpPr>
          <p:cNvPr id="15363" name="组合 15363"/>
          <p:cNvGrpSpPr/>
          <p:nvPr/>
        </p:nvGrpSpPr>
        <p:grpSpPr>
          <a:xfrm>
            <a:off x="539750" y="4437063"/>
            <a:ext cx="3960813" cy="1827212"/>
            <a:chOff x="0" y="0"/>
            <a:chExt cx="2495" cy="1151"/>
          </a:xfrm>
        </p:grpSpPr>
        <p:sp>
          <p:nvSpPr>
            <p:cNvPr id="15364" name="矩形 15364"/>
            <p:cNvSpPr/>
            <p:nvPr/>
          </p:nvSpPr>
          <p:spPr>
            <a:xfrm>
              <a:off x="0" y="0"/>
              <a:ext cx="2495" cy="11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365" name="组合 15365"/>
            <p:cNvGrpSpPr/>
            <p:nvPr/>
          </p:nvGrpSpPr>
          <p:grpSpPr>
            <a:xfrm>
              <a:off x="136" y="290"/>
              <a:ext cx="2132" cy="680"/>
              <a:chOff x="0" y="0"/>
              <a:chExt cx="2132" cy="680"/>
            </a:xfrm>
          </p:grpSpPr>
          <p:sp>
            <p:nvSpPr>
              <p:cNvPr id="15366" name="直接连接符 15366"/>
              <p:cNvSpPr/>
              <p:nvPr/>
            </p:nvSpPr>
            <p:spPr>
              <a:xfrm>
                <a:off x="0" y="0"/>
                <a:ext cx="54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67" name="直接连接符 15367"/>
              <p:cNvSpPr/>
              <p:nvPr/>
            </p:nvSpPr>
            <p:spPr>
              <a:xfrm flipH="1">
                <a:off x="271" y="0"/>
                <a:ext cx="1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68" name="直接连接符 15368"/>
              <p:cNvSpPr/>
              <p:nvPr/>
            </p:nvSpPr>
            <p:spPr>
              <a:xfrm flipH="1">
                <a:off x="681" y="0"/>
                <a:ext cx="181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69" name="直接连接符 15369"/>
              <p:cNvSpPr/>
              <p:nvPr/>
            </p:nvSpPr>
            <p:spPr>
              <a:xfrm>
                <a:off x="1089" y="0"/>
                <a:ext cx="227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0" name="直接连接符 15370"/>
              <p:cNvSpPr/>
              <p:nvPr/>
            </p:nvSpPr>
            <p:spPr>
              <a:xfrm>
                <a:off x="772" y="272"/>
                <a:ext cx="408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1" name="直接连接符 15371"/>
              <p:cNvSpPr/>
              <p:nvPr/>
            </p:nvSpPr>
            <p:spPr>
              <a:xfrm>
                <a:off x="1678" y="0"/>
                <a:ext cx="45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2" name="直接连接符 15372"/>
              <p:cNvSpPr/>
              <p:nvPr/>
            </p:nvSpPr>
            <p:spPr>
              <a:xfrm>
                <a:off x="1678" y="0"/>
                <a:ext cx="0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3" name="直接连接符 15373"/>
              <p:cNvSpPr/>
              <p:nvPr/>
            </p:nvSpPr>
            <p:spPr>
              <a:xfrm>
                <a:off x="1678" y="680"/>
                <a:ext cx="45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4" name="直接连接符 15374"/>
              <p:cNvSpPr/>
              <p:nvPr/>
            </p:nvSpPr>
            <p:spPr>
              <a:xfrm>
                <a:off x="1678" y="318"/>
                <a:ext cx="182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375" name="组合 15375"/>
          <p:cNvGrpSpPr/>
          <p:nvPr/>
        </p:nvGrpSpPr>
        <p:grpSpPr>
          <a:xfrm>
            <a:off x="4859338" y="4365625"/>
            <a:ext cx="3960812" cy="1827213"/>
            <a:chOff x="0" y="0"/>
            <a:chExt cx="2495" cy="1151"/>
          </a:xfrm>
        </p:grpSpPr>
        <p:sp>
          <p:nvSpPr>
            <p:cNvPr id="15376" name="矩形 15376"/>
            <p:cNvSpPr/>
            <p:nvPr/>
          </p:nvSpPr>
          <p:spPr>
            <a:xfrm>
              <a:off x="0" y="0"/>
              <a:ext cx="2495" cy="1151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377" name="组合 15377"/>
            <p:cNvGrpSpPr/>
            <p:nvPr/>
          </p:nvGrpSpPr>
          <p:grpSpPr>
            <a:xfrm>
              <a:off x="182" y="290"/>
              <a:ext cx="1951" cy="680"/>
              <a:chOff x="0" y="0"/>
              <a:chExt cx="1951" cy="680"/>
            </a:xfrm>
          </p:grpSpPr>
          <p:sp>
            <p:nvSpPr>
              <p:cNvPr id="15378" name="直接连接符 15378"/>
              <p:cNvSpPr/>
              <p:nvPr/>
            </p:nvSpPr>
            <p:spPr>
              <a:xfrm>
                <a:off x="0" y="0"/>
                <a:ext cx="45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9" name="直接连接符 15379"/>
              <p:cNvSpPr/>
              <p:nvPr/>
            </p:nvSpPr>
            <p:spPr>
              <a:xfrm>
                <a:off x="0" y="0"/>
                <a:ext cx="0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0" name="直接连接符 15380"/>
              <p:cNvSpPr/>
              <p:nvPr/>
            </p:nvSpPr>
            <p:spPr>
              <a:xfrm>
                <a:off x="0" y="680"/>
                <a:ext cx="45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1" name="直接连接符 15381"/>
              <p:cNvSpPr/>
              <p:nvPr/>
            </p:nvSpPr>
            <p:spPr>
              <a:xfrm flipH="1">
                <a:off x="681" y="0"/>
                <a:ext cx="181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2" name="直接连接符 15382"/>
              <p:cNvSpPr/>
              <p:nvPr/>
            </p:nvSpPr>
            <p:spPr>
              <a:xfrm>
                <a:off x="1089" y="0"/>
                <a:ext cx="227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3" name="直接连接符 15383"/>
              <p:cNvSpPr/>
              <p:nvPr/>
            </p:nvSpPr>
            <p:spPr>
              <a:xfrm>
                <a:off x="772" y="272"/>
                <a:ext cx="408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4" name="直接连接符 15384"/>
              <p:cNvSpPr/>
              <p:nvPr/>
            </p:nvSpPr>
            <p:spPr>
              <a:xfrm>
                <a:off x="1407" y="0"/>
                <a:ext cx="54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5" name="直接连接符 15385"/>
              <p:cNvSpPr/>
              <p:nvPr/>
            </p:nvSpPr>
            <p:spPr>
              <a:xfrm flipH="1">
                <a:off x="1678" y="0"/>
                <a:ext cx="1" cy="68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Chunking</a:t>
            </a:r>
            <a:endParaRPr lang="en-US" altLang="zh-CN" dirty="0"/>
          </a:p>
        </p:txBody>
      </p:sp>
      <p:sp>
        <p:nvSpPr>
          <p:cNvPr id="16386" name="矩形 16386"/>
          <p:cNvSpPr/>
          <p:nvPr/>
        </p:nvSpPr>
        <p:spPr>
          <a:xfrm>
            <a:off x="611188" y="3284538"/>
            <a:ext cx="7559675" cy="172878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内容占位符 16387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 dirty="0"/>
              <a:t>“</a:t>
            </a:r>
            <a:r>
              <a:rPr lang="en-US" altLang="zh-CN" dirty="0"/>
              <a:t>Chunk”: unit of perception or memory</a:t>
            </a:r>
            <a:endParaRPr lang="en-US" altLang="zh-CN" dirty="0"/>
          </a:p>
          <a:p>
            <a:r>
              <a:rPr lang="en-US" altLang="zh-CN" dirty="0"/>
              <a:t>Chunking depends on presentation and what you already know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>
                <a:latin typeface="Times New Roman" panose="02020603050405020304" pitchFamily="2" charset="0"/>
              </a:rPr>
              <a:t>T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2" charset="0"/>
              </a:rPr>
              <a:t>H E C A T R A N U P T H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2" charset="0"/>
              </a:rPr>
              <a:t>E T R E E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2" charset="0"/>
              </a:rPr>
              <a:t>   ETH ECA TRA NUP  THE TRE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2" charset="0"/>
              </a:rPr>
              <a:t>   THE CAT RAN UP THE TREE</a:t>
            </a:r>
            <a:endParaRPr lang="en-US" altLang="zh-CN" dirty="0">
              <a:latin typeface="Times New Roman" panose="02020603050405020304" pitchFamily="2" charset="0"/>
            </a:endParaRPr>
          </a:p>
          <a:p>
            <a:r>
              <a:rPr lang="en-US" altLang="zh-CN" dirty="0"/>
              <a:t>3-4digit chunking is ideal for encoding unrelated digits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36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9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6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9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327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4.2 Attention</a:t>
            </a:r>
            <a:endParaRPr lang="en-US" altLang="zh-CN"/>
          </a:p>
        </p:txBody>
      </p:sp>
      <p:pic>
        <p:nvPicPr>
          <p:cNvPr id="17410" name="图片 32770" descr="gif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2349500"/>
            <a:ext cx="1541463" cy="375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Photoreceptors</a:t>
            </a:r>
            <a:endParaRPr lang="en-US" altLang="zh-CN" dirty="0"/>
          </a:p>
        </p:txBody>
      </p:sp>
      <p:sp>
        <p:nvSpPr>
          <p:cNvPr id="18434" name="文本占位符 1843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b="0" dirty="0"/>
              <a:t>Rods</a:t>
            </a:r>
            <a:r>
              <a:rPr lang="zh-CN" altLang="en-US" b="0" dirty="0"/>
              <a:t>（视杆）</a:t>
            </a:r>
            <a:endParaRPr lang="zh-CN" altLang="en-US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Only one kind (peak response in green wavelengths)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Sensitive to low light (“scotopic vision”)</a:t>
            </a:r>
            <a:endParaRPr lang="en-US" altLang="zh-CN" b="0" dirty="0"/>
          </a:p>
          <a:p>
            <a:pPr lvl="2">
              <a:lnSpc>
                <a:spcPct val="90000"/>
              </a:lnSpc>
            </a:pPr>
            <a:r>
              <a:rPr lang="en-US" altLang="zh-CN" b="0" dirty="0"/>
              <a:t>Multiple nearby rods aggregated into a single nerve signal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Saturated at moderate light intensity (“photopic vision”)</a:t>
            </a:r>
            <a:endParaRPr lang="en-US" altLang="zh-CN" b="0" dirty="0"/>
          </a:p>
          <a:p>
            <a:pPr lvl="2">
              <a:lnSpc>
                <a:spcPct val="90000"/>
              </a:lnSpc>
            </a:pPr>
            <a:r>
              <a:rPr lang="en-US" altLang="zh-CN" b="0" dirty="0"/>
              <a:t>Cones do most of the vision under photopic conditions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Photoreceptors</a:t>
            </a:r>
            <a:endParaRPr lang="en-US" altLang="zh-CN" dirty="0"/>
          </a:p>
        </p:txBody>
      </p:sp>
      <p:sp>
        <p:nvSpPr>
          <p:cNvPr id="19458" name="文本占位符 19458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0725"/>
          </a:xfrm>
          <a:ln/>
        </p:spPr>
        <p:txBody>
          <a:bodyPr anchor="t"/>
          <a:p>
            <a:r>
              <a:rPr lang="en-US" altLang="zh-CN" b="0" dirty="0"/>
              <a:t>Cones</a:t>
            </a:r>
            <a:r>
              <a:rPr lang="zh-CN" altLang="en-US" b="0" dirty="0"/>
              <a:t>（视锥） </a:t>
            </a:r>
            <a:endParaRPr lang="zh-CN" altLang="en-US" b="0" dirty="0"/>
          </a:p>
          <a:p>
            <a:pPr lvl="1"/>
            <a:r>
              <a:rPr lang="en-US" altLang="zh-CN" b="0" dirty="0"/>
              <a:t>Operate in brighter light</a:t>
            </a:r>
            <a:endParaRPr lang="en-US" altLang="zh-CN" b="0" dirty="0"/>
          </a:p>
          <a:p>
            <a:pPr lvl="1"/>
            <a:r>
              <a:rPr lang="en-US" altLang="zh-CN" b="0" dirty="0"/>
              <a:t>Three kinds: S(hort), M(edium), L(ong)</a:t>
            </a:r>
            <a:endParaRPr lang="en-US" altLang="zh-CN" b="0" dirty="0"/>
          </a:p>
          <a:p>
            <a:pPr lvl="1"/>
            <a:r>
              <a:rPr lang="en-US" altLang="zh-CN" b="0" dirty="0"/>
              <a:t>S cones are very weak, centered in blue wavelengths</a:t>
            </a:r>
            <a:endParaRPr lang="en-US" altLang="zh-CN" b="0" dirty="0"/>
          </a:p>
          <a:p>
            <a:pPr lvl="1"/>
            <a:r>
              <a:rPr lang="en-US" altLang="zh-CN" b="0" dirty="0"/>
              <a:t>M and L are more powerful, overlapping</a:t>
            </a:r>
            <a:endParaRPr lang="en-US" altLang="zh-CN" b="0" dirty="0"/>
          </a:p>
          <a:p>
            <a:pPr lvl="1"/>
            <a:r>
              <a:rPr lang="en-US" altLang="zh-CN" b="0" dirty="0"/>
              <a:t>M centered in green, L in red</a:t>
            </a:r>
            <a:endParaRPr lang="en-US" altLang="zh-CN" b="0" dirty="0"/>
          </a:p>
        </p:txBody>
      </p:sp>
      <p:pic>
        <p:nvPicPr>
          <p:cNvPr id="19459" name="图片 19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0"/>
            <a:ext cx="3276600" cy="2576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Signals from Photoreceptors</a:t>
            </a:r>
            <a:endParaRPr lang="en-US" altLang="zh-CN" dirty="0"/>
          </a:p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sz="2800" b="0" dirty="0"/>
              <a:t>Brightness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M + L + rods</a:t>
            </a:r>
            <a:endParaRPr lang="en-US" altLang="zh-CN" sz="2400" b="0" dirty="0"/>
          </a:p>
          <a:p>
            <a:r>
              <a:rPr lang="en-US" altLang="zh-CN" sz="2800" b="0" dirty="0"/>
              <a:t>Red-green difference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L -  M</a:t>
            </a:r>
            <a:endParaRPr lang="en-US" altLang="zh-CN" sz="2400" b="0" dirty="0"/>
          </a:p>
          <a:p>
            <a:r>
              <a:rPr lang="en-US" altLang="zh-CN" sz="2800" b="0" dirty="0"/>
              <a:t>Blue-yellow difference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Weighted sum of S, M, L</a:t>
            </a:r>
            <a:endParaRPr lang="en-US" altLang="zh-CN" sz="2400" b="0" dirty="0"/>
          </a:p>
        </p:txBody>
      </p:sp>
      <p:pic>
        <p:nvPicPr>
          <p:cNvPr id="20483" name="图片 204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463" y="4076700"/>
            <a:ext cx="4140200" cy="246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21505" descr="48e759dct83a25c98867e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04813"/>
            <a:ext cx="7620000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Color Blindness</a:t>
            </a:r>
            <a:endParaRPr lang="en-US" altLang="zh-CN" dirty="0"/>
          </a:p>
        </p:txBody>
      </p:sp>
      <p:sp>
        <p:nvSpPr>
          <p:cNvPr id="22530" name="文本占位符 2253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b="0" dirty="0"/>
              <a:t>Red-green color blindness 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%8 of males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0.4% of females</a:t>
            </a:r>
            <a:endParaRPr lang="en-US" altLang="zh-CN" b="0" dirty="0"/>
          </a:p>
          <a:p>
            <a:pPr>
              <a:lnSpc>
                <a:spcPct val="90000"/>
              </a:lnSpc>
            </a:pPr>
            <a:r>
              <a:rPr lang="en-US" altLang="zh-CN" b="0" dirty="0"/>
              <a:t>Blue-yellow color blindness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Far more rare</a:t>
            </a:r>
            <a:endParaRPr lang="en-US" altLang="zh-CN" b="0" dirty="0"/>
          </a:p>
          <a:p>
            <a:pPr>
              <a:lnSpc>
                <a:spcPct val="90000"/>
              </a:lnSpc>
            </a:pPr>
            <a:r>
              <a:rPr lang="en-US" altLang="zh-CN" b="0" dirty="0"/>
              <a:t>Guideline: don’t depend solely on color distinctions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Use redundant signals: brightness, location, shape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Key Words</a:t>
            </a:r>
            <a:endParaRPr lang="en-US" altLang="zh-CN" dirty="0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dirty="0"/>
              <a:t>Perceptual processor</a:t>
            </a:r>
            <a:endParaRPr lang="en-US" altLang="zh-CN" dirty="0"/>
          </a:p>
          <a:p>
            <a:r>
              <a:rPr lang="en-US" altLang="zh-CN" dirty="0"/>
              <a:t>Cognitive processor</a:t>
            </a:r>
            <a:endParaRPr lang="en-US" altLang="zh-CN" dirty="0"/>
          </a:p>
          <a:p>
            <a:r>
              <a:rPr lang="en-US" altLang="zh-CN" dirty="0"/>
              <a:t>Motor processor</a:t>
            </a:r>
            <a:endParaRPr lang="en-US" altLang="zh-CN" dirty="0"/>
          </a:p>
          <a:p>
            <a:r>
              <a:rPr lang="en-US" altLang="zh-CN" dirty="0"/>
              <a:t>Perceptual fusion</a:t>
            </a:r>
            <a:endParaRPr lang="en-US" altLang="zh-CN" dirty="0"/>
          </a:p>
          <a:p>
            <a:r>
              <a:rPr lang="en-US" altLang="zh-CN" dirty="0"/>
              <a:t>Rod</a:t>
            </a:r>
            <a:endParaRPr lang="en-US" altLang="zh-CN" dirty="0"/>
          </a:p>
          <a:p>
            <a:r>
              <a:rPr lang="en-US" altLang="zh-CN" dirty="0"/>
              <a:t>Cone</a:t>
            </a:r>
            <a:endParaRPr lang="en-US" altLang="zh-CN" dirty="0"/>
          </a:p>
          <a:p>
            <a:r>
              <a:rPr lang="en-US" altLang="zh-CN" dirty="0"/>
              <a:t>Attention 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23553" descr="Norm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-17462"/>
            <a:ext cx="6985000" cy="6748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Chromatic Aberration</a:t>
            </a:r>
            <a:r>
              <a:rPr lang="zh-CN" altLang="en-US" dirty="0"/>
              <a:t>（色差）</a:t>
            </a:r>
            <a:endParaRPr lang="zh-CN" altLang="en-US" dirty="0"/>
          </a:p>
        </p:txBody>
      </p:sp>
      <p:sp>
        <p:nvSpPr>
          <p:cNvPr id="24578" name="文本占位符 2457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Different wavelengths focus differently</a:t>
            </a:r>
            <a:endParaRPr lang="en-US" altLang="zh-CN" b="0" dirty="0"/>
          </a:p>
          <a:p>
            <a:pPr lvl="1"/>
            <a:r>
              <a:rPr lang="en-US" altLang="zh-CN" b="0" dirty="0"/>
              <a:t>Highly separated wavelengths (red &amp; blue) can’t be focused simultaneously</a:t>
            </a:r>
            <a:endParaRPr lang="en-US" altLang="zh-CN" b="0" dirty="0"/>
          </a:p>
          <a:p>
            <a:r>
              <a:rPr lang="en-US" altLang="zh-CN" b="0" dirty="0"/>
              <a:t>Guideline: don’t use red-on-blue text</a:t>
            </a:r>
            <a:endParaRPr lang="en-US" altLang="zh-CN" b="0" dirty="0"/>
          </a:p>
          <a:p>
            <a:pPr lvl="1"/>
            <a:r>
              <a:rPr lang="en-US" altLang="zh-CN" b="0" dirty="0"/>
              <a:t>It looks fuzzy and hurts to read</a:t>
            </a:r>
            <a:endParaRPr lang="en-US" altLang="zh-CN" b="0" dirty="0"/>
          </a:p>
        </p:txBody>
      </p:sp>
      <p:sp>
        <p:nvSpPr>
          <p:cNvPr id="24579" name="矩形 24579"/>
          <p:cNvSpPr/>
          <p:nvPr/>
        </p:nvSpPr>
        <p:spPr>
          <a:xfrm>
            <a:off x="2843213" y="4652963"/>
            <a:ext cx="1584325" cy="1008062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 b="1" dirty="0">
                <a:solidFill>
                  <a:schemeClr val="hlink"/>
                </a:solidFill>
                <a:latin typeface="Verdana" panose="020B0604030504040204" pitchFamily="2" charset="0"/>
                <a:ea typeface="宋体" panose="02010600030101010101" pitchFamily="2" charset="-122"/>
              </a:rPr>
              <a:t>AVOID</a:t>
            </a:r>
            <a:endParaRPr lang="en-US" altLang="zh-CN" sz="2800" b="1" dirty="0">
              <a:solidFill>
                <a:schemeClr val="hlink"/>
              </a:solidFill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4580" name="矩形 24580"/>
          <p:cNvSpPr/>
          <p:nvPr/>
        </p:nvSpPr>
        <p:spPr>
          <a:xfrm>
            <a:off x="4427538" y="4652963"/>
            <a:ext cx="1584325" cy="10080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 b="1" dirty="0">
                <a:solidFill>
                  <a:schemeClr val="bg2"/>
                </a:solidFill>
                <a:latin typeface="Verdana" panose="020B0604030504040204" pitchFamily="2" charset="0"/>
                <a:ea typeface="宋体" panose="02010600030101010101" pitchFamily="2" charset="-122"/>
              </a:rPr>
              <a:t>THIS!</a:t>
            </a:r>
            <a:endParaRPr lang="en-US" altLang="zh-CN" sz="2800" b="1" dirty="0">
              <a:solidFill>
                <a:schemeClr val="bg2"/>
              </a:solidFill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Blue Details Are Hard to Resolve</a:t>
            </a:r>
            <a:endParaRPr lang="en-US" altLang="zh-CN" dirty="0"/>
          </a:p>
        </p:txBody>
      </p:sp>
      <p:sp>
        <p:nvSpPr>
          <p:cNvPr id="25602" name="文本占位符 2560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2800" b="0" dirty="0"/>
              <a:t>Fovea has no S cones</a:t>
            </a:r>
            <a:endParaRPr lang="en-US" altLang="zh-CN" sz="2800" b="0" dirty="0"/>
          </a:p>
          <a:p>
            <a:pPr lvl="1">
              <a:lnSpc>
                <a:spcPct val="90000"/>
              </a:lnSpc>
            </a:pPr>
            <a:r>
              <a:rPr lang="en-US" altLang="zh-CN" sz="2400" b="0" dirty="0"/>
              <a:t>Can’t resolve small blue features (unless they have high contrast with background)</a:t>
            </a:r>
            <a:endParaRPr lang="en-US" altLang="zh-CN" sz="2400" b="0" dirty="0"/>
          </a:p>
          <a:p>
            <a:pPr>
              <a:lnSpc>
                <a:spcPct val="90000"/>
              </a:lnSpc>
            </a:pPr>
            <a:r>
              <a:rPr lang="en-US" altLang="zh-CN" sz="2800" b="0" dirty="0"/>
              <a:t>Lens</a:t>
            </a:r>
            <a:r>
              <a:rPr lang="zh-CN" altLang="en-US" sz="2800" b="0" dirty="0"/>
              <a:t>（晶状体） </a:t>
            </a:r>
            <a:r>
              <a:rPr lang="en-US" altLang="zh-CN" sz="2800" b="0" dirty="0"/>
              <a:t>and aqueous humor</a:t>
            </a:r>
            <a:r>
              <a:rPr lang="zh-CN" altLang="en-US" sz="2800" b="0" dirty="0"/>
              <a:t>（水状液） </a:t>
            </a:r>
            <a:r>
              <a:rPr lang="en-US" altLang="zh-CN" sz="2800" b="0" dirty="0"/>
              <a:t>turn yellow with age</a:t>
            </a:r>
            <a:endParaRPr lang="en-US" altLang="zh-CN" sz="2800" b="0" dirty="0"/>
          </a:p>
          <a:p>
            <a:pPr lvl="1">
              <a:lnSpc>
                <a:spcPct val="90000"/>
              </a:lnSpc>
            </a:pPr>
            <a:r>
              <a:rPr lang="en-US" altLang="zh-CN" sz="2400" b="0" dirty="0"/>
              <a:t>Blue wavelengths are filtered out</a:t>
            </a:r>
            <a:endParaRPr lang="en-US" altLang="zh-CN" sz="2400" b="0" dirty="0"/>
          </a:p>
          <a:p>
            <a:pPr>
              <a:lnSpc>
                <a:spcPct val="90000"/>
              </a:lnSpc>
            </a:pPr>
            <a:r>
              <a:rPr lang="en-US" altLang="zh-CN" sz="2800" b="0" dirty="0"/>
              <a:t>Lens weakens with age</a:t>
            </a:r>
            <a:endParaRPr lang="en-US" altLang="zh-CN" sz="2800" b="0" dirty="0"/>
          </a:p>
          <a:p>
            <a:pPr lvl="1">
              <a:lnSpc>
                <a:spcPct val="90000"/>
              </a:lnSpc>
            </a:pPr>
            <a:r>
              <a:rPr lang="en-US" altLang="zh-CN" sz="2400" b="0" dirty="0"/>
              <a:t>Blue is harder to focus</a:t>
            </a:r>
            <a:endParaRPr lang="en-US" altLang="zh-CN" sz="2400" b="0" dirty="0"/>
          </a:p>
          <a:p>
            <a:pPr>
              <a:lnSpc>
                <a:spcPct val="90000"/>
              </a:lnSpc>
            </a:pPr>
            <a:r>
              <a:rPr lang="en-US" altLang="zh-CN" sz="2800" b="0" dirty="0"/>
              <a:t>Guideline: don’t use blue against dark backgrounds where small details matter (text!)</a:t>
            </a:r>
            <a:endParaRPr lang="en-US" altLang="zh-CN" sz="28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Fovea Has No Rods</a:t>
            </a:r>
            <a:endParaRPr lang="en-US" altLang="zh-CN" dirty="0"/>
          </a:p>
        </p:txBody>
      </p:sp>
      <p:sp>
        <p:nvSpPr>
          <p:cNvPr id="26626" name="文本占位符 2662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Rods are more sensitive to dim light</a:t>
            </a:r>
            <a:endParaRPr lang="en-US" altLang="zh-CN" b="0" dirty="0"/>
          </a:p>
          <a:p>
            <a:r>
              <a:rPr lang="en-US" altLang="zh-CN" b="0" dirty="0"/>
              <a:t>In scotopic</a:t>
            </a:r>
            <a:r>
              <a:rPr lang="zh-CN" altLang="en-US" b="0" dirty="0"/>
              <a:t>（暗视的） </a:t>
            </a:r>
            <a:r>
              <a:rPr lang="en-US" altLang="zh-CN" b="0" dirty="0"/>
              <a:t>conditions, peripheral vision (rod-rich) is better than foveal vision</a:t>
            </a:r>
            <a:endParaRPr lang="en-US" altLang="zh-CN" b="0" dirty="0"/>
          </a:p>
          <a:p>
            <a:pPr lvl="1"/>
            <a:r>
              <a:rPr lang="en-US" altLang="zh-CN" b="0" dirty="0"/>
              <a:t>Easier to see a dim star if you don’t look directly at it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7649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39825"/>
          </a:xfrm>
          <a:solidFill>
            <a:schemeClr val="bg1"/>
          </a:solidFill>
          <a:ln/>
        </p:spPr>
        <p:txBody>
          <a:bodyPr anchor="b"/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27650" name="组合 27650"/>
          <p:cNvGrpSpPr/>
          <p:nvPr/>
        </p:nvGrpSpPr>
        <p:grpSpPr>
          <a:xfrm>
            <a:off x="687388" y="1916113"/>
            <a:ext cx="7845425" cy="4249737"/>
            <a:chOff x="0" y="0"/>
            <a:chExt cx="4942" cy="2677"/>
          </a:xfrm>
        </p:grpSpPr>
        <p:grpSp>
          <p:nvGrpSpPr>
            <p:cNvPr id="27651" name="组合 27651"/>
            <p:cNvGrpSpPr/>
            <p:nvPr/>
          </p:nvGrpSpPr>
          <p:grpSpPr>
            <a:xfrm>
              <a:off x="512" y="1090"/>
              <a:ext cx="227" cy="317"/>
              <a:chOff x="0" y="0"/>
              <a:chExt cx="227" cy="317"/>
            </a:xfrm>
          </p:grpSpPr>
          <p:sp>
            <p:nvSpPr>
              <p:cNvPr id="27652" name="椭圆 27652"/>
              <p:cNvSpPr/>
              <p:nvPr/>
            </p:nvSpPr>
            <p:spPr>
              <a:xfrm>
                <a:off x="91" y="90"/>
                <a:ext cx="90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3" name="椭圆 27653"/>
              <p:cNvSpPr/>
              <p:nvPr/>
            </p:nvSpPr>
            <p:spPr>
              <a:xfrm>
                <a:off x="136" y="90"/>
                <a:ext cx="45" cy="18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4" name="未知"/>
              <p:cNvSpPr/>
              <p:nvPr/>
            </p:nvSpPr>
            <p:spPr>
              <a:xfrm>
                <a:off x="0" y="0"/>
                <a:ext cx="227" cy="181"/>
              </a:xfrm>
              <a:custGeom>
                <a:avLst/>
                <a:gdLst/>
                <a:ahLst/>
                <a:cxnLst/>
                <a:pathLst>
                  <a:path w="227" h="181">
                    <a:moveTo>
                      <a:pt x="0" y="181"/>
                    </a:moveTo>
                    <a:cubicBezTo>
                      <a:pt x="26" y="173"/>
                      <a:pt x="53" y="166"/>
                      <a:pt x="91" y="136"/>
                    </a:cubicBezTo>
                    <a:cubicBezTo>
                      <a:pt x="129" y="106"/>
                      <a:pt x="178" y="53"/>
                      <a:pt x="227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55" name="未知"/>
              <p:cNvSpPr/>
              <p:nvPr/>
            </p:nvSpPr>
            <p:spPr>
              <a:xfrm>
                <a:off x="0" y="181"/>
                <a:ext cx="227" cy="136"/>
              </a:xfrm>
              <a:custGeom>
                <a:avLst/>
                <a:gdLst/>
                <a:ahLst/>
                <a:cxnLst/>
                <a:pathLst>
                  <a:path w="227" h="136">
                    <a:moveTo>
                      <a:pt x="0" y="0"/>
                    </a:moveTo>
                    <a:cubicBezTo>
                      <a:pt x="94" y="56"/>
                      <a:pt x="189" y="113"/>
                      <a:pt x="227" y="13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656" name="矩形 27656"/>
            <p:cNvSpPr/>
            <p:nvPr/>
          </p:nvSpPr>
          <p:spPr>
            <a:xfrm>
              <a:off x="3823" y="0"/>
              <a:ext cx="227" cy="2631"/>
            </a:xfrm>
            <a:prstGeom prst="rect">
              <a:avLst/>
            </a:prstGeom>
            <a:solidFill>
              <a:srgbClr val="99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椭圆 27657"/>
            <p:cNvSpPr/>
            <p:nvPr/>
          </p:nvSpPr>
          <p:spPr>
            <a:xfrm>
              <a:off x="3734" y="182"/>
              <a:ext cx="226" cy="231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直接连接符 27658"/>
            <p:cNvSpPr/>
            <p:nvPr/>
          </p:nvSpPr>
          <p:spPr>
            <a:xfrm flipV="1">
              <a:off x="693" y="1044"/>
              <a:ext cx="3039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9" name="直接连接符 27659"/>
            <p:cNvSpPr/>
            <p:nvPr/>
          </p:nvSpPr>
          <p:spPr>
            <a:xfrm>
              <a:off x="693" y="1225"/>
              <a:ext cx="30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0" name="文本框 27660"/>
            <p:cNvSpPr txBox="1"/>
            <p:nvPr/>
          </p:nvSpPr>
          <p:spPr>
            <a:xfrm>
              <a:off x="4219" y="1111"/>
              <a:ext cx="7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Verdana" panose="020B0604030504040204" pitchFamily="2" charset="0"/>
                  <a:ea typeface="宋体" panose="02010600030101010101" pitchFamily="2" charset="-122"/>
                </a:rPr>
                <a:t>Screen </a:t>
              </a:r>
              <a:endParaRPr lang="en-US" altLang="zh-CN" dirty="0"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文本框 27661"/>
            <p:cNvSpPr txBox="1"/>
            <p:nvPr/>
          </p:nvSpPr>
          <p:spPr>
            <a:xfrm>
              <a:off x="0" y="1134"/>
              <a:ext cx="4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Verdana" panose="020B0604030504040204" pitchFamily="2" charset="0"/>
                  <a:ea typeface="宋体" panose="02010600030101010101" pitchFamily="2" charset="-122"/>
                </a:rPr>
                <a:t>Eye </a:t>
              </a:r>
              <a:endParaRPr lang="en-US" altLang="zh-CN" dirty="0"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文本框 27662"/>
            <p:cNvSpPr txBox="1"/>
            <p:nvPr/>
          </p:nvSpPr>
          <p:spPr>
            <a:xfrm>
              <a:off x="681" y="85"/>
              <a:ext cx="2779" cy="8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zh-CN" dirty="0">
                  <a:latin typeface="Verdana" panose="020B0604030504040204" pitchFamily="2" charset="0"/>
                  <a:ea typeface="宋体" panose="02010600030101010101" pitchFamily="2" charset="-122"/>
                </a:rPr>
                <a:t>2 degrees of visual angle is the area of the fovea’s high acuity, where a person can actually read text or see a detailed icon</a:t>
              </a:r>
              <a:endParaRPr lang="en-US" altLang="zh-CN" dirty="0"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文本框 27663"/>
            <p:cNvSpPr txBox="1"/>
            <p:nvPr/>
          </p:nvSpPr>
          <p:spPr>
            <a:xfrm>
              <a:off x="907" y="1724"/>
              <a:ext cx="2462" cy="9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zh-CN" dirty="0">
                  <a:latin typeface="Verdana" panose="020B0604030504040204" pitchFamily="2" charset="0"/>
                  <a:ea typeface="宋体" panose="02010600030101010101" pitchFamily="2" charset="-122"/>
                </a:rPr>
                <a:t>On the rest of the screen, a person is very sensitive to  movement, blinking, or other changes</a:t>
              </a:r>
              <a:endParaRPr lang="en-US" altLang="zh-CN" dirty="0"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未知"/>
            <p:cNvSpPr/>
            <p:nvPr/>
          </p:nvSpPr>
          <p:spPr>
            <a:xfrm>
              <a:off x="3188" y="2132"/>
              <a:ext cx="544" cy="227"/>
            </a:xfrm>
            <a:custGeom>
              <a:avLst/>
              <a:gdLst/>
              <a:ahLst/>
              <a:cxnLst/>
              <a:pathLst>
                <a:path w="544" h="227">
                  <a:moveTo>
                    <a:pt x="0" y="227"/>
                  </a:moveTo>
                  <a:cubicBezTo>
                    <a:pt x="22" y="178"/>
                    <a:pt x="45" y="129"/>
                    <a:pt x="136" y="91"/>
                  </a:cubicBezTo>
                  <a:cubicBezTo>
                    <a:pt x="227" y="53"/>
                    <a:pt x="385" y="26"/>
                    <a:pt x="544" y="0"/>
                  </a:cubicBez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5" name="未知"/>
            <p:cNvSpPr/>
            <p:nvPr/>
          </p:nvSpPr>
          <p:spPr>
            <a:xfrm>
              <a:off x="1730" y="908"/>
              <a:ext cx="52" cy="272"/>
            </a:xfrm>
            <a:custGeom>
              <a:avLst/>
              <a:gdLst/>
              <a:ahLst/>
              <a:cxnLst/>
              <a:pathLst>
                <a:path w="52" h="272">
                  <a:moveTo>
                    <a:pt x="7" y="0"/>
                  </a:moveTo>
                  <a:cubicBezTo>
                    <a:pt x="3" y="68"/>
                    <a:pt x="0" y="136"/>
                    <a:pt x="7" y="181"/>
                  </a:cubicBezTo>
                  <a:cubicBezTo>
                    <a:pt x="14" y="226"/>
                    <a:pt x="33" y="249"/>
                    <a:pt x="52" y="272"/>
                  </a:cubicBez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文本占位符 2867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825" y="333375"/>
            <a:ext cx="8893175" cy="6324600"/>
          </a:xfrm>
          <a:ln/>
        </p:spPr>
      </p:pic>
      <p:sp>
        <p:nvSpPr>
          <p:cNvPr id="28675" name="椭圆 28674"/>
          <p:cNvSpPr/>
          <p:nvPr/>
        </p:nvSpPr>
        <p:spPr>
          <a:xfrm>
            <a:off x="2339975" y="1773238"/>
            <a:ext cx="4679950" cy="504825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28675"/>
          <p:cNvSpPr/>
          <p:nvPr/>
        </p:nvSpPr>
        <p:spPr>
          <a:xfrm>
            <a:off x="3563938" y="5732463"/>
            <a:ext cx="1295400" cy="865187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296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404813"/>
            <a:ext cx="8820150" cy="6035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1" name="图片 307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88913"/>
            <a:ext cx="5624513" cy="3135312"/>
          </a:xfrm>
          <a:prstGeom prst="rect">
            <a:avLst/>
          </a:prstGeom>
          <a:noFill/>
          <a:ln w="3810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23" name="图片 307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573463"/>
            <a:ext cx="5697538" cy="31750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317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692150"/>
            <a:ext cx="8353425" cy="5192713"/>
          </a:xfrm>
          <a:prstGeom prst="rect">
            <a:avLst/>
          </a:prstGeom>
          <a:noFill/>
          <a:ln w="3810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37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What is attention?</a:t>
            </a:r>
            <a:endParaRPr lang="en-US" altLang="zh-CN"/>
          </a:p>
        </p:txBody>
      </p:sp>
      <p:sp>
        <p:nvSpPr>
          <p:cNvPr id="32770" name="文本占位符 3379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Attention is the process by which the mind chooses from among the various stimuli that strike the senses at any given moment</a:t>
            </a:r>
            <a:endParaRPr lang="en-US" altLang="zh-CN" b="0" dirty="0"/>
          </a:p>
          <a:p>
            <a:pPr lvl="1"/>
            <a:r>
              <a:rPr lang="en-US" altLang="zh-CN" b="0" dirty="0"/>
              <a:t>allows only some info to enter into consciousness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4.1 Human Information Processing </a:t>
            </a:r>
            <a:endParaRPr lang="en-US" altLang="zh-CN"/>
          </a:p>
          <a:p>
            <a:r>
              <a:rPr lang="en-US" altLang="zh-CN"/>
              <a:t>4.2 Attention</a:t>
            </a:r>
            <a:endParaRPr lang="en-US" altLang="zh-CN"/>
          </a:p>
          <a:p>
            <a:r>
              <a:rPr lang="en-US" altLang="zh-CN"/>
              <a:t>4.3 Cognitive Processing</a:t>
            </a:r>
            <a:endParaRPr lang="en-US" altLang="zh-CN"/>
          </a:p>
          <a:p>
            <a:r>
              <a:rPr lang="en-US" altLang="zh-CN"/>
              <a:t>4.4 Motor Processing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48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Spotlight metaphor</a:t>
            </a:r>
            <a:endParaRPr lang="en-US" altLang="zh-CN" dirty="0"/>
          </a:p>
        </p:txBody>
      </p:sp>
      <p:sp>
        <p:nvSpPr>
          <p:cNvPr id="33794" name="文本占位符 3481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Spotlight moves serially</a:t>
            </a:r>
            <a:r>
              <a:rPr lang="zh-CN" altLang="en-US" b="0" dirty="0"/>
              <a:t>（连续地）</a:t>
            </a:r>
            <a:r>
              <a:rPr lang="en-US" altLang="zh-CN" b="0" dirty="0"/>
              <a:t> from one input channel to another</a:t>
            </a:r>
            <a:endParaRPr lang="en-US" altLang="zh-CN" b="0" dirty="0"/>
          </a:p>
          <a:p>
            <a:r>
              <a:rPr lang="en-US" altLang="zh-CN" b="0" dirty="0"/>
              <a:t>Visual dominance: easier to attend to visual channels than auditory channels</a:t>
            </a:r>
            <a:endParaRPr lang="en-US" altLang="zh-CN" b="0" dirty="0"/>
          </a:p>
          <a:p>
            <a:r>
              <a:rPr lang="en-US" altLang="zh-CN" b="0" dirty="0"/>
              <a:t>All stimuli within spotlighted channel are processed in parallel</a:t>
            </a:r>
            <a:endParaRPr lang="en-US" altLang="zh-CN" b="0" dirty="0"/>
          </a:p>
          <a:p>
            <a:pPr lvl="1"/>
            <a:r>
              <a:rPr lang="en-US" altLang="zh-CN" b="0" dirty="0"/>
              <a:t>Whether you want to or not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dirty="0"/>
              <a:t>Say the colors of These Words Aloud</a:t>
            </a:r>
            <a:endParaRPr lang="en-US" altLang="zh-CN" sz="4000" dirty="0"/>
          </a:p>
        </p:txBody>
      </p:sp>
      <p:sp>
        <p:nvSpPr>
          <p:cNvPr id="34818" name="文本占位符 3584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buNone/>
            </a:pPr>
            <a:r>
              <a:rPr lang="zh-CN" altLang="en-US" dirty="0">
                <a:solidFill>
                  <a:schemeClr val="hlink"/>
                </a:solidFill>
              </a:rPr>
              <a:t>     </a:t>
            </a:r>
            <a:r>
              <a:rPr lang="en-US" altLang="zh-CN" sz="4000" dirty="0">
                <a:solidFill>
                  <a:schemeClr val="hlink"/>
                </a:solidFill>
              </a:rPr>
              <a:t>Hello</a:t>
            </a:r>
            <a:endParaRPr lang="en-US" altLang="zh-CN" sz="4000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zh-CN" sz="4000" dirty="0"/>
              <a:t>    </a:t>
            </a:r>
            <a:r>
              <a:rPr lang="en-US" altLang="zh-CN" sz="4000" dirty="0">
                <a:solidFill>
                  <a:schemeClr val="bg2"/>
                </a:solidFill>
              </a:rPr>
              <a:t>Good</a:t>
            </a:r>
            <a:endParaRPr lang="en-US" altLang="zh-CN" sz="4000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4000" dirty="0"/>
              <a:t>    </a:t>
            </a:r>
            <a:r>
              <a:rPr lang="en-US" altLang="zh-CN" sz="4000" dirty="0">
                <a:solidFill>
                  <a:srgbClr val="FF9933"/>
                </a:solidFill>
              </a:rPr>
              <a:t>OK</a:t>
            </a:r>
            <a:endParaRPr lang="en-US" altLang="zh-CN" sz="4000" dirty="0">
              <a:solidFill>
                <a:srgbClr val="FF9933"/>
              </a:solidFill>
            </a:endParaRPr>
          </a:p>
          <a:p>
            <a:pPr>
              <a:buNone/>
            </a:pPr>
            <a:r>
              <a:rPr lang="en-US" altLang="zh-CN" sz="4000" dirty="0"/>
              <a:t>    </a:t>
            </a:r>
            <a:r>
              <a:rPr lang="en-US" altLang="zh-CN" sz="4000" dirty="0">
                <a:solidFill>
                  <a:schemeClr val="accent2"/>
                </a:solidFill>
              </a:rPr>
              <a:t>Map</a:t>
            </a:r>
            <a:endParaRPr lang="en-US" altLang="zh-CN" sz="4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4000" dirty="0"/>
              <a:t>    Bug</a:t>
            </a:r>
            <a:endParaRPr lang="en-US" altLang="zh-CN" sz="4000" dirty="0"/>
          </a:p>
          <a:p>
            <a:pPr>
              <a:buNone/>
            </a:pPr>
            <a:r>
              <a:rPr lang="en-US" altLang="zh-CN" sz="4000" dirty="0"/>
              <a:t>    </a:t>
            </a:r>
            <a:r>
              <a:rPr lang="en-US" altLang="zh-CN" sz="4000" dirty="0">
                <a:solidFill>
                  <a:srgbClr val="FF00FF"/>
                </a:solidFill>
              </a:rPr>
              <a:t>Dog</a:t>
            </a:r>
            <a:endParaRPr lang="en-US" altLang="zh-CN" sz="4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Now Do It Again</a:t>
            </a:r>
            <a:endParaRPr lang="en-US" altLang="zh-CN" dirty="0"/>
          </a:p>
        </p:txBody>
      </p:sp>
      <p:sp>
        <p:nvSpPr>
          <p:cNvPr id="35842" name="文本占位符 36866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30725"/>
          </a:xfrm>
          <a:ln/>
        </p:spPr>
        <p:txBody>
          <a:bodyPr anchor="t"/>
          <a:p>
            <a:pPr>
              <a:buNone/>
            </a:pPr>
            <a:r>
              <a:rPr lang="en-US" altLang="zh-CN" sz="4800">
                <a:latin typeface="黑体" panose="02010609060101010101" pitchFamily="1" charset="-122"/>
                <a:ea typeface="黑体" panose="02010609060101010101" pitchFamily="1" charset="-122"/>
              </a:rPr>
              <a:t>  </a:t>
            </a:r>
            <a:r>
              <a:rPr lang="zh-CN" altLang="en-US" sz="4800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红</a:t>
            </a:r>
            <a:endParaRPr lang="zh-CN" altLang="en-US" sz="4800">
              <a:solidFill>
                <a:schemeClr val="accent2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buNone/>
            </a:pPr>
            <a:r>
              <a:rPr lang="zh-CN" altLang="en-US" sz="4800">
                <a:latin typeface="黑体" panose="02010609060101010101" pitchFamily="1" charset="-122"/>
                <a:ea typeface="黑体" panose="02010609060101010101" pitchFamily="1" charset="-122"/>
              </a:rPr>
              <a:t>  </a:t>
            </a:r>
            <a:r>
              <a:rPr lang="zh-CN" altLang="en-US" sz="480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黑</a:t>
            </a:r>
            <a:endParaRPr lang="zh-CN" altLang="en-US" sz="480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buNone/>
            </a:pPr>
            <a:r>
              <a:rPr lang="zh-CN" altLang="en-US" sz="4800">
                <a:latin typeface="黑体" panose="02010609060101010101" pitchFamily="1" charset="-122"/>
                <a:ea typeface="黑体" panose="02010609060101010101" pitchFamily="1" charset="-122"/>
              </a:rPr>
              <a:t>  </a:t>
            </a:r>
            <a:r>
              <a:rPr lang="zh-CN" altLang="en-US" sz="4800">
                <a:solidFill>
                  <a:srgbClr val="FF9933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绿</a:t>
            </a:r>
            <a:endParaRPr lang="zh-CN" altLang="en-US" sz="4800">
              <a:solidFill>
                <a:srgbClr val="FF9933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buNone/>
            </a:pPr>
            <a:r>
              <a:rPr lang="zh-CN" altLang="en-US" sz="4800">
                <a:latin typeface="黑体" panose="02010609060101010101" pitchFamily="1" charset="-122"/>
                <a:ea typeface="黑体" panose="02010609060101010101" pitchFamily="1" charset="-122"/>
              </a:rPr>
              <a:t>  </a:t>
            </a:r>
            <a:r>
              <a:rPr lang="zh-CN" altLang="en-US" sz="4800">
                <a:solidFill>
                  <a:schemeClr val="hlink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蓝</a:t>
            </a:r>
            <a:endParaRPr lang="zh-CN" altLang="en-US" sz="4800">
              <a:solidFill>
                <a:schemeClr val="hlink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buNone/>
            </a:pPr>
            <a:r>
              <a:rPr lang="zh-CN" altLang="en-US" sz="4800">
                <a:latin typeface="黑体" panose="02010609060101010101" pitchFamily="1" charset="-122"/>
                <a:ea typeface="黑体" panose="02010609060101010101" pitchFamily="1" charset="-122"/>
              </a:rPr>
              <a:t>  橙</a:t>
            </a:r>
            <a:endParaRPr lang="zh-CN" altLang="en-US" sz="480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buNone/>
            </a:pPr>
            <a:r>
              <a:rPr lang="zh-CN" altLang="en-US" sz="4800">
                <a:latin typeface="黑体" panose="02010609060101010101" pitchFamily="1" charset="-122"/>
                <a:ea typeface="黑体" panose="02010609060101010101" pitchFamily="1" charset="-122"/>
              </a:rPr>
              <a:t>  </a:t>
            </a:r>
            <a:r>
              <a:rPr lang="zh-CN" altLang="en-US" sz="4800">
                <a:solidFill>
                  <a:schemeClr val="bg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粉</a:t>
            </a:r>
            <a:endParaRPr lang="zh-CN" altLang="en-US" sz="4800">
              <a:solidFill>
                <a:schemeClr val="bg2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图片 37889" descr="8020022_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0"/>
            <a:ext cx="7705725" cy="678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4.3 Cognitive Processing </a:t>
            </a:r>
            <a:endParaRPr lang="en-US" altLang="zh-CN"/>
          </a:p>
        </p:txBody>
      </p:sp>
      <p:pic>
        <p:nvPicPr>
          <p:cNvPr id="37890" name="图片 38914" descr="gif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2349500"/>
            <a:ext cx="1541463" cy="375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Cognitive Processing</a:t>
            </a:r>
            <a:endParaRPr lang="en-US" altLang="zh-CN" dirty="0"/>
          </a:p>
        </p:txBody>
      </p:sp>
      <p:sp>
        <p:nvSpPr>
          <p:cNvPr id="38914" name="文本占位符 3993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Cognitive processor</a:t>
            </a:r>
            <a:endParaRPr lang="en-US" altLang="zh-CN" b="0" dirty="0"/>
          </a:p>
          <a:p>
            <a:pPr lvl="1"/>
            <a:r>
              <a:rPr lang="en-US" altLang="zh-CN" b="0" dirty="0"/>
              <a:t>Compares stimuli</a:t>
            </a:r>
            <a:endParaRPr lang="en-US" altLang="zh-CN" b="0" dirty="0"/>
          </a:p>
          <a:p>
            <a:pPr lvl="1"/>
            <a:r>
              <a:rPr lang="en-US" altLang="zh-CN" b="0" dirty="0"/>
              <a:t>Selects a response</a:t>
            </a:r>
            <a:endParaRPr lang="en-US" altLang="zh-CN" b="0" dirty="0"/>
          </a:p>
          <a:p>
            <a:r>
              <a:rPr lang="en-US" altLang="zh-CN" b="0" dirty="0"/>
              <a:t>Types of decision making</a:t>
            </a:r>
            <a:endParaRPr lang="en-US" altLang="zh-CN" b="0" dirty="0"/>
          </a:p>
          <a:p>
            <a:pPr lvl="1"/>
            <a:r>
              <a:rPr lang="en-US" altLang="zh-CN" b="0" dirty="0"/>
              <a:t>Skill-based</a:t>
            </a:r>
            <a:endParaRPr lang="en-US" altLang="zh-CN" b="0" dirty="0"/>
          </a:p>
          <a:p>
            <a:pPr lvl="1"/>
            <a:r>
              <a:rPr lang="en-US" altLang="zh-CN" b="0" dirty="0"/>
              <a:t>Rule-based</a:t>
            </a:r>
            <a:endParaRPr lang="en-US" altLang="zh-CN" b="0" dirty="0"/>
          </a:p>
          <a:p>
            <a:pPr lvl="1"/>
            <a:r>
              <a:rPr lang="en-US" altLang="zh-CN" b="0" dirty="0"/>
              <a:t>Knowledge-based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409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dirty="0"/>
              <a:t>Hick-Hyman Law of Choice Reaction Time</a:t>
            </a:r>
            <a:endParaRPr lang="en-US" altLang="zh-CN" sz="4000" dirty="0"/>
          </a:p>
        </p:txBody>
      </p:sp>
      <p:sp>
        <p:nvSpPr>
          <p:cNvPr id="39938" name="文本占位符 4096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Reaction time depends on information content of stimulus</a:t>
            </a:r>
            <a:endParaRPr lang="en-US" altLang="zh-CN" b="0" dirty="0"/>
          </a:p>
          <a:p>
            <a:pPr lvl="1"/>
            <a:r>
              <a:rPr lang="en-US" altLang="zh-CN" b="0" dirty="0"/>
              <a:t>RT = c + d log</a:t>
            </a:r>
            <a:r>
              <a:rPr lang="en-US" altLang="zh-CN" b="0" baseline="-25000" dirty="0"/>
              <a:t>2</a:t>
            </a:r>
            <a:r>
              <a:rPr lang="en-US" altLang="zh-CN" b="0" dirty="0"/>
              <a:t> 1/Pr(stimulus)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r>
              <a:rPr lang="en-US" altLang="zh-CN" b="0" dirty="0"/>
              <a:t>e.g., for N equiprobable stimuli, each requiring a different response:</a:t>
            </a:r>
            <a:endParaRPr lang="en-US" altLang="zh-CN" b="0" dirty="0"/>
          </a:p>
          <a:p>
            <a:pPr lvl="2"/>
            <a:r>
              <a:rPr lang="en-US" altLang="zh-CN" b="0" dirty="0"/>
              <a:t>RT = c + d log</a:t>
            </a:r>
            <a:r>
              <a:rPr lang="en-US" altLang="zh-CN" b="0" baseline="-25000" dirty="0"/>
              <a:t>2</a:t>
            </a:r>
            <a:r>
              <a:rPr lang="en-US" altLang="zh-CN" b="0" dirty="0"/>
              <a:t> N</a:t>
            </a:r>
            <a:endParaRPr lang="en-US" altLang="zh-CN" b="0" dirty="0"/>
          </a:p>
          <a:p>
            <a:pPr lvl="1">
              <a:buNone/>
            </a:pPr>
            <a:endParaRPr lang="zh-CN" altLang="en-US" b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19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Speed-Accuracy Tradeoff</a:t>
            </a:r>
            <a:endParaRPr lang="en-US" altLang="zh-CN" dirty="0"/>
          </a:p>
        </p:txBody>
      </p:sp>
      <p:sp>
        <p:nvSpPr>
          <p:cNvPr id="40962" name="文本占位符 4198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Accuracy varies with reaction time</a:t>
            </a:r>
            <a:endParaRPr lang="en-US" altLang="zh-CN" b="0" dirty="0"/>
          </a:p>
          <a:p>
            <a:pPr lvl="1"/>
            <a:r>
              <a:rPr lang="en-US" altLang="zh-CN" b="0" dirty="0"/>
              <a:t>Can choose any point on curve</a:t>
            </a:r>
            <a:endParaRPr lang="en-US" altLang="zh-CN" b="0" dirty="0"/>
          </a:p>
          <a:p>
            <a:pPr lvl="1"/>
            <a:r>
              <a:rPr lang="en-US" altLang="zh-CN" b="0" dirty="0"/>
              <a:t>Can move curve with practice</a:t>
            </a:r>
            <a:endParaRPr lang="en-US" altLang="zh-CN" b="0" dirty="0"/>
          </a:p>
        </p:txBody>
      </p:sp>
      <p:pic>
        <p:nvPicPr>
          <p:cNvPr id="40963" name="图片 419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3789363"/>
            <a:ext cx="6542088" cy="234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30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Divided Attention (Multitasking)</a:t>
            </a:r>
            <a:endParaRPr lang="en-US" altLang="zh-CN" dirty="0"/>
          </a:p>
        </p:txBody>
      </p:sp>
      <p:sp>
        <p:nvSpPr>
          <p:cNvPr id="41986" name="文本占位符 4301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b="0" dirty="0"/>
              <a:t>Resource metaphor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Attention is a resource that can be divided among different tasks simultaneously</a:t>
            </a:r>
            <a:endParaRPr lang="en-US" altLang="zh-CN" b="0" dirty="0"/>
          </a:p>
          <a:p>
            <a:pPr>
              <a:lnSpc>
                <a:spcPct val="90000"/>
              </a:lnSpc>
            </a:pPr>
            <a:r>
              <a:rPr lang="en-US" altLang="zh-CN" b="0" dirty="0"/>
              <a:t>Multitasking performance depends on: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Task structure</a:t>
            </a:r>
            <a:endParaRPr lang="en-US" altLang="zh-CN" b="0" dirty="0"/>
          </a:p>
          <a:p>
            <a:pPr lvl="2">
              <a:lnSpc>
                <a:spcPct val="90000"/>
              </a:lnSpc>
            </a:pPr>
            <a:r>
              <a:rPr lang="en-US" altLang="zh-CN" b="0" dirty="0"/>
              <a:t>Modality: visual vs. auditory</a:t>
            </a:r>
            <a:endParaRPr lang="en-US" altLang="zh-CN" b="0" dirty="0"/>
          </a:p>
          <a:p>
            <a:pPr lvl="2">
              <a:lnSpc>
                <a:spcPct val="90000"/>
              </a:lnSpc>
            </a:pPr>
            <a:r>
              <a:rPr lang="en-US" altLang="zh-CN" b="0" dirty="0"/>
              <a:t>Encoding: spatial vs. verbal</a:t>
            </a:r>
            <a:endParaRPr lang="en-US" altLang="zh-CN" b="0" dirty="0"/>
          </a:p>
          <a:p>
            <a:pPr lvl="2">
              <a:lnSpc>
                <a:spcPct val="90000"/>
              </a:lnSpc>
            </a:pPr>
            <a:r>
              <a:rPr lang="en-US" altLang="zh-CN" b="0" dirty="0"/>
              <a:t>Component: perceptual/cognitive vs. motor vs. WM</a:t>
            </a:r>
            <a:endParaRPr lang="en-US" altLang="zh-CN" b="0" dirty="0"/>
          </a:p>
          <a:p>
            <a:pPr lvl="1">
              <a:lnSpc>
                <a:spcPct val="90000"/>
              </a:lnSpc>
            </a:pPr>
            <a:r>
              <a:rPr lang="en-US" altLang="zh-CN" b="0" dirty="0"/>
              <a:t>Difficulty</a:t>
            </a:r>
            <a:endParaRPr lang="en-US" altLang="zh-CN" b="0" dirty="0"/>
          </a:p>
          <a:p>
            <a:pPr lvl="2">
              <a:lnSpc>
                <a:spcPct val="90000"/>
              </a:lnSpc>
            </a:pPr>
            <a:r>
              <a:rPr lang="en-US" altLang="zh-CN" b="0" dirty="0"/>
              <a:t>Easy or well-practiced tasks are easier to share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40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4.4 Motor Processing </a:t>
            </a:r>
            <a:endParaRPr lang="en-US" altLang="zh-CN"/>
          </a:p>
        </p:txBody>
      </p:sp>
      <p:pic>
        <p:nvPicPr>
          <p:cNvPr id="43010" name="图片 44034" descr="gif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2349500"/>
            <a:ext cx="1541463" cy="375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dirty="0"/>
              <a:t>4.1 Human Information Processing</a:t>
            </a:r>
            <a:endParaRPr lang="en-US" altLang="zh-CN" sz="4000" dirty="0"/>
          </a:p>
        </p:txBody>
      </p:sp>
      <p:pic>
        <p:nvPicPr>
          <p:cNvPr id="7170" name="图片 7170" descr="gif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2349500"/>
            <a:ext cx="1541463" cy="375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50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dirty="0"/>
              <a:t>Two ways of motor processor operate</a:t>
            </a:r>
            <a:endParaRPr lang="en-US" altLang="zh-CN" sz="4000" dirty="0"/>
          </a:p>
        </p:txBody>
      </p:sp>
      <p:sp>
        <p:nvSpPr>
          <p:cNvPr id="44034" name="文本占位符 45058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sz="2800" b="0" dirty="0"/>
              <a:t>Open-loop control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Motor processor runs a program by itself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Cycle time is T</a:t>
            </a:r>
            <a:r>
              <a:rPr lang="en-US" altLang="zh-CN" sz="2400" b="0" baseline="-25000" dirty="0"/>
              <a:t>m</a:t>
            </a:r>
            <a:r>
              <a:rPr lang="en-US" altLang="zh-CN" sz="2400" b="0" dirty="0"/>
              <a:t> ~ 70ms</a:t>
            </a:r>
            <a:endParaRPr lang="en-US" altLang="zh-CN" sz="2400" b="0" dirty="0"/>
          </a:p>
          <a:p>
            <a:r>
              <a:rPr lang="en-US" altLang="zh-CN" sz="2800" b="0" dirty="0"/>
              <a:t>Closed-loop control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Muscle movements (or their effect on the world) are perceived and compared with desired result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Cycle time is T</a:t>
            </a:r>
            <a:r>
              <a:rPr lang="en-US" altLang="zh-CN" sz="2400" b="0" baseline="-25000" dirty="0"/>
              <a:t>p</a:t>
            </a:r>
            <a:r>
              <a:rPr lang="en-US" altLang="zh-CN" sz="2400" b="0" dirty="0"/>
              <a:t>+T</a:t>
            </a:r>
            <a:r>
              <a:rPr lang="en-US" altLang="zh-CN" sz="2400" b="0" baseline="-25000" dirty="0"/>
              <a:t>c</a:t>
            </a:r>
            <a:r>
              <a:rPr lang="en-US" altLang="zh-CN" sz="2400" b="0" dirty="0"/>
              <a:t>+T</a:t>
            </a:r>
            <a:r>
              <a:rPr lang="en-US" altLang="zh-CN" sz="2400" b="0" baseline="-25000" dirty="0"/>
              <a:t>m</a:t>
            </a:r>
            <a:r>
              <a:rPr lang="en-US" altLang="zh-CN" sz="2400" b="0" dirty="0"/>
              <a:t> ~240ms </a:t>
            </a:r>
            <a:endParaRPr lang="en-US" altLang="zh-CN" sz="2400" b="0" dirty="0"/>
          </a:p>
        </p:txBody>
      </p:sp>
      <p:pic>
        <p:nvPicPr>
          <p:cNvPr id="44035" name="图片 45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5200650"/>
            <a:ext cx="6865937" cy="1657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Fitts’s Law</a:t>
            </a:r>
            <a:endParaRPr lang="en-US" altLang="zh-CN" dirty="0"/>
          </a:p>
        </p:txBody>
      </p:sp>
      <p:sp>
        <p:nvSpPr>
          <p:cNvPr id="45058" name="文本占位符 4608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Time T to move your hand to a target of size S at distance D away is:</a:t>
            </a:r>
            <a:endParaRPr lang="en-US" altLang="zh-CN" b="0" dirty="0"/>
          </a:p>
          <a:p>
            <a:pPr lvl="1"/>
            <a:r>
              <a:rPr lang="en-US" altLang="zh-CN" b="0" dirty="0"/>
              <a:t>T = RT + MT = a + b log(2D/S)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r>
              <a:rPr lang="en-US" altLang="zh-CN" b="0" dirty="0"/>
              <a:t>Depends only on index of difficulty log(2D/S)</a:t>
            </a:r>
            <a:endParaRPr lang="en-US" altLang="zh-CN" b="0" dirty="0"/>
          </a:p>
        </p:txBody>
      </p:sp>
      <p:pic>
        <p:nvPicPr>
          <p:cNvPr id="45059" name="图片 460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3357563"/>
            <a:ext cx="3371850" cy="120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71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Implications of Fitts’s Law</a:t>
            </a:r>
            <a:endParaRPr lang="en-US" altLang="zh-CN" dirty="0"/>
          </a:p>
        </p:txBody>
      </p:sp>
      <p:sp>
        <p:nvSpPr>
          <p:cNvPr id="46082" name="文本占位符 4710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Targets at screen edge are easy to hit</a:t>
            </a:r>
            <a:endParaRPr lang="en-US" altLang="zh-CN" b="0" dirty="0"/>
          </a:p>
          <a:p>
            <a:pPr lvl="1"/>
            <a:r>
              <a:rPr lang="en-US" altLang="zh-CN" b="0" dirty="0"/>
              <a:t>Mac menubar beats Windows menubar</a:t>
            </a:r>
            <a:endParaRPr lang="en-US" altLang="zh-CN" b="0" dirty="0"/>
          </a:p>
          <a:p>
            <a:pPr lvl="1"/>
            <a:r>
              <a:rPr lang="en-US" altLang="zh-CN" b="0" dirty="0"/>
              <a:t>Unclickable margins are foolish</a:t>
            </a:r>
            <a:endParaRPr lang="en-US" altLang="zh-CN" b="0" dirty="0"/>
          </a:p>
          <a:p>
            <a:r>
              <a:rPr lang="en-US" altLang="zh-CN" b="0" dirty="0"/>
              <a:t>Hierarchical menus are hard to hit</a:t>
            </a:r>
            <a:endParaRPr lang="en-US" altLang="zh-CN" b="0" dirty="0"/>
          </a:p>
          <a:p>
            <a:pPr lvl="1"/>
            <a:r>
              <a:rPr lang="en-US" altLang="zh-CN" b="0" dirty="0"/>
              <a:t>Gimp/GTK: instantly closes menu</a:t>
            </a:r>
            <a:endParaRPr lang="en-US" altLang="zh-CN" b="0" dirty="0"/>
          </a:p>
          <a:p>
            <a:pPr lvl="1"/>
            <a:r>
              <a:rPr lang="en-US" altLang="zh-CN" b="0" dirty="0"/>
              <a:t>Windows: 0.5s timeout destroys causality</a:t>
            </a:r>
            <a:endParaRPr lang="en-US" altLang="zh-CN" b="0" dirty="0"/>
          </a:p>
          <a:p>
            <a:r>
              <a:rPr lang="en-US" altLang="zh-CN" b="0" dirty="0"/>
              <a:t>Linear popup menus vs. pie menus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81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Power Law of Practice</a:t>
            </a:r>
            <a:endParaRPr lang="en-US" altLang="zh-CN" dirty="0"/>
          </a:p>
        </p:txBody>
      </p:sp>
      <p:sp>
        <p:nvSpPr>
          <p:cNvPr id="47106" name="文本占位符 4813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 b="0" dirty="0"/>
              <a:t>Time T</a:t>
            </a:r>
            <a:r>
              <a:rPr lang="zh-CN" altLang="en-US" b="0" baseline="-25000" dirty="0"/>
              <a:t>n</a:t>
            </a:r>
            <a:r>
              <a:rPr lang="zh-CN" altLang="en-US" b="0" dirty="0"/>
              <a:t> to do a task the nth time is:</a:t>
            </a:r>
            <a:endParaRPr lang="zh-CN" altLang="en-US" b="0" dirty="0"/>
          </a:p>
          <a:p>
            <a:pPr lvl="1"/>
            <a:r>
              <a:rPr lang="zh-CN" altLang="en-US" b="0" dirty="0"/>
              <a:t>T</a:t>
            </a:r>
            <a:r>
              <a:rPr lang="zh-CN" altLang="en-US" sz="3200" b="0" baseline="-25000" dirty="0"/>
              <a:t>n</a:t>
            </a:r>
            <a:r>
              <a:rPr lang="zh-CN" altLang="en-US" b="0" dirty="0"/>
              <a:t> = T</a:t>
            </a:r>
            <a:r>
              <a:rPr lang="zh-CN" altLang="en-US" sz="3200" b="0" baseline="-25000" dirty="0"/>
              <a:t>1</a:t>
            </a:r>
            <a:r>
              <a:rPr lang="zh-CN" altLang="en-US" b="0" dirty="0"/>
              <a:t> n</a:t>
            </a:r>
            <a:r>
              <a:rPr lang="zh-CN" altLang="en-US" b="0" baseline="30000" dirty="0"/>
              <a:t>-</a:t>
            </a:r>
            <a:r>
              <a:rPr lang="el-GR" altLang="en-US" b="0" baseline="30000" dirty="0"/>
              <a:t>α</a:t>
            </a:r>
            <a:endParaRPr lang="zh-CN" altLang="en-US" b="0" baseline="30000" dirty="0"/>
          </a:p>
          <a:p>
            <a:pPr lvl="1"/>
            <a:r>
              <a:rPr lang="el-GR" altLang="en-US" sz="3200" b="0" dirty="0"/>
              <a:t>α</a:t>
            </a:r>
            <a:r>
              <a:rPr lang="zh-CN" altLang="en-US" sz="3200" b="0" dirty="0"/>
              <a:t> Is typically 0.2-0.6</a:t>
            </a:r>
            <a:endParaRPr lang="el-GR" altLang="en-US" sz="3200" b="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91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Chapter 4  Psychology for Interaction Design</a:t>
            </a:r>
            <a:endParaRPr lang="en-US" altLang="zh-CN" dirty="0"/>
          </a:p>
        </p:txBody>
      </p:sp>
      <p:sp>
        <p:nvSpPr>
          <p:cNvPr id="49155" name="文本占位符 49154"/>
          <p:cNvSpPr>
            <a:spLocks noGrp="1"/>
          </p:cNvSpPr>
          <p:nvPr>
            <p:ph idx="1"/>
          </p:nvPr>
        </p:nvSpPr>
        <p:spPr/>
        <p:txBody>
          <a:bodyPr/>
          <a:p>
            <a:pPr algn="ctr" fontAlgn="base">
              <a:buNone/>
            </a:pPr>
            <a:r>
              <a:rPr lang="en-US" altLang="zh-CN" sz="4800" strike="noStrike" noProof="1">
                <a:solidFill>
                  <a:srgbClr val="1CE4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2" charset="0"/>
              </a:rPr>
              <a:t>Thank</a:t>
            </a:r>
            <a:r>
              <a:rPr lang="en-US" altLang="zh-CN" sz="8000" strike="noStrike" noProof="1">
                <a:solidFill>
                  <a:srgbClr val="1CE4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2" charset="0"/>
              </a:rPr>
              <a:t> </a:t>
            </a:r>
            <a:r>
              <a:rPr lang="en-US" altLang="zh-CN" sz="5400" strike="noStrike" noProof="1">
                <a:solidFill>
                  <a:srgbClr val="1CE4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2" charset="0"/>
              </a:rPr>
              <a:t>you</a:t>
            </a:r>
            <a:r>
              <a:rPr lang="zh-CN" altLang="en-US" sz="5400" strike="noStrike" noProof="1">
                <a:solidFill>
                  <a:srgbClr val="1CE4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2" charset="0"/>
              </a:rPr>
              <a:t>！</a:t>
            </a:r>
            <a:endParaRPr lang="zh-CN" altLang="en-US" sz="5400" strike="noStrike" noProof="1">
              <a:solidFill>
                <a:srgbClr val="1CE43D"/>
              </a:solidFill>
              <a:effectLst>
                <a:outerShdw blurRad="38100" dist="38100" dir="2700000">
                  <a:srgbClr val="C0C0C0"/>
                </a:outerShdw>
              </a:effectLst>
              <a:latin typeface="Comic Sans MS" panose="030F070203030202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/>
              <a:t>How to process information?</a:t>
            </a:r>
            <a:endParaRPr lang="en-US" altLang="zh-CN" sz="4000"/>
          </a:p>
        </p:txBody>
      </p:sp>
      <p:pic>
        <p:nvPicPr>
          <p:cNvPr id="8194" name="图片 8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060575"/>
            <a:ext cx="7848600" cy="4111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文本框 8195"/>
          <p:cNvSpPr txBox="1"/>
          <p:nvPr/>
        </p:nvSpPr>
        <p:spPr>
          <a:xfrm>
            <a:off x="2268538" y="6308725"/>
            <a:ext cx="4959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Verdana" panose="020B0604030504040204" pitchFamily="2" charset="0"/>
                <a:ea typeface="宋体" panose="02010600030101010101" pitchFamily="2" charset="-122"/>
              </a:rPr>
              <a:t>Human Information Processing Model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800" dirty="0"/>
              <a:t>Memory properties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9218" name="文本占位符 921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3197225"/>
          </a:xfrm>
          <a:ln/>
        </p:spPr>
        <p:txBody>
          <a:bodyPr anchor="t"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4000" b="0" dirty="0"/>
              <a:t>Encoding: type of things stored</a:t>
            </a:r>
            <a:endParaRPr lang="en-US" altLang="zh-CN" sz="4000" b="0" dirty="0"/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4000" b="0" dirty="0"/>
              <a:t>Size: number of things stored</a:t>
            </a:r>
            <a:endParaRPr lang="en-US" altLang="zh-CN" sz="4000" b="0" dirty="0"/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4000" b="0" dirty="0"/>
              <a:t>Decay time: how long memory lasts</a:t>
            </a:r>
            <a:endParaRPr lang="en-US" altLang="zh-CN" sz="4000" b="0" dirty="0"/>
          </a:p>
        </p:txBody>
      </p:sp>
      <p:pic>
        <p:nvPicPr>
          <p:cNvPr id="9219" name="图片 9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5013325"/>
            <a:ext cx="8456612" cy="141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Short-Term Sensory Store</a:t>
            </a:r>
            <a:endParaRPr lang="en-US" altLang="zh-CN" dirty="0"/>
          </a:p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Visual information store</a:t>
            </a:r>
            <a:endParaRPr lang="en-US" altLang="zh-CN" b="0" dirty="0"/>
          </a:p>
          <a:p>
            <a:pPr lvl="1"/>
            <a:r>
              <a:rPr lang="en-US" altLang="zh-CN" b="0" dirty="0"/>
              <a:t>Encoded as physical image</a:t>
            </a:r>
            <a:endParaRPr lang="en-US" altLang="zh-CN" b="0" dirty="0"/>
          </a:p>
          <a:p>
            <a:pPr lvl="1"/>
            <a:r>
              <a:rPr lang="en-US" altLang="zh-CN" b="0" dirty="0"/>
              <a:t>Size ~17 [7-17]bits</a:t>
            </a:r>
            <a:endParaRPr lang="en-US" altLang="zh-CN" b="0" dirty="0"/>
          </a:p>
          <a:p>
            <a:pPr lvl="1"/>
            <a:r>
              <a:rPr lang="en-US" altLang="zh-CN" b="0" dirty="0"/>
              <a:t>Decay ~200ms [70-1000 ms]</a:t>
            </a:r>
            <a:endParaRPr lang="en-US" altLang="zh-CN" b="0" dirty="0"/>
          </a:p>
          <a:p>
            <a:r>
              <a:rPr lang="en-US" altLang="zh-CN" b="0" dirty="0"/>
              <a:t>Auditory information store</a:t>
            </a:r>
            <a:endParaRPr lang="en-US" altLang="zh-CN" b="0" dirty="0"/>
          </a:p>
          <a:p>
            <a:pPr lvl="1"/>
            <a:r>
              <a:rPr lang="en-US" altLang="zh-CN" b="0" dirty="0"/>
              <a:t>Encoded as physical sound</a:t>
            </a:r>
            <a:endParaRPr lang="en-US" altLang="zh-CN" b="0" dirty="0"/>
          </a:p>
          <a:p>
            <a:pPr lvl="1"/>
            <a:r>
              <a:rPr lang="en-US" altLang="zh-CN" b="0" dirty="0"/>
              <a:t>Size ~[4.4-6.2] bits</a:t>
            </a:r>
            <a:endParaRPr lang="en-US" altLang="zh-CN" b="0" dirty="0"/>
          </a:p>
          <a:p>
            <a:pPr lvl="1"/>
            <a:r>
              <a:rPr lang="en-US" altLang="zh-CN" b="0" dirty="0"/>
              <a:t>Decay ~1500 [900-3500ms]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Working Memory (WM)</a:t>
            </a:r>
            <a:endParaRPr lang="en-US" altLang="zh-CN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Small capacity: 7±2 “chunks”</a:t>
            </a:r>
            <a:endParaRPr lang="en-US" altLang="zh-CN" b="0" dirty="0"/>
          </a:p>
          <a:p>
            <a:r>
              <a:rPr lang="en-US" altLang="zh-CN" b="0" dirty="0"/>
              <a:t>Fast decay (7 [5-226] sec)</a:t>
            </a:r>
            <a:endParaRPr lang="en-US" altLang="zh-CN" b="0" dirty="0"/>
          </a:p>
          <a:p>
            <a:r>
              <a:rPr lang="en-US" altLang="zh-CN" b="0" dirty="0"/>
              <a:t>Maintenance rehearsal fends off decay</a:t>
            </a:r>
            <a:endParaRPr lang="en-US" altLang="zh-CN" b="0" dirty="0"/>
          </a:p>
          <a:p>
            <a:r>
              <a:rPr lang="en-US" altLang="zh-CN" b="0" dirty="0"/>
              <a:t>Interference causes faster decay</a:t>
            </a:r>
            <a:endParaRPr lang="en-US" altLang="zh-CN" b="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Long-term Memory (LTM)</a:t>
            </a:r>
            <a:endParaRPr lang="en-US" altLang="zh-CN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b="0" dirty="0"/>
              <a:t>Huge capacity</a:t>
            </a:r>
            <a:endParaRPr lang="en-US" altLang="zh-CN" b="0" dirty="0"/>
          </a:p>
          <a:p>
            <a:r>
              <a:rPr lang="en-US" altLang="zh-CN" b="0" dirty="0"/>
              <a:t>Little decay</a:t>
            </a:r>
            <a:endParaRPr lang="en-US" altLang="zh-CN" b="0" dirty="0"/>
          </a:p>
          <a:p>
            <a:r>
              <a:rPr lang="en-US" altLang="zh-CN" b="0" dirty="0"/>
              <a:t>Elaborative rehearsal moves chunks from WM to LTM by making connections with other chunks</a:t>
            </a:r>
            <a:endParaRPr lang="en-US" altLang="zh-CN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">
      <a:dk1>
        <a:srgbClr val="000000"/>
      </a:dk1>
      <a:lt1>
        <a:srgbClr val="FFFFFF"/>
      </a:lt1>
      <a:dk2>
        <a:srgbClr val="FF0000"/>
      </a:dk2>
      <a:lt2>
        <a:srgbClr val="0000FF"/>
      </a:lt2>
      <a:accent1>
        <a:srgbClr val="99CCFF"/>
      </a:accent1>
      <a:accent2>
        <a:srgbClr val="33CC33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B72D"/>
      </a:accent6>
      <a:hlink>
        <a:srgbClr val="FF0000"/>
      </a:hlink>
      <a:folHlink>
        <a:srgbClr val="CC9900"/>
      </a:folHlink>
    </a:clrScheme>
    <a:fontScheme name="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99FF99"/>
        </a:dk2>
        <a:lt2>
          <a:srgbClr val="0066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CDCDC"/>
        </a:accent4>
        <a:accent5>
          <a:srgbClr val="AAE2CA"/>
        </a:accent5>
        <a:accent6>
          <a:srgbClr val="008989"/>
        </a:accent6>
        <a:hlink>
          <a:srgbClr val="0066FF"/>
        </a:hlink>
        <a:folHlink>
          <a:srgbClr val="989C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C271E"/>
        </a:lt1>
        <a:dk2>
          <a:srgbClr val="FFDD89"/>
        </a:dk2>
        <a:lt2>
          <a:srgbClr val="808000"/>
        </a:lt2>
        <a:accent1>
          <a:srgbClr val="CC6600"/>
        </a:accent1>
        <a:accent2>
          <a:srgbClr val="CC9900"/>
        </a:accent2>
        <a:accent3>
          <a:srgbClr val="B6ABAA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CC9900"/>
        </a:dk2>
        <a:lt2>
          <a:srgbClr val="763B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255D"/>
        </a:lt1>
        <a:dk2>
          <a:srgbClr val="FFFFCC"/>
        </a:dk2>
        <a:lt2>
          <a:srgbClr val="6D3696"/>
        </a:lt2>
        <a:accent1>
          <a:srgbClr val="666699"/>
        </a:accent1>
        <a:accent2>
          <a:srgbClr val="800080"/>
        </a:accent2>
        <a:accent3>
          <a:srgbClr val="B3ABB6"/>
        </a:accent3>
        <a:accent4>
          <a:srgbClr val="DCDCDC"/>
        </a:accent4>
        <a:accent5>
          <a:srgbClr val="B9B9CA"/>
        </a:accent5>
        <a:accent6>
          <a:srgbClr val="720072"/>
        </a:accent6>
        <a:hlink>
          <a:srgbClr val="CCCC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553B"/>
        </a:lt1>
        <a:dk2>
          <a:srgbClr val="FFBF1F"/>
        </a:dk2>
        <a:lt2>
          <a:srgbClr val="CC6600"/>
        </a:lt2>
        <a:accent1>
          <a:srgbClr val="FFCC00"/>
        </a:accent1>
        <a:accent2>
          <a:srgbClr val="CC9900"/>
        </a:accent2>
        <a:accent3>
          <a:srgbClr val="B2B4AF"/>
        </a:accent3>
        <a:accent4>
          <a:srgbClr val="DCDCDC"/>
        </a:accent4>
        <a:accent5>
          <a:srgbClr val="FFE2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7B75B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0000"/>
        </a:dk2>
        <a:lt2>
          <a:srgbClr val="0000FF"/>
        </a:lt2>
        <a:accent1>
          <a:srgbClr val="99CCFF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2DB72D"/>
        </a:accent6>
        <a:hlink>
          <a:srgbClr val="FF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0</TotalTime>
  <Words>5841</Words>
  <Application>WPS 演示</Application>
  <PresentationFormat>在屏幕上显示</PresentationFormat>
  <Paragraphs>282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Verdana</vt:lpstr>
      <vt:lpstr>Impact</vt:lpstr>
      <vt:lpstr>Trebuchet MS</vt:lpstr>
      <vt:lpstr>黑体</vt:lpstr>
      <vt:lpstr>Algerian</vt:lpstr>
      <vt:lpstr>Segoe Print</vt:lpstr>
      <vt:lpstr>Arial Unicode MS</vt:lpstr>
      <vt:lpstr>Comic Sans MS</vt:lpstr>
      <vt:lpstr>微软雅黑</vt:lpstr>
      <vt:lpstr>Arial Unicode MS</vt:lpstr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family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wcnyjb</dc:creator>
  <cp:lastModifiedBy>hmmwcn</cp:lastModifiedBy>
  <cp:revision>97</cp:revision>
  <dcterms:created xsi:type="dcterms:W3CDTF">2007-08-27T00:57:41Z</dcterms:created>
  <dcterms:modified xsi:type="dcterms:W3CDTF">2020-02-17T12:32:07Z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