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gif" ContentType="image/gi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3"/>
    <p:sldId id="545" r:id="rId4"/>
    <p:sldId id="262" r:id="rId5"/>
    <p:sldId id="286" r:id="rId6"/>
    <p:sldId id="420" r:id="rId7"/>
    <p:sldId id="421" r:id="rId9"/>
    <p:sldId id="422" r:id="rId10"/>
    <p:sldId id="346" r:id="rId11"/>
    <p:sldId id="291" r:id="rId12"/>
    <p:sldId id="292" r:id="rId13"/>
    <p:sldId id="293" r:id="rId14"/>
    <p:sldId id="423" r:id="rId15"/>
    <p:sldId id="546" r:id="rId16"/>
    <p:sldId id="343" r:id="rId17"/>
    <p:sldId id="295" r:id="rId18"/>
    <p:sldId id="296" r:id="rId19"/>
    <p:sldId id="297" r:id="rId20"/>
    <p:sldId id="424" r:id="rId21"/>
    <p:sldId id="298" r:id="rId22"/>
    <p:sldId id="299" r:id="rId23"/>
    <p:sldId id="300" r:id="rId24"/>
    <p:sldId id="544" r:id="rId25"/>
    <p:sldId id="302" r:id="rId26"/>
    <p:sldId id="303" r:id="rId27"/>
    <p:sldId id="304" r:id="rId28"/>
    <p:sldId id="305" r:id="rId29"/>
    <p:sldId id="306" r:id="rId30"/>
    <p:sldId id="307" r:id="rId31"/>
    <p:sldId id="308" r:id="rId32"/>
    <p:sldId id="335" r:id="rId33"/>
    <p:sldId id="334" r:id="rId34"/>
    <p:sldId id="543" r:id="rId35"/>
    <p:sldId id="336" r:id="rId36"/>
    <p:sldId id="337" r:id="rId37"/>
    <p:sldId id="338" r:id="rId38"/>
    <p:sldId id="344" r:id="rId39"/>
    <p:sldId id="310" r:id="rId40"/>
    <p:sldId id="288" r:id="rId41"/>
    <p:sldId id="339" r:id="rId42"/>
    <p:sldId id="312" r:id="rId43"/>
    <p:sldId id="313" r:id="rId44"/>
    <p:sldId id="315" r:id="rId45"/>
    <p:sldId id="340" r:id="rId46"/>
    <p:sldId id="341" r:id="rId47"/>
    <p:sldId id="316" r:id="rId48"/>
    <p:sldId id="317" r:id="rId49"/>
    <p:sldId id="318" r:id="rId50"/>
    <p:sldId id="319" r:id="rId51"/>
    <p:sldId id="320" r:id="rId52"/>
    <p:sldId id="289" r:id="rId53"/>
    <p:sldId id="321" r:id="rId54"/>
    <p:sldId id="345" r:id="rId55"/>
    <p:sldId id="322" r:id="rId56"/>
    <p:sldId id="323" r:id="rId57"/>
    <p:sldId id="324" r:id="rId58"/>
    <p:sldId id="325" r:id="rId59"/>
    <p:sldId id="326" r:id="rId60"/>
    <p:sldId id="327" r:id="rId61"/>
    <p:sldId id="328" r:id="rId62"/>
    <p:sldId id="349" r:id="rId63"/>
    <p:sldId id="350" r:id="rId64"/>
    <p:sldId id="351" r:id="rId65"/>
    <p:sldId id="352"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 id="371" r:id="rId84"/>
    <p:sldId id="372" r:id="rId85"/>
    <p:sldId id="373" r:id="rId86"/>
    <p:sldId id="374" r:id="rId87"/>
    <p:sldId id="375" r:id="rId88"/>
    <p:sldId id="376" r:id="rId89"/>
    <p:sldId id="377" r:id="rId90"/>
    <p:sldId id="378" r:id="rId91"/>
    <p:sldId id="379" r:id="rId92"/>
    <p:sldId id="380" r:id="rId93"/>
    <p:sldId id="381" r:id="rId94"/>
    <p:sldId id="382" r:id="rId95"/>
    <p:sldId id="383" r:id="rId96"/>
    <p:sldId id="384" r:id="rId97"/>
    <p:sldId id="385" r:id="rId98"/>
    <p:sldId id="386" r:id="rId99"/>
    <p:sldId id="387" r:id="rId100"/>
    <p:sldId id="388" r:id="rId101"/>
    <p:sldId id="389" r:id="rId102"/>
    <p:sldId id="390" r:id="rId103"/>
    <p:sldId id="391" r:id="rId104"/>
    <p:sldId id="392" r:id="rId105"/>
    <p:sldId id="393" r:id="rId106"/>
    <p:sldId id="394" r:id="rId107"/>
    <p:sldId id="395" r:id="rId108"/>
    <p:sldId id="396" r:id="rId109"/>
    <p:sldId id="397" r:id="rId110"/>
    <p:sldId id="398" r:id="rId111"/>
    <p:sldId id="399" r:id="rId112"/>
    <p:sldId id="400" r:id="rId113"/>
    <p:sldId id="401" r:id="rId114"/>
    <p:sldId id="402" r:id="rId115"/>
    <p:sldId id="403" r:id="rId116"/>
    <p:sldId id="404" r:id="rId117"/>
    <p:sldId id="405" r:id="rId118"/>
    <p:sldId id="406" r:id="rId119"/>
    <p:sldId id="407" r:id="rId120"/>
    <p:sldId id="408" r:id="rId121"/>
    <p:sldId id="409" r:id="rId122"/>
    <p:sldId id="410" r:id="rId123"/>
    <p:sldId id="411" r:id="rId124"/>
    <p:sldId id="412" r:id="rId125"/>
    <p:sldId id="413" r:id="rId126"/>
    <p:sldId id="414" r:id="rId127"/>
    <p:sldId id="415" r:id="rId128"/>
    <p:sldId id="416" r:id="rId129"/>
    <p:sldId id="417" r:id="rId130"/>
    <p:sldId id="418" r:id="rId131"/>
    <p:sldId id="419" r:id="rId132"/>
  </p:sldIdLst>
  <p:sldSz cx="9144000" cy="6858000" type="screen4x3"/>
  <p:notesSz cx="6858000" cy="9144000"/>
  <p:custDataLst>
    <p:tags r:id="rId136"/>
  </p:custDataLst>
  <p:defaultTextStyle>
    <a:defPPr>
      <a:defRPr lang="zh-CN"/>
    </a:defPPr>
    <a:lvl1pPr marL="0" lvl="0" indent="0" algn="l" defTabSz="914400" rtl="0" eaLnBrk="1" fontAlgn="base" latinLnBrk="0" hangingPunct="1">
      <a:lnSpc>
        <a:spcPct val="100000"/>
      </a:lnSpc>
      <a:spcBef>
        <a:spcPct val="0"/>
      </a:spcBef>
      <a:spcAft>
        <a:spcPct val="0"/>
      </a:spcAft>
      <a:buNone/>
      <a:defRPr b="1" i="1" u="none" kern="1200" baseline="0">
        <a:solidFill>
          <a:schemeClr val="tx1"/>
        </a:solidFill>
        <a:latin typeface="Verdan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1"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1" i="1"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1"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1" i="1"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b="1" i="1"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b="1" i="1"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b="1" i="1"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b="1" i="1" u="none" kern="1200" baseline="0">
        <a:solidFill>
          <a:schemeClr val="tx1"/>
        </a:solidFill>
        <a:latin typeface="Verdan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00"/>
    <a:srgbClr val="663300"/>
    <a:srgbClr val="00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11" d="100"/>
          <a:sy n="111" d="100"/>
        </p:scale>
        <p:origin x="-157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6" Type="http://schemas.openxmlformats.org/officeDocument/2006/relationships/tags" Target="tags/tag1.xml"/><Relationship Id="rId135" Type="http://schemas.openxmlformats.org/officeDocument/2006/relationships/tableStyles" Target="tableStyles.xml"/><Relationship Id="rId134" Type="http://schemas.openxmlformats.org/officeDocument/2006/relationships/viewProps" Target="viewProps.xml"/><Relationship Id="rId133" Type="http://schemas.openxmlformats.org/officeDocument/2006/relationships/presProps" Target="presProps.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ln>
        </p:spPr>
        <p:txBody>
          <a:bodyPr/>
          <a:p>
            <a:pPr lvl="0" fontAlgn="base"/>
            <a:endParaRPr lang="zh-CN" altLang="en-US" sz="1200" b="0" i="0" strike="noStrike" noProof="1" dirty="0"/>
          </a:p>
        </p:txBody>
      </p:sp>
      <p:sp>
        <p:nvSpPr>
          <p:cNvPr id="3075" name="日期占位符 3074"/>
          <p:cNvSpPr>
            <a:spLocks noGrp="1"/>
          </p:cNvSpPr>
          <p:nvPr>
            <p:ph type="dt" idx="1"/>
          </p:nvPr>
        </p:nvSpPr>
        <p:spPr>
          <a:xfrm>
            <a:off x="3884613" y="0"/>
            <a:ext cx="2971800" cy="457200"/>
          </a:xfrm>
          <a:prstGeom prst="rect">
            <a:avLst/>
          </a:prstGeom>
          <a:noFill/>
          <a:ln w="9525">
            <a:noFill/>
          </a:ln>
        </p:spPr>
        <p:txBody>
          <a:bodyPr/>
          <a:p>
            <a:pPr lvl="0" algn="r" fontAlgn="base"/>
            <a:endParaRPr lang="zh-CN" altLang="en-US" sz="1200" b="0" i="0" strike="noStrike" noProof="1" dirty="0"/>
          </a:p>
        </p:txBody>
      </p:sp>
      <p:sp>
        <p:nvSpPr>
          <p:cNvPr id="3076" name="幻灯片图像占位符 3075"/>
          <p:cNvSpPr>
            <a:spLocks noGrp="1" noRot="1"/>
          </p:cNvSpPr>
          <p:nvPr>
            <p:ph type="sldImg"/>
          </p:nvPr>
        </p:nvSpPr>
        <p:spPr>
          <a:xfrm>
            <a:off x="1143000" y="685800"/>
            <a:ext cx="4572000" cy="3429000"/>
          </a:xfrm>
          <a:prstGeom prst="rect">
            <a:avLst/>
          </a:prstGeom>
          <a:noFill/>
          <a:ln w="9525">
            <a:noFill/>
          </a:ln>
        </p:spPr>
      </p:sp>
      <p:sp>
        <p:nvSpPr>
          <p:cNvPr id="3077" name="文本占位符 3076"/>
          <p:cNvSpPr>
            <a:spLocks noGrp="1" noRot="1"/>
          </p:cNvSpPr>
          <p:nvPr>
            <p:ph type="body" sz="quarter"/>
          </p:nvPr>
        </p:nvSpPr>
        <p:spPr>
          <a:xfrm>
            <a:off x="685800" y="4343400"/>
            <a:ext cx="5486400" cy="4114800"/>
          </a:xfrm>
          <a:prstGeom prst="rect">
            <a:avLst/>
          </a:prstGeom>
          <a:noFill/>
          <a:ln w="9525">
            <a:noFill/>
          </a:ln>
        </p:spPr>
        <p:txBody>
          <a:bodyPr anchor="ctr"/>
          <a:p>
            <a:pPr lvl="0"/>
            <a:r>
              <a:rPr lang="zh-CN" altLang="en-US"/>
              <a:t>单击此处编辑母版文本样式</a:t>
            </a:r>
            <a:endParaRPr lang="zh-CN" altLang="en-US"/>
          </a:p>
          <a:p>
            <a:pPr lvl="1" indent="0"/>
            <a:r>
              <a:rPr lang="zh-CN" altLang="en-US"/>
              <a:t>第二级</a:t>
            </a:r>
            <a:endParaRPr lang="zh-CN" altLang="en-US"/>
          </a:p>
          <a:p>
            <a:pPr lvl="2" indent="0"/>
            <a:r>
              <a:rPr lang="zh-CN" altLang="en-US"/>
              <a:t>第三级</a:t>
            </a:r>
            <a:endParaRPr lang="zh-CN" altLang="en-US"/>
          </a:p>
          <a:p>
            <a:pPr lvl="3" indent="0"/>
            <a:r>
              <a:rPr lang="zh-CN" altLang="en-US"/>
              <a:t>第四级</a:t>
            </a:r>
            <a:endParaRPr lang="zh-CN" altLang="en-US"/>
          </a:p>
          <a:p>
            <a:pPr lvl="4" indent="0"/>
            <a:r>
              <a:rPr lang="zh-CN" altLang="en-US"/>
              <a:t>第五级</a:t>
            </a:r>
            <a:endParaRPr lang="zh-CN" altLang="en-US"/>
          </a:p>
        </p:txBody>
      </p:sp>
      <p:sp>
        <p:nvSpPr>
          <p:cNvPr id="3078" name="页脚占位符 3077"/>
          <p:cNvSpPr>
            <a:spLocks noGrp="1"/>
          </p:cNvSpPr>
          <p:nvPr>
            <p:ph type="ftr" sz="quarter" idx="4"/>
          </p:nvPr>
        </p:nvSpPr>
        <p:spPr>
          <a:xfrm>
            <a:off x="0" y="8685213"/>
            <a:ext cx="2971800" cy="457200"/>
          </a:xfrm>
          <a:prstGeom prst="rect">
            <a:avLst/>
          </a:prstGeom>
          <a:noFill/>
          <a:ln w="9525">
            <a:noFill/>
          </a:ln>
        </p:spPr>
        <p:txBody>
          <a:bodyPr anchor="b"/>
          <a:p>
            <a:pPr lvl="0" fontAlgn="base"/>
            <a:endParaRPr lang="zh-CN" altLang="en-US" sz="1200" b="0" i="0" strike="noStrike" noProof="1" dirty="0"/>
          </a:p>
        </p:txBody>
      </p:sp>
      <p:sp>
        <p:nvSpPr>
          <p:cNvPr id="3079" name="灯片编号占位符 3078"/>
          <p:cNvSpPr>
            <a:spLocks noGrp="1"/>
          </p:cNvSpPr>
          <p:nvPr>
            <p:ph type="sldNum" sz="quarter" idx="5"/>
          </p:nvPr>
        </p:nvSpPr>
        <p:spPr>
          <a:xfrm>
            <a:off x="3884613" y="8685213"/>
            <a:ext cx="2971800" cy="457200"/>
          </a:xfrm>
          <a:prstGeom prst="rect">
            <a:avLst/>
          </a:prstGeom>
          <a:noFill/>
          <a:ln w="9525">
            <a:noFill/>
          </a:ln>
        </p:spPr>
        <p:txBody>
          <a:bodyPr anchor="b"/>
          <a:p>
            <a:pPr lvl="0" algn="r" fontAlgn="base"/>
            <a:fld id="{9A0DB2DC-4C9A-4742-B13C-FB6460FD3503}" type="slidenum">
              <a:rPr lang="zh-CN" altLang="en-US" sz="1200" b="0" i="0" strike="noStrike" noProof="1" dirty="0">
                <a:latin typeface="Verdana" panose="020B0604030504040204" pitchFamily="34" charset="0"/>
                <a:ea typeface="宋体" panose="02010600030101010101" pitchFamily="2" charset="-122"/>
                <a:cs typeface="+mn-cs"/>
              </a:rPr>
            </a:fld>
            <a:endParaRPr lang="zh-CN" altLang="en-US" sz="1200" b="0" i="0" strike="noStrike" noProof="1" dirty="0"/>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9218" name="幻灯片图像占位符 8193"/>
          <p:cNvSpPr>
            <a:spLocks noGrp="1" noRot="1" noTextEdit="1"/>
          </p:cNvSpPr>
          <p:nvPr>
            <p:ph type="sldImg"/>
          </p:nvPr>
        </p:nvSpPr>
        <p:spPr>
          <a:ln/>
        </p:spPr>
      </p:sp>
      <p:sp>
        <p:nvSpPr>
          <p:cNvPr id="9219" name="文本占位符 8194"/>
          <p:cNvSpPr>
            <a:spLocks noGrp="1" noRot="1"/>
          </p:cNvSpPr>
          <p:nvPr>
            <p:ph type="body"/>
          </p:nvPr>
        </p:nvSpPr>
        <p:spPr>
          <a:ln/>
        </p:spPr>
        <p:txBody>
          <a:bodyPr anchor="ctr"/>
          <a:p>
            <a:pPr lvl="0"/>
            <a:r>
              <a:rPr lang="zh-CN" altLang="en-US"/>
              <a:t>专家评估，用户参与。</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幻灯片图像占位符 144385"/>
          <p:cNvSpPr>
            <a:spLocks noGrp="1" noRot="1" noTextEdit="1"/>
          </p:cNvSpPr>
          <p:nvPr>
            <p:ph type="sldImg"/>
          </p:nvPr>
        </p:nvSpPr>
        <p:spPr>
          <a:ln/>
        </p:spPr>
      </p:sp>
      <p:sp>
        <p:nvSpPr>
          <p:cNvPr id="27650" name="文本占位符 144386"/>
          <p:cNvSpPr>
            <a:spLocks noGrp="1" noRot="1"/>
          </p:cNvSpPr>
          <p:nvPr>
            <p:ph type="body"/>
          </p:nvPr>
        </p:nvSpPr>
        <p:spPr>
          <a:ln/>
        </p:spPr>
        <p:txBody>
          <a:bodyPr anchor="ctr"/>
          <a:p>
            <a:pPr lvl="0"/>
            <a:r>
              <a:rPr lang="en-US" altLang="zh-CN"/>
              <a:t>The person who when to his room to change for dinner and found </a:t>
            </a:r>
            <a:r>
              <a:rPr lang="en-US" altLang="zh-CN" err="1"/>
              <a:t>hhimself</a:t>
            </a:r>
            <a:r>
              <a:rPr lang="en-US" altLang="zh-CN"/>
              <a:t> in </a:t>
            </a:r>
            <a:r>
              <a:rPr lang="en-US" altLang="zh-CN" err="1"/>
              <a:t>bel</a:t>
            </a:r>
            <a:endParaRPr lang="en-US" altLang="zh-CN"/>
          </a:p>
          <a:p>
            <a:pPr lvl="0"/>
            <a:r>
              <a:rPr lang="en-US" altLang="zh-CN"/>
              <a:t>I was using a copying machine, and I was counting the pages. I found myself counting “1,2,3,4,5,6,7,8,9,10,Jack,Queen,King.” (I have been playing cards recently)</a:t>
            </a:r>
            <a:endParaRPr lang="en-US" altLang="zh-CN"/>
          </a:p>
          <a:p>
            <a:pPr lvl="0"/>
            <a:r>
              <a:rPr lang="en-US" altLang="zh-CN"/>
              <a:t>I meant to get my car out, but as I passed through the back porch on my way to garage I stopped to put on my Wellington boots and gardening jacket as if to work in the </a:t>
            </a:r>
            <a:r>
              <a:rPr lang="en-US" altLang="zh-CN" dirty="0"/>
              <a:t>garden.</a:t>
            </a:r>
            <a:endParaRPr lang="en-US" altLang="zh-CN" dirty="0"/>
          </a:p>
        </p:txBody>
      </p:sp>
      <p:sp>
        <p:nvSpPr>
          <p:cNvPr id="27651" name="灯片编号占位符 1"/>
          <p:cNvSpPr/>
          <p:nvPr>
            <p:ph type="sldNum" sz="quarter"/>
          </p:nvPr>
        </p:nvSpPr>
        <p:spPr>
          <a:xfrm>
            <a:off x="3884613" y="8685213"/>
            <a:ext cx="2971800" cy="457200"/>
          </a:xfrm>
          <a:prstGeom prst="rect">
            <a:avLst/>
          </a:prstGeom>
          <a:noFill/>
          <a:ln w="9525">
            <a:noFill/>
          </a:ln>
        </p:spPr>
        <p:txBody>
          <a:bodyPr anchor="b"/>
          <a:p>
            <a:pPr lvl="0" algn="r"/>
            <a:fld id="{9A0DB2DC-4C9A-4742-B13C-FB6460FD3503}" type="slidenum">
              <a:rPr lang="zh-CN" altLang="en-US" sz="1200" b="0" i="0" dirty="0"/>
            </a:fld>
            <a:endParaRPr lang="zh-CN" altLang="en-US" sz="1200" b="0" i="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43010" name="幻灯片图像占位符 38913"/>
          <p:cNvSpPr>
            <a:spLocks noGrp="1" noRot="1" noTextEdit="1"/>
          </p:cNvSpPr>
          <p:nvPr>
            <p:ph type="sldImg"/>
          </p:nvPr>
        </p:nvSpPr>
        <p:spPr>
          <a:ln/>
        </p:spPr>
      </p:sp>
      <p:sp>
        <p:nvSpPr>
          <p:cNvPr id="43011" name="文本占位符 38914"/>
          <p:cNvSpPr>
            <a:spLocks noGrp="1" noRot="1"/>
          </p:cNvSpPr>
          <p:nvPr>
            <p:ph type="body"/>
          </p:nvPr>
        </p:nvSpPr>
        <p:spPr>
          <a:ln/>
        </p:spPr>
        <p:txBody>
          <a:bodyPr anchor="ctr"/>
          <a:p>
            <a:pPr lvl="0"/>
            <a:r>
              <a:rPr lang="en-US" altLang="zh-CN"/>
              <a:t>Breadcrumbs?</a:t>
            </a:r>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74754" name="幻灯片图像占位符 71681"/>
          <p:cNvSpPr>
            <a:spLocks noGrp="1" noRot="1" noTextEdit="1"/>
          </p:cNvSpPr>
          <p:nvPr>
            <p:ph type="sldImg"/>
          </p:nvPr>
        </p:nvSpPr>
        <p:spPr>
          <a:ln/>
        </p:spPr>
      </p:sp>
      <p:sp>
        <p:nvSpPr>
          <p:cNvPr id="74755" name="文本占位符 71682"/>
          <p:cNvSpPr>
            <a:spLocks noGrp="1" noRot="1"/>
          </p:cNvSpPr>
          <p:nvPr>
            <p:ph type="body"/>
          </p:nvPr>
        </p:nvSpPr>
        <p:spPr>
          <a:ln/>
        </p:spPr>
        <p:txBody>
          <a:bodyPr anchor="ctr"/>
          <a:p>
            <a:pPr lvl="0"/>
            <a:endParaRPr lang="zh-CN" altLang="en-US"/>
          </a:p>
          <a:p>
            <a:pPr lvl="0"/>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1378" name="幻灯片图像占位符 98305"/>
          <p:cNvSpPr>
            <a:spLocks noGrp="1" noRot="1" noTextEdit="1"/>
          </p:cNvSpPr>
          <p:nvPr>
            <p:ph type="sldImg"/>
          </p:nvPr>
        </p:nvSpPr>
        <p:spPr>
          <a:ln/>
        </p:spPr>
      </p:sp>
      <p:sp>
        <p:nvSpPr>
          <p:cNvPr id="101379" name="文本占位符 98306"/>
          <p:cNvSpPr>
            <a:spLocks noGrp="1" noRot="1"/>
          </p:cNvSpPr>
          <p:nvPr>
            <p:ph type="body"/>
          </p:nvPr>
        </p:nvSpPr>
        <p:spPr>
          <a:ln/>
        </p:spPr>
        <p:txBody>
          <a:bodyPr anchor="ctr"/>
          <a:p>
            <a:pPr lvl="0"/>
            <a:r>
              <a:rPr lang="zh-CN" altLang="en-US"/>
              <a:t>。 </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05474" name="幻灯片图像占位符 102401"/>
          <p:cNvSpPr>
            <a:spLocks noGrp="1" noRot="1" noTextEdit="1"/>
          </p:cNvSpPr>
          <p:nvPr>
            <p:ph type="sldImg"/>
          </p:nvPr>
        </p:nvSpPr>
        <p:spPr>
          <a:ln/>
        </p:spPr>
      </p:sp>
      <p:sp>
        <p:nvSpPr>
          <p:cNvPr id="105475" name="文本占位符 102402"/>
          <p:cNvSpPr>
            <a:spLocks noGrp="1" noRot="1"/>
          </p:cNvSpPr>
          <p:nvPr>
            <p:ph type="body"/>
          </p:nvPr>
        </p:nvSpPr>
        <p:spPr>
          <a:ln/>
        </p:spPr>
        <p:txBody>
          <a:bodyPr anchor="ctr"/>
          <a:p>
            <a:pPr lvl="0"/>
            <a:r>
              <a:rPr lang="zh-CN" altLang="en-US"/>
              <a:t>任务持续时间。、</a:t>
            </a:r>
            <a:endParaRPr lang="zh-CN" altLang="en-US"/>
          </a:p>
          <a:p>
            <a:pPr lvl="0"/>
            <a:r>
              <a:rPr lang="zh-CN" altLang="en-US"/>
              <a:t>一般来说不能让参与者坐在一个地方完成任务的时间超过</a:t>
            </a:r>
            <a:r>
              <a:rPr lang="en-US" altLang="zh-CN"/>
              <a:t>1</a:t>
            </a:r>
            <a:r>
              <a:rPr lang="zh-CN" altLang="en-US"/>
              <a:t>个小时，每天不能超过</a:t>
            </a:r>
            <a:r>
              <a:rPr lang="en-US" altLang="zh-CN"/>
              <a:t>2</a:t>
            </a:r>
            <a:r>
              <a:rPr lang="zh-CN" altLang="en-US"/>
              <a:t>小时，否则参与者会疲劳，不能很好的完成任务。那么你在设计测试套的时候就需要注意，每个</a:t>
            </a:r>
            <a:r>
              <a:rPr lang="en-US" altLang="zh-CN"/>
              <a:t>1</a:t>
            </a:r>
            <a:r>
              <a:rPr lang="zh-CN" altLang="en-US"/>
              <a:t>个小时就应该让参与者休息一会，如果说一天已经进行了</a:t>
            </a:r>
            <a:r>
              <a:rPr lang="en-US" altLang="zh-CN"/>
              <a:t>2</a:t>
            </a:r>
            <a:r>
              <a:rPr lang="zh-CN" altLang="en-US"/>
              <a:t>个小时，按摩就应该停止测试。这个持续时间包括了培训的时间。如果用</a:t>
            </a:r>
            <a:r>
              <a:rPr lang="en-US" altLang="zh-CN"/>
              <a:t>2</a:t>
            </a:r>
            <a:r>
              <a:rPr lang="zh-CN" altLang="en-US"/>
              <a:t>个小时来进行培训就需要在第二天进行测试。在测试前再简单的复习一下培训内容。 </a:t>
            </a:r>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p:sp>
        <p:nvSpPr>
          <p:cNvPr id="141314" name="幻灯片图像占位符 138241"/>
          <p:cNvSpPr>
            <a:spLocks noGrp="1" noRot="1" noTextEdit="1"/>
          </p:cNvSpPr>
          <p:nvPr>
            <p:ph type="sldImg"/>
          </p:nvPr>
        </p:nvSpPr>
        <p:spPr>
          <a:ln/>
        </p:spPr>
      </p:sp>
      <p:sp>
        <p:nvSpPr>
          <p:cNvPr id="141315" name="文本占位符 138242"/>
          <p:cNvSpPr>
            <a:spLocks noGrp="1" noRot="1"/>
          </p:cNvSpPr>
          <p:nvPr>
            <p:ph type="body"/>
          </p:nvPr>
        </p:nvSpPr>
        <p:spPr>
          <a:ln/>
        </p:spPr>
        <p:txBody>
          <a:bodyPr anchor="ctr"/>
          <a:p>
            <a:pPr lvl="0"/>
            <a:endParaRPr lang="zh-CN" altLang="en-US"/>
          </a:p>
          <a:p>
            <a:pPr lvl="0"/>
            <a:endParaRPr lang="zh-CN" altLang="en-US"/>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 name="组合 2054"/>
          <p:cNvGrpSpPr/>
          <p:nvPr/>
        </p:nvGrpSpPr>
        <p:grpSpPr>
          <a:xfrm>
            <a:off x="228600" y="2889250"/>
            <a:ext cx="8610600" cy="201613"/>
            <a:chOff x="0" y="0"/>
            <a:chExt cx="5424" cy="144"/>
          </a:xfrm>
        </p:grpSpPr>
        <p:sp>
          <p:nvSpPr>
            <p:cNvPr id="3" name="矩形 2055"/>
            <p:cNvSpPr/>
            <p:nvPr userDrawn="1"/>
          </p:nvSpPr>
          <p:spPr>
            <a:xfrm>
              <a:off x="0" y="0"/>
              <a:ext cx="1808" cy="144"/>
            </a:xfrm>
            <a:prstGeom prst="rect">
              <a:avLst/>
            </a:prstGeom>
            <a:solidFill>
              <a:schemeClr val="bg2"/>
            </a:solidFill>
            <a:ln w="9525">
              <a:noFill/>
            </a:ln>
          </p:spPr>
          <p:txBody>
            <a:bodyPr anchor="t"/>
            <a:p>
              <a:pPr lvl="0"/>
              <a:endParaRPr lang="zh-CN" altLang="en-US">
                <a:latin typeface="Verdana" panose="020B0604030504040204" pitchFamily="34" charset="0"/>
                <a:ea typeface="宋体" panose="02010600030101010101" pitchFamily="2" charset="-122"/>
              </a:endParaRPr>
            </a:p>
          </p:txBody>
        </p:sp>
        <p:sp>
          <p:nvSpPr>
            <p:cNvPr id="2052" name="矩形 2056"/>
            <p:cNvSpPr/>
            <p:nvPr userDrawn="1"/>
          </p:nvSpPr>
          <p:spPr>
            <a:xfrm>
              <a:off x="1808" y="0"/>
              <a:ext cx="1808" cy="144"/>
            </a:xfrm>
            <a:prstGeom prst="rect">
              <a:avLst/>
            </a:prstGeom>
            <a:solidFill>
              <a:schemeClr val="accent1"/>
            </a:solidFill>
            <a:ln w="9525">
              <a:noFill/>
            </a:ln>
          </p:spPr>
          <p:txBody>
            <a:bodyPr anchor="t"/>
            <a:p>
              <a:pPr lvl="0"/>
              <a:endParaRPr lang="zh-CN" altLang="en-US">
                <a:latin typeface="Verdana" panose="020B0604030504040204" pitchFamily="34" charset="0"/>
                <a:ea typeface="宋体" panose="02010600030101010101" pitchFamily="2" charset="-122"/>
              </a:endParaRPr>
            </a:p>
          </p:txBody>
        </p:sp>
        <p:sp>
          <p:nvSpPr>
            <p:cNvPr id="2053" name="矩形 2057"/>
            <p:cNvSpPr/>
            <p:nvPr userDrawn="1"/>
          </p:nvSpPr>
          <p:spPr>
            <a:xfrm>
              <a:off x="3616" y="0"/>
              <a:ext cx="1808" cy="144"/>
            </a:xfrm>
            <a:prstGeom prst="rect">
              <a:avLst/>
            </a:prstGeom>
            <a:solidFill>
              <a:schemeClr val="tx2"/>
            </a:solidFill>
            <a:ln w="9525">
              <a:noFill/>
            </a:ln>
          </p:spPr>
          <p:txBody>
            <a:bodyPr anchor="t"/>
            <a:p>
              <a:pPr lvl="0"/>
              <a:endParaRPr lang="zh-CN" altLang="en-US">
                <a:latin typeface="Verdana" panose="020B0604030504040204" pitchFamily="34" charset="0"/>
                <a:ea typeface="宋体" panose="02010600030101010101" pitchFamily="2" charset="-122"/>
              </a:endParaRPr>
            </a:p>
          </p:txBody>
        </p:sp>
      </p:grpSp>
      <p:sp>
        <p:nvSpPr>
          <p:cNvPr id="2050" name="标题 2049"/>
          <p:cNvSpPr>
            <a:spLocks noGrp="1"/>
          </p:cNvSpPr>
          <p:nvPr>
            <p:ph type="ctrTitle"/>
          </p:nvPr>
        </p:nvSpPr>
        <p:spPr>
          <a:xfrm>
            <a:off x="685800" y="685800"/>
            <a:ext cx="7772400" cy="2127250"/>
          </a:xfrm>
          <a:prstGeom prst="rect">
            <a:avLst/>
          </a:prstGeom>
          <a:noFill/>
          <a:ln w="9525">
            <a:noFill/>
          </a:ln>
        </p:spPr>
        <p:txBody>
          <a:bodyPr anchor="b"/>
          <a:lstStyle>
            <a:lvl1pPr lvl="0" algn="ctr">
              <a:defRPr sz="5800" b="0">
                <a:latin typeface="Arial" panose="020B0604020202020204" pitchFamily="34" charset="0"/>
                <a:ea typeface="黑体" panose="02010609060101010101" pitchFamily="49" charset="-122"/>
              </a:defRPr>
            </a:lvl1pPr>
          </a:lstStyle>
          <a:p>
            <a:pPr lvl="0" fontAlgn="base"/>
            <a:r>
              <a:rPr lang="zh-CN" altLang="en-US" strike="noStrike" noProof="1"/>
              <a:t>单击此处编辑母版标题样式</a:t>
            </a:r>
            <a:endParaRPr lang="zh-CN" altLang="en-US" strike="noStrike" noProof="1"/>
          </a:p>
        </p:txBody>
      </p:sp>
      <p:sp>
        <p:nvSpPr>
          <p:cNvPr id="2051" name="副标题 2050"/>
          <p:cNvSpPr>
            <a:spLocks noGrp="1"/>
          </p:cNvSpPr>
          <p:nvPr>
            <p:ph type="subTitle" idx="1"/>
          </p:nvPr>
        </p:nvSpPr>
        <p:spPr>
          <a:xfrm>
            <a:off x="1371600" y="3270250"/>
            <a:ext cx="6400800" cy="2209800"/>
          </a:xfrm>
          <a:prstGeom prst="rect">
            <a:avLst/>
          </a:prstGeom>
          <a:noFill/>
          <a:ln w="9525">
            <a:noFill/>
          </a:ln>
        </p:spPr>
        <p:txBody>
          <a:bodyPr anchor="t"/>
          <a:lstStyle>
            <a:lvl1pPr marL="0" lvl="0" indent="0" algn="ctr">
              <a:buNone/>
              <a:defRPr sz="4200" b="0">
                <a:ea typeface="黑体" panose="02010609060101010101" pitchFamily="49" charset="-122"/>
              </a:defRPr>
            </a:lvl1pPr>
            <a:lvl2pPr marL="457200" lvl="1" indent="0" algn="ctr">
              <a:buNone/>
              <a:defRPr sz="4200" b="0">
                <a:ea typeface="黑体" panose="02010609060101010101" pitchFamily="49" charset="-122"/>
              </a:defRPr>
            </a:lvl2pPr>
            <a:lvl3pPr marL="914400" lvl="2" indent="0" algn="ctr">
              <a:buNone/>
              <a:defRPr sz="4200" b="0">
                <a:ea typeface="黑体" panose="02010609060101010101" pitchFamily="49" charset="-122"/>
              </a:defRPr>
            </a:lvl3pPr>
            <a:lvl4pPr marL="1371600" lvl="3" indent="0" algn="ctr">
              <a:buNone/>
              <a:defRPr sz="4200" b="0">
                <a:ea typeface="黑体" panose="02010609060101010101" pitchFamily="49" charset="-122"/>
              </a:defRPr>
            </a:lvl4pPr>
            <a:lvl5pPr marL="1828800" lvl="4" indent="0" algn="ctr">
              <a:buNone/>
              <a:defRPr sz="4200" b="0">
                <a:ea typeface="黑体" panose="02010609060101010101" pitchFamily="49" charset="-122"/>
              </a:defRPr>
            </a:lvl5pPr>
          </a:lstStyle>
          <a:p>
            <a:pPr lvl="0" fontAlgn="base"/>
            <a:r>
              <a:rPr lang="zh-CN" altLang="en-US" strike="noStrike" noProof="1"/>
              <a:t>单击此处编辑母版副标题样式</a:t>
            </a:r>
            <a:endParaRPr lang="zh-CN" altLang="en-US" strike="noStrike" noProof="1"/>
          </a:p>
        </p:txBody>
      </p:sp>
      <p:sp>
        <p:nvSpPr>
          <p:cNvPr id="4" name="日期占位符 2051"/>
          <p:cNvSpPr>
            <a:spLocks noGrp="1"/>
          </p:cNvSpPr>
          <p:nvPr>
            <p:ph type="dt" sz="half" idx="2"/>
          </p:nvPr>
        </p:nvSpPr>
        <p:spPr>
          <a:xfrm>
            <a:off x="457200" y="6248400"/>
            <a:ext cx="2133600" cy="457200"/>
          </a:xfrm>
          <a:prstGeom prst="rect">
            <a:avLst/>
          </a:prstGeom>
          <a:noFill/>
          <a:ln w="9525">
            <a:noFill/>
          </a:ln>
        </p:spPr>
        <p:txBody>
          <a:bodyPr anchor="t"/>
          <a:lstStyle>
            <a:lvl1pPr>
              <a:defRPr sz="1000" b="0" i="0">
                <a:latin typeface="Verdana" panose="020B0604030504040204" pitchFamily="34" charset="0"/>
              </a:defRPr>
            </a:lvl1pPr>
          </a:lstStyle>
          <a:p>
            <a:pPr fontAlgn="base"/>
            <a:endParaRPr lang="zh-CN" altLang="en-US" strike="noStrike" noProof="1" dirty="0">
              <a:latin typeface="Arial" panose="020B0604020202020204" pitchFamily="34" charset="0"/>
            </a:endParaRPr>
          </a:p>
        </p:txBody>
      </p:sp>
      <p:sp>
        <p:nvSpPr>
          <p:cNvPr id="5" name="页脚占位符 2052"/>
          <p:cNvSpPr>
            <a:spLocks noGrp="1"/>
          </p:cNvSpPr>
          <p:nvPr>
            <p:ph type="ftr" sz="quarter" idx="3"/>
          </p:nvPr>
        </p:nvSpPr>
        <p:spPr>
          <a:xfrm>
            <a:off x="3124200" y="6248400"/>
            <a:ext cx="2895600" cy="457200"/>
          </a:xfrm>
          <a:prstGeom prst="rect">
            <a:avLst/>
          </a:prstGeom>
          <a:noFill/>
          <a:ln w="9525">
            <a:noFill/>
          </a:ln>
        </p:spPr>
        <p:txBody>
          <a:bodyPr anchor="t"/>
          <a:lstStyle>
            <a:lvl1pPr algn="ctr">
              <a:defRPr sz="1000" b="0" i="0">
                <a:solidFill>
                  <a:schemeClr val="accent1"/>
                </a:solidFill>
                <a:latin typeface="Verdana" panose="020B0604030504040204" pitchFamily="34" charset="0"/>
              </a:defRPr>
            </a:lvl1pPr>
          </a:lstStyle>
          <a:p>
            <a:pPr fontAlgn="base"/>
            <a:r>
              <a:rPr lang="en-US" altLang="zh-CN" strike="noStrike" noProof="1">
                <a:latin typeface="Verdana" panose="020B0604030504040204" pitchFamily="34" charset="0"/>
                <a:ea typeface="宋体" panose="02010600030101010101" pitchFamily="2" charset="-122"/>
                <a:cs typeface="+mn-cs"/>
              </a:rPr>
              <a:t>Software College of NEU</a:t>
            </a:r>
            <a:endParaRPr lang="en-US" altLang="zh-CN" strike="noStrike" noProof="1"/>
          </a:p>
        </p:txBody>
      </p:sp>
      <p:sp>
        <p:nvSpPr>
          <p:cNvPr id="2054" name="灯片编号占位符 2053"/>
          <p:cNvSpPr>
            <a:spLocks noGrp="1"/>
          </p:cNvSpPr>
          <p:nvPr>
            <p:ph type="sldNum" sz="quarter" idx="4"/>
          </p:nvPr>
        </p:nvSpPr>
        <p:spPr>
          <a:xfrm>
            <a:off x="6553200" y="6248400"/>
            <a:ext cx="2133600" cy="457200"/>
          </a:xfrm>
          <a:prstGeom prst="rect">
            <a:avLst/>
          </a:prstGeom>
          <a:noFill/>
          <a:ln w="9525">
            <a:noFill/>
          </a:ln>
        </p:spPr>
        <p:txBody>
          <a:bodyPr anchor="t"/>
          <a:lstStyle>
            <a:lvl1pPr algn="r">
              <a:defRPr sz="1000" b="0" i="0">
                <a:latin typeface="Verdana" panose="020B0604030504040204" pitchFamily="34" charset="0"/>
              </a:defRPr>
            </a:lvl1pPr>
          </a:lstStyle>
          <a:p>
            <a:pPr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hf sldNum="0"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457200" y="277813"/>
            <a:ext cx="6052930" cy="5853112"/>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sz="half" idx="1"/>
          </p:nvPr>
        </p:nvSpPr>
        <p:spPr>
          <a:xfrm>
            <a:off x="6286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29150" y="1825625"/>
            <a:ext cx="3886200" cy="4351338"/>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表格占位符 2"/>
          <p:cNvSpPr>
            <a:spLocks noGrp="1"/>
          </p:cNvSpPr>
          <p:nvPr>
            <p:ph type="tbl" idx="1"/>
          </p:nvPr>
        </p:nvSpPr>
        <p:spPr/>
        <p:txBody>
          <a:bodyPr/>
          <a:lstStyle/>
          <a:p>
            <a:pPr fontAlgn="base"/>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5" name="页脚占位符 4"/>
          <p:cNvSpPr>
            <a:spLocks noGrp="1"/>
          </p:cNvSpPr>
          <p:nvPr>
            <p:ph type="ftr" sz="quarter" idx="11"/>
          </p:nvPr>
        </p:nvSpPr>
        <p:spPr/>
        <p:txBody>
          <a:bodyPr/>
          <a:p>
            <a:pPr lvl="0" fontAlgn="base"/>
            <a:endParaRPr lang="zh-CN" altLang="en-US" strike="noStrike" noProof="1" dirty="0"/>
          </a:p>
        </p:txBody>
      </p:sp>
      <p:sp>
        <p:nvSpPr>
          <p:cNvPr id="6" name="灯片编号占位符 5"/>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457200"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54296" y="1600200"/>
            <a:ext cx="4032504" cy="4530725"/>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8" name="页脚占位符 7"/>
          <p:cNvSpPr>
            <a:spLocks noGrp="1"/>
          </p:cNvSpPr>
          <p:nvPr>
            <p:ph type="ftr" sz="quarter" idx="11"/>
          </p:nvPr>
        </p:nvSpPr>
        <p:spPr/>
        <p:txBody>
          <a:bodyPr/>
          <a:p>
            <a:pPr lvl="0" fontAlgn="base"/>
            <a:endParaRPr lang="zh-CN" altLang="en-US" strike="noStrike" noProof="1" dirty="0"/>
          </a:p>
        </p:txBody>
      </p:sp>
      <p:sp>
        <p:nvSpPr>
          <p:cNvPr id="9" name="灯片编号占位符 8"/>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4" name="页脚占位符 3"/>
          <p:cNvSpPr>
            <a:spLocks noGrp="1"/>
          </p:cNvSpPr>
          <p:nvPr>
            <p:ph type="ftr" sz="quarter" idx="11"/>
          </p:nvPr>
        </p:nvSpPr>
        <p:spPr/>
        <p:txBody>
          <a:bodyPr/>
          <a:p>
            <a:pPr lvl="0" fontAlgn="base"/>
            <a:endParaRPr lang="zh-CN" altLang="en-US" strike="noStrike" noProof="1" dirty="0"/>
          </a:p>
        </p:txBody>
      </p:sp>
      <p:sp>
        <p:nvSpPr>
          <p:cNvPr id="5" name="灯片编号占位符 4"/>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3" name="页脚占位符 2"/>
          <p:cNvSpPr>
            <a:spLocks noGrp="1"/>
          </p:cNvSpPr>
          <p:nvPr>
            <p:ph type="ftr" sz="quarter" idx="11"/>
          </p:nvPr>
        </p:nvSpPr>
        <p:spPr/>
        <p:txBody>
          <a:bodyPr/>
          <a:p>
            <a:pPr lvl="0" fontAlgn="base"/>
            <a:endParaRPr lang="zh-CN" altLang="en-US" strike="noStrike" noProof="1" dirty="0"/>
          </a:p>
        </p:txBody>
      </p:sp>
      <p:sp>
        <p:nvSpPr>
          <p:cNvPr id="4" name="灯片编号占位符 3"/>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p>
            <a:pPr lvl="0" fontAlgn="base"/>
            <a:endParaRPr lang="zh-CN" altLang="en-US" strike="noStrike" noProof="1" dirty="0">
              <a:latin typeface="Arial" panose="020B0604020202020204" pitchFamily="34" charset="0"/>
            </a:endParaRPr>
          </a:p>
        </p:txBody>
      </p:sp>
      <p:sp>
        <p:nvSpPr>
          <p:cNvPr id="6" name="页脚占位符 5"/>
          <p:cNvSpPr>
            <a:spLocks noGrp="1"/>
          </p:cNvSpPr>
          <p:nvPr>
            <p:ph type="ftr" sz="quarter" idx="11"/>
          </p:nvPr>
        </p:nvSpPr>
        <p:spPr/>
        <p:txBody>
          <a:bodyPr/>
          <a:p>
            <a:pPr lvl="0" fontAlgn="base"/>
            <a:endParaRPr lang="zh-CN" altLang="en-US" strike="noStrike" noProof="1" dirty="0"/>
          </a:p>
        </p:txBody>
      </p:sp>
      <p:sp>
        <p:nvSpPr>
          <p:cNvPr id="7" name="灯片编号占位符 6"/>
          <p:cNvSpPr>
            <a:spLocks noGrp="1"/>
          </p:cNvSpPr>
          <p:nvPr>
            <p:ph type="sldNum" sz="quarter" idx="12"/>
          </p:nvPr>
        </p:nvSpPr>
        <p:spPr/>
        <p:txBody>
          <a:bodyPr/>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标题 1025"/>
          <p:cNvSpPr>
            <a:spLocks noGrp="1"/>
          </p:cNvSpPr>
          <p:nvPr>
            <p:ph type="title"/>
          </p:nvPr>
        </p:nvSpPr>
        <p:spPr>
          <a:xfrm>
            <a:off x="457200" y="277813"/>
            <a:ext cx="8229600" cy="1139825"/>
          </a:xfrm>
          <a:prstGeom prst="rect">
            <a:avLst/>
          </a:prstGeom>
          <a:noFill/>
          <a:ln w="9525">
            <a:noFill/>
          </a:ln>
        </p:spPr>
        <p:txBody>
          <a:bodyPr anchor="b"/>
          <a:p>
            <a:pPr lvl="0"/>
            <a:r>
              <a:rPr lang="zh-CN" altLang="en-US"/>
              <a:t>单击此处编辑母版标题样式</a:t>
            </a:r>
            <a:endParaRPr lang="zh-CN" altLang="en-US"/>
          </a:p>
        </p:txBody>
      </p:sp>
      <p:sp>
        <p:nvSpPr>
          <p:cNvPr id="1027" name="文本占位符 1026"/>
          <p:cNvSpPr>
            <a:spLocks noGrp="1"/>
          </p:cNvSpPr>
          <p:nvPr>
            <p:ph type="body"/>
          </p:nvPr>
        </p:nvSpPr>
        <p:spPr>
          <a:xfrm>
            <a:off x="457200" y="1600200"/>
            <a:ext cx="8229600" cy="4530725"/>
          </a:xfrm>
          <a:prstGeom prst="rect">
            <a:avLst/>
          </a:prstGeom>
          <a:noFill/>
          <a:ln w="9525">
            <a:noFill/>
          </a:ln>
        </p:spPr>
        <p:txBody>
          <a:bodyPr anchor="t"/>
          <a:p>
            <a:pPr lvl="0"/>
            <a:r>
              <a:rPr lang="zh-CN" altLang="en-US"/>
              <a:t>单击此处编辑母版文本样式</a:t>
            </a:r>
            <a:endParaRPr lang="zh-CN" altLang="en-US"/>
          </a:p>
          <a:p>
            <a:pPr lvl="1" indent="-285750"/>
            <a:r>
              <a:rPr lang="zh-CN" altLang="en-US"/>
              <a:t>第二级</a:t>
            </a:r>
            <a:endParaRPr lang="zh-CN" altLang="en-US"/>
          </a:p>
          <a:p>
            <a:pPr lvl="2" indent="-228600"/>
            <a:r>
              <a:rPr lang="zh-CN" altLang="en-US"/>
              <a:t>第三级</a:t>
            </a:r>
            <a:endParaRPr lang="zh-CN" altLang="en-US"/>
          </a:p>
          <a:p>
            <a:pPr lvl="3" indent="-228600"/>
            <a:r>
              <a:rPr lang="zh-CN" altLang="en-US"/>
              <a:t>第四级</a:t>
            </a:r>
            <a:endParaRPr lang="zh-CN" altLang="en-US"/>
          </a:p>
          <a:p>
            <a:pPr lvl="4" indent="-228600"/>
            <a:r>
              <a:rPr lang="zh-CN" altLang="en-US"/>
              <a:t>第五级</a:t>
            </a:r>
            <a:endParaRPr lang="zh-CN" altLang="en-US"/>
          </a:p>
        </p:txBody>
      </p:sp>
      <p:sp>
        <p:nvSpPr>
          <p:cNvPr id="1028" name="日期占位符 1027"/>
          <p:cNvSpPr>
            <a:spLocks noGrp="1"/>
          </p:cNvSpPr>
          <p:nvPr>
            <p:ph type="dt" sz="half" idx="2"/>
          </p:nvPr>
        </p:nvSpPr>
        <p:spPr>
          <a:xfrm>
            <a:off x="457200" y="6248400"/>
            <a:ext cx="2133600" cy="457200"/>
          </a:xfrm>
          <a:prstGeom prst="rect">
            <a:avLst/>
          </a:prstGeom>
          <a:noFill/>
          <a:ln w="9525">
            <a:noFill/>
          </a:ln>
        </p:spPr>
        <p:txBody>
          <a:bodyPr/>
          <a:lstStyle>
            <a:lvl1pPr>
              <a:defRPr sz="1000" b="0" i="0">
                <a:latin typeface="Verdana" panose="020B0604030504040204" pitchFamily="34" charset="0"/>
              </a:defRPr>
            </a:lvl1pPr>
          </a:lstStyle>
          <a:p>
            <a:pPr lvl="0" fontAlgn="base"/>
            <a:endParaRPr lang="zh-CN" altLang="en-US" strike="noStrike" noProof="1" dirty="0">
              <a:latin typeface="Arial" panose="020B0604020202020204" pitchFamily="34"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000" b="0" i="0">
                <a:latin typeface="Verdana" panose="020B0604030504040204" pitchFamily="34" charset="0"/>
              </a:defRPr>
            </a:lvl1pPr>
          </a:lstStyle>
          <a:p>
            <a:pPr lvl="0" fontAlgn="base"/>
            <a:endParaRPr lang="zh-CN" altLang="en-US" strike="noStrike" noProof="1" dirty="0"/>
          </a:p>
        </p:txBody>
      </p:sp>
      <p:sp>
        <p:nvSpPr>
          <p:cNvPr id="1030" name="灯片编号占位符 1029"/>
          <p:cNvSpPr>
            <a:spLocks noGrp="1"/>
          </p:cNvSpPr>
          <p:nvPr>
            <p:ph type="sldNum" sz="quarter" idx="4"/>
          </p:nvPr>
        </p:nvSpPr>
        <p:spPr>
          <a:xfrm>
            <a:off x="6553200" y="6248400"/>
            <a:ext cx="2133600" cy="457200"/>
          </a:xfrm>
          <a:prstGeom prst="rect">
            <a:avLst/>
          </a:prstGeom>
          <a:noFill/>
          <a:ln w="9525">
            <a:noFill/>
          </a:ln>
        </p:spPr>
        <p:txBody>
          <a:bodyPr/>
          <a:lstStyle>
            <a:lvl1pPr algn="r">
              <a:defRPr sz="1000" b="0" i="0">
                <a:latin typeface="Verdana" panose="020B0604030504040204" pitchFamily="34" charset="0"/>
              </a:defRPr>
            </a:lvl1pPr>
          </a:lstStyle>
          <a:p>
            <a:pPr lvl="0" fontAlgn="base"/>
            <a:fld id="{9A0DB2DC-4C9A-4742-B13C-FB6460FD3503}" type="slidenum">
              <a:rPr lang="zh-CN" altLang="en-US" strike="noStrike" noProof="1" dirty="0">
                <a:latin typeface="Verdana" panose="020B0604030504040204" pitchFamily="34" charset="0"/>
                <a:ea typeface="宋体" panose="02010600030101010101" pitchFamily="2" charset="-122"/>
                <a:cs typeface="+mn-cs"/>
              </a:rPr>
            </a:fld>
            <a:endParaRPr lang="zh-CN" altLang="en-US" strike="noStrike" noProof="1" dirty="0">
              <a:latin typeface="Arial" panose="020B0604020202020204" pitchFamily="34" charset="0"/>
            </a:endParaRPr>
          </a:p>
        </p:txBody>
      </p:sp>
      <p:sp>
        <p:nvSpPr>
          <p:cNvPr id="1031" name="矩形 1030"/>
          <p:cNvSpPr/>
          <p:nvPr/>
        </p:nvSpPr>
        <p:spPr>
          <a:xfrm>
            <a:off x="0" y="0"/>
            <a:ext cx="228600" cy="2286000"/>
          </a:xfrm>
          <a:prstGeom prst="rect">
            <a:avLst/>
          </a:prstGeom>
          <a:solidFill>
            <a:schemeClr val="bg2"/>
          </a:solidFill>
          <a:ln w="9525">
            <a:noFill/>
          </a:ln>
        </p:spPr>
        <p:txBody>
          <a:bodyPr wrap="none" anchor="ctr"/>
          <a:p>
            <a:pPr lvl="0" algn="ctr"/>
            <a:endParaRPr lang="zh-CN" altLang="en-US" sz="2400" b="0" i="0" dirty="0">
              <a:latin typeface="Times New Roman" panose="02020603050405020304" pitchFamily="18" charset="0"/>
              <a:ea typeface="宋体" panose="02010600030101010101" pitchFamily="2" charset="-122"/>
            </a:endParaRPr>
          </a:p>
        </p:txBody>
      </p:sp>
      <p:sp>
        <p:nvSpPr>
          <p:cNvPr id="1032" name="直接连接符 1031"/>
          <p:cNvSpPr/>
          <p:nvPr/>
        </p:nvSpPr>
        <p:spPr>
          <a:xfrm>
            <a:off x="457200" y="1447800"/>
            <a:ext cx="8077200" cy="0"/>
          </a:xfrm>
          <a:prstGeom prst="line">
            <a:avLst/>
          </a:prstGeom>
          <a:ln w="19050" cap="flat" cmpd="sng">
            <a:solidFill>
              <a:schemeClr val="tx2"/>
            </a:solidFill>
            <a:prstDash val="solid"/>
            <a:round/>
            <a:headEnd type="none" w="med" len="med"/>
            <a:tailEnd type="none" w="med" len="med"/>
          </a:ln>
        </p:spPr>
      </p:sp>
      <p:sp>
        <p:nvSpPr>
          <p:cNvPr id="1033" name="矩形 1032"/>
          <p:cNvSpPr/>
          <p:nvPr/>
        </p:nvSpPr>
        <p:spPr>
          <a:xfrm>
            <a:off x="0" y="2286000"/>
            <a:ext cx="228600" cy="2286000"/>
          </a:xfrm>
          <a:prstGeom prst="rect">
            <a:avLst/>
          </a:prstGeom>
          <a:solidFill>
            <a:schemeClr val="accent2"/>
          </a:solidFill>
          <a:ln w="9525">
            <a:noFill/>
          </a:ln>
        </p:spPr>
        <p:txBody>
          <a:bodyPr wrap="none" anchor="ctr"/>
          <a:p>
            <a:pPr lvl="0" algn="ctr"/>
            <a:endParaRPr lang="zh-CN" altLang="en-US" sz="2400" b="0" i="0" dirty="0">
              <a:latin typeface="Times New Roman" panose="02020603050405020304" pitchFamily="18" charset="0"/>
              <a:ea typeface="宋体" panose="02010600030101010101" pitchFamily="2" charset="-122"/>
            </a:endParaRPr>
          </a:p>
        </p:txBody>
      </p:sp>
      <p:sp>
        <p:nvSpPr>
          <p:cNvPr id="1034" name="矩形 1033"/>
          <p:cNvSpPr/>
          <p:nvPr/>
        </p:nvSpPr>
        <p:spPr>
          <a:xfrm>
            <a:off x="0" y="4572000"/>
            <a:ext cx="228600" cy="2286000"/>
          </a:xfrm>
          <a:prstGeom prst="rect">
            <a:avLst/>
          </a:prstGeom>
          <a:solidFill>
            <a:schemeClr val="tx2"/>
          </a:solidFill>
          <a:ln w="9525">
            <a:noFill/>
          </a:ln>
        </p:spPr>
        <p:txBody>
          <a:bodyPr wrap="none" anchor="ctr"/>
          <a:p>
            <a:pPr lvl="0" algn="ctr"/>
            <a:endParaRPr lang="zh-CN" altLang="en-US" sz="2400" b="0" i="0" dirty="0">
              <a:latin typeface="Times New Roman" panose="02020603050405020304" pitchFamily="18" charset="0"/>
              <a:ea typeface="宋体"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1"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3200" b="1"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800" b="1"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400" b="1"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2000" b="1"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2000" b="1"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b="1" i="1"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1"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1"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1" u="none" kern="1200" baseline="0">
          <a:solidFill>
            <a:schemeClr val="tx1"/>
          </a:solidFill>
          <a:latin typeface="Verdan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1" u="none" kern="1200" baseline="0">
          <a:solidFill>
            <a:schemeClr val="tx1"/>
          </a:solidFill>
          <a:latin typeface="Verdan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1" u="none" kern="1200" baseline="0">
          <a:solidFill>
            <a:schemeClr val="tx1"/>
          </a:solidFill>
          <a:latin typeface="Verdan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1" u="none" kern="1200" baseline="0">
          <a:solidFill>
            <a:schemeClr val="tx1"/>
          </a:solidFill>
          <a:latin typeface="Verdan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1" u="none" kern="1200" baseline="0">
          <a:solidFill>
            <a:schemeClr val="tx1"/>
          </a:solidFill>
          <a:latin typeface="Verdan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_rels/slide14.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wmf"/></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12.xml"/><Relationship Id="rId2" Type="http://schemas.openxmlformats.org/officeDocument/2006/relationships/image" Target="../media/image18.png"/><Relationship Id="rId1" Type="http://schemas.openxmlformats.org/officeDocument/2006/relationships/oleObject" Target="../embeddings/oleObject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26.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12.xml"/><Relationship Id="rId3" Type="http://schemas.openxmlformats.org/officeDocument/2006/relationships/image" Target="../media/image23.wmf"/><Relationship Id="rId2" Type="http://schemas.openxmlformats.org/officeDocument/2006/relationships/oleObject" Target="../embeddings/oleObject3.bin"/><Relationship Id="rId1" Type="http://schemas.openxmlformats.org/officeDocument/2006/relationships/image" Target="../media/image2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4.vml"/><Relationship Id="rId7" Type="http://schemas.openxmlformats.org/officeDocument/2006/relationships/slideLayout" Target="../slideLayouts/slideLayout7.xml"/><Relationship Id="rId6" Type="http://schemas.openxmlformats.org/officeDocument/2006/relationships/image" Target="../media/image29.wmf"/><Relationship Id="rId5" Type="http://schemas.openxmlformats.org/officeDocument/2006/relationships/oleObject" Target="../embeddings/oleObject6.bin"/><Relationship Id="rId4" Type="http://schemas.openxmlformats.org/officeDocument/2006/relationships/image" Target="../media/image28.wmf"/><Relationship Id="rId3" Type="http://schemas.openxmlformats.org/officeDocument/2006/relationships/oleObject" Target="../embeddings/oleObject5.bin"/><Relationship Id="rId2" Type="http://schemas.openxmlformats.org/officeDocument/2006/relationships/image" Target="../media/image27.wmf"/><Relationship Id="rId1"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GI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GI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4097"/>
          <p:cNvSpPr>
            <a:spLocks noGrp="1"/>
          </p:cNvSpPr>
          <p:nvPr>
            <p:ph type="ctrTitle"/>
          </p:nvPr>
        </p:nvSpPr>
        <p:spPr>
          <a:ln/>
        </p:spPr>
        <p:txBody>
          <a:bodyPr anchor="b"/>
          <a:p>
            <a:pPr defTabSz="914400">
              <a:buClrTx/>
              <a:buSzTx/>
              <a:buFontTx/>
            </a:pPr>
            <a:r>
              <a:rPr lang="en-US" altLang="zh-CN" sz="4400" b="1" kern="1200" baseline="0">
                <a:latin typeface="+mj-lt"/>
                <a:ea typeface="+mj-ea"/>
                <a:cs typeface="+mj-cs"/>
              </a:rPr>
              <a:t>Software Engineering Approach to</a:t>
            </a:r>
            <a:br>
              <a:rPr lang="en-US" altLang="zh-CN" sz="4400" b="1" kern="1200" baseline="0">
                <a:latin typeface="+mj-lt"/>
                <a:ea typeface="+mj-ea"/>
                <a:cs typeface="+mj-cs"/>
              </a:rPr>
            </a:br>
            <a:r>
              <a:rPr lang="en-US" altLang="zh-CN" sz="4400" b="1" kern="1200" baseline="0">
                <a:latin typeface="+mj-lt"/>
                <a:ea typeface="+mj-ea"/>
                <a:cs typeface="+mj-cs"/>
              </a:rPr>
              <a:t>Human-Computer-Interaction</a:t>
            </a:r>
            <a:endParaRPr lang="en-US" altLang="zh-CN" sz="4400" b="1" kern="1200" baseline="0">
              <a:latin typeface="+mj-lt"/>
              <a:ea typeface="+mj-ea"/>
              <a:cs typeface="+mj-cs"/>
            </a:endParaRPr>
          </a:p>
        </p:txBody>
      </p:sp>
      <p:sp>
        <p:nvSpPr>
          <p:cNvPr id="4098" name="副标题 4098"/>
          <p:cNvSpPr>
            <a:spLocks noGrp="1"/>
          </p:cNvSpPr>
          <p:nvPr>
            <p:ph type="subTitle" idx="1"/>
          </p:nvPr>
        </p:nvSpPr>
        <p:spPr>
          <a:ln/>
        </p:spPr>
        <p:txBody>
          <a:bodyPr anchor="t"/>
          <a:p>
            <a:pPr defTabSz="914400">
              <a:buSzPct val="75000"/>
            </a:pPr>
            <a:r>
              <a:rPr lang="en-US" altLang="zh-CN" kern="1200" baseline="0">
                <a:latin typeface="+mn-lt"/>
                <a:ea typeface="黑体" panose="02010609060101010101" pitchFamily="49" charset="-122"/>
                <a:cs typeface="+mn-cs"/>
              </a:rPr>
              <a:t>Chapter 7 </a:t>
            </a:r>
            <a:r>
              <a:rPr lang="en-US" altLang="zh-CN" kern="1200" baseline="0">
                <a:latin typeface="+mn-lt"/>
                <a:ea typeface="黑体" panose="02010609060101010101" pitchFamily="49" charset="-122"/>
                <a:cs typeface="+mn-cs"/>
              </a:rPr>
              <a:t>Evaluation Techniques</a:t>
            </a:r>
            <a:endParaRPr lang="en-US" altLang="zh-CN" kern="1200" baseline="0">
              <a:latin typeface="+mn-lt"/>
              <a:ea typeface="黑体" panose="02010609060101010101" pitchFamily="49" charset="-122"/>
              <a:cs typeface="+mn-cs"/>
            </a:endParaRPr>
          </a:p>
        </p:txBody>
      </p:sp>
      <p:sp>
        <p:nvSpPr>
          <p:cNvPr id="4099" name="页脚占位符 1"/>
          <p:cNvSpPr/>
          <p:nvPr>
            <p:ph type="ftr" sz="quarter" idx="3"/>
          </p:nvPr>
        </p:nvSpPr>
        <p:spPr>
          <a:ln/>
        </p:spPr>
        <p:txBody>
          <a:bodyPr anchor="t"/>
          <a:lstStyle>
            <a:lvl1pPr marL="0" lvl="0" indent="0" algn="l" defTabSz="914400" rtl="0" eaLnBrk="1" fontAlgn="base" latinLnBrk="0" hangingPunct="1">
              <a:lnSpc>
                <a:spcPct val="100000"/>
              </a:lnSpc>
              <a:spcBef>
                <a:spcPct val="0"/>
              </a:spcBef>
              <a:spcAft>
                <a:spcPct val="0"/>
              </a:spcAft>
              <a:buNone/>
              <a:defRPr sz="1800" b="1" i="1" u="none" kern="1200" baseline="0">
                <a:solidFill>
                  <a:schemeClr val="tx1"/>
                </a:solidFill>
                <a:latin typeface="Verdana" panose="020B060403050404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1" i="1" u="none" kern="1200" baseline="0">
                <a:solidFill>
                  <a:schemeClr val="tx1"/>
                </a:solidFill>
                <a:latin typeface="Verdan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b="1" i="1" u="none" kern="1200" baseline="0">
                <a:solidFill>
                  <a:schemeClr val="tx1"/>
                </a:solidFill>
                <a:latin typeface="Verdan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1" i="1" u="none" kern="1200" baseline="0">
                <a:solidFill>
                  <a:schemeClr val="tx1"/>
                </a:solidFill>
                <a:latin typeface="Verdan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b="1" i="1" u="none" kern="1200" baseline="0">
                <a:solidFill>
                  <a:schemeClr val="tx1"/>
                </a:solidFill>
                <a:latin typeface="Verdana" panose="020B0604030504040204" pitchFamily="34" charset="0"/>
                <a:ea typeface="宋体" panose="02010600030101010101" pitchFamily="2" charset="-122"/>
                <a:cs typeface="+mn-cs"/>
              </a:defRPr>
            </a:lvl5pPr>
          </a:lstStyle>
          <a:p>
            <a:pPr lvl="0" algn="ctr"/>
            <a:r>
              <a:rPr lang="en-US" altLang="zh-CN" sz="1000" b="0" i="0">
                <a:solidFill>
                  <a:schemeClr val="accent1"/>
                </a:solidFill>
                <a:latin typeface="Verdana" panose="020B0604030504040204" pitchFamily="34" charset="0"/>
              </a:rPr>
              <a:t>Software College of NEU</a:t>
            </a:r>
            <a:endParaRPr lang="en-US" altLang="zh-CN" sz="1000" b="0" i="0">
              <a:solidFill>
                <a:schemeClr val="accent1"/>
              </a:solidFill>
              <a:latin typeface="Verdan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标题 13313"/>
          <p:cNvSpPr>
            <a:spLocks noGrp="1"/>
          </p:cNvSpPr>
          <p:nvPr>
            <p:ph type="title"/>
          </p:nvPr>
        </p:nvSpPr>
        <p:spPr>
          <a:ln/>
        </p:spPr>
        <p:txBody>
          <a:bodyPr anchor="b"/>
          <a:p>
            <a:r>
              <a:rPr lang="en-US" altLang="zh-CN"/>
              <a:t>2.Consistency and Standards</a:t>
            </a:r>
            <a:endParaRPr lang="en-US" altLang="zh-CN"/>
          </a:p>
        </p:txBody>
      </p:sp>
      <p:sp>
        <p:nvSpPr>
          <p:cNvPr id="14338" name="文本占位符 13314"/>
          <p:cNvSpPr>
            <a:spLocks noGrp="1"/>
          </p:cNvSpPr>
          <p:nvPr>
            <p:ph idx="1"/>
          </p:nvPr>
        </p:nvSpPr>
        <p:spPr>
          <a:xfrm>
            <a:off x="457200" y="1600200"/>
            <a:ext cx="8507413" cy="4781550"/>
          </a:xfrm>
          <a:ln/>
        </p:spPr>
        <p:txBody>
          <a:bodyPr anchor="t"/>
          <a:p>
            <a:r>
              <a:rPr lang="en-US" altLang="zh-CN" b="0"/>
              <a:t>Principle of least surprise</a:t>
            </a:r>
            <a:endParaRPr lang="en-US" altLang="zh-CN" b="0"/>
          </a:p>
          <a:p>
            <a:pPr lvl="1"/>
            <a:r>
              <a:rPr lang="en-US" altLang="zh-CN" b="0"/>
              <a:t>Similar things should look and act similar</a:t>
            </a:r>
            <a:endParaRPr lang="en-US" altLang="zh-CN" b="0"/>
          </a:p>
          <a:p>
            <a:pPr lvl="1"/>
            <a:r>
              <a:rPr lang="en-US" altLang="zh-CN" b="0"/>
              <a:t>Different things should look different</a:t>
            </a:r>
            <a:endParaRPr lang="en-US" altLang="zh-CN" b="0"/>
          </a:p>
          <a:p>
            <a:r>
              <a:rPr lang="en-US" altLang="zh-CN" b="0"/>
              <a:t>Other properties</a:t>
            </a:r>
            <a:endParaRPr lang="en-US" altLang="zh-CN" b="0"/>
          </a:p>
          <a:p>
            <a:pPr lvl="1"/>
            <a:r>
              <a:rPr lang="en-US" altLang="zh-CN" b="0"/>
              <a:t>Size, location, color, …</a:t>
            </a:r>
            <a:endParaRPr lang="en-US" altLang="zh-CN" b="0"/>
          </a:p>
          <a:p>
            <a:r>
              <a:rPr lang="en-US" altLang="zh-CN" b="0"/>
              <a:t>Command order</a:t>
            </a:r>
            <a:endParaRPr lang="en-US" altLang="zh-CN" b="0"/>
          </a:p>
          <a:p>
            <a:pPr lvl="1"/>
            <a:r>
              <a:rPr lang="en-US" altLang="zh-CN" b="0"/>
              <a:t>Prefix vs. postfix</a:t>
            </a:r>
            <a:endParaRPr lang="en-US" altLang="zh-CN" b="0"/>
          </a:p>
        </p:txBody>
      </p:sp>
      <p:sp>
        <p:nvSpPr>
          <p:cNvPr id="14339" name="文本框 13315"/>
          <p:cNvSpPr txBox="1"/>
          <p:nvPr/>
        </p:nvSpPr>
        <p:spPr>
          <a:xfrm rot="-1367289">
            <a:off x="4852988" y="5487988"/>
            <a:ext cx="1368425" cy="579437"/>
          </a:xfrm>
          <a:prstGeom prst="rect">
            <a:avLst/>
          </a:prstGeom>
          <a:noFill/>
          <a:ln w="9525">
            <a:noFill/>
          </a:ln>
        </p:spPr>
        <p:txBody>
          <a:bodyPr anchor="t">
            <a:spAutoFit/>
          </a:bodyPr>
          <a:p>
            <a:r>
              <a:rPr lang="en-US" altLang="zh-CN" sz="3200">
                <a:solidFill>
                  <a:schemeClr val="accent2"/>
                </a:solidFill>
                <a:latin typeface="Tempus Sans ITC" pitchFamily="2" charset="0"/>
                <a:ea typeface="宋体" panose="02010600030101010101" pitchFamily="2" charset="-122"/>
              </a:rPr>
              <a:t>erase</a:t>
            </a:r>
            <a:endParaRPr lang="en-US" altLang="zh-CN" sz="3200">
              <a:solidFill>
                <a:schemeClr val="accent2"/>
              </a:solidFill>
              <a:latin typeface="Tempus Sans ITC" pitchFamily="2" charset="0"/>
              <a:ea typeface="宋体" panose="02010600030101010101" pitchFamily="2" charset="-122"/>
            </a:endParaRPr>
          </a:p>
        </p:txBody>
      </p:sp>
      <p:sp>
        <p:nvSpPr>
          <p:cNvPr id="14340" name="文本框 13316"/>
          <p:cNvSpPr txBox="1"/>
          <p:nvPr/>
        </p:nvSpPr>
        <p:spPr>
          <a:xfrm>
            <a:off x="6011863" y="4868863"/>
            <a:ext cx="1584325" cy="579437"/>
          </a:xfrm>
          <a:prstGeom prst="rect">
            <a:avLst/>
          </a:prstGeom>
          <a:noFill/>
          <a:ln w="9525">
            <a:noFill/>
          </a:ln>
        </p:spPr>
        <p:txBody>
          <a:bodyPr anchor="t">
            <a:spAutoFit/>
          </a:bodyPr>
          <a:p>
            <a:r>
              <a:rPr lang="en-US" altLang="zh-CN" sz="3200">
                <a:solidFill>
                  <a:schemeClr val="folHlink"/>
                </a:solidFill>
                <a:latin typeface="Arial Unicode MS" pitchFamily="2" charset="-122"/>
                <a:ea typeface="Arial Unicode MS" pitchFamily="2" charset="-122"/>
              </a:rPr>
              <a:t>delete</a:t>
            </a:r>
            <a:endParaRPr lang="en-US" altLang="zh-CN" sz="3200">
              <a:solidFill>
                <a:schemeClr val="folHlink"/>
              </a:solidFill>
              <a:latin typeface="Arial Unicode MS" pitchFamily="2" charset="-122"/>
              <a:ea typeface="Arial Unicode MS" pitchFamily="2" charset="-122"/>
            </a:endParaRPr>
          </a:p>
        </p:txBody>
      </p:sp>
      <p:sp>
        <p:nvSpPr>
          <p:cNvPr id="14341" name="文本框 13317"/>
          <p:cNvSpPr txBox="1"/>
          <p:nvPr/>
        </p:nvSpPr>
        <p:spPr>
          <a:xfrm rot="1468188">
            <a:off x="7332663" y="5665788"/>
            <a:ext cx="1511300" cy="457200"/>
          </a:xfrm>
          <a:prstGeom prst="rect">
            <a:avLst/>
          </a:prstGeom>
          <a:noFill/>
          <a:ln w="9525">
            <a:noFill/>
          </a:ln>
        </p:spPr>
        <p:txBody>
          <a:bodyPr anchor="t">
            <a:spAutoFit/>
          </a:bodyPr>
          <a:p>
            <a:r>
              <a:rPr lang="en-US" altLang="zh-CN" sz="2400">
                <a:solidFill>
                  <a:schemeClr val="tx2"/>
                </a:solidFill>
                <a:latin typeface="GungsuhChe" pitchFamily="49" charset="-127"/>
                <a:ea typeface="GungsuhChe" pitchFamily="49" charset="-127"/>
              </a:rPr>
              <a:t>remove</a:t>
            </a:r>
            <a:endParaRPr lang="en-US" altLang="zh-CN" sz="2400">
              <a:solidFill>
                <a:schemeClr val="tx2"/>
              </a:solidFill>
              <a:latin typeface="GungsuhChe" pitchFamily="49" charset="-127"/>
              <a:ea typeface="GungsuhChe" pitchFamily="49" charset="-127"/>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7" name="标题 108545"/>
          <p:cNvSpPr>
            <a:spLocks noGrp="1"/>
          </p:cNvSpPr>
          <p:nvPr>
            <p:ph type="title"/>
          </p:nvPr>
        </p:nvSpPr>
        <p:spPr>
          <a:ln/>
        </p:spPr>
        <p:txBody>
          <a:bodyPr anchor="b"/>
          <a:p>
            <a:r>
              <a:rPr lang="en-US" altLang="zh-CN" b="0"/>
              <a:t>Recruiting users </a:t>
            </a:r>
            <a:endParaRPr lang="en-US" altLang="zh-CN" b="0"/>
          </a:p>
        </p:txBody>
      </p:sp>
      <p:sp>
        <p:nvSpPr>
          <p:cNvPr id="111618" name="文本占位符 108546"/>
          <p:cNvSpPr>
            <a:spLocks noGrp="1"/>
          </p:cNvSpPr>
          <p:nvPr>
            <p:ph idx="1"/>
          </p:nvPr>
        </p:nvSpPr>
        <p:spPr>
          <a:ln/>
        </p:spPr>
        <p:txBody>
          <a:bodyPr anchor="t"/>
          <a:p>
            <a:r>
              <a:rPr lang="en-US" altLang="zh-CN"/>
              <a:t>the same background knowledge as your eventual users will have </a:t>
            </a:r>
            <a:endParaRPr lang="en-US" altLang="zh-CN"/>
          </a:p>
          <a:p>
            <a:r>
              <a:rPr lang="en-US" altLang="zh-CN"/>
              <a:t>may need to compensate users for their participation </a:t>
            </a:r>
            <a:endParaRPr lang="en-US" altLang="zh-CN"/>
          </a:p>
          <a:p>
            <a:r>
              <a:rPr lang="en-US" altLang="zh-CN"/>
              <a:t>need at least three or four participants </a:t>
            </a:r>
            <a:endParaRPr lang="en-US" altLang="zh-CN"/>
          </a:p>
          <a:p>
            <a:r>
              <a:rPr lang="en-US" altLang="zh-CN"/>
              <a:t>iterative testing </a:t>
            </a:r>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1" name="标题 109569"/>
          <p:cNvSpPr>
            <a:spLocks noGrp="1"/>
          </p:cNvSpPr>
          <p:nvPr>
            <p:ph type="title"/>
          </p:nvPr>
        </p:nvSpPr>
        <p:spPr>
          <a:ln/>
        </p:spPr>
        <p:txBody>
          <a:bodyPr anchor="b"/>
          <a:p>
            <a:r>
              <a:rPr lang="en-US" altLang="zh-CN" sz="4000"/>
              <a:t>4.Introducing Participants to the Procedure </a:t>
            </a:r>
            <a:endParaRPr lang="en-US" altLang="zh-CN" sz="4000"/>
          </a:p>
        </p:txBody>
      </p:sp>
      <p:sp>
        <p:nvSpPr>
          <p:cNvPr id="112642" name="文本占位符 109570"/>
          <p:cNvSpPr>
            <a:spLocks noGrp="1"/>
          </p:cNvSpPr>
          <p:nvPr>
            <p:ph idx="1"/>
          </p:nvPr>
        </p:nvSpPr>
        <p:spPr>
          <a:ln/>
        </p:spPr>
        <p:txBody>
          <a:bodyPr anchor="t"/>
          <a:p>
            <a:r>
              <a:rPr lang="en-US" altLang="zh-CN"/>
              <a:t>Describe the purpose of the study in general terms</a:t>
            </a:r>
            <a:endParaRPr lang="en-US" altLang="zh-CN"/>
          </a:p>
          <a:p>
            <a:r>
              <a:rPr lang="en-US" altLang="zh-CN"/>
              <a:t>Train the user to “Think Aloud”</a:t>
            </a:r>
            <a:endParaRPr lang="en-US" altLang="zh-CN"/>
          </a:p>
          <a:p>
            <a:r>
              <a:rPr lang="en-US" altLang="zh-CN"/>
              <a:t>Explain the rules of the observation</a:t>
            </a:r>
            <a:endParaRPr lang="en-US" altLang="zh-CN"/>
          </a:p>
          <a:p>
            <a:endParaRPr lang="zh-CN"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5" name="标题 110593"/>
          <p:cNvSpPr>
            <a:spLocks noGrp="1"/>
          </p:cNvSpPr>
          <p:nvPr>
            <p:ph type="title"/>
          </p:nvPr>
        </p:nvSpPr>
        <p:spPr>
          <a:ln/>
        </p:spPr>
        <p:txBody>
          <a:bodyPr anchor="b"/>
          <a:p>
            <a:r>
              <a:rPr lang="en-US" altLang="zh-CN" sz="3600"/>
              <a:t>Describe the Purpose of the Study in General Terms</a:t>
            </a:r>
            <a:r>
              <a:rPr lang="en-US" altLang="zh-CN" sz="4000"/>
              <a:t> </a:t>
            </a:r>
            <a:endParaRPr lang="en-US" altLang="zh-CN" sz="4000"/>
          </a:p>
        </p:txBody>
      </p:sp>
      <p:sp>
        <p:nvSpPr>
          <p:cNvPr id="113666" name="文本占位符 110594"/>
          <p:cNvSpPr>
            <a:spLocks noGrp="1"/>
          </p:cNvSpPr>
          <p:nvPr>
            <p:ph idx="1"/>
          </p:nvPr>
        </p:nvSpPr>
        <p:spPr>
          <a:ln/>
        </p:spPr>
        <p:txBody>
          <a:bodyPr anchor="t"/>
          <a:p>
            <a:r>
              <a:rPr lang="en-US" altLang="zh-CN" b="0"/>
              <a:t>Give a brief introduction to the entire study with the following elements.</a:t>
            </a:r>
            <a:endParaRPr lang="en-US" altLang="zh-CN" b="0"/>
          </a:p>
          <a:p>
            <a:pPr lvl="1"/>
            <a:r>
              <a:rPr lang="en-US" altLang="zh-CN" b="0"/>
              <a:t>Introduce yourself (name and title)</a:t>
            </a:r>
            <a:endParaRPr lang="en-US" altLang="zh-CN"/>
          </a:p>
          <a:p>
            <a:pPr lvl="1"/>
            <a:r>
              <a:rPr lang="en-US" altLang="zh-CN" b="0"/>
              <a:t>Introduce your organization and its purpose</a:t>
            </a:r>
            <a:endParaRPr lang="en-US" altLang="zh-CN" b="0"/>
          </a:p>
          <a:p>
            <a:pPr lvl="1"/>
            <a:r>
              <a:rPr lang="en-US" altLang="zh-CN" b="0"/>
              <a:t>State the goal of the particular study</a:t>
            </a:r>
            <a:r>
              <a:rPr lang="en-US" altLang="zh-CN"/>
              <a:t> </a:t>
            </a:r>
            <a:endParaRPr lang="en-US" altLang="zh-CN"/>
          </a:p>
          <a:p>
            <a:pPr lvl="1"/>
            <a:r>
              <a:rPr lang="en-US" altLang="zh-CN" b="0"/>
              <a:t>State that you are testing the computer system; you are not testing the user</a:t>
            </a:r>
            <a:endParaRPr lang="en-US" altLang="zh-CN" b="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标题 111617"/>
          <p:cNvSpPr>
            <a:spLocks noGrp="1"/>
          </p:cNvSpPr>
          <p:nvPr>
            <p:ph type="title"/>
          </p:nvPr>
        </p:nvSpPr>
        <p:spPr>
          <a:ln/>
        </p:spPr>
        <p:txBody>
          <a:bodyPr anchor="b"/>
          <a:p>
            <a:r>
              <a:rPr lang="en-US" altLang="zh-CN" sz="4000"/>
              <a:t>Describe the Purpose of the Study in General Terms</a:t>
            </a:r>
            <a:endParaRPr lang="en-US" altLang="zh-CN" sz="4000"/>
          </a:p>
        </p:txBody>
      </p:sp>
      <p:sp>
        <p:nvSpPr>
          <p:cNvPr id="114690" name="文本占位符 111618"/>
          <p:cNvSpPr>
            <a:spLocks noGrp="1"/>
          </p:cNvSpPr>
          <p:nvPr>
            <p:ph idx="1"/>
          </p:nvPr>
        </p:nvSpPr>
        <p:spPr>
          <a:ln/>
        </p:spPr>
        <p:txBody>
          <a:bodyPr anchor="t"/>
          <a:p>
            <a:r>
              <a:rPr lang="en-US" altLang="zh-CN" sz="2800" b="0"/>
              <a:t>Give a brief introduction to the entire study with the following elements.</a:t>
            </a:r>
            <a:endParaRPr lang="en-US" altLang="zh-CN" sz="2800" b="0"/>
          </a:p>
          <a:p>
            <a:pPr lvl="1"/>
            <a:r>
              <a:rPr lang="en-US" altLang="zh-CN" sz="2400" b="0"/>
              <a:t>Tell them that their participation is purely voluntary and that it is OK if they want to stop at any time.</a:t>
            </a:r>
            <a:endParaRPr lang="en-US" altLang="zh-CN" sz="2400" b="0"/>
          </a:p>
          <a:p>
            <a:pPr lvl="1"/>
            <a:r>
              <a:rPr lang="en-US" altLang="zh-CN" sz="2400" b="0"/>
              <a:t>Give the participant the consent form, give them time to read it quietly, and ask for their signature.</a:t>
            </a:r>
            <a:endParaRPr lang="en-US" altLang="zh-CN" sz="2400" b="0"/>
          </a:p>
          <a:p>
            <a:pPr lvl="1"/>
            <a:r>
              <a:rPr lang="en-US" altLang="zh-CN" sz="2400" b="0"/>
              <a:t>Show the participant the equipment in the room, explain what each piece does, and demonstrate the ones they will have to use.</a:t>
            </a:r>
            <a:r>
              <a:rPr lang="zh-CN" altLang="en-US" sz="2400" b="0"/>
              <a:t>（</a:t>
            </a:r>
            <a:r>
              <a:rPr lang="en-US" altLang="zh-CN" sz="2400" b="0"/>
              <a:t>novel devices </a:t>
            </a:r>
            <a:r>
              <a:rPr lang="zh-CN" altLang="en-US" sz="2400" b="0"/>
              <a:t>）</a:t>
            </a:r>
            <a:endParaRPr lang="zh-CN" altLang="en-US" sz="2400" b="0"/>
          </a:p>
          <a:p>
            <a:pPr lvl="1"/>
            <a:r>
              <a:rPr lang="en-US" altLang="zh-CN" sz="2400" b="0"/>
              <a:t>Show the participant how you are going to record their voice and actions</a:t>
            </a:r>
            <a:r>
              <a:rPr lang="en-US" altLang="zh-CN" sz="2400"/>
              <a:t>.</a:t>
            </a:r>
            <a:r>
              <a:rPr lang="en-US" altLang="zh-CN" sz="2400" b="0"/>
              <a:t> </a:t>
            </a:r>
            <a:endParaRPr lang="en-US" altLang="zh-CN" sz="2400" b="0"/>
          </a:p>
          <a:p>
            <a:endParaRPr lang="zh-CN" altLang="en-US" sz="280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3" name="标题 112641"/>
          <p:cNvSpPr>
            <a:spLocks noGrp="1"/>
          </p:cNvSpPr>
          <p:nvPr>
            <p:ph type="title"/>
          </p:nvPr>
        </p:nvSpPr>
        <p:spPr>
          <a:ln/>
        </p:spPr>
        <p:txBody>
          <a:bodyPr anchor="b"/>
          <a:p>
            <a:r>
              <a:rPr lang="en-US" altLang="zh-CN" sz="4000"/>
              <a:t>Train the User to “Think Aloud”</a:t>
            </a:r>
            <a:endParaRPr lang="en-US" altLang="zh-CN" sz="4000"/>
          </a:p>
        </p:txBody>
      </p:sp>
      <p:sp>
        <p:nvSpPr>
          <p:cNvPr id="115714" name="文本占位符 112642"/>
          <p:cNvSpPr>
            <a:spLocks noGrp="1"/>
          </p:cNvSpPr>
          <p:nvPr>
            <p:ph idx="1"/>
          </p:nvPr>
        </p:nvSpPr>
        <p:spPr>
          <a:xfrm>
            <a:off x="457200" y="1600200"/>
            <a:ext cx="8229600" cy="4924425"/>
          </a:xfrm>
          <a:ln/>
        </p:spPr>
        <p:txBody>
          <a:bodyPr anchor="t"/>
          <a:p>
            <a:pPr>
              <a:lnSpc>
                <a:spcPct val="90000"/>
              </a:lnSpc>
            </a:pPr>
            <a:r>
              <a:rPr lang="en-US" altLang="zh-CN" b="0"/>
              <a:t>The following instructions</a:t>
            </a:r>
            <a:r>
              <a:rPr lang="en-US" altLang="zh-CN"/>
              <a:t> </a:t>
            </a:r>
            <a:r>
              <a:rPr lang="en-US" altLang="zh-CN" b="0"/>
              <a:t>elicit good think-aloud behavior with users.</a:t>
            </a:r>
            <a:r>
              <a:rPr lang="en-US" altLang="zh-CN"/>
              <a:t> </a:t>
            </a:r>
            <a:endParaRPr lang="en-US" altLang="zh-CN" b="0"/>
          </a:p>
          <a:p>
            <a:pPr lvl="1">
              <a:lnSpc>
                <a:spcPct val="90000"/>
              </a:lnSpc>
            </a:pPr>
            <a:r>
              <a:rPr lang="en-US" altLang="zh-CN" b="0"/>
              <a:t>What you are interested in? what you want the user to do?</a:t>
            </a:r>
            <a:endParaRPr lang="en-US" altLang="zh-CN" b="0"/>
          </a:p>
          <a:p>
            <a:pPr lvl="2">
              <a:lnSpc>
                <a:spcPct val="90000"/>
              </a:lnSpc>
            </a:pPr>
            <a:r>
              <a:rPr lang="en-US" altLang="zh-CN"/>
              <a:t>what you think about as you perform the tasks </a:t>
            </a:r>
            <a:endParaRPr lang="en-US" altLang="zh-CN"/>
          </a:p>
          <a:p>
            <a:pPr lvl="2">
              <a:lnSpc>
                <a:spcPct val="90000"/>
              </a:lnSpc>
            </a:pPr>
            <a:r>
              <a:rPr lang="en-US" altLang="zh-CN"/>
              <a:t>tell me </a:t>
            </a:r>
            <a:r>
              <a:rPr lang="en-US" altLang="zh-CN" i="1"/>
              <a:t>everything</a:t>
            </a:r>
            <a:r>
              <a:rPr lang="en-US" altLang="zh-CN"/>
              <a:t> you are thinking </a:t>
            </a:r>
            <a:endParaRPr lang="en-US" altLang="zh-CN"/>
          </a:p>
          <a:p>
            <a:pPr lvl="2">
              <a:lnSpc>
                <a:spcPct val="90000"/>
              </a:lnSpc>
            </a:pPr>
            <a:r>
              <a:rPr lang="en-US" altLang="zh-CN"/>
              <a:t>I would like you to talk aloud </a:t>
            </a:r>
            <a:r>
              <a:rPr lang="en-US" altLang="zh-CN" i="1"/>
              <a:t>constantly</a:t>
            </a:r>
            <a:r>
              <a:rPr lang="en-US" altLang="zh-CN"/>
              <a:t> </a:t>
            </a:r>
            <a:endParaRPr lang="en-US" altLang="zh-CN"/>
          </a:p>
          <a:p>
            <a:pPr lvl="2">
              <a:lnSpc>
                <a:spcPct val="90000"/>
              </a:lnSpc>
            </a:pPr>
            <a:r>
              <a:rPr lang="en-US" altLang="zh-CN"/>
              <a:t>I don't want you to try to plan out what you say or try to explain to me what you are saying.</a:t>
            </a:r>
            <a:endParaRPr lang="en-US" altLang="zh-CN"/>
          </a:p>
          <a:p>
            <a:pPr lvl="2">
              <a:lnSpc>
                <a:spcPct val="90000"/>
              </a:lnSpc>
            </a:pPr>
            <a:r>
              <a:rPr lang="en-US" altLang="zh-CN"/>
              <a:t>If you are silent for any long period of time, I will ask you to talk.  </a:t>
            </a:r>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标题 113665"/>
          <p:cNvSpPr>
            <a:spLocks noGrp="1"/>
          </p:cNvSpPr>
          <p:nvPr>
            <p:ph type="title"/>
          </p:nvPr>
        </p:nvSpPr>
        <p:spPr>
          <a:ln/>
        </p:spPr>
        <p:txBody>
          <a:bodyPr anchor="b"/>
          <a:p>
            <a:r>
              <a:rPr lang="en-US" altLang="zh-CN" sz="4000"/>
              <a:t>Train the User to “Think Aloud”</a:t>
            </a:r>
            <a:endParaRPr lang="en-US" altLang="zh-CN" sz="4000"/>
          </a:p>
        </p:txBody>
      </p:sp>
      <p:sp>
        <p:nvSpPr>
          <p:cNvPr id="116738" name="文本占位符 113666"/>
          <p:cNvSpPr>
            <a:spLocks noGrp="1"/>
          </p:cNvSpPr>
          <p:nvPr>
            <p:ph idx="1"/>
          </p:nvPr>
        </p:nvSpPr>
        <p:spPr>
          <a:xfrm>
            <a:off x="457200" y="1600200"/>
            <a:ext cx="8229600" cy="4924425"/>
          </a:xfrm>
          <a:ln/>
        </p:spPr>
        <p:txBody>
          <a:bodyPr anchor="t"/>
          <a:p>
            <a:r>
              <a:rPr lang="en-US" altLang="zh-CN" b="0"/>
              <a:t>The following instructions</a:t>
            </a:r>
            <a:r>
              <a:rPr lang="en-US" altLang="zh-CN"/>
              <a:t> </a:t>
            </a:r>
            <a:r>
              <a:rPr lang="en-US" altLang="zh-CN" b="0"/>
              <a:t>elicit good think-aloud behavior with users.</a:t>
            </a:r>
            <a:r>
              <a:rPr lang="en-US" altLang="zh-CN"/>
              <a:t> </a:t>
            </a:r>
            <a:endParaRPr lang="en-US" altLang="zh-CN"/>
          </a:p>
          <a:p>
            <a:pPr lvl="1"/>
            <a:r>
              <a:rPr lang="en-US" altLang="zh-CN" b="0"/>
              <a:t>Begin with some practice problems which solved all in our heads.</a:t>
            </a:r>
            <a:r>
              <a:rPr lang="en-US" altLang="zh-CN"/>
              <a:t> </a:t>
            </a:r>
            <a:endParaRPr lang="en-US" altLang="zh-CN"/>
          </a:p>
          <a:p>
            <a:pPr lvl="2"/>
            <a:r>
              <a:rPr lang="en-US" altLang="zh-CN" b="0"/>
              <a:t>Developer demonstrate first</a:t>
            </a:r>
            <a:endParaRPr lang="en-US" altLang="zh-CN" b="0"/>
          </a:p>
          <a:p>
            <a:pPr lvl="3"/>
            <a:r>
              <a:rPr lang="en-US" altLang="zh-CN" b="0"/>
              <a:t>How many windows are there in my mother's house?</a:t>
            </a:r>
            <a:r>
              <a:rPr lang="en-US" altLang="zh-CN"/>
              <a:t> </a:t>
            </a:r>
            <a:endParaRPr lang="en-US" altLang="zh-CN" b="0"/>
          </a:p>
          <a:p>
            <a:pPr lvl="2"/>
            <a:r>
              <a:rPr lang="en-US" altLang="zh-CN" b="0"/>
              <a:t>Then the user turn</a:t>
            </a:r>
            <a:endParaRPr lang="en-US" altLang="zh-CN" b="0"/>
          </a:p>
          <a:p>
            <a:pPr lvl="3"/>
            <a:r>
              <a:rPr lang="en-US" altLang="zh-CN" b="0"/>
              <a:t>Please think aloud as you name 20 types of animals.</a:t>
            </a:r>
            <a:endParaRPr lang="en-US" altLang="zh-CN" b="0"/>
          </a:p>
          <a:p>
            <a:r>
              <a:rPr lang="en-US" altLang="zh-CN" b="0"/>
              <a:t>Begin with some practice problems</a:t>
            </a:r>
            <a:endParaRPr lang="en-US" altLang="zh-CN" b="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1" name="标题 114689"/>
          <p:cNvSpPr>
            <a:spLocks noGrp="1"/>
          </p:cNvSpPr>
          <p:nvPr>
            <p:ph type="title"/>
          </p:nvPr>
        </p:nvSpPr>
        <p:spPr>
          <a:ln/>
        </p:spPr>
        <p:txBody>
          <a:bodyPr anchor="b"/>
          <a:p>
            <a:r>
              <a:rPr lang="en-US" altLang="zh-CN" sz="4000"/>
              <a:t>Explain the Rules of the Observation </a:t>
            </a:r>
            <a:endParaRPr lang="en-US" altLang="zh-CN" sz="4000"/>
          </a:p>
        </p:txBody>
      </p:sp>
      <p:sp>
        <p:nvSpPr>
          <p:cNvPr id="117762" name="文本占位符 114690"/>
          <p:cNvSpPr>
            <a:spLocks noGrp="1"/>
          </p:cNvSpPr>
          <p:nvPr>
            <p:ph idx="1"/>
          </p:nvPr>
        </p:nvSpPr>
        <p:spPr>
          <a:ln/>
        </p:spPr>
        <p:txBody>
          <a:bodyPr anchor="t"/>
          <a:p>
            <a:r>
              <a:rPr lang="en-US" altLang="zh-CN" b="0"/>
              <a:t>You will not be able to answer questions during the observation.</a:t>
            </a:r>
            <a:endParaRPr lang="en-US" altLang="zh-CN" b="0"/>
          </a:p>
          <a:p>
            <a:r>
              <a:rPr lang="en-US" altLang="zh-CN" b="0"/>
              <a:t>They should ask their questions anyway. You'll record them and answer them at the end of the observation.</a:t>
            </a:r>
            <a:endParaRPr lang="en-US" altLang="zh-CN" b="0"/>
          </a:p>
          <a:p>
            <a:r>
              <a:rPr lang="en-US" altLang="zh-CN" b="0"/>
              <a:t>If they fall silent for any length of time, you will ask them to keep talking. </a:t>
            </a:r>
            <a:endParaRPr lang="en-US" altLang="zh-CN" b="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标题 115713"/>
          <p:cNvSpPr>
            <a:spLocks noGrp="1"/>
          </p:cNvSpPr>
          <p:nvPr>
            <p:ph type="title"/>
          </p:nvPr>
        </p:nvSpPr>
        <p:spPr>
          <a:ln/>
        </p:spPr>
        <p:txBody>
          <a:bodyPr anchor="b"/>
          <a:p>
            <a:r>
              <a:rPr lang="en-US" altLang="zh-CN"/>
              <a:t>5.Conducting the Observation</a:t>
            </a:r>
            <a:endParaRPr lang="en-US" altLang="zh-CN"/>
          </a:p>
        </p:txBody>
      </p:sp>
      <p:sp>
        <p:nvSpPr>
          <p:cNvPr id="118786" name="文本占位符 115714"/>
          <p:cNvSpPr>
            <a:spLocks noGrp="1"/>
          </p:cNvSpPr>
          <p:nvPr>
            <p:ph idx="1"/>
          </p:nvPr>
        </p:nvSpPr>
        <p:spPr>
          <a:ln/>
        </p:spPr>
        <p:txBody>
          <a:bodyPr anchor="t"/>
          <a:p>
            <a:r>
              <a:rPr lang="en-US" altLang="zh-CN"/>
              <a:t>Introduce the observation phase</a:t>
            </a:r>
            <a:endParaRPr lang="en-US" altLang="zh-CN"/>
          </a:p>
          <a:p>
            <a:r>
              <a:rPr lang="en-US" altLang="zh-CN"/>
              <a:t>Begin the observation</a:t>
            </a:r>
            <a:endParaRPr lang="en-US" altLang="zh-CN"/>
          </a:p>
          <a:p>
            <a:r>
              <a:rPr lang="en-US" altLang="zh-CN"/>
              <a:t>Conclude the observation</a:t>
            </a:r>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09" name="标题 116737"/>
          <p:cNvSpPr>
            <a:spLocks noGrp="1"/>
          </p:cNvSpPr>
          <p:nvPr>
            <p:ph type="title"/>
          </p:nvPr>
        </p:nvSpPr>
        <p:spPr>
          <a:ln/>
        </p:spPr>
        <p:txBody>
          <a:bodyPr anchor="b"/>
          <a:p>
            <a:r>
              <a:rPr lang="en-US" altLang="zh-CN" sz="4000"/>
              <a:t>Introduce the Observation Phase </a:t>
            </a:r>
            <a:endParaRPr lang="en-US" altLang="zh-CN" sz="4000"/>
          </a:p>
        </p:txBody>
      </p:sp>
      <p:sp>
        <p:nvSpPr>
          <p:cNvPr id="119810" name="文本占位符 116738"/>
          <p:cNvSpPr>
            <a:spLocks noGrp="1"/>
          </p:cNvSpPr>
          <p:nvPr>
            <p:ph idx="1"/>
          </p:nvPr>
        </p:nvSpPr>
        <p:spPr>
          <a:xfrm>
            <a:off x="457200" y="1600200"/>
            <a:ext cx="8229600" cy="4997450"/>
          </a:xfrm>
          <a:ln/>
        </p:spPr>
        <p:txBody>
          <a:bodyPr anchor="t"/>
          <a:p>
            <a:pPr>
              <a:lnSpc>
                <a:spcPct val="90000"/>
              </a:lnSpc>
            </a:pPr>
            <a:r>
              <a:rPr lang="en-US" altLang="zh-CN" sz="2800" b="0"/>
              <a:t>First, describe the system you are going to test. </a:t>
            </a:r>
            <a:endParaRPr lang="en-US" altLang="zh-CN" sz="2800" b="0"/>
          </a:p>
          <a:p>
            <a:pPr lvl="1">
              <a:lnSpc>
                <a:spcPct val="90000"/>
              </a:lnSpc>
            </a:pPr>
            <a:r>
              <a:rPr lang="en-US" altLang="zh-CN" sz="2400" b="0"/>
              <a:t>Tell the participant as much about the system as you expect real users will know</a:t>
            </a:r>
            <a:r>
              <a:rPr lang="en-US" altLang="zh-CN" sz="2400"/>
              <a:t> </a:t>
            </a:r>
            <a:endParaRPr lang="en-US" altLang="zh-CN" sz="2400" b="0"/>
          </a:p>
          <a:p>
            <a:pPr>
              <a:lnSpc>
                <a:spcPct val="90000"/>
              </a:lnSpc>
            </a:pPr>
            <a:r>
              <a:rPr lang="en-US" altLang="zh-CN" sz="2800" b="0"/>
              <a:t>Then tell the participant about the tasks you wish him or her to do. </a:t>
            </a:r>
            <a:endParaRPr lang="en-US" altLang="zh-CN" sz="2800" b="0"/>
          </a:p>
          <a:p>
            <a:pPr lvl="1">
              <a:lnSpc>
                <a:spcPct val="90000"/>
              </a:lnSpc>
            </a:pPr>
            <a:r>
              <a:rPr lang="en-US" altLang="zh-CN" sz="2400" b="0"/>
              <a:t>more than one task</a:t>
            </a:r>
            <a:r>
              <a:rPr lang="en-US" altLang="zh-CN" sz="2400"/>
              <a:t> </a:t>
            </a:r>
            <a:endParaRPr lang="en-US" altLang="zh-CN" sz="2400"/>
          </a:p>
          <a:p>
            <a:pPr lvl="1">
              <a:lnSpc>
                <a:spcPct val="90000"/>
              </a:lnSpc>
            </a:pPr>
            <a:r>
              <a:rPr lang="en-US" altLang="zh-CN" sz="2400" b="0"/>
              <a:t>written on a sheet of paper</a:t>
            </a:r>
            <a:r>
              <a:rPr lang="en-US" altLang="zh-CN" sz="2400"/>
              <a:t> </a:t>
            </a:r>
            <a:endParaRPr lang="en-US" altLang="zh-CN" sz="2400"/>
          </a:p>
          <a:p>
            <a:pPr lvl="1">
              <a:lnSpc>
                <a:spcPct val="90000"/>
              </a:lnSpc>
            </a:pPr>
            <a:r>
              <a:rPr lang="en-US" altLang="zh-CN" sz="2400" b="0"/>
              <a:t>diagrams or pictures</a:t>
            </a:r>
            <a:r>
              <a:rPr lang="en-US" altLang="zh-CN" sz="2400"/>
              <a:t> </a:t>
            </a:r>
            <a:endParaRPr lang="en-US" altLang="zh-CN" sz="2400" b="0"/>
          </a:p>
          <a:p>
            <a:pPr>
              <a:lnSpc>
                <a:spcPct val="90000"/>
              </a:lnSpc>
            </a:pPr>
            <a:r>
              <a:rPr lang="en-US" altLang="zh-CN" sz="2800" b="0"/>
              <a:t>At this point, ask the participant if she or he has any questions about the goals of the study, the procedures, the product, or the task. </a:t>
            </a:r>
            <a:endParaRPr lang="en-US" altLang="zh-CN" sz="2800" b="0"/>
          </a:p>
          <a:p>
            <a:pPr lvl="1">
              <a:lnSpc>
                <a:spcPct val="90000"/>
              </a:lnSpc>
            </a:pPr>
            <a:r>
              <a:rPr lang="en-US" altLang="zh-CN" sz="2400" b="0"/>
              <a:t>don't answer questions like "How do I do that task?"</a:t>
            </a:r>
            <a:r>
              <a:rPr lang="en-US" altLang="zh-CN" sz="2400"/>
              <a:t> </a:t>
            </a:r>
            <a:endParaRPr lang="en-US" altLang="zh-CN" sz="240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标题 117761"/>
          <p:cNvSpPr>
            <a:spLocks noGrp="1"/>
          </p:cNvSpPr>
          <p:nvPr>
            <p:ph type="title"/>
          </p:nvPr>
        </p:nvSpPr>
        <p:spPr>
          <a:ln/>
        </p:spPr>
        <p:txBody>
          <a:bodyPr anchor="b"/>
          <a:p>
            <a:r>
              <a:rPr lang="en-US" altLang="zh-CN"/>
              <a:t>Begin the Observation </a:t>
            </a:r>
            <a:endParaRPr lang="en-US" altLang="zh-CN"/>
          </a:p>
        </p:txBody>
      </p:sp>
      <p:sp>
        <p:nvSpPr>
          <p:cNvPr id="120834" name="文本占位符 117762"/>
          <p:cNvSpPr>
            <a:spLocks noGrp="1"/>
          </p:cNvSpPr>
          <p:nvPr>
            <p:ph idx="1"/>
          </p:nvPr>
        </p:nvSpPr>
        <p:spPr>
          <a:ln/>
        </p:spPr>
        <p:txBody>
          <a:bodyPr anchor="t"/>
          <a:p>
            <a:pPr>
              <a:lnSpc>
                <a:spcPct val="80000"/>
              </a:lnSpc>
            </a:pPr>
            <a:r>
              <a:rPr lang="en-US" altLang="zh-CN" sz="2800" b="0"/>
              <a:t>Check that your recording devices are still working, and let the user work on the tasks while thinking aloud .</a:t>
            </a:r>
            <a:endParaRPr lang="en-US" altLang="zh-CN" sz="2800" b="0"/>
          </a:p>
          <a:p>
            <a:pPr>
              <a:lnSpc>
                <a:spcPct val="80000"/>
              </a:lnSpc>
            </a:pPr>
            <a:r>
              <a:rPr lang="en-US" altLang="zh-CN" sz="2800" b="0"/>
              <a:t>As the user performs the task, actively monitor their progress. </a:t>
            </a:r>
            <a:endParaRPr lang="en-US" altLang="zh-CN" sz="2800" b="0"/>
          </a:p>
          <a:p>
            <a:pPr>
              <a:lnSpc>
                <a:spcPct val="80000"/>
              </a:lnSpc>
            </a:pPr>
            <a:r>
              <a:rPr lang="en-US" altLang="zh-CN" sz="2800" b="0"/>
              <a:t>If the user slips into explaining their procedures, then stop him or her and say, </a:t>
            </a:r>
            <a:endParaRPr lang="en-US" altLang="zh-CN" sz="2800" b="0"/>
          </a:p>
          <a:p>
            <a:pPr lvl="1">
              <a:lnSpc>
                <a:spcPct val="80000"/>
              </a:lnSpc>
            </a:pPr>
            <a:r>
              <a:rPr lang="en-US" altLang="zh-CN" sz="2400" b="0"/>
              <a:t>"Please don't try to explain to me what you are doing. Just act as if you are alone, speaking to yourself as you solve the problem."</a:t>
            </a:r>
            <a:r>
              <a:rPr lang="en-US" altLang="zh-CN" sz="2400"/>
              <a:t> </a:t>
            </a:r>
            <a:endParaRPr lang="en-US" altLang="zh-CN" sz="2400"/>
          </a:p>
          <a:p>
            <a:pPr>
              <a:lnSpc>
                <a:spcPct val="80000"/>
              </a:lnSpc>
            </a:pPr>
            <a:r>
              <a:rPr lang="en-US" altLang="zh-CN" sz="2800" b="0"/>
              <a:t>Be sensitive to a severe desire to quit on the user's part. </a:t>
            </a:r>
            <a:endParaRPr lang="en-US" altLang="zh-CN" sz="2800" b="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标题 14337"/>
          <p:cNvSpPr>
            <a:spLocks noGrp="1"/>
          </p:cNvSpPr>
          <p:nvPr>
            <p:ph type="title"/>
          </p:nvPr>
        </p:nvSpPr>
        <p:spPr>
          <a:ln/>
        </p:spPr>
        <p:txBody>
          <a:bodyPr anchor="b"/>
          <a:p>
            <a:r>
              <a:rPr lang="en-US" altLang="zh-CN"/>
              <a:t>Kinds of Consistency</a:t>
            </a:r>
            <a:endParaRPr lang="en-US" altLang="zh-CN"/>
          </a:p>
        </p:txBody>
      </p:sp>
      <p:sp>
        <p:nvSpPr>
          <p:cNvPr id="15362" name="文本占位符 14338"/>
          <p:cNvSpPr>
            <a:spLocks noGrp="1"/>
          </p:cNvSpPr>
          <p:nvPr>
            <p:ph idx="1"/>
          </p:nvPr>
        </p:nvSpPr>
        <p:spPr>
          <a:ln/>
        </p:spPr>
        <p:txBody>
          <a:bodyPr anchor="t"/>
          <a:p>
            <a:pPr>
              <a:buNone/>
            </a:pPr>
            <a:endParaRPr lang="zh-CN" altLang="en-US" dirty="0"/>
          </a:p>
        </p:txBody>
      </p:sp>
      <p:pic>
        <p:nvPicPr>
          <p:cNvPr id="15363" name="图片 14339"/>
          <p:cNvPicPr>
            <a:picLocks noChangeAspect="1"/>
          </p:cNvPicPr>
          <p:nvPr/>
        </p:nvPicPr>
        <p:blipFill>
          <a:blip r:embed="rId1"/>
          <a:stretch>
            <a:fillRect/>
          </a:stretch>
        </p:blipFill>
        <p:spPr>
          <a:xfrm>
            <a:off x="4859338" y="1989138"/>
            <a:ext cx="3994150" cy="2238375"/>
          </a:xfrm>
          <a:prstGeom prst="rect">
            <a:avLst/>
          </a:prstGeom>
          <a:noFill/>
          <a:ln w="9525">
            <a:noFill/>
          </a:ln>
        </p:spPr>
      </p:pic>
      <p:pic>
        <p:nvPicPr>
          <p:cNvPr id="15364" name="图片 14340"/>
          <p:cNvPicPr>
            <a:picLocks noChangeAspect="1"/>
          </p:cNvPicPr>
          <p:nvPr/>
        </p:nvPicPr>
        <p:blipFill>
          <a:blip r:embed="rId2"/>
          <a:stretch>
            <a:fillRect/>
          </a:stretch>
        </p:blipFill>
        <p:spPr>
          <a:xfrm>
            <a:off x="4140200" y="3716338"/>
            <a:ext cx="3994150" cy="2238375"/>
          </a:xfrm>
          <a:prstGeom prst="rect">
            <a:avLst/>
          </a:prstGeom>
          <a:noFill/>
          <a:ln w="9525">
            <a:noFill/>
          </a:ln>
        </p:spPr>
      </p:pic>
      <p:pic>
        <p:nvPicPr>
          <p:cNvPr id="15365" name="图片 14341"/>
          <p:cNvPicPr>
            <a:picLocks noChangeAspect="1"/>
          </p:cNvPicPr>
          <p:nvPr/>
        </p:nvPicPr>
        <p:blipFill>
          <a:blip r:embed="rId3"/>
          <a:stretch>
            <a:fillRect/>
          </a:stretch>
        </p:blipFill>
        <p:spPr>
          <a:xfrm>
            <a:off x="684213" y="4365625"/>
            <a:ext cx="3994150" cy="2238375"/>
          </a:xfrm>
          <a:prstGeom prst="rect">
            <a:avLst/>
          </a:prstGeom>
          <a:noFill/>
          <a:ln w="9525">
            <a:noFill/>
          </a:ln>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7" name="标题 118785"/>
          <p:cNvSpPr>
            <a:spLocks noGrp="1"/>
          </p:cNvSpPr>
          <p:nvPr>
            <p:ph type="title"/>
          </p:nvPr>
        </p:nvSpPr>
        <p:spPr>
          <a:ln/>
        </p:spPr>
        <p:txBody>
          <a:bodyPr anchor="b"/>
          <a:p>
            <a:r>
              <a:rPr lang="en-US" altLang="zh-CN"/>
              <a:t>Conclude the Observation </a:t>
            </a:r>
            <a:endParaRPr lang="en-US" altLang="zh-CN"/>
          </a:p>
        </p:txBody>
      </p:sp>
      <p:sp>
        <p:nvSpPr>
          <p:cNvPr id="121858" name="文本占位符 118786"/>
          <p:cNvSpPr>
            <a:spLocks noGrp="1"/>
          </p:cNvSpPr>
          <p:nvPr>
            <p:ph idx="1"/>
          </p:nvPr>
        </p:nvSpPr>
        <p:spPr>
          <a:ln/>
        </p:spPr>
        <p:txBody>
          <a:bodyPr anchor="t"/>
          <a:p>
            <a:r>
              <a:rPr lang="en-US" altLang="zh-CN" b="0"/>
              <a:t>Why we need ask the user if he or she has any opinions about the product they just tested and if they have any suggestions about what the company could do to improve the product?</a:t>
            </a:r>
            <a:endParaRPr lang="en-US" altLang="zh-CN" b="0"/>
          </a:p>
          <a:p>
            <a:pPr lvl="1"/>
            <a:r>
              <a:rPr lang="en-US" altLang="zh-CN" b="0"/>
              <a:t>It gives them a chance to express their opinion, which people often want to do.</a:t>
            </a:r>
            <a:endParaRPr lang="en-US" altLang="zh-CN" b="0"/>
          </a:p>
          <a:p>
            <a:pPr lvl="1"/>
            <a:r>
              <a:rPr lang="en-US" altLang="zh-CN" b="0"/>
              <a:t>Users some times have great ideas that you can only collect by asking.</a:t>
            </a:r>
            <a:r>
              <a:rPr lang="en-US" altLang="zh-CN"/>
              <a:t>  </a:t>
            </a:r>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1" name="标题 119809"/>
          <p:cNvSpPr>
            <a:spLocks noGrp="1"/>
          </p:cNvSpPr>
          <p:nvPr>
            <p:ph type="title"/>
          </p:nvPr>
        </p:nvSpPr>
        <p:spPr>
          <a:ln/>
        </p:spPr>
        <p:txBody>
          <a:bodyPr anchor="b"/>
          <a:p>
            <a:r>
              <a:rPr lang="en-US" altLang="zh-CN"/>
              <a:t>6.Analyzing the Observation</a:t>
            </a:r>
            <a:endParaRPr lang="en-US" altLang="zh-CN"/>
          </a:p>
        </p:txBody>
      </p:sp>
      <p:sp>
        <p:nvSpPr>
          <p:cNvPr id="122882" name="文本占位符 119810"/>
          <p:cNvSpPr>
            <a:spLocks noGrp="1"/>
          </p:cNvSpPr>
          <p:nvPr>
            <p:ph idx="1"/>
          </p:nvPr>
        </p:nvSpPr>
        <p:spPr>
          <a:ln/>
        </p:spPr>
        <p:txBody>
          <a:bodyPr anchor="t"/>
          <a:p>
            <a:r>
              <a:rPr lang="en-US" altLang="zh-CN"/>
              <a:t>Establish criteria for critical incidents</a:t>
            </a:r>
            <a:endParaRPr lang="en-US" altLang="zh-CN"/>
          </a:p>
          <a:p>
            <a:r>
              <a:rPr lang="en-US" altLang="zh-CN"/>
              <a:t>View the recorded behavior and write UARS</a:t>
            </a:r>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5" name="标题 120833"/>
          <p:cNvSpPr>
            <a:spLocks noGrp="1"/>
          </p:cNvSpPr>
          <p:nvPr>
            <p:ph type="title"/>
          </p:nvPr>
        </p:nvSpPr>
        <p:spPr>
          <a:ln/>
        </p:spPr>
        <p:txBody>
          <a:bodyPr anchor="b"/>
          <a:p>
            <a:r>
              <a:rPr lang="en-US" altLang="zh-CN" sz="4000"/>
              <a:t>Establish Criteria for Critical Incidents</a:t>
            </a:r>
            <a:endParaRPr lang="en-US" altLang="zh-CN" sz="4000"/>
          </a:p>
        </p:txBody>
      </p:sp>
      <p:sp>
        <p:nvSpPr>
          <p:cNvPr id="123906" name="文本占位符 120834"/>
          <p:cNvSpPr>
            <a:spLocks noGrp="1"/>
          </p:cNvSpPr>
          <p:nvPr>
            <p:ph idx="1"/>
          </p:nvPr>
        </p:nvSpPr>
        <p:spPr>
          <a:xfrm>
            <a:off x="457200" y="1600200"/>
            <a:ext cx="8229600" cy="4781550"/>
          </a:xfrm>
          <a:ln/>
        </p:spPr>
        <p:txBody>
          <a:bodyPr anchor="t"/>
          <a:p>
            <a:pPr>
              <a:lnSpc>
                <a:spcPct val="90000"/>
              </a:lnSpc>
            </a:pPr>
            <a:r>
              <a:rPr lang="zh-CN" altLang="en-US" b="0"/>
              <a:t>“</a:t>
            </a:r>
            <a:r>
              <a:rPr lang="en-US" altLang="zh-CN" b="0"/>
              <a:t>What is a problem for this system?”,Not “What are the problems?”</a:t>
            </a:r>
            <a:endParaRPr lang="en-US" altLang="zh-CN" b="0"/>
          </a:p>
          <a:p>
            <a:pPr>
              <a:lnSpc>
                <a:spcPct val="90000"/>
              </a:lnSpc>
            </a:pPr>
            <a:r>
              <a:rPr lang="en-US" altLang="zh-CN" b="0"/>
              <a:t>Different design situations will generate different criteria for criticality. </a:t>
            </a:r>
            <a:endParaRPr lang="en-US" altLang="zh-CN" b="0"/>
          </a:p>
          <a:p>
            <a:pPr lvl="1">
              <a:lnSpc>
                <a:spcPct val="90000"/>
              </a:lnSpc>
            </a:pPr>
            <a:r>
              <a:rPr lang="en-US" altLang="zh-CN" b="0"/>
              <a:t>walk-up-and-use kiosk at the Olympics</a:t>
            </a:r>
            <a:r>
              <a:rPr lang="en-US" altLang="zh-CN"/>
              <a:t> :limit-of-three criteria </a:t>
            </a:r>
            <a:endParaRPr lang="en-US" altLang="zh-CN"/>
          </a:p>
          <a:p>
            <a:pPr lvl="1">
              <a:lnSpc>
                <a:spcPct val="90000"/>
              </a:lnSpc>
            </a:pPr>
            <a:r>
              <a:rPr lang="en-US" altLang="zh-CN" b="0"/>
              <a:t>data-analysis tool</a:t>
            </a:r>
            <a:r>
              <a:rPr lang="en-US" altLang="zh-CN"/>
              <a:t> </a:t>
            </a:r>
            <a:endParaRPr lang="en-US" altLang="zh-CN" b="0"/>
          </a:p>
          <a:p>
            <a:pPr>
              <a:lnSpc>
                <a:spcPct val="90000"/>
              </a:lnSpc>
            </a:pPr>
            <a:r>
              <a:rPr lang="en-US" altLang="zh-CN" b="0"/>
              <a:t>Some criteria that are useful for systems and are easily prototyped. </a:t>
            </a:r>
            <a:endParaRPr lang="en-US" altLang="zh-CN" b="0"/>
          </a:p>
          <a:p>
            <a:pPr lvl="1">
              <a:lnSpc>
                <a:spcPct val="90000"/>
              </a:lnSpc>
            </a:pPr>
            <a:r>
              <a:rPr lang="en-US" altLang="zh-CN" b="0"/>
              <a:t>no more than about 10 criteria</a:t>
            </a:r>
            <a:r>
              <a:rPr lang="en-US" altLang="zh-CN"/>
              <a:t> </a:t>
            </a:r>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标题 121857"/>
          <p:cNvSpPr>
            <a:spLocks noGrp="1"/>
          </p:cNvSpPr>
          <p:nvPr>
            <p:ph type="title"/>
          </p:nvPr>
        </p:nvSpPr>
        <p:spPr>
          <a:ln/>
        </p:spPr>
        <p:txBody>
          <a:bodyPr anchor="b"/>
          <a:p>
            <a:endParaRPr lang="zh-CN" altLang="en-US" dirty="0"/>
          </a:p>
        </p:txBody>
      </p:sp>
      <p:graphicFrame>
        <p:nvGraphicFramePr>
          <p:cNvPr id="121859" name="内容占位符 121858"/>
          <p:cNvGraphicFramePr/>
          <p:nvPr>
            <p:ph idx="1"/>
          </p:nvPr>
        </p:nvGraphicFramePr>
        <p:xfrm>
          <a:off x="0" y="0"/>
          <a:ext cx="9144000" cy="6670675"/>
        </p:xfrm>
        <a:graphic>
          <a:graphicData uri="http://schemas.openxmlformats.org/drawingml/2006/table">
            <a:tbl>
              <a:tblPr/>
              <a:tblGrid>
                <a:gridCol w="5392738"/>
                <a:gridCol w="3751262"/>
              </a:tblGrid>
              <a:tr h="736600">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a:latin typeface="Times New Roman" panose="02020603050405020304" pitchFamily="18" charset="0"/>
                        </a:rPr>
                        <a:t>Possible Criteria for Problems </a:t>
                      </a:r>
                      <a:endParaRPr lang="en-US" altLang="zh-CN" sz="200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a:latin typeface="Times New Roman" panose="02020603050405020304" pitchFamily="18" charset="0"/>
                        </a:rPr>
                        <a:t>Possible Criteria for Good Features </a:t>
                      </a:r>
                      <a:endParaRPr lang="en-US" altLang="zh-CN" sz="200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accent1"/>
                    </a:solidFill>
                  </a:tcPr>
                </a:tc>
              </a:tr>
              <a:tr h="100647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The user articulates a goal and cannot succeed in attaining that goal within three minutes</a:t>
                      </a:r>
                      <a:endParaRPr lang="en-US" altLang="zh-CN" sz="2000" b="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The user describes something as a positive effect or says that something is really easy.</a:t>
                      </a:r>
                      <a:endParaRPr lang="en-US" altLang="zh-CN" sz="2000" b="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70167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The user articulates a goal, tries several things, and then explicitly gives up. </a:t>
                      </a:r>
                      <a:endParaRPr lang="en-US" altLang="zh-CN" sz="2000" b="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The user expresses happy surprise. </a:t>
                      </a:r>
                      <a:endParaRPr lang="en-US" altLang="zh-CN" sz="2000" b="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161607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The user articulates a goal and has to try more than three things to find the solution. </a:t>
                      </a:r>
                      <a:endParaRPr lang="en-US" altLang="zh-CN" sz="2000" b="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Some previous analysis (e.g., a Heuristic Evaluation) has predicted a usability problem, but this user has no difficulty with that aspect of the system.</a:t>
                      </a:r>
                      <a:endParaRPr lang="en-US" altLang="zh-CN" sz="2000" b="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1041400">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The user does not succeed in a task. That is, there is a difference between what you asked the user to do in the task and what they actually did. </a:t>
                      </a:r>
                      <a:endParaRPr lang="en-US" altLang="zh-CN" sz="2000" b="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0" dirty="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39687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The user expresses distressed surprise. </a:t>
                      </a:r>
                      <a:endParaRPr lang="en-US" altLang="zh-CN" sz="2000" b="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0" dirty="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736600">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The user describes something as a negative effect or says that something is a problem. </a:t>
                      </a:r>
                      <a:endParaRPr lang="en-US" altLang="zh-CN" sz="2000" b="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0" dirty="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chemeClr val="bg1"/>
                    </a:solidFill>
                  </a:tcPr>
                </a:tc>
              </a:tr>
              <a:tr h="434975">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000" b="0">
                          <a:latin typeface="Times New Roman" panose="02020603050405020304" pitchFamily="18" charset="0"/>
                        </a:rPr>
                        <a:t>The user makes a design suggestion.</a:t>
                      </a:r>
                      <a:endParaRPr lang="en-US" altLang="zh-CN" sz="2000" b="0">
                        <a:latin typeface="Times New Roman" panose="02020603050405020304" pitchFamily="18"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000" b="0" dirty="0">
                        <a:latin typeface="Times New Roman" panose="02020603050405020304" pitchFamily="18"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solidFill>
                      <a:schemeClr val="bg1"/>
                    </a:solidFill>
                  </a:tcPr>
                </a:tc>
              </a:tr>
            </a:tbl>
          </a:graphicData>
        </a:graphic>
      </p:graphicFrame>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3" name="标题 122881"/>
          <p:cNvSpPr>
            <a:spLocks noGrp="1"/>
          </p:cNvSpPr>
          <p:nvPr>
            <p:ph type="title"/>
          </p:nvPr>
        </p:nvSpPr>
        <p:spPr>
          <a:ln/>
        </p:spPr>
        <p:txBody>
          <a:bodyPr anchor="b"/>
          <a:p>
            <a:r>
              <a:rPr lang="en-US" altLang="zh-CN" sz="4000"/>
              <a:t>View the Recorded Behavior and Write UARs</a:t>
            </a:r>
            <a:endParaRPr lang="en-US" altLang="zh-CN" sz="4000"/>
          </a:p>
        </p:txBody>
      </p:sp>
      <p:sp>
        <p:nvSpPr>
          <p:cNvPr id="125954" name="文本占位符 122882"/>
          <p:cNvSpPr>
            <a:spLocks noGrp="1"/>
          </p:cNvSpPr>
          <p:nvPr>
            <p:ph idx="1"/>
          </p:nvPr>
        </p:nvSpPr>
        <p:spPr>
          <a:ln/>
        </p:spPr>
        <p:txBody>
          <a:bodyPr anchor="t"/>
          <a:p>
            <a:r>
              <a:rPr lang="en-US" altLang="zh-CN"/>
              <a:t>Evidence for the aspect</a:t>
            </a:r>
            <a:endParaRPr lang="en-US" altLang="zh-CN"/>
          </a:p>
          <a:p>
            <a:r>
              <a:rPr lang="en-US" altLang="zh-CN"/>
              <a:t>Explanation of the aspect</a:t>
            </a:r>
            <a:endParaRPr lang="en-US" altLang="zh-CN"/>
          </a:p>
          <a:p>
            <a:r>
              <a:rPr lang="en-US" altLang="zh-CN"/>
              <a:t>Severity of the problem or benefit of the good feature</a:t>
            </a:r>
            <a:endParaRPr lang="en-US" altLang="zh-CN"/>
          </a:p>
          <a:p>
            <a:r>
              <a:rPr lang="en-US" altLang="zh-CN"/>
              <a:t>Possible solution, including possible trade-offs</a:t>
            </a:r>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标题 123905"/>
          <p:cNvSpPr>
            <a:spLocks noGrp="1"/>
          </p:cNvSpPr>
          <p:nvPr>
            <p:ph type="title"/>
          </p:nvPr>
        </p:nvSpPr>
        <p:spPr>
          <a:ln/>
        </p:spPr>
        <p:txBody>
          <a:bodyPr anchor="b"/>
          <a:p>
            <a:r>
              <a:rPr lang="en-US" altLang="zh-CN"/>
              <a:t>Evidence for the aspect</a:t>
            </a:r>
            <a:endParaRPr lang="en-US" altLang="zh-CN"/>
          </a:p>
        </p:txBody>
      </p:sp>
      <p:sp>
        <p:nvSpPr>
          <p:cNvPr id="126978" name="文本占位符 123906"/>
          <p:cNvSpPr>
            <a:spLocks noGrp="1"/>
          </p:cNvSpPr>
          <p:nvPr>
            <p:ph idx="1"/>
          </p:nvPr>
        </p:nvSpPr>
        <p:spPr>
          <a:ln/>
        </p:spPr>
        <p:txBody>
          <a:bodyPr anchor="t"/>
          <a:p>
            <a:pPr>
              <a:lnSpc>
                <a:spcPct val="90000"/>
              </a:lnSpc>
            </a:pPr>
            <a:r>
              <a:rPr lang="en-US" altLang="zh-CN" sz="2800"/>
              <a:t>Evidence for a critical incident in a think-aloud usability test includes the </a:t>
            </a:r>
            <a:r>
              <a:rPr lang="en-US" altLang="zh-CN" sz="2800" i="1"/>
              <a:t>actual behavior</a:t>
            </a:r>
            <a:r>
              <a:rPr lang="en-US" altLang="zh-CN" sz="2800"/>
              <a:t> of the participant. </a:t>
            </a:r>
            <a:endParaRPr lang="en-US" altLang="zh-CN" sz="2800"/>
          </a:p>
          <a:p>
            <a:pPr lvl="1">
              <a:lnSpc>
                <a:spcPct val="90000"/>
              </a:lnSpc>
            </a:pPr>
            <a:r>
              <a:rPr lang="en-US" altLang="zh-CN" sz="2400"/>
              <a:t>what the user </a:t>
            </a:r>
            <a:r>
              <a:rPr lang="en-US" altLang="zh-CN" sz="2400" i="1"/>
              <a:t>said</a:t>
            </a:r>
            <a:r>
              <a:rPr lang="en-US" altLang="zh-CN" sz="2400"/>
              <a:t> </a:t>
            </a:r>
            <a:endParaRPr lang="en-US" altLang="zh-CN" sz="2400"/>
          </a:p>
          <a:p>
            <a:pPr lvl="1">
              <a:lnSpc>
                <a:spcPct val="90000"/>
              </a:lnSpc>
            </a:pPr>
            <a:r>
              <a:rPr lang="en-US" altLang="zh-CN" sz="2400"/>
              <a:t>what the user </a:t>
            </a:r>
            <a:r>
              <a:rPr lang="en-US" altLang="zh-CN" sz="2400" i="1"/>
              <a:t>did</a:t>
            </a:r>
            <a:r>
              <a:rPr lang="en-US" altLang="zh-CN" sz="2400"/>
              <a:t> </a:t>
            </a:r>
            <a:endParaRPr lang="en-US" altLang="zh-CN" sz="2400"/>
          </a:p>
          <a:p>
            <a:pPr lvl="1">
              <a:lnSpc>
                <a:spcPct val="90000"/>
              </a:lnSpc>
            </a:pPr>
            <a:r>
              <a:rPr lang="en-US" altLang="zh-CN" sz="2400"/>
              <a:t>what the user could have seen </a:t>
            </a:r>
            <a:endParaRPr lang="en-US" altLang="zh-CN" sz="2400"/>
          </a:p>
          <a:p>
            <a:pPr>
              <a:lnSpc>
                <a:spcPct val="90000"/>
              </a:lnSpc>
            </a:pPr>
            <a:r>
              <a:rPr lang="en-US" altLang="zh-CN" sz="2800"/>
              <a:t>replay this incident anytime </a:t>
            </a:r>
            <a:endParaRPr lang="en-US" altLang="zh-CN" sz="2800"/>
          </a:p>
          <a:p>
            <a:pPr>
              <a:lnSpc>
                <a:spcPct val="90000"/>
              </a:lnSpc>
            </a:pPr>
            <a:r>
              <a:rPr lang="en-US" altLang="zh-CN" sz="2800"/>
              <a:t>both the purpose of the user's actions—and the consequences of those actions—should be fairly clear. </a:t>
            </a:r>
            <a:endParaRPr lang="en-US" altLang="zh-CN" sz="2800"/>
          </a:p>
        </p:txBody>
      </p:sp>
      <p:sp>
        <p:nvSpPr>
          <p:cNvPr id="126979" name="矩形 123907"/>
          <p:cNvSpPr/>
          <p:nvPr/>
        </p:nvSpPr>
        <p:spPr>
          <a:xfrm>
            <a:off x="5364163" y="2708275"/>
            <a:ext cx="3168650" cy="8651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b="0" i="0">
                <a:latin typeface="Arial Unicode MS" pitchFamily="2" charset="-122"/>
                <a:ea typeface="Arial Unicode MS" pitchFamily="2" charset="-122"/>
              </a:rPr>
              <a:t>Facts</a:t>
            </a:r>
            <a:r>
              <a:rPr lang="zh-CN" altLang="en-US" sz="2400" b="0" i="0">
                <a:latin typeface="Arial Unicode MS" pitchFamily="2" charset="-122"/>
                <a:ea typeface="Arial Unicode MS" pitchFamily="2" charset="-122"/>
              </a:rPr>
              <a:t>， </a:t>
            </a:r>
            <a:r>
              <a:rPr lang="en-US" altLang="zh-CN" sz="2400" b="0" i="0">
                <a:latin typeface="Arial Unicode MS" pitchFamily="2" charset="-122"/>
                <a:ea typeface="Arial Unicode MS" pitchFamily="2" charset="-122"/>
              </a:rPr>
              <a:t>only the facts</a:t>
            </a:r>
            <a:endParaRPr lang="en-US" altLang="zh-CN" sz="2400" b="0" i="0">
              <a:latin typeface="Arial Unicode MS" pitchFamily="2" charset="-122"/>
              <a:ea typeface="Arial Unicode MS" pitchFamily="2" charset="-122"/>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1" name="标题 124929"/>
          <p:cNvSpPr>
            <a:spLocks noGrp="1"/>
          </p:cNvSpPr>
          <p:nvPr>
            <p:ph type="title"/>
          </p:nvPr>
        </p:nvSpPr>
        <p:spPr>
          <a:ln/>
        </p:spPr>
        <p:txBody>
          <a:bodyPr anchor="b"/>
          <a:p>
            <a:r>
              <a:rPr lang="en-US" altLang="zh-CN"/>
              <a:t>Evidence for the aspect</a:t>
            </a:r>
            <a:endParaRPr lang="en-US" altLang="zh-CN"/>
          </a:p>
        </p:txBody>
      </p:sp>
      <p:sp>
        <p:nvSpPr>
          <p:cNvPr id="128002" name="文本占位符 124930"/>
          <p:cNvSpPr>
            <a:spLocks noGrp="1"/>
          </p:cNvSpPr>
          <p:nvPr>
            <p:ph idx="1"/>
          </p:nvPr>
        </p:nvSpPr>
        <p:spPr>
          <a:ln/>
        </p:spPr>
        <p:txBody>
          <a:bodyPr anchor="t"/>
          <a:p>
            <a:r>
              <a:rPr lang="en-US" altLang="zh-CN"/>
              <a:t>your evidence will start with the user's statement of a goal </a:t>
            </a:r>
            <a:endParaRPr lang="en-US" altLang="zh-CN"/>
          </a:p>
          <a:p>
            <a:pPr lvl="1"/>
            <a:r>
              <a:rPr lang="en-US" altLang="zh-CN"/>
              <a:t>much easier to understand how the interface supported or failed to support </a:t>
            </a:r>
            <a:endParaRPr lang="en-US" altLang="zh-CN"/>
          </a:p>
          <a:p>
            <a:pPr lvl="1"/>
            <a:r>
              <a:rPr lang="en-US" altLang="zh-CN"/>
              <a:t>"I wanna find…" </a:t>
            </a:r>
            <a:endParaRPr lang="en-US" altLang="zh-CN"/>
          </a:p>
          <a:p>
            <a:pPr lvl="1"/>
            <a:r>
              <a:rPr lang="en-US" altLang="zh-CN"/>
              <a:t>"Now, let's try to…" </a:t>
            </a:r>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标题 125953"/>
          <p:cNvSpPr>
            <a:spLocks noGrp="1"/>
          </p:cNvSpPr>
          <p:nvPr>
            <p:ph type="title"/>
          </p:nvPr>
        </p:nvSpPr>
        <p:spPr>
          <a:ln/>
        </p:spPr>
        <p:txBody>
          <a:bodyPr anchor="b"/>
          <a:p>
            <a:r>
              <a:rPr lang="en-US" altLang="zh-CN"/>
              <a:t>Evidence for the aspect</a:t>
            </a:r>
            <a:endParaRPr lang="en-US" altLang="zh-CN"/>
          </a:p>
        </p:txBody>
      </p:sp>
      <p:sp>
        <p:nvSpPr>
          <p:cNvPr id="129026" name="文本占位符 125954"/>
          <p:cNvSpPr>
            <a:spLocks noGrp="1"/>
          </p:cNvSpPr>
          <p:nvPr>
            <p:ph idx="1"/>
          </p:nvPr>
        </p:nvSpPr>
        <p:spPr>
          <a:xfrm>
            <a:off x="457200" y="1600200"/>
            <a:ext cx="8229600" cy="5257800"/>
          </a:xfrm>
          <a:ln/>
        </p:spPr>
        <p:txBody>
          <a:bodyPr anchor="t"/>
          <a:p>
            <a:r>
              <a:rPr lang="en-US" altLang="zh-CN"/>
              <a:t>Sometimes the user will not explicitly voice the goal </a:t>
            </a:r>
            <a:endParaRPr lang="en-US" altLang="zh-CN"/>
          </a:p>
          <a:p>
            <a:pPr lvl="1"/>
            <a:r>
              <a:rPr lang="en-US" altLang="zh-CN"/>
              <a:t>the act of reading the task description would be evidence </a:t>
            </a:r>
            <a:endParaRPr lang="en-US" altLang="zh-CN"/>
          </a:p>
          <a:p>
            <a:r>
              <a:rPr lang="en-US" altLang="zh-CN"/>
              <a:t>Sometimes the system sets the user's goal </a:t>
            </a:r>
            <a:endParaRPr lang="en-US" altLang="zh-CN"/>
          </a:p>
          <a:p>
            <a:pPr lvl="1"/>
            <a:r>
              <a:rPr lang="en-US" altLang="zh-CN"/>
              <a:t>the appearance of a dialog box and the fact that it is moded should be recorded as evidence </a:t>
            </a:r>
            <a:endParaRPr lang="en-US" altLang="zh-CN"/>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49" name="标题 126977"/>
          <p:cNvSpPr>
            <a:spLocks noGrp="1"/>
          </p:cNvSpPr>
          <p:nvPr>
            <p:ph type="title"/>
          </p:nvPr>
        </p:nvSpPr>
        <p:spPr>
          <a:ln/>
        </p:spPr>
        <p:txBody>
          <a:bodyPr anchor="b"/>
          <a:p>
            <a:r>
              <a:rPr lang="en-US" altLang="zh-CN"/>
              <a:t>Explanation of the aspect</a:t>
            </a:r>
            <a:endParaRPr lang="en-US" altLang="zh-CN"/>
          </a:p>
        </p:txBody>
      </p:sp>
      <p:sp>
        <p:nvSpPr>
          <p:cNvPr id="130050" name="文本占位符 126978"/>
          <p:cNvSpPr>
            <a:spLocks noGrp="1"/>
          </p:cNvSpPr>
          <p:nvPr>
            <p:ph idx="1"/>
          </p:nvPr>
        </p:nvSpPr>
        <p:spPr>
          <a:xfrm>
            <a:off x="457200" y="1600200"/>
            <a:ext cx="8229600" cy="4924425"/>
          </a:xfrm>
          <a:ln/>
        </p:spPr>
        <p:txBody>
          <a:bodyPr anchor="t"/>
          <a:p>
            <a:pPr>
              <a:lnSpc>
                <a:spcPct val="90000"/>
              </a:lnSpc>
            </a:pPr>
            <a:r>
              <a:rPr lang="en-US" altLang="zh-CN"/>
              <a:t>your hypothesis about what the user was seeing, interpreting, understanding, or guessing as he or she was performing the acts you record in the evidence </a:t>
            </a:r>
            <a:endParaRPr lang="en-US" altLang="zh-CN"/>
          </a:p>
          <a:p>
            <a:pPr lvl="1">
              <a:lnSpc>
                <a:spcPct val="90000"/>
              </a:lnSpc>
            </a:pPr>
            <a:r>
              <a:rPr lang="en-US" altLang="zh-CN"/>
              <a:t>the observed behavior in the evidence slot</a:t>
            </a:r>
            <a:endParaRPr lang="en-US" altLang="zh-CN"/>
          </a:p>
          <a:p>
            <a:pPr lvl="1">
              <a:lnSpc>
                <a:spcPct val="90000"/>
              </a:lnSpc>
            </a:pPr>
            <a:r>
              <a:rPr lang="en-US" altLang="zh-CN"/>
              <a:t>the user's background knowledge</a:t>
            </a:r>
            <a:endParaRPr lang="en-US" altLang="zh-CN"/>
          </a:p>
          <a:p>
            <a:pPr lvl="1">
              <a:lnSpc>
                <a:spcPct val="90000"/>
              </a:lnSpc>
            </a:pPr>
            <a:r>
              <a:rPr lang="en-US" altLang="zh-CN"/>
              <a:t>how the system actually works </a:t>
            </a:r>
            <a:endParaRPr lang="en-US" altLang="zh-CN"/>
          </a:p>
          <a:p>
            <a:pPr>
              <a:lnSpc>
                <a:spcPct val="90000"/>
              </a:lnSpc>
            </a:pPr>
            <a:r>
              <a:rPr lang="en-US" altLang="zh-CN"/>
              <a:t>Sometimes there will be more than one plausible explanation for the evidence. </a:t>
            </a:r>
            <a:endParaRPr lang="en-US" altLang="zh-CN"/>
          </a:p>
          <a:p>
            <a:pPr lvl="1">
              <a:lnSpc>
                <a:spcPct val="90000"/>
              </a:lnSpc>
            </a:pPr>
            <a:endParaRPr lang="en-US" altLang="zh-CN"/>
          </a:p>
          <a:p>
            <a:pPr lvl="1">
              <a:lnSpc>
                <a:spcPct val="90000"/>
              </a:lnSpc>
            </a:pPr>
            <a:endParaRPr lang="en-US" altLang="zh-CN"/>
          </a:p>
          <a:p>
            <a:pPr lvl="1">
              <a:lnSpc>
                <a:spcPct val="90000"/>
              </a:lnSpc>
            </a:pPr>
            <a:endParaRPr lang="zh-CN"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3" name="标题 128001"/>
          <p:cNvSpPr>
            <a:spLocks noGrp="1"/>
          </p:cNvSpPr>
          <p:nvPr>
            <p:ph type="title"/>
          </p:nvPr>
        </p:nvSpPr>
        <p:spPr>
          <a:ln/>
        </p:spPr>
        <p:txBody>
          <a:bodyPr anchor="b"/>
          <a:p>
            <a:r>
              <a:rPr lang="en-US" altLang="zh-CN" sz="4000"/>
              <a:t>Severity of the problem or benefit of the good feature</a:t>
            </a:r>
            <a:endParaRPr lang="en-US" altLang="zh-CN" sz="4000"/>
          </a:p>
        </p:txBody>
      </p:sp>
      <p:sp>
        <p:nvSpPr>
          <p:cNvPr id="131074" name="文本占位符 128002"/>
          <p:cNvSpPr>
            <a:spLocks noGrp="1"/>
          </p:cNvSpPr>
          <p:nvPr>
            <p:ph idx="1"/>
          </p:nvPr>
        </p:nvSpPr>
        <p:spPr>
          <a:ln/>
        </p:spPr>
        <p:txBody>
          <a:bodyPr anchor="t"/>
          <a:p>
            <a:r>
              <a:rPr lang="en-US" altLang="zh-CN"/>
              <a:t>severity can be related to the criteria used to identify the incident as critical. </a:t>
            </a:r>
            <a:endParaRPr lang="en-US" altLang="zh-CN"/>
          </a:p>
          <a:p>
            <a:pPr lvl="1"/>
            <a:r>
              <a:rPr lang="en-US" altLang="zh-CN"/>
              <a:t>the user explicitly giving up on a task is probably more severe than the user expressing distressed surprise and moving on </a:t>
            </a:r>
            <a:endParaRPr lang="en-US" altLang="zh-CN"/>
          </a:p>
          <a:p>
            <a:r>
              <a:rPr lang="en-US" altLang="zh-CN"/>
              <a:t>varies with the design situation </a:t>
            </a:r>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6385" name="图片 15361" descr="邮箱"/>
          <p:cNvPicPr>
            <a:picLocks noChangeAspect="1"/>
          </p:cNvPicPr>
          <p:nvPr/>
        </p:nvPicPr>
        <p:blipFill>
          <a:blip r:embed="rId1"/>
          <a:stretch>
            <a:fillRect/>
          </a:stretch>
        </p:blipFill>
        <p:spPr>
          <a:xfrm>
            <a:off x="0" y="476250"/>
            <a:ext cx="9144000" cy="1955800"/>
          </a:xfrm>
          <a:prstGeom prst="rect">
            <a:avLst/>
          </a:prstGeom>
          <a:noFill/>
          <a:ln w="9525">
            <a:noFill/>
          </a:ln>
        </p:spPr>
      </p:pic>
      <p:grpSp>
        <p:nvGrpSpPr>
          <p:cNvPr id="15363" name="组合 15362"/>
          <p:cNvGrpSpPr/>
          <p:nvPr/>
        </p:nvGrpSpPr>
        <p:grpSpPr>
          <a:xfrm>
            <a:off x="684213" y="3860800"/>
            <a:ext cx="7129462" cy="2447925"/>
            <a:chOff x="0" y="0"/>
            <a:chExt cx="4491" cy="1542"/>
          </a:xfrm>
        </p:grpSpPr>
        <p:pic>
          <p:nvPicPr>
            <p:cNvPr id="16387" name="图片 15363"/>
            <p:cNvPicPr>
              <a:picLocks noChangeAspect="1"/>
            </p:cNvPicPr>
            <p:nvPr/>
          </p:nvPicPr>
          <p:blipFill>
            <a:blip r:embed="rId2"/>
            <a:stretch>
              <a:fillRect/>
            </a:stretch>
          </p:blipFill>
          <p:spPr>
            <a:xfrm>
              <a:off x="0" y="0"/>
              <a:ext cx="4491" cy="1536"/>
            </a:xfrm>
            <a:prstGeom prst="rect">
              <a:avLst/>
            </a:prstGeom>
            <a:noFill/>
            <a:ln w="9525">
              <a:noFill/>
            </a:ln>
          </p:spPr>
        </p:pic>
        <p:sp>
          <p:nvSpPr>
            <p:cNvPr id="16388" name="椭圆形标注 15364"/>
            <p:cNvSpPr/>
            <p:nvPr/>
          </p:nvSpPr>
          <p:spPr>
            <a:xfrm>
              <a:off x="317" y="272"/>
              <a:ext cx="2722" cy="1270"/>
            </a:xfrm>
            <a:prstGeom prst="wedgeEllipseCallout">
              <a:avLst>
                <a:gd name="adj1" fmla="val 41329"/>
                <a:gd name="adj2" fmla="val -210630"/>
              </a:avLst>
            </a:prstGeom>
            <a:noFill/>
            <a:ln w="57150" cap="flat" cmpd="sng">
              <a:solidFill>
                <a:srgbClr val="FF0000"/>
              </a:solidFill>
              <a:prstDash val="solid"/>
              <a:miter/>
              <a:headEnd type="none" w="med" len="med"/>
              <a:tailEnd type="none" w="med" len="med"/>
            </a:ln>
          </p:spPr>
          <p:txBody>
            <a:bodyPr anchor="t"/>
            <a:p>
              <a:pPr algn="ctr"/>
              <a:endParaRPr lang="zh-CN" altLang="en-US" dirty="0">
                <a:latin typeface="Verdana" panose="020B0604030504040204" pitchFamily="34" charset="0"/>
                <a:ea typeface="宋体" panose="02010600030101010101" pitchFamily="2" charset="-122"/>
              </a:endParaRPr>
            </a:p>
          </p:txBody>
        </p:sp>
      </p:grpSp>
      <p:grpSp>
        <p:nvGrpSpPr>
          <p:cNvPr id="15370" name="组合 15369"/>
          <p:cNvGrpSpPr/>
          <p:nvPr/>
        </p:nvGrpSpPr>
        <p:grpSpPr>
          <a:xfrm>
            <a:off x="5724525" y="2636838"/>
            <a:ext cx="3240088" cy="1800225"/>
            <a:chOff x="3515" y="1616"/>
            <a:chExt cx="2041" cy="1134"/>
          </a:xfrm>
        </p:grpSpPr>
        <p:pic>
          <p:nvPicPr>
            <p:cNvPr id="16390" name="图片 15367"/>
            <p:cNvPicPr>
              <a:picLocks noChangeAspect="1"/>
            </p:cNvPicPr>
            <p:nvPr/>
          </p:nvPicPr>
          <p:blipFill>
            <a:blip r:embed="rId3"/>
            <a:stretch>
              <a:fillRect/>
            </a:stretch>
          </p:blipFill>
          <p:spPr>
            <a:xfrm>
              <a:off x="3515" y="1616"/>
              <a:ext cx="2041" cy="1134"/>
            </a:xfrm>
            <a:prstGeom prst="rect">
              <a:avLst/>
            </a:prstGeom>
            <a:noFill/>
            <a:ln w="9525">
              <a:noFill/>
            </a:ln>
          </p:spPr>
        </p:pic>
        <p:sp>
          <p:nvSpPr>
            <p:cNvPr id="16391" name="椭圆 15368"/>
            <p:cNvSpPr/>
            <p:nvPr/>
          </p:nvSpPr>
          <p:spPr>
            <a:xfrm>
              <a:off x="3561" y="1979"/>
              <a:ext cx="1406" cy="408"/>
            </a:xfrm>
            <a:prstGeom prst="ellipse">
              <a:avLst/>
            </a:prstGeom>
            <a:noFill/>
            <a:ln w="38100" cap="flat" cmpd="sng">
              <a:solidFill>
                <a:schemeClr val="tx2"/>
              </a:solidFill>
              <a:prstDash val="solid"/>
              <a:round/>
              <a:headEnd type="none" w="med" len="med"/>
              <a:tailEnd type="none" w="med" len="med"/>
            </a:ln>
          </p:spPr>
          <p:txBody>
            <a:bodyPr anchor="t"/>
            <a:p>
              <a:endParaRPr lang="zh-CN" altLang="en-US">
                <a:latin typeface="Verdana" panose="020B0604030504040204" pitchFamily="34"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5363"/>
                                        </p:tgtEl>
                                        <p:attrNameLst>
                                          <p:attrName>style.visibility</p:attrName>
                                        </p:attrNameLst>
                                      </p:cBhvr>
                                      <p:to>
                                        <p:strVal val="visible"/>
                                      </p:to>
                                    </p:set>
                                    <p:animEffect transition="in" filter="wipe(up)">
                                      <p:cBhvr>
                                        <p:cTn id="7" dur="500"/>
                                        <p:tgtEl>
                                          <p:spTgt spid="1536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xit" presetSubtype="10" fill="hold" nodeType="clickEffect">
                                  <p:stCondLst>
                                    <p:cond delay="0"/>
                                  </p:stCondLst>
                                  <p:childTnLst>
                                    <p:animEffect transition="out" filter="checkerboard(across)">
                                      <p:cBhvr>
                                        <p:cTn id="11" dur="500"/>
                                        <p:tgtEl>
                                          <p:spTgt spid="15363"/>
                                        </p:tgtEl>
                                      </p:cBhvr>
                                    </p:animEffect>
                                    <p:set>
                                      <p:cBhvr>
                                        <p:cTn id="12" dur="1" fill="hold">
                                          <p:stCondLst>
                                            <p:cond delay="499"/>
                                          </p:stCondLst>
                                        </p:cTn>
                                        <p:tgtEl>
                                          <p:spTgt spid="1536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5370"/>
                                        </p:tgtEl>
                                        <p:attrNameLst>
                                          <p:attrName>style.visibility</p:attrName>
                                        </p:attrNameLst>
                                      </p:cBhvr>
                                      <p:to>
                                        <p:strVal val="visible"/>
                                      </p:to>
                                    </p:set>
                                    <p:animEffect transition="in" filter="blinds(horizontal)">
                                      <p:cBhvr>
                                        <p:cTn id="17" dur="500"/>
                                        <p:tgtEl>
                                          <p:spTgt spid="153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7" name="标题 129025"/>
          <p:cNvSpPr>
            <a:spLocks noGrp="1"/>
          </p:cNvSpPr>
          <p:nvPr>
            <p:ph type="title"/>
          </p:nvPr>
        </p:nvSpPr>
        <p:spPr>
          <a:ln/>
        </p:spPr>
        <p:txBody>
          <a:bodyPr anchor="b"/>
          <a:p>
            <a:r>
              <a:rPr lang="en-US" altLang="zh-CN" sz="4000"/>
              <a:t>Possible solution, including possible trade-offs</a:t>
            </a:r>
            <a:endParaRPr lang="en-US" altLang="zh-CN" sz="4000"/>
          </a:p>
        </p:txBody>
      </p:sp>
      <p:sp>
        <p:nvSpPr>
          <p:cNvPr id="132098" name="文本占位符 129026"/>
          <p:cNvSpPr>
            <a:spLocks noGrp="1"/>
          </p:cNvSpPr>
          <p:nvPr>
            <p:ph idx="1"/>
          </p:nvPr>
        </p:nvSpPr>
        <p:spPr>
          <a:ln/>
        </p:spPr>
        <p:txBody>
          <a:bodyPr anchor="t"/>
          <a:p>
            <a:r>
              <a:rPr lang="en-US" altLang="zh-CN" sz="2800"/>
              <a:t>In general, a solution to a usability problem comes from supporting the user's goals more directly. </a:t>
            </a:r>
            <a:endParaRPr lang="en-US" altLang="zh-CN" sz="2800"/>
          </a:p>
          <a:p>
            <a:r>
              <a:rPr lang="en-US" altLang="zh-CN" sz="2800"/>
              <a:t>Ask yourself </a:t>
            </a:r>
            <a:endParaRPr lang="en-US" altLang="zh-CN" sz="2800"/>
          </a:p>
          <a:p>
            <a:pPr lvl="1"/>
            <a:r>
              <a:rPr lang="en-US" altLang="zh-CN" sz="2400"/>
              <a:t>if the goal is supported by the system</a:t>
            </a:r>
            <a:endParaRPr lang="en-US" altLang="zh-CN" sz="2400"/>
          </a:p>
          <a:p>
            <a:pPr lvl="1"/>
            <a:r>
              <a:rPr lang="en-US" altLang="zh-CN" sz="2400"/>
              <a:t>if not, why not? </a:t>
            </a:r>
            <a:endParaRPr lang="en-US" altLang="zh-CN" sz="2400"/>
          </a:p>
          <a:p>
            <a:pPr lvl="1"/>
            <a:r>
              <a:rPr lang="en-US" altLang="zh-CN" sz="2400"/>
              <a:t>what it was about the system that guided the user to form an unreasonable goal.  </a:t>
            </a:r>
            <a:endParaRPr lang="en-US" altLang="zh-CN" sz="2400"/>
          </a:p>
          <a:p>
            <a:r>
              <a:rPr lang="en-US" altLang="zh-CN" sz="2800"/>
              <a:t>Sometimes users will generate solutions themselves </a:t>
            </a:r>
            <a:endParaRPr lang="en-US" altLang="zh-CN" sz="280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1" name="标题 130049"/>
          <p:cNvSpPr>
            <a:spLocks noGrp="1"/>
          </p:cNvSpPr>
          <p:nvPr>
            <p:ph type="title"/>
          </p:nvPr>
        </p:nvSpPr>
        <p:spPr>
          <a:ln/>
        </p:spPr>
        <p:txBody>
          <a:bodyPr anchor="b"/>
          <a:p>
            <a:r>
              <a:rPr lang="en-US" altLang="zh-CN"/>
              <a:t>7.Finding possible Redesigns</a:t>
            </a:r>
            <a:endParaRPr lang="en-US" altLang="zh-CN"/>
          </a:p>
        </p:txBody>
      </p:sp>
      <p:sp>
        <p:nvSpPr>
          <p:cNvPr id="133122" name="文本占位符 130050"/>
          <p:cNvSpPr>
            <a:spLocks noGrp="1"/>
          </p:cNvSpPr>
          <p:nvPr>
            <p:ph idx="1"/>
          </p:nvPr>
        </p:nvSpPr>
        <p:spPr>
          <a:ln/>
        </p:spPr>
        <p:txBody>
          <a:bodyPr anchor="t"/>
          <a:p>
            <a:r>
              <a:rPr lang="en-US" altLang="zh-CN"/>
              <a:t>Relate different usability aspects</a:t>
            </a:r>
            <a:endParaRPr lang="en-US" altLang="zh-CN"/>
          </a:p>
          <a:p>
            <a:r>
              <a:rPr lang="en-US" altLang="zh-CN"/>
              <a:t>Determine possible solutions</a:t>
            </a:r>
            <a:endParaRPr lang="en-US" altLang="zh-CN"/>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5" name="标题 131073"/>
          <p:cNvSpPr>
            <a:spLocks noGrp="1"/>
          </p:cNvSpPr>
          <p:nvPr>
            <p:ph type="title"/>
          </p:nvPr>
        </p:nvSpPr>
        <p:spPr>
          <a:ln/>
        </p:spPr>
        <p:txBody>
          <a:bodyPr anchor="b"/>
          <a:p>
            <a:r>
              <a:rPr lang="en-US" altLang="zh-CN"/>
              <a:t>Relate different usability aspects</a:t>
            </a:r>
            <a:endParaRPr lang="en-US" altLang="zh-CN"/>
          </a:p>
        </p:txBody>
      </p:sp>
      <p:sp>
        <p:nvSpPr>
          <p:cNvPr id="134146" name="文本占位符 131074"/>
          <p:cNvSpPr>
            <a:spLocks noGrp="1"/>
          </p:cNvSpPr>
          <p:nvPr>
            <p:ph idx="1"/>
          </p:nvPr>
        </p:nvSpPr>
        <p:spPr>
          <a:ln/>
        </p:spPr>
        <p:txBody>
          <a:bodyPr anchor="t"/>
          <a:p>
            <a:r>
              <a:rPr lang="en-US" altLang="zh-CN"/>
              <a:t>look for users' similar goals</a:t>
            </a:r>
            <a:endParaRPr lang="en-US" altLang="zh-CN"/>
          </a:p>
          <a:p>
            <a:pPr lvl="1"/>
            <a:r>
              <a:rPr lang="en-US" altLang="zh-CN"/>
              <a:t>The same action on different objects</a:t>
            </a:r>
            <a:endParaRPr lang="en-US" altLang="zh-CN"/>
          </a:p>
          <a:p>
            <a:pPr lvl="1"/>
            <a:r>
              <a:rPr lang="en-US" altLang="zh-CN"/>
              <a:t>a string of different actions on the same object </a:t>
            </a:r>
            <a:endParaRPr lang="en-US" altLang="zh-CN"/>
          </a:p>
          <a:p>
            <a:r>
              <a:rPr lang="en-US" altLang="zh-CN"/>
              <a:t>This integration with other applications </a:t>
            </a:r>
            <a:endParaRPr lang="en-US" altLang="zh-CN"/>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69" name="标题 132097"/>
          <p:cNvSpPr>
            <a:spLocks noGrp="1"/>
          </p:cNvSpPr>
          <p:nvPr>
            <p:ph type="title"/>
          </p:nvPr>
        </p:nvSpPr>
        <p:spPr>
          <a:ln/>
        </p:spPr>
        <p:txBody>
          <a:bodyPr anchor="b"/>
          <a:p>
            <a:r>
              <a:rPr lang="en-US" altLang="zh-CN"/>
              <a:t>Determine possible solutions</a:t>
            </a:r>
            <a:endParaRPr lang="en-US" altLang="zh-CN"/>
          </a:p>
        </p:txBody>
      </p:sp>
      <p:sp>
        <p:nvSpPr>
          <p:cNvPr id="135170" name="文本占位符 132098"/>
          <p:cNvSpPr>
            <a:spLocks noGrp="1"/>
          </p:cNvSpPr>
          <p:nvPr>
            <p:ph idx="1"/>
          </p:nvPr>
        </p:nvSpPr>
        <p:spPr>
          <a:ln/>
        </p:spPr>
        <p:txBody>
          <a:bodyPr anchor="t"/>
          <a:p>
            <a:r>
              <a:rPr lang="en-US" altLang="zh-CN"/>
              <a:t>As with the solutions for individual UARs, the solution to most usability problems comes from supporting the user's goals more directly. </a:t>
            </a:r>
            <a:endParaRPr lang="en-US" altLang="zh-CN"/>
          </a:p>
          <a:p>
            <a:r>
              <a:rPr lang="en-US" altLang="zh-CN"/>
              <a:t>generate other possible integration requirements.</a:t>
            </a:r>
            <a:endParaRPr lang="en-US" altLang="zh-CN"/>
          </a:p>
          <a:p>
            <a:r>
              <a:rPr lang="en-US" altLang="zh-CN"/>
              <a:t>check your ideas with a quick Heuristic Evaluation  </a:t>
            </a:r>
            <a:endParaRPr lang="en-US" altLang="zh-CN"/>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3" name="标题 133121"/>
          <p:cNvSpPr>
            <a:spLocks noGrp="1"/>
          </p:cNvSpPr>
          <p:nvPr>
            <p:ph type="title"/>
          </p:nvPr>
        </p:nvSpPr>
        <p:spPr>
          <a:ln/>
        </p:spPr>
        <p:txBody>
          <a:bodyPr anchor="b"/>
          <a:p>
            <a:r>
              <a:rPr lang="en-US" altLang="zh-CN"/>
              <a:t>8.Writing a Summarizing Report</a:t>
            </a:r>
            <a:endParaRPr lang="en-US" altLang="zh-CN"/>
          </a:p>
        </p:txBody>
      </p:sp>
      <p:sp>
        <p:nvSpPr>
          <p:cNvPr id="136194" name="文本占位符 133122"/>
          <p:cNvSpPr>
            <a:spLocks noGrp="1"/>
          </p:cNvSpPr>
          <p:nvPr>
            <p:ph idx="1"/>
          </p:nvPr>
        </p:nvSpPr>
        <p:spPr>
          <a:ln/>
        </p:spPr>
        <p:txBody>
          <a:bodyPr anchor="t"/>
          <a:p>
            <a:r>
              <a:rPr lang="en-US" altLang="zh-CN" sz="2800" b="0"/>
              <a:t>Three levels of severity </a:t>
            </a:r>
            <a:endParaRPr lang="en-US" altLang="zh-CN" sz="2800" b="0"/>
          </a:p>
          <a:p>
            <a:pPr lvl="1"/>
            <a:r>
              <a:rPr lang="en-US" altLang="zh-CN" sz="2400" b="0"/>
              <a:t>This usability aspect MUST be fixed before the product is shipped, or the product will be unusable for the customers. </a:t>
            </a:r>
            <a:endParaRPr lang="en-US" altLang="zh-CN" sz="2400" b="0"/>
          </a:p>
          <a:p>
            <a:pPr lvl="1"/>
            <a:r>
              <a:rPr lang="en-US" altLang="zh-CN" sz="2400" b="0"/>
              <a:t>This usability problem SHOULD be fixed—even if it means expending some resources to do so. </a:t>
            </a:r>
            <a:endParaRPr lang="en-US" altLang="zh-CN" sz="2400" b="0"/>
          </a:p>
          <a:p>
            <a:pPr lvl="1"/>
            <a:r>
              <a:rPr lang="en-US" altLang="zh-CN" sz="2400" b="0"/>
              <a:t>It is DESIRABLE that this usability problem be fixed before the product is released—but only if the effort to do so is trivial (that is, if the fix costs practically nothing). </a:t>
            </a:r>
            <a:endParaRPr lang="en-US" altLang="zh-CN" sz="2400" b="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7" name="标题 134145"/>
          <p:cNvSpPr>
            <a:spLocks noGrp="1"/>
          </p:cNvSpPr>
          <p:nvPr>
            <p:ph type="title"/>
          </p:nvPr>
        </p:nvSpPr>
        <p:spPr>
          <a:ln/>
        </p:spPr>
        <p:txBody>
          <a:bodyPr anchor="b"/>
          <a:p>
            <a:r>
              <a:rPr lang="en-US" altLang="zh-CN" sz="4000"/>
              <a:t>7.6 Think-Aloud Testing vs. Heuristic Evaluation</a:t>
            </a:r>
            <a:endParaRPr lang="en-US" altLang="zh-CN" sz="4000"/>
          </a:p>
        </p:txBody>
      </p:sp>
      <p:pic>
        <p:nvPicPr>
          <p:cNvPr id="137218" name="图片 134146" descr="gif024"/>
          <p:cNvPicPr>
            <a:picLocks noChangeAspect="1"/>
          </p:cNvPicPr>
          <p:nvPr/>
        </p:nvPicPr>
        <p:blipFill>
          <a:blip r:embed="rId1"/>
          <a:stretch>
            <a:fillRect/>
          </a:stretch>
        </p:blipFill>
        <p:spPr>
          <a:xfrm>
            <a:off x="3851275" y="2349500"/>
            <a:ext cx="1541463" cy="3754438"/>
          </a:xfrm>
          <a:prstGeom prst="rect">
            <a:avLst/>
          </a:prstGeom>
          <a:noFill/>
          <a:ln w="9525">
            <a:noFill/>
          </a:ln>
        </p:spPr>
      </p:pic>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1" name="标题 135169"/>
          <p:cNvSpPr>
            <a:spLocks noGrp="1"/>
          </p:cNvSpPr>
          <p:nvPr>
            <p:ph type="title"/>
          </p:nvPr>
        </p:nvSpPr>
        <p:spPr>
          <a:ln/>
        </p:spPr>
        <p:txBody>
          <a:bodyPr anchor="b"/>
          <a:p>
            <a:r>
              <a:rPr lang="en-US" altLang="zh-CN" sz="4000"/>
              <a:t>Think-Aloud Testing vs. Heuristic Evaluation </a:t>
            </a:r>
            <a:endParaRPr lang="en-US" altLang="zh-CN" sz="4000"/>
          </a:p>
        </p:txBody>
      </p:sp>
      <p:sp>
        <p:nvSpPr>
          <p:cNvPr id="138242" name="文本占位符 135170"/>
          <p:cNvSpPr>
            <a:spLocks noGrp="1"/>
          </p:cNvSpPr>
          <p:nvPr>
            <p:ph idx="1"/>
          </p:nvPr>
        </p:nvSpPr>
        <p:spPr>
          <a:ln/>
        </p:spPr>
        <p:txBody>
          <a:bodyPr anchor="t"/>
          <a:p>
            <a:r>
              <a:rPr lang="en-US" altLang="zh-CN" b="0"/>
              <a:t>Many usability aspects identified in HE are confirmed in Think-Aloud usability tests.</a:t>
            </a:r>
            <a:endParaRPr lang="en-US" altLang="zh-CN" b="0"/>
          </a:p>
          <a:p>
            <a:r>
              <a:rPr lang="en-US" altLang="zh-CN" b="0"/>
              <a:t>these techniques do not overlap completely and are best used in concert with each other.</a:t>
            </a:r>
            <a:r>
              <a:rPr lang="en-US" altLang="zh-CN"/>
              <a:t> </a:t>
            </a:r>
            <a:endParaRPr lang="en-US" altLang="zh-CN"/>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5" name="标题 136193"/>
          <p:cNvSpPr>
            <a:spLocks noGrp="1"/>
          </p:cNvSpPr>
          <p:nvPr>
            <p:ph type="title"/>
          </p:nvPr>
        </p:nvSpPr>
        <p:spPr>
          <a:ln/>
        </p:spPr>
        <p:txBody>
          <a:bodyPr anchor="b"/>
          <a:p>
            <a:r>
              <a:rPr lang="en-US" altLang="zh-CN" sz="4000"/>
              <a:t>"False Alarms" vs. True Problems </a:t>
            </a:r>
            <a:endParaRPr lang="en-US" altLang="zh-CN" sz="4000"/>
          </a:p>
        </p:txBody>
      </p:sp>
      <p:sp>
        <p:nvSpPr>
          <p:cNvPr id="139266" name="文本占位符 136194"/>
          <p:cNvSpPr>
            <a:spLocks noGrp="1"/>
          </p:cNvSpPr>
          <p:nvPr>
            <p:ph idx="1"/>
          </p:nvPr>
        </p:nvSpPr>
        <p:spPr>
          <a:ln/>
        </p:spPr>
        <p:txBody>
          <a:bodyPr anchor="t"/>
          <a:p>
            <a:r>
              <a:rPr lang="en-US" altLang="zh-CN" b="0"/>
              <a:t>Two rules of thumb to apply to usability problems that have been identified in heuristic evaluation but not confirmed as such in think-aloud tests. </a:t>
            </a:r>
            <a:endParaRPr lang="en-US" altLang="zh-CN" b="0"/>
          </a:p>
          <a:p>
            <a:pPr lvl="1"/>
            <a:r>
              <a:rPr lang="en-US" altLang="zh-CN" b="0"/>
              <a:t>review the observations of the think-aloud data specifically to see if the situation that the HE UAR refers to did indeed arise during the test.</a:t>
            </a:r>
            <a:r>
              <a:rPr lang="en-US" altLang="zh-CN"/>
              <a:t> </a:t>
            </a:r>
            <a:endParaRPr lang="en-US" altLang="zh-CN"/>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89" name="标题 137217"/>
          <p:cNvSpPr>
            <a:spLocks noGrp="1"/>
          </p:cNvSpPr>
          <p:nvPr>
            <p:ph type="title"/>
          </p:nvPr>
        </p:nvSpPr>
        <p:spPr>
          <a:ln/>
        </p:spPr>
        <p:txBody>
          <a:bodyPr anchor="b"/>
          <a:p>
            <a:r>
              <a:rPr lang="en-US" altLang="zh-CN" sz="4000"/>
              <a:t>"False Alarms" vs. True Problems </a:t>
            </a:r>
            <a:endParaRPr lang="en-US" altLang="zh-CN" sz="4000"/>
          </a:p>
        </p:txBody>
      </p:sp>
      <p:sp>
        <p:nvSpPr>
          <p:cNvPr id="140290" name="文本占位符 137218"/>
          <p:cNvSpPr>
            <a:spLocks noGrp="1"/>
          </p:cNvSpPr>
          <p:nvPr>
            <p:ph idx="1"/>
          </p:nvPr>
        </p:nvSpPr>
        <p:spPr>
          <a:ln/>
        </p:spPr>
        <p:txBody>
          <a:bodyPr anchor="t"/>
          <a:p>
            <a:pPr>
              <a:lnSpc>
                <a:spcPct val="90000"/>
              </a:lnSpc>
            </a:pPr>
            <a:r>
              <a:rPr lang="en-US" altLang="zh-CN" sz="2800" b="0"/>
              <a:t>Two rules of thumb to apply to usability problems that have been identified in heuristic evaluation but not confirmed as such in think-aloud tests. </a:t>
            </a:r>
            <a:endParaRPr lang="en-US" altLang="zh-CN" sz="2800" b="0"/>
          </a:p>
          <a:p>
            <a:pPr lvl="1">
              <a:lnSpc>
                <a:spcPct val="90000"/>
              </a:lnSpc>
            </a:pPr>
            <a:r>
              <a:rPr lang="en-US" altLang="zh-CN" sz="2400" b="0"/>
              <a:t>In particular, if the system you are designing is one that real users will use regularly (such as a word processor or spreadsheet), problems predicted by the Flexibility and Efficiency of Use heuristic should be acted upon—even if they do not show up in the think-aloud tests. That heuristic predicts usability for skilled users, not new users, and think-aloud tests typically will not provide data for that type of user. </a:t>
            </a:r>
            <a:endParaRPr lang="en-US" altLang="zh-CN" sz="2400" b="0"/>
          </a:p>
          <a:p>
            <a:pPr>
              <a:lnSpc>
                <a:spcPct val="90000"/>
              </a:lnSpc>
            </a:pPr>
            <a:endParaRPr lang="zh-CN" altLang="en-US" sz="280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7" name="标题 139265"/>
          <p:cNvSpPr>
            <a:spLocks noGrp="1"/>
          </p:cNvSpPr>
          <p:nvPr>
            <p:ph type="title"/>
          </p:nvPr>
        </p:nvSpPr>
        <p:spPr>
          <a:ln/>
        </p:spPr>
        <p:txBody>
          <a:bodyPr anchor="b"/>
          <a:p>
            <a:r>
              <a:rPr lang="en-US" altLang="zh-CN" sz="4000"/>
              <a:t>Think-Aloud Usability Tests Can Show Things HEs Can't Show </a:t>
            </a:r>
            <a:endParaRPr lang="en-US" altLang="zh-CN" sz="4000"/>
          </a:p>
        </p:txBody>
      </p:sp>
      <p:sp>
        <p:nvSpPr>
          <p:cNvPr id="142338" name="文本占位符 139266"/>
          <p:cNvSpPr>
            <a:spLocks noGrp="1"/>
          </p:cNvSpPr>
          <p:nvPr>
            <p:ph idx="1"/>
          </p:nvPr>
        </p:nvSpPr>
        <p:spPr>
          <a:ln/>
        </p:spPr>
        <p:txBody>
          <a:bodyPr anchor="t"/>
          <a:p>
            <a:pPr>
              <a:lnSpc>
                <a:spcPct val="90000"/>
              </a:lnSpc>
            </a:pPr>
            <a:r>
              <a:rPr lang="en-US" altLang="zh-CN" sz="2800" b="0"/>
              <a:t>When an HE is done using a paper prototype (i.e., just sketches of a design), it cannot identify problems with the dynamics of the system.</a:t>
            </a:r>
            <a:r>
              <a:rPr lang="en-US" altLang="zh-CN" sz="2800"/>
              <a:t> </a:t>
            </a:r>
            <a:endParaRPr lang="en-US" altLang="zh-CN" sz="2800"/>
          </a:p>
          <a:p>
            <a:pPr>
              <a:lnSpc>
                <a:spcPct val="90000"/>
              </a:lnSpc>
            </a:pPr>
            <a:r>
              <a:rPr lang="en-US" altLang="zh-CN" sz="2800" b="0"/>
              <a:t>In practice, HEs are typically done without framing the analysis in terms of a real-world task, whereas think-aloud tests typically try to simulate real task situations as closely as possible. </a:t>
            </a:r>
            <a:endParaRPr lang="en-US" altLang="zh-CN" sz="2800" b="0"/>
          </a:p>
          <a:p>
            <a:pPr>
              <a:lnSpc>
                <a:spcPct val="90000"/>
              </a:lnSpc>
            </a:pPr>
            <a:r>
              <a:rPr lang="en-US" altLang="zh-CN" sz="2800" b="0"/>
              <a:t>It is a certainty that users do things would never be predicted by any analytic technique available.</a:t>
            </a:r>
            <a:r>
              <a:rPr lang="en-US" altLang="zh-CN" sz="2800"/>
              <a:t> </a:t>
            </a:r>
            <a:endParaRPr lang="en-US" altLang="zh-CN" sz="2800" b="0"/>
          </a:p>
          <a:p>
            <a:pPr>
              <a:lnSpc>
                <a:spcPct val="90000"/>
              </a:lnSpc>
            </a:pPr>
            <a:endParaRPr lang="en-US" altLang="zh-CN" sz="2800" b="0"/>
          </a:p>
          <a:p>
            <a:pPr>
              <a:lnSpc>
                <a:spcPct val="90000"/>
              </a:lnSpc>
            </a:pPr>
            <a:endParaRPr lang="zh-CN" altLang="en-US" sz="2400" b="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409" name="图片 142339" descr="Scecond"/>
          <p:cNvPicPr>
            <a:picLocks noChangeAspect="1"/>
          </p:cNvPicPr>
          <p:nvPr/>
        </p:nvPicPr>
        <p:blipFill>
          <a:blip r:embed="rId1"/>
          <a:stretch>
            <a:fillRect/>
          </a:stretch>
        </p:blipFill>
        <p:spPr>
          <a:xfrm>
            <a:off x="2411413" y="260350"/>
            <a:ext cx="4505325" cy="3381375"/>
          </a:xfrm>
          <a:prstGeom prst="rect">
            <a:avLst/>
          </a:prstGeom>
          <a:noFill/>
          <a:ln w="9525">
            <a:noFill/>
          </a:ln>
        </p:spPr>
      </p:pic>
      <p:pic>
        <p:nvPicPr>
          <p:cNvPr id="17410" name="图片 142340" descr="Third"/>
          <p:cNvPicPr>
            <a:picLocks noChangeAspect="1"/>
          </p:cNvPicPr>
          <p:nvPr/>
        </p:nvPicPr>
        <p:blipFill>
          <a:blip r:embed="rId2"/>
          <a:stretch>
            <a:fillRect/>
          </a:stretch>
        </p:blipFill>
        <p:spPr>
          <a:xfrm>
            <a:off x="2051050" y="4005263"/>
            <a:ext cx="5295900" cy="254317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标题 16385"/>
          <p:cNvSpPr>
            <a:spLocks noGrp="1"/>
          </p:cNvSpPr>
          <p:nvPr>
            <p:ph type="title"/>
          </p:nvPr>
        </p:nvSpPr>
        <p:spPr>
          <a:ln/>
        </p:spPr>
        <p:txBody>
          <a:bodyPr anchor="b"/>
          <a:p>
            <a:r>
              <a:rPr lang="en-US" altLang="zh-CN"/>
              <a:t>3.Help and Documentation</a:t>
            </a:r>
            <a:endParaRPr lang="en-US" altLang="zh-CN"/>
          </a:p>
        </p:txBody>
      </p:sp>
      <p:graphicFrame>
        <p:nvGraphicFramePr>
          <p:cNvPr id="18434" name="内容占位符 16386"/>
          <p:cNvGraphicFramePr>
            <a:graphicFrameLocks noGrp="1" noChangeAspect="1"/>
          </p:cNvGraphicFramePr>
          <p:nvPr>
            <p:ph idx="1"/>
          </p:nvPr>
        </p:nvGraphicFramePr>
        <p:xfrm>
          <a:off x="1835150" y="1700213"/>
          <a:ext cx="5745163" cy="4683125"/>
        </p:xfrm>
        <a:graphic>
          <a:graphicData uri="http://schemas.openxmlformats.org/presentationml/2006/ole">
            <mc:AlternateContent xmlns:mc="http://schemas.openxmlformats.org/markup-compatibility/2006">
              <mc:Choice xmlns:v="urn:schemas-microsoft-com:vml" Requires="v">
                <p:oleObj spid="_x0000_s3076" name="" r:id="rId1" imgW="5153025" imgH="4200525" progId="Paint.Picture">
                  <p:embed/>
                </p:oleObj>
              </mc:Choice>
              <mc:Fallback>
                <p:oleObj name="" r:id="rId1" imgW="5153025" imgH="4200525" progId="Paint.Picture">
                  <p:embed/>
                  <p:pic>
                    <p:nvPicPr>
                      <p:cNvPr id="0" name="图片 3075"/>
                      <p:cNvPicPr/>
                      <p:nvPr/>
                    </p:nvPicPr>
                    <p:blipFill>
                      <a:blip r:embed="rId2"/>
                      <a:stretch>
                        <a:fillRect/>
                      </a:stretch>
                    </p:blipFill>
                    <p:spPr>
                      <a:xfrm>
                        <a:off x="1835150" y="1700213"/>
                        <a:ext cx="5745163" cy="4683125"/>
                      </a:xfrm>
                      <a:prstGeom prst="rect">
                        <a:avLst/>
                      </a:prstGeom>
                      <a:noFill/>
                      <a:ln w="38100">
                        <a:miter/>
                      </a:ln>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标题 17409"/>
          <p:cNvSpPr>
            <a:spLocks noGrp="1"/>
          </p:cNvSpPr>
          <p:nvPr>
            <p:ph type="title"/>
          </p:nvPr>
        </p:nvSpPr>
        <p:spPr>
          <a:ln/>
        </p:spPr>
        <p:txBody>
          <a:bodyPr anchor="b"/>
          <a:p>
            <a:r>
              <a:rPr lang="en-US" altLang="zh-CN"/>
              <a:t>3.Help and Documentation</a:t>
            </a:r>
            <a:endParaRPr lang="en-US" altLang="zh-CN"/>
          </a:p>
        </p:txBody>
      </p:sp>
      <p:sp>
        <p:nvSpPr>
          <p:cNvPr id="19458" name="文本占位符 17410"/>
          <p:cNvSpPr>
            <a:spLocks noGrp="1"/>
          </p:cNvSpPr>
          <p:nvPr>
            <p:ph idx="1"/>
          </p:nvPr>
        </p:nvSpPr>
        <p:spPr>
          <a:ln/>
        </p:spPr>
        <p:txBody>
          <a:bodyPr anchor="t"/>
          <a:p>
            <a:pPr>
              <a:lnSpc>
                <a:spcPct val="90000"/>
              </a:lnSpc>
            </a:pPr>
            <a:r>
              <a:rPr lang="en-US" altLang="zh-CN" b="0"/>
              <a:t>Users don’t read manuals</a:t>
            </a:r>
            <a:endParaRPr lang="en-US" altLang="zh-CN" b="0"/>
          </a:p>
          <a:p>
            <a:pPr lvl="1">
              <a:lnSpc>
                <a:spcPct val="90000"/>
              </a:lnSpc>
            </a:pPr>
            <a:r>
              <a:rPr lang="en-US" altLang="zh-CN" b="0"/>
              <a:t>Prefer to spend time working toward their task goals, not learning about your system</a:t>
            </a:r>
            <a:endParaRPr lang="en-US" altLang="zh-CN" b="0"/>
          </a:p>
          <a:p>
            <a:pPr>
              <a:lnSpc>
                <a:spcPct val="90000"/>
              </a:lnSpc>
            </a:pPr>
            <a:r>
              <a:rPr lang="en-US" altLang="zh-CN" b="0"/>
              <a:t>But manuals and online help are vital</a:t>
            </a:r>
            <a:endParaRPr lang="en-US" altLang="zh-CN" b="0"/>
          </a:p>
          <a:p>
            <a:pPr lvl="1">
              <a:lnSpc>
                <a:spcPct val="90000"/>
              </a:lnSpc>
            </a:pPr>
            <a:r>
              <a:rPr lang="en-US" altLang="zh-CN" b="0"/>
              <a:t>Usually when user is frustrated or in crisis</a:t>
            </a:r>
            <a:endParaRPr lang="en-US" altLang="zh-CN" b="0"/>
          </a:p>
          <a:p>
            <a:pPr>
              <a:lnSpc>
                <a:spcPct val="90000"/>
              </a:lnSpc>
            </a:pPr>
            <a:r>
              <a:rPr lang="en-US" altLang="zh-CN" b="0"/>
              <a:t>Help should be</a:t>
            </a:r>
            <a:endParaRPr lang="en-US" altLang="zh-CN" b="0"/>
          </a:p>
          <a:p>
            <a:pPr lvl="1">
              <a:lnSpc>
                <a:spcPct val="90000"/>
              </a:lnSpc>
            </a:pPr>
            <a:r>
              <a:rPr lang="en-US" altLang="zh-CN" b="0"/>
              <a:t>Always available </a:t>
            </a:r>
            <a:endParaRPr lang="en-US" altLang="zh-CN" b="0"/>
          </a:p>
          <a:p>
            <a:pPr lvl="1">
              <a:lnSpc>
                <a:spcPct val="90000"/>
              </a:lnSpc>
            </a:pPr>
            <a:r>
              <a:rPr lang="en-US" altLang="zh-CN" b="0"/>
              <a:t>Easily Searchable</a:t>
            </a:r>
            <a:endParaRPr lang="en-US" altLang="zh-CN" b="0"/>
          </a:p>
          <a:p>
            <a:pPr lvl="1">
              <a:lnSpc>
                <a:spcPct val="90000"/>
              </a:lnSpc>
            </a:pPr>
            <a:r>
              <a:rPr lang="en-US" altLang="zh-CN" b="0"/>
              <a:t>Relevant to the task</a:t>
            </a:r>
            <a:endParaRPr lang="en-US" altLang="zh-CN" b="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标题 18433"/>
          <p:cNvSpPr>
            <a:spLocks noGrp="1"/>
          </p:cNvSpPr>
          <p:nvPr>
            <p:ph type="title"/>
          </p:nvPr>
        </p:nvSpPr>
        <p:spPr>
          <a:ln/>
        </p:spPr>
        <p:txBody>
          <a:bodyPr anchor="b"/>
          <a:p>
            <a:r>
              <a:rPr lang="en-US" altLang="zh-CN"/>
              <a:t>4.User Control and Freedom</a:t>
            </a:r>
            <a:endParaRPr lang="en-US" altLang="zh-CN"/>
          </a:p>
        </p:txBody>
      </p:sp>
      <p:sp>
        <p:nvSpPr>
          <p:cNvPr id="18435" name="内容占位符 18434"/>
          <p:cNvSpPr>
            <a:spLocks noGrp="1"/>
          </p:cNvSpPr>
          <p:nvPr>
            <p:ph idx="1"/>
          </p:nvPr>
        </p:nvSpPr>
        <p:spPr>
          <a:ln/>
        </p:spPr>
        <p:txBody>
          <a:bodyPr anchor="t"/>
          <a:p>
            <a:r>
              <a:rPr lang="en-US" altLang="zh-CN" b="0"/>
              <a:t>Provide undo</a:t>
            </a:r>
            <a:endParaRPr lang="en-US" altLang="zh-CN" b="0"/>
          </a:p>
          <a:p>
            <a:r>
              <a:rPr lang="en-US" altLang="zh-CN" b="0"/>
              <a:t>Require Confirmation </a:t>
            </a:r>
            <a:endParaRPr lang="en-US" altLang="zh-CN" b="0"/>
          </a:p>
          <a:p>
            <a:r>
              <a:rPr lang="en-US" altLang="zh-CN" b="0"/>
              <a:t>Let the user be in control</a:t>
            </a:r>
            <a:endParaRPr lang="en-US" altLang="zh-CN" b="0"/>
          </a:p>
        </p:txBody>
      </p:sp>
      <p:pic>
        <p:nvPicPr>
          <p:cNvPr id="20483" name="图片 18435"/>
          <p:cNvPicPr>
            <a:picLocks noChangeAspect="1"/>
          </p:cNvPicPr>
          <p:nvPr/>
        </p:nvPicPr>
        <p:blipFill>
          <a:blip r:embed="rId1"/>
          <a:stretch>
            <a:fillRect/>
          </a:stretch>
        </p:blipFill>
        <p:spPr>
          <a:xfrm>
            <a:off x="2051050" y="3789363"/>
            <a:ext cx="5111750" cy="2547937"/>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charRg st="0" end="1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5">
                                            <p:txEl>
                                              <p:charRg st="13" end="3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435">
                                            <p:txEl>
                                              <p:charRg st="35" end="6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nodeType="clickEffect">
                                  <p:stCondLst>
                                    <p:cond delay="0"/>
                                  </p:stCondLst>
                                  <p:childTnLst>
                                    <p:set>
                                      <p:cBhvr>
                                        <p:cTn id="18" dur="1" fill="hold">
                                          <p:stCondLst>
                                            <p:cond delay="0"/>
                                          </p:stCondLst>
                                        </p:cTn>
                                        <p:tgtEl>
                                          <p:spTgt spid="18435">
                                            <p:txEl>
                                              <p:charRg st="0" end="13"/>
                                            </p:txEl>
                                          </p:spTgt>
                                        </p:tgtEl>
                                        <p:attrNameLst>
                                          <p:attrName>style.visibility</p:attrName>
                                        </p:attrNameLst>
                                      </p:cBhvr>
                                      <p:to>
                                        <p:strVal val="visible"/>
                                      </p:to>
                                    </p:set>
                                    <p:animEffect transition="in" filter="checkerboard(across)">
                                      <p:cBhvr>
                                        <p:cTn id="19" dur="500"/>
                                        <p:tgtEl>
                                          <p:spTgt spid="18435">
                                            <p:txEl>
                                              <p:charRg st="0" end="13"/>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18435">
                                            <p:txEl>
                                              <p:charRg st="13" end="35"/>
                                            </p:txEl>
                                          </p:spTgt>
                                        </p:tgtEl>
                                        <p:attrNameLst>
                                          <p:attrName>style.visibility</p:attrName>
                                        </p:attrNameLst>
                                      </p:cBhvr>
                                      <p:to>
                                        <p:strVal val="visible"/>
                                      </p:to>
                                    </p:set>
                                    <p:animEffect transition="in" filter="checkerboard(across)">
                                      <p:cBhvr>
                                        <p:cTn id="22" dur="500"/>
                                        <p:tgtEl>
                                          <p:spTgt spid="18435">
                                            <p:txEl>
                                              <p:charRg st="13" end="35"/>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18435">
                                            <p:txEl>
                                              <p:charRg st="35" end="62"/>
                                            </p:txEl>
                                          </p:spTgt>
                                        </p:tgtEl>
                                        <p:attrNameLst>
                                          <p:attrName>style.visibility</p:attrName>
                                        </p:attrNameLst>
                                      </p:cBhvr>
                                      <p:to>
                                        <p:strVal val="visible"/>
                                      </p:to>
                                    </p:set>
                                    <p:animEffect transition="in" filter="checkerboard(across)">
                                      <p:cBhvr>
                                        <p:cTn id="25" dur="500"/>
                                        <p:tgtEl>
                                          <p:spTgt spid="18435">
                                            <p:txEl>
                                              <p:charRg st="35"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标题 19457"/>
          <p:cNvSpPr>
            <a:spLocks noGrp="1"/>
          </p:cNvSpPr>
          <p:nvPr>
            <p:ph type="title"/>
          </p:nvPr>
        </p:nvSpPr>
        <p:spPr>
          <a:ln/>
        </p:spPr>
        <p:txBody>
          <a:bodyPr anchor="b"/>
          <a:p>
            <a:r>
              <a:rPr lang="en-US" altLang="zh-CN"/>
              <a:t>5.Visibility of system status</a:t>
            </a:r>
            <a:endParaRPr lang="en-US" altLang="zh-CN"/>
          </a:p>
        </p:txBody>
      </p:sp>
      <p:sp>
        <p:nvSpPr>
          <p:cNvPr id="21506" name="文本占位符 19458"/>
          <p:cNvSpPr>
            <a:spLocks noGrp="1"/>
          </p:cNvSpPr>
          <p:nvPr>
            <p:ph idx="1"/>
          </p:nvPr>
        </p:nvSpPr>
        <p:spPr>
          <a:ln/>
        </p:spPr>
        <p:txBody>
          <a:bodyPr anchor="t"/>
          <a:p>
            <a:pPr>
              <a:lnSpc>
                <a:spcPct val="90000"/>
              </a:lnSpc>
            </a:pPr>
            <a:r>
              <a:rPr lang="en-US" altLang="zh-CN" sz="2800" b="0"/>
              <a:t>Keep user informed of system state</a:t>
            </a:r>
            <a:endParaRPr lang="en-US" altLang="zh-CN" sz="2800" b="0"/>
          </a:p>
          <a:p>
            <a:pPr lvl="1">
              <a:lnSpc>
                <a:spcPct val="90000"/>
              </a:lnSpc>
            </a:pPr>
            <a:r>
              <a:rPr lang="en-US" altLang="zh-CN" sz="2400" b="0"/>
              <a:t>Cursor change</a:t>
            </a:r>
            <a:endParaRPr lang="en-US" altLang="zh-CN" sz="2400" b="0"/>
          </a:p>
          <a:p>
            <a:pPr lvl="1">
              <a:lnSpc>
                <a:spcPct val="90000"/>
              </a:lnSpc>
            </a:pPr>
            <a:r>
              <a:rPr lang="en-US" altLang="zh-CN" sz="2400" b="0"/>
              <a:t>Selection highlight</a:t>
            </a:r>
            <a:endParaRPr lang="en-US" altLang="zh-CN" sz="2400" b="0"/>
          </a:p>
          <a:p>
            <a:pPr lvl="1">
              <a:lnSpc>
                <a:spcPct val="90000"/>
              </a:lnSpc>
            </a:pPr>
            <a:r>
              <a:rPr lang="en-US" altLang="zh-CN" sz="2400" b="0"/>
              <a:t>Status bar</a:t>
            </a:r>
            <a:endParaRPr lang="en-US" altLang="zh-CN" sz="2400" b="0"/>
          </a:p>
          <a:p>
            <a:pPr lvl="1">
              <a:lnSpc>
                <a:spcPct val="90000"/>
              </a:lnSpc>
            </a:pPr>
            <a:r>
              <a:rPr lang="en-US" altLang="zh-CN" sz="2400" b="0"/>
              <a:t>Don’t overdo it…</a:t>
            </a:r>
            <a:endParaRPr lang="en-US" altLang="zh-CN" sz="2400" b="0"/>
          </a:p>
          <a:p>
            <a:pPr>
              <a:lnSpc>
                <a:spcPct val="90000"/>
              </a:lnSpc>
            </a:pPr>
            <a:r>
              <a:rPr lang="en-US" altLang="zh-CN" sz="2800" b="0"/>
              <a:t>Response time</a:t>
            </a:r>
            <a:endParaRPr lang="en-US" altLang="zh-CN" sz="2800" b="0"/>
          </a:p>
          <a:p>
            <a:pPr lvl="1">
              <a:lnSpc>
                <a:spcPct val="90000"/>
              </a:lnSpc>
            </a:pPr>
            <a:r>
              <a:rPr lang="en-US" altLang="zh-CN" sz="2400" b="0"/>
              <a:t>&lt;0.1 s : seems instantaneous</a:t>
            </a:r>
            <a:endParaRPr lang="en-US" altLang="zh-CN" sz="2400" b="0"/>
          </a:p>
          <a:p>
            <a:pPr lvl="1">
              <a:lnSpc>
                <a:spcPct val="90000"/>
              </a:lnSpc>
            </a:pPr>
            <a:r>
              <a:rPr lang="en-US" altLang="zh-CN" sz="2400" b="0"/>
              <a:t>0.1-1 s: user notices, but no feedback needed</a:t>
            </a:r>
            <a:endParaRPr lang="en-US" altLang="zh-CN" sz="2400" b="0"/>
          </a:p>
          <a:p>
            <a:pPr lvl="1">
              <a:lnSpc>
                <a:spcPct val="90000"/>
              </a:lnSpc>
            </a:pPr>
            <a:r>
              <a:rPr lang="en-US" altLang="zh-CN" sz="2400" b="0"/>
              <a:t> 1-5 s: display busy cursor</a:t>
            </a:r>
            <a:endParaRPr lang="en-US" altLang="zh-CN" sz="2400" b="0"/>
          </a:p>
          <a:p>
            <a:pPr lvl="1">
              <a:lnSpc>
                <a:spcPct val="90000"/>
              </a:lnSpc>
            </a:pPr>
            <a:r>
              <a:rPr lang="en-US" altLang="zh-CN" sz="2400" b="0"/>
              <a:t> &gt;5 s: display progress bar</a:t>
            </a:r>
            <a:endParaRPr lang="en-US" altLang="zh-CN" sz="2400" b="0"/>
          </a:p>
        </p:txBody>
      </p:sp>
      <p:pic>
        <p:nvPicPr>
          <p:cNvPr id="21507" name="图片 19459"/>
          <p:cNvPicPr>
            <a:picLocks noChangeAspect="1"/>
          </p:cNvPicPr>
          <p:nvPr/>
        </p:nvPicPr>
        <p:blipFill>
          <a:blip r:embed="rId1"/>
          <a:stretch>
            <a:fillRect/>
          </a:stretch>
        </p:blipFill>
        <p:spPr>
          <a:xfrm>
            <a:off x="5003800" y="2349500"/>
            <a:ext cx="3409950" cy="16986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标题 20481"/>
          <p:cNvSpPr>
            <a:spLocks noGrp="1"/>
          </p:cNvSpPr>
          <p:nvPr>
            <p:ph type="title"/>
          </p:nvPr>
        </p:nvSpPr>
        <p:spPr>
          <a:ln/>
        </p:spPr>
        <p:txBody>
          <a:bodyPr anchor="b"/>
          <a:p>
            <a:endParaRPr lang="zh-CN" altLang="en-US" dirty="0"/>
          </a:p>
        </p:txBody>
      </p:sp>
      <p:sp>
        <p:nvSpPr>
          <p:cNvPr id="22530" name="文本占位符 20482"/>
          <p:cNvSpPr>
            <a:spLocks noGrp="1"/>
          </p:cNvSpPr>
          <p:nvPr>
            <p:ph idx="1"/>
          </p:nvPr>
        </p:nvSpPr>
        <p:spPr>
          <a:ln/>
        </p:spPr>
        <p:txBody>
          <a:bodyPr anchor="t"/>
          <a:p>
            <a:endParaRPr lang="zh-CN" altLang="en-US" dirty="0"/>
          </a:p>
        </p:txBody>
      </p:sp>
      <p:pic>
        <p:nvPicPr>
          <p:cNvPr id="22531" name="图片 20483" descr="Example 1"/>
          <p:cNvPicPr>
            <a:picLocks noChangeAspect="1"/>
          </p:cNvPicPr>
          <p:nvPr/>
        </p:nvPicPr>
        <p:blipFill>
          <a:blip r:embed="rId1"/>
          <a:stretch>
            <a:fillRect/>
          </a:stretch>
        </p:blipFill>
        <p:spPr>
          <a:xfrm>
            <a:off x="250825" y="0"/>
            <a:ext cx="8713788" cy="6799263"/>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标题 21505"/>
          <p:cNvSpPr>
            <a:spLocks noGrp="1"/>
          </p:cNvSpPr>
          <p:nvPr>
            <p:ph type="title"/>
          </p:nvPr>
        </p:nvSpPr>
        <p:spPr>
          <a:ln/>
        </p:spPr>
        <p:txBody>
          <a:bodyPr anchor="b"/>
          <a:p>
            <a:r>
              <a:rPr lang="en-US" altLang="zh-CN"/>
              <a:t>6.Flexibility and Efficiency</a:t>
            </a:r>
            <a:endParaRPr lang="en-US" altLang="zh-CN"/>
          </a:p>
        </p:txBody>
      </p:sp>
      <p:sp>
        <p:nvSpPr>
          <p:cNvPr id="23554" name="文本占位符 21506"/>
          <p:cNvSpPr>
            <a:spLocks noGrp="1"/>
          </p:cNvSpPr>
          <p:nvPr>
            <p:ph idx="1"/>
          </p:nvPr>
        </p:nvSpPr>
        <p:spPr>
          <a:ln/>
        </p:spPr>
        <p:txBody>
          <a:bodyPr anchor="t"/>
          <a:p>
            <a:r>
              <a:rPr lang="en-US" altLang="zh-CN" sz="2800" b="0"/>
              <a:t>Provide easily-learned shortcuts for frequent operations</a:t>
            </a:r>
            <a:endParaRPr lang="en-US" altLang="zh-CN" sz="2800" b="0"/>
          </a:p>
          <a:p>
            <a:pPr lvl="1"/>
            <a:r>
              <a:rPr lang="en-US" altLang="zh-CN" sz="2400" b="0"/>
              <a:t>Keyboard accelerators</a:t>
            </a:r>
            <a:endParaRPr lang="en-US" altLang="zh-CN" sz="2400" b="0"/>
          </a:p>
          <a:p>
            <a:pPr lvl="1"/>
            <a:r>
              <a:rPr lang="en-US" altLang="zh-CN" sz="2400" b="0"/>
              <a:t>Command abbreviations</a:t>
            </a:r>
            <a:endParaRPr lang="en-US" altLang="zh-CN" sz="2400" b="0"/>
          </a:p>
          <a:p>
            <a:pPr lvl="1"/>
            <a:r>
              <a:rPr lang="en-US" altLang="zh-CN" sz="2400" b="0"/>
              <a:t>Bookmarks</a:t>
            </a:r>
            <a:endParaRPr lang="en-US" altLang="zh-CN" sz="2400" b="0"/>
          </a:p>
          <a:p>
            <a:pPr lvl="1"/>
            <a:r>
              <a:rPr lang="en-US" altLang="zh-CN" sz="2400" b="0"/>
              <a:t>History</a:t>
            </a:r>
            <a:endParaRPr lang="en-US" altLang="zh-CN" sz="2400" b="0"/>
          </a:p>
          <a:p>
            <a:pPr lvl="1"/>
            <a:endParaRPr lang="zh-CN" altLang="en-US" sz="2400" b="0"/>
          </a:p>
        </p:txBody>
      </p:sp>
      <p:pic>
        <p:nvPicPr>
          <p:cNvPr id="23555" name="图片 21507"/>
          <p:cNvPicPr>
            <a:picLocks noChangeAspect="1"/>
          </p:cNvPicPr>
          <p:nvPr/>
        </p:nvPicPr>
        <p:blipFill>
          <a:blip r:embed="rId1"/>
          <a:stretch>
            <a:fillRect/>
          </a:stretch>
        </p:blipFill>
        <p:spPr>
          <a:xfrm>
            <a:off x="1547813" y="5013325"/>
            <a:ext cx="2328862" cy="1395413"/>
          </a:xfrm>
          <a:prstGeom prst="rect">
            <a:avLst/>
          </a:prstGeom>
          <a:noFill/>
          <a:ln w="9525">
            <a:noFill/>
          </a:ln>
        </p:spPr>
      </p:pic>
      <p:pic>
        <p:nvPicPr>
          <p:cNvPr id="23556" name="图片 21508"/>
          <p:cNvPicPr>
            <a:picLocks noChangeAspect="1"/>
          </p:cNvPicPr>
          <p:nvPr/>
        </p:nvPicPr>
        <p:blipFill>
          <a:blip r:embed="rId2"/>
          <a:stretch>
            <a:fillRect/>
          </a:stretch>
        </p:blipFill>
        <p:spPr>
          <a:xfrm>
            <a:off x="4572000" y="3548063"/>
            <a:ext cx="4103688" cy="3309937"/>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标题 141313"/>
          <p:cNvSpPr>
            <a:spLocks noGrp="1"/>
          </p:cNvSpPr>
          <p:nvPr>
            <p:ph type="title"/>
          </p:nvPr>
        </p:nvSpPr>
        <p:spPr>
          <a:ln/>
        </p:spPr>
        <p:txBody>
          <a:bodyPr anchor="b"/>
          <a:p>
            <a:r>
              <a:rPr lang="en-US" altLang="zh-CN"/>
              <a:t>Key Words</a:t>
            </a:r>
            <a:endParaRPr lang="en-US" altLang="zh-CN"/>
          </a:p>
        </p:txBody>
      </p:sp>
      <p:sp>
        <p:nvSpPr>
          <p:cNvPr id="5122" name="文本占位符 141314"/>
          <p:cNvSpPr>
            <a:spLocks noGrp="1"/>
          </p:cNvSpPr>
          <p:nvPr>
            <p:ph idx="1"/>
          </p:nvPr>
        </p:nvSpPr>
        <p:spPr>
          <a:ln/>
        </p:spPr>
        <p:txBody>
          <a:bodyPr anchor="t"/>
          <a:p>
            <a:r>
              <a:rPr lang="en-US" altLang="zh-CN"/>
              <a:t>Heuristic Evaluation</a:t>
            </a:r>
            <a:endParaRPr lang="en-US" altLang="zh-CN"/>
          </a:p>
          <a:p>
            <a:r>
              <a:rPr lang="en-US" altLang="zh-CN"/>
              <a:t>UAR</a:t>
            </a:r>
            <a:r>
              <a:rPr lang="zh-CN" altLang="en-US" dirty="0"/>
              <a:t>（</a:t>
            </a:r>
            <a:r>
              <a:rPr lang="en-US" altLang="zh-CN"/>
              <a:t>Usability Aspect Report</a:t>
            </a:r>
            <a:r>
              <a:rPr lang="zh-CN" altLang="en-US" dirty="0"/>
              <a:t>）</a:t>
            </a:r>
            <a:endParaRPr lang="zh-CN" altLang="en-US" dirty="0"/>
          </a:p>
          <a:p>
            <a:r>
              <a:rPr lang="en-US" altLang="zh-CN"/>
              <a:t>Think-Aloud</a:t>
            </a:r>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标题 22529"/>
          <p:cNvSpPr>
            <a:spLocks noGrp="1"/>
          </p:cNvSpPr>
          <p:nvPr>
            <p:ph type="title"/>
          </p:nvPr>
        </p:nvSpPr>
        <p:spPr>
          <a:ln/>
        </p:spPr>
        <p:txBody>
          <a:bodyPr anchor="b"/>
          <a:p>
            <a:r>
              <a:rPr lang="en-US" altLang="zh-CN"/>
              <a:t>7.Error Prevention</a:t>
            </a:r>
            <a:endParaRPr lang="en-US" altLang="zh-CN"/>
          </a:p>
        </p:txBody>
      </p:sp>
      <p:sp>
        <p:nvSpPr>
          <p:cNvPr id="24578" name="文本占位符 22530"/>
          <p:cNvSpPr>
            <a:spLocks noGrp="1"/>
          </p:cNvSpPr>
          <p:nvPr>
            <p:ph idx="1"/>
          </p:nvPr>
        </p:nvSpPr>
        <p:spPr>
          <a:ln/>
        </p:spPr>
        <p:txBody>
          <a:bodyPr anchor="t"/>
          <a:p>
            <a:r>
              <a:rPr lang="en-US" altLang="zh-CN" sz="2800" b="0"/>
              <a:t>Even better than good error message is  a careful design which prevents a problem from occurring in the first place.</a:t>
            </a:r>
            <a:endParaRPr lang="en-US" altLang="zh-CN" sz="2800" b="0"/>
          </a:p>
          <a:p>
            <a:r>
              <a:rPr lang="en-US" altLang="zh-CN" sz="2800" b="0"/>
              <a:t>Selection is less error-prone than typing </a:t>
            </a:r>
            <a:endParaRPr lang="en-US" altLang="zh-CN" sz="2800" b="0"/>
          </a:p>
          <a:p>
            <a:pPr lvl="1"/>
            <a:r>
              <a:rPr lang="en-US" altLang="zh-CN" sz="2400" b="0"/>
              <a:t>But don’t go overboard…</a:t>
            </a:r>
            <a:endParaRPr lang="en-US" altLang="zh-CN" sz="2400" b="0"/>
          </a:p>
          <a:p>
            <a:pPr lvl="1"/>
            <a:endParaRPr lang="en-US" altLang="zh-CN" sz="2400" b="0"/>
          </a:p>
          <a:p>
            <a:pPr lvl="1"/>
            <a:endParaRPr lang="en-US" altLang="zh-CN" sz="2400" b="0"/>
          </a:p>
          <a:p>
            <a:pPr lvl="1"/>
            <a:endParaRPr lang="en-US" altLang="zh-CN" sz="2400" b="0"/>
          </a:p>
          <a:p>
            <a:r>
              <a:rPr lang="en-US" altLang="zh-CN" sz="2800" b="0"/>
              <a:t>Disable illegal commands</a:t>
            </a:r>
            <a:endParaRPr lang="en-US" altLang="zh-CN" sz="2800" b="0"/>
          </a:p>
        </p:txBody>
      </p:sp>
      <p:pic>
        <p:nvPicPr>
          <p:cNvPr id="24579" name="图片 22531"/>
          <p:cNvPicPr>
            <a:picLocks noChangeAspect="1"/>
          </p:cNvPicPr>
          <p:nvPr/>
        </p:nvPicPr>
        <p:blipFill>
          <a:blip r:embed="rId1"/>
          <a:stretch>
            <a:fillRect/>
          </a:stretch>
        </p:blipFill>
        <p:spPr>
          <a:xfrm>
            <a:off x="2124075" y="4149725"/>
            <a:ext cx="5327650" cy="754063"/>
          </a:xfrm>
          <a:prstGeom prst="rect">
            <a:avLst/>
          </a:prstGeom>
          <a:noFill/>
          <a:ln w="9525">
            <a:noFill/>
          </a:ln>
        </p:spPr>
      </p:pic>
      <p:sp>
        <p:nvSpPr>
          <p:cNvPr id="22533" name="流程图: 资料带 22532"/>
          <p:cNvSpPr/>
          <p:nvPr/>
        </p:nvSpPr>
        <p:spPr>
          <a:xfrm>
            <a:off x="1331913" y="5805488"/>
            <a:ext cx="6840537" cy="792162"/>
          </a:xfrm>
          <a:prstGeom prst="flowChartPunchedTape">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Verdana" panose="020B0604030504040204" pitchFamily="34" charset="0"/>
                <a:ea typeface="宋体" panose="02010600030101010101" pitchFamily="2" charset="-122"/>
              </a:rPr>
              <a:t>If you don’t want this to not be saved, click YES </a:t>
            </a:r>
            <a:endParaRPr lang="en-US" altLang="zh-CN">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ppt_x"/>
                                          </p:val>
                                        </p:tav>
                                        <p:tav tm="100000">
                                          <p:val>
                                            <p:strVal val="#ppt_x"/>
                                          </p:val>
                                        </p:tav>
                                      </p:tavLst>
                                    </p:anim>
                                    <p:anim calcmode="lin" valueType="num">
                                      <p:cBhvr additive="base">
                                        <p:cTn id="8"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标题 23553"/>
          <p:cNvSpPr>
            <a:spLocks noGrp="1"/>
          </p:cNvSpPr>
          <p:nvPr>
            <p:ph type="title"/>
          </p:nvPr>
        </p:nvSpPr>
        <p:spPr>
          <a:ln/>
        </p:spPr>
        <p:txBody>
          <a:bodyPr anchor="b"/>
          <a:p>
            <a:r>
              <a:rPr lang="en-US" altLang="zh-CN"/>
              <a:t>Description Error</a:t>
            </a:r>
            <a:endParaRPr lang="en-US" altLang="zh-CN"/>
          </a:p>
        </p:txBody>
      </p:sp>
      <p:sp>
        <p:nvSpPr>
          <p:cNvPr id="25602" name="文本占位符 23554"/>
          <p:cNvSpPr>
            <a:spLocks noGrp="1"/>
          </p:cNvSpPr>
          <p:nvPr>
            <p:ph type="body" sz="half" idx="1"/>
          </p:nvPr>
        </p:nvSpPr>
        <p:spPr>
          <a:xfrm>
            <a:off x="457200" y="1600200"/>
            <a:ext cx="8147050" cy="4852988"/>
          </a:xfrm>
          <a:ln/>
        </p:spPr>
        <p:txBody>
          <a:bodyPr anchor="t"/>
          <a:p>
            <a:pPr>
              <a:buClr>
                <a:schemeClr val="bg2"/>
              </a:buClr>
              <a:buSzPct val="75000"/>
              <a:buFont typeface="Wingdings" panose="05000000000000000000" pitchFamily="2" charset="2"/>
            </a:pPr>
            <a:r>
              <a:rPr lang="en-US" altLang="zh-CN" sz="2800" b="0"/>
              <a:t>Intended </a:t>
            </a:r>
            <a:r>
              <a:rPr lang="en-US" altLang="zh-CN" sz="2800" b="0">
                <a:solidFill>
                  <a:schemeClr val="hlink"/>
                </a:solidFill>
              </a:rPr>
              <a:t>action</a:t>
            </a:r>
            <a:r>
              <a:rPr lang="en-US" altLang="zh-CN" sz="2800" b="0"/>
              <a:t> is replaced by another action with many features in common</a:t>
            </a:r>
            <a:endParaRPr lang="en-US" altLang="zh-CN" sz="2800" b="0"/>
          </a:p>
          <a:p>
            <a:pPr lvl="1"/>
            <a:r>
              <a:rPr lang="en-US" altLang="zh-CN" sz="2400" b="0"/>
              <a:t>Pouring orange juice into your cereal</a:t>
            </a:r>
            <a:endParaRPr lang="en-US" altLang="zh-CN" sz="2400" b="0"/>
          </a:p>
          <a:p>
            <a:pPr lvl="1"/>
            <a:r>
              <a:rPr lang="en-US" altLang="zh-CN" sz="2400" b="0"/>
              <a:t>Putting the wrong lid on a bowl</a:t>
            </a:r>
            <a:endParaRPr lang="en-US" altLang="zh-CN" sz="2400" b="0"/>
          </a:p>
          <a:p>
            <a:pPr>
              <a:buClr>
                <a:schemeClr val="bg2"/>
              </a:buClr>
              <a:buSzPct val="75000"/>
              <a:buFont typeface="Wingdings" panose="05000000000000000000" pitchFamily="2" charset="2"/>
            </a:pPr>
            <a:r>
              <a:rPr lang="en-US" altLang="zh-CN" sz="2800" b="0"/>
              <a:t>Avoid actions with very similar descriptions</a:t>
            </a:r>
            <a:endParaRPr lang="en-US" altLang="zh-CN" sz="2800" b="0"/>
          </a:p>
          <a:p>
            <a:pPr lvl="1"/>
            <a:r>
              <a:rPr lang="en-US" altLang="zh-CN" sz="2400" b="0"/>
              <a:t>Long rows of identical switches</a:t>
            </a:r>
            <a:endParaRPr lang="en-US" altLang="zh-CN" sz="2400" b="0"/>
          </a:p>
          <a:p>
            <a:pPr lvl="1"/>
            <a:r>
              <a:rPr lang="en-US" altLang="zh-CN" sz="2400" b="0"/>
              <a:t>Adjacent menu items that look similar</a:t>
            </a:r>
            <a:endParaRPr lang="en-US" altLang="zh-CN" sz="2400" b="0"/>
          </a:p>
          <a:p>
            <a:pPr lvl="1"/>
            <a:endParaRPr lang="zh-CN" altLang="en-US" sz="2400" b="0"/>
          </a:p>
        </p:txBody>
      </p:sp>
      <p:graphicFrame>
        <p:nvGraphicFramePr>
          <p:cNvPr id="25603" name="内容占位符 23555"/>
          <p:cNvGraphicFramePr>
            <a:graphicFrameLocks noGrp="1" noChangeAspect="1"/>
          </p:cNvGraphicFramePr>
          <p:nvPr>
            <p:ph sz="half" idx="2"/>
          </p:nvPr>
        </p:nvGraphicFramePr>
        <p:xfrm>
          <a:off x="4067175" y="5373688"/>
          <a:ext cx="935038" cy="577850"/>
        </p:xfrm>
        <a:graphic>
          <a:graphicData uri="http://schemas.openxmlformats.org/presentationml/2006/ole">
            <mc:AlternateContent xmlns:mc="http://schemas.openxmlformats.org/markup-compatibility/2006">
              <mc:Choice xmlns:v="urn:schemas-microsoft-com:vml" Requires="v">
                <p:oleObj spid="_x0000_s3077" name="" r:id="rId1" imgW="409575" imgH="276225" progId="Paint.Picture">
                  <p:embed/>
                </p:oleObj>
              </mc:Choice>
              <mc:Fallback>
                <p:oleObj name="" r:id="rId1" imgW="409575" imgH="276225" progId="Paint.Picture">
                  <p:embed/>
                  <p:pic>
                    <p:nvPicPr>
                      <p:cNvPr id="0" name="图片 3076"/>
                      <p:cNvPicPr/>
                      <p:nvPr/>
                    </p:nvPicPr>
                    <p:blipFill>
                      <a:blip r:embed="rId2"/>
                      <a:stretch>
                        <a:fillRect/>
                      </a:stretch>
                    </p:blipFill>
                    <p:spPr>
                      <a:xfrm>
                        <a:off x="4067175" y="5373688"/>
                        <a:ext cx="935038" cy="577850"/>
                      </a:xfrm>
                      <a:prstGeom prst="rect">
                        <a:avLst/>
                      </a:prstGeom>
                      <a:noFill/>
                      <a:ln w="38100">
                        <a:miter/>
                      </a:ln>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标题 140289"/>
          <p:cNvSpPr>
            <a:spLocks noGrp="1"/>
          </p:cNvSpPr>
          <p:nvPr>
            <p:ph type="title"/>
          </p:nvPr>
        </p:nvSpPr>
        <p:spPr>
          <a:ln/>
        </p:spPr>
        <p:txBody>
          <a:bodyPr anchor="b"/>
          <a:p>
            <a:r>
              <a:rPr lang="en-US" altLang="zh-CN"/>
              <a:t>Capture Error</a:t>
            </a:r>
            <a:endParaRPr lang="en-US" altLang="zh-CN"/>
          </a:p>
        </p:txBody>
      </p:sp>
      <p:sp>
        <p:nvSpPr>
          <p:cNvPr id="26626" name="文本占位符 140290"/>
          <p:cNvSpPr>
            <a:spLocks noGrp="1"/>
          </p:cNvSpPr>
          <p:nvPr>
            <p:ph idx="1"/>
          </p:nvPr>
        </p:nvSpPr>
        <p:spPr>
          <a:xfrm>
            <a:off x="468313" y="1628775"/>
            <a:ext cx="8229600" cy="4530725"/>
          </a:xfrm>
          <a:ln/>
        </p:spPr>
        <p:txBody>
          <a:bodyPr anchor="t"/>
          <a:p>
            <a:r>
              <a:rPr lang="en-US" altLang="zh-CN" sz="2800" b="0"/>
              <a:t>Occurs when there is </a:t>
            </a:r>
            <a:r>
              <a:rPr lang="en-US" altLang="zh-CN" sz="2800" b="0">
                <a:solidFill>
                  <a:schemeClr val="hlink"/>
                </a:solidFill>
              </a:rPr>
              <a:t>overlap in the sequence</a:t>
            </a:r>
            <a:r>
              <a:rPr lang="en-US" altLang="zh-CN" sz="2800" b="0"/>
              <a:t> required for the performance of two different actions</a:t>
            </a:r>
            <a:endParaRPr lang="en-US" altLang="zh-CN" sz="2800" b="0"/>
          </a:p>
          <a:p>
            <a:r>
              <a:rPr lang="en-US" altLang="zh-CN" sz="2800" b="0"/>
              <a:t>Especially when one is done considerably more frequently than the other.</a:t>
            </a:r>
            <a:endParaRPr lang="en-US" altLang="zh-CN" sz="2800" b="0"/>
          </a:p>
          <a:p>
            <a:r>
              <a:rPr lang="en-US" altLang="zh-CN" sz="2800" b="0"/>
              <a:t>Possible ways of avoiding this class of error</a:t>
            </a:r>
            <a:endParaRPr lang="en-US" altLang="zh-CN" sz="2800" b="0"/>
          </a:p>
          <a:p>
            <a:pPr lvl="1"/>
            <a:r>
              <a:rPr lang="en-US" altLang="zh-CN" sz="2400" b="0"/>
              <a:t>Is to minimize overlapping sequences</a:t>
            </a:r>
            <a:endParaRPr lang="en-US" altLang="zh-CN" sz="2400" b="0"/>
          </a:p>
          <a:p>
            <a:pPr lvl="1"/>
            <a:r>
              <a:rPr lang="en-US" altLang="zh-CN" sz="2400" b="0"/>
              <a:t>Try to catch it where it occurs</a:t>
            </a:r>
            <a:endParaRPr lang="en-US" altLang="zh-CN" sz="2400" b="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标题 24577"/>
          <p:cNvSpPr>
            <a:spLocks noGrp="1"/>
          </p:cNvSpPr>
          <p:nvPr>
            <p:ph type="title"/>
          </p:nvPr>
        </p:nvSpPr>
        <p:spPr>
          <a:ln/>
        </p:spPr>
        <p:txBody>
          <a:bodyPr anchor="b"/>
          <a:p>
            <a:r>
              <a:rPr lang="en-US" altLang="zh-CN"/>
              <a:t>Mode Error</a:t>
            </a:r>
            <a:endParaRPr lang="en-US" altLang="zh-CN"/>
          </a:p>
        </p:txBody>
      </p:sp>
      <p:sp>
        <p:nvSpPr>
          <p:cNvPr id="28674" name="文本占位符 24578"/>
          <p:cNvSpPr>
            <a:spLocks noGrp="1"/>
          </p:cNvSpPr>
          <p:nvPr>
            <p:ph idx="1"/>
          </p:nvPr>
        </p:nvSpPr>
        <p:spPr>
          <a:ln/>
        </p:spPr>
        <p:txBody>
          <a:bodyPr anchor="t"/>
          <a:p>
            <a:r>
              <a:rPr lang="en-US" altLang="zh-CN" b="0"/>
              <a:t>Modes: states in which actions have </a:t>
            </a:r>
            <a:r>
              <a:rPr lang="en-US" altLang="zh-CN" b="0">
                <a:solidFill>
                  <a:schemeClr val="hlink"/>
                </a:solidFill>
              </a:rPr>
              <a:t>different meanings</a:t>
            </a:r>
            <a:endParaRPr lang="en-US" altLang="zh-CN" b="0">
              <a:solidFill>
                <a:schemeClr val="hlink"/>
              </a:solidFill>
            </a:endParaRPr>
          </a:p>
          <a:p>
            <a:pPr lvl="1"/>
            <a:r>
              <a:rPr lang="en-US" altLang="zh-CN" b="0"/>
              <a:t>Caps lock</a:t>
            </a:r>
            <a:endParaRPr lang="en-US" altLang="zh-CN" b="0"/>
          </a:p>
          <a:p>
            <a:r>
              <a:rPr lang="en-US" altLang="zh-CN" b="0"/>
              <a:t>Avoiding mode errors</a:t>
            </a:r>
            <a:endParaRPr lang="en-US" altLang="zh-CN" b="0"/>
          </a:p>
          <a:p>
            <a:pPr lvl="1"/>
            <a:r>
              <a:rPr lang="en-US" altLang="zh-CN" b="0"/>
              <a:t>Eliminate modes</a:t>
            </a:r>
            <a:endParaRPr lang="en-US" altLang="zh-CN" b="0"/>
          </a:p>
          <a:p>
            <a:pPr lvl="1"/>
            <a:r>
              <a:rPr lang="en-US" altLang="zh-CN" b="0"/>
              <a:t>Visibility of mode</a:t>
            </a:r>
            <a:endParaRPr lang="en-US" altLang="zh-CN" b="0"/>
          </a:p>
          <a:p>
            <a:pPr lvl="1"/>
            <a:r>
              <a:rPr lang="en-US" altLang="zh-CN" b="0"/>
              <a:t>Spring-loaded or temporary modes</a:t>
            </a:r>
            <a:endParaRPr lang="en-US" altLang="zh-CN" b="0"/>
          </a:p>
          <a:p>
            <a:pPr lvl="1"/>
            <a:r>
              <a:rPr lang="en-US" altLang="zh-CN" b="0"/>
              <a:t>Disjoint action sets in different modes</a:t>
            </a:r>
            <a:endParaRPr lang="en-US" altLang="zh-CN" b="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标题 25601"/>
          <p:cNvSpPr>
            <a:spLocks noGrp="1"/>
          </p:cNvSpPr>
          <p:nvPr>
            <p:ph type="title"/>
          </p:nvPr>
        </p:nvSpPr>
        <p:spPr>
          <a:ln/>
        </p:spPr>
        <p:txBody>
          <a:bodyPr anchor="b"/>
          <a:p>
            <a:r>
              <a:rPr lang="en-US" altLang="zh-CN"/>
              <a:t>8.Recognition, Not Recall</a:t>
            </a:r>
            <a:endParaRPr lang="en-US" altLang="zh-CN"/>
          </a:p>
        </p:txBody>
      </p:sp>
      <p:sp>
        <p:nvSpPr>
          <p:cNvPr id="29698" name="文本占位符 25602"/>
          <p:cNvSpPr>
            <a:spLocks noGrp="1"/>
          </p:cNvSpPr>
          <p:nvPr>
            <p:ph idx="1"/>
          </p:nvPr>
        </p:nvSpPr>
        <p:spPr>
          <a:ln/>
        </p:spPr>
        <p:txBody>
          <a:bodyPr anchor="t"/>
          <a:p>
            <a:r>
              <a:rPr lang="en-US" altLang="zh-CN" b="0"/>
              <a:t>Use menus, not command languages</a:t>
            </a:r>
            <a:endParaRPr lang="en-US" altLang="zh-CN" b="0"/>
          </a:p>
          <a:p>
            <a:r>
              <a:rPr lang="en-US" altLang="zh-CN" b="0"/>
              <a:t>Use combo boxes, not textboxes</a:t>
            </a:r>
            <a:endParaRPr lang="en-US" altLang="zh-CN" b="0"/>
          </a:p>
          <a:p>
            <a:r>
              <a:rPr lang="en-US" altLang="zh-CN" b="0"/>
              <a:t>Use generic commands where possible (Open, Save, Copy Paste)</a:t>
            </a:r>
            <a:endParaRPr lang="en-US" altLang="zh-CN" b="0"/>
          </a:p>
          <a:p>
            <a:r>
              <a:rPr lang="en-US" altLang="zh-CN" b="0"/>
              <a:t>All needed information should be visible</a:t>
            </a:r>
            <a:endParaRPr lang="en-US" altLang="zh-CN" b="0"/>
          </a:p>
          <a:p>
            <a:endParaRPr lang="zh-CN" altLang="en-US" b="0"/>
          </a:p>
        </p:txBody>
      </p:sp>
      <p:pic>
        <p:nvPicPr>
          <p:cNvPr id="25604" name="图片 25603"/>
          <p:cNvPicPr>
            <a:picLocks noChangeAspect="1"/>
          </p:cNvPicPr>
          <p:nvPr/>
        </p:nvPicPr>
        <p:blipFill>
          <a:blip r:embed="rId1"/>
          <a:stretch>
            <a:fillRect/>
          </a:stretch>
        </p:blipFill>
        <p:spPr>
          <a:xfrm>
            <a:off x="2124075" y="4845050"/>
            <a:ext cx="5616575" cy="201295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ox(in)">
                                      <p:cBhvr>
                                        <p:cTn id="7" dur="500"/>
                                        <p:tgtEl>
                                          <p:spTgt spid="256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标题 26625"/>
          <p:cNvSpPr>
            <a:spLocks noGrp="1"/>
          </p:cNvSpPr>
          <p:nvPr>
            <p:ph type="title"/>
          </p:nvPr>
        </p:nvSpPr>
        <p:spPr>
          <a:ln/>
        </p:spPr>
        <p:txBody>
          <a:bodyPr anchor="b"/>
          <a:p>
            <a:r>
              <a:rPr lang="en-US" altLang="zh-CN" sz="4000"/>
              <a:t>9.Error reporting, Diagnosis, Recovery</a:t>
            </a:r>
            <a:endParaRPr lang="en-US" altLang="zh-CN" sz="4000"/>
          </a:p>
        </p:txBody>
      </p:sp>
      <p:sp>
        <p:nvSpPr>
          <p:cNvPr id="30722" name="文本占位符 26626"/>
          <p:cNvSpPr>
            <a:spLocks noGrp="1"/>
          </p:cNvSpPr>
          <p:nvPr>
            <p:ph idx="1"/>
          </p:nvPr>
        </p:nvSpPr>
        <p:spPr>
          <a:xfrm>
            <a:off x="457200" y="1600200"/>
            <a:ext cx="8229600" cy="3773488"/>
          </a:xfrm>
          <a:ln/>
        </p:spPr>
        <p:txBody>
          <a:bodyPr anchor="t"/>
          <a:p>
            <a:r>
              <a:rPr lang="en-US" altLang="zh-CN" sz="2800" b="0"/>
              <a:t>Be precise; restate user’s input</a:t>
            </a:r>
            <a:endParaRPr lang="en-US" altLang="zh-CN" sz="2800" b="0"/>
          </a:p>
          <a:p>
            <a:pPr lvl="1"/>
            <a:r>
              <a:rPr lang="en-US" altLang="zh-CN" sz="2400" b="0"/>
              <a:t>Not “Cannot open file”, but “Cannot open file named paper.doc”</a:t>
            </a:r>
            <a:endParaRPr lang="en-US" altLang="zh-CN" sz="2400" b="0"/>
          </a:p>
          <a:p>
            <a:r>
              <a:rPr lang="en-US" altLang="zh-CN" sz="2800" b="0"/>
              <a:t>Give constructive help</a:t>
            </a:r>
            <a:endParaRPr lang="en-US" altLang="zh-CN" sz="2800" b="0"/>
          </a:p>
          <a:p>
            <a:pPr lvl="1"/>
            <a:r>
              <a:rPr lang="en-US" altLang="zh-CN" sz="2400" b="0"/>
              <a:t>Why error occurred and how to fix it</a:t>
            </a:r>
            <a:endParaRPr lang="en-US" altLang="zh-CN" sz="2400" b="0"/>
          </a:p>
          <a:p>
            <a:r>
              <a:rPr lang="en-US" altLang="zh-CN" sz="2800" b="0"/>
              <a:t>Be polite and nonblaming</a:t>
            </a:r>
            <a:endParaRPr lang="en-US" altLang="zh-CN" sz="2800" b="0"/>
          </a:p>
          <a:p>
            <a:pPr lvl="1"/>
            <a:r>
              <a:rPr lang="en-US" altLang="zh-CN" sz="2400" b="0"/>
              <a:t>Not “fatal error”, not “illegal”</a:t>
            </a:r>
            <a:endParaRPr lang="en-US" altLang="zh-CN" sz="2400" b="0"/>
          </a:p>
          <a:p>
            <a:r>
              <a:rPr lang="en-US" altLang="zh-CN" sz="2800" b="0"/>
              <a:t>Hide technical details until requested</a:t>
            </a:r>
            <a:endParaRPr lang="en-US" altLang="zh-CN" sz="2800" b="0"/>
          </a:p>
        </p:txBody>
      </p:sp>
      <p:pic>
        <p:nvPicPr>
          <p:cNvPr id="30723" name="图片 26627"/>
          <p:cNvPicPr>
            <a:picLocks noChangeAspect="1"/>
          </p:cNvPicPr>
          <p:nvPr/>
        </p:nvPicPr>
        <p:blipFill>
          <a:blip r:embed="rId1"/>
          <a:stretch>
            <a:fillRect/>
          </a:stretch>
        </p:blipFill>
        <p:spPr>
          <a:xfrm>
            <a:off x="900113" y="5373688"/>
            <a:ext cx="3024187" cy="1171575"/>
          </a:xfrm>
          <a:prstGeom prst="rect">
            <a:avLst/>
          </a:prstGeom>
          <a:noFill/>
          <a:ln w="9525">
            <a:noFill/>
          </a:ln>
        </p:spPr>
      </p:pic>
      <p:pic>
        <p:nvPicPr>
          <p:cNvPr id="30724" name="图片 26628"/>
          <p:cNvPicPr>
            <a:picLocks noChangeAspect="1"/>
          </p:cNvPicPr>
          <p:nvPr/>
        </p:nvPicPr>
        <p:blipFill>
          <a:blip r:embed="rId2"/>
          <a:stretch>
            <a:fillRect/>
          </a:stretch>
        </p:blipFill>
        <p:spPr>
          <a:xfrm>
            <a:off x="4176713" y="5314950"/>
            <a:ext cx="3924300" cy="1209675"/>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标题 27649"/>
          <p:cNvSpPr>
            <a:spLocks noGrp="1"/>
          </p:cNvSpPr>
          <p:nvPr>
            <p:ph type="title"/>
          </p:nvPr>
        </p:nvSpPr>
        <p:spPr>
          <a:ln/>
        </p:spPr>
        <p:txBody>
          <a:bodyPr anchor="b"/>
          <a:p>
            <a:r>
              <a:rPr lang="en-US" altLang="zh-CN" sz="4000"/>
              <a:t>10.Aesthetic and Minimalist Design</a:t>
            </a:r>
            <a:endParaRPr lang="en-US" altLang="zh-CN" sz="4000"/>
          </a:p>
        </p:txBody>
      </p:sp>
      <p:sp>
        <p:nvSpPr>
          <p:cNvPr id="31746" name="文本占位符 27650"/>
          <p:cNvSpPr>
            <a:spLocks noGrp="1"/>
          </p:cNvSpPr>
          <p:nvPr>
            <p:ph type="body" sz="half" idx="1"/>
          </p:nvPr>
        </p:nvSpPr>
        <p:spPr>
          <a:xfrm>
            <a:off x="457200" y="1600200"/>
            <a:ext cx="7786688" cy="4530725"/>
          </a:xfrm>
          <a:ln/>
        </p:spPr>
        <p:txBody>
          <a:bodyPr anchor="t"/>
          <a:p>
            <a:pPr>
              <a:buClr>
                <a:schemeClr val="bg2"/>
              </a:buClr>
              <a:buSzPct val="75000"/>
              <a:buFont typeface="Wingdings" panose="05000000000000000000" pitchFamily="2" charset="2"/>
            </a:pPr>
            <a:r>
              <a:rPr lang="zh-CN" altLang="en-US" sz="2800" b="0"/>
              <a:t>“</a:t>
            </a:r>
            <a:r>
              <a:rPr lang="en-US" altLang="zh-CN" sz="2800" b="0"/>
              <a:t>Less is More”</a:t>
            </a:r>
            <a:endParaRPr lang="en-US" altLang="zh-CN" sz="2800" b="0"/>
          </a:p>
          <a:p>
            <a:pPr lvl="1"/>
            <a:r>
              <a:rPr lang="en-US" altLang="zh-CN" sz="2400" b="0"/>
              <a:t>Omit extraneous info, graphics, features</a:t>
            </a:r>
            <a:endParaRPr lang="en-US" altLang="zh-CN" sz="2400" b="0"/>
          </a:p>
          <a:p>
            <a:pPr lvl="1"/>
            <a:endParaRPr lang="zh-CN" altLang="en-US" sz="2400" b="0"/>
          </a:p>
        </p:txBody>
      </p:sp>
      <p:pic>
        <p:nvPicPr>
          <p:cNvPr id="31747" name="图片 27651"/>
          <p:cNvPicPr>
            <a:picLocks noChangeAspect="1"/>
          </p:cNvPicPr>
          <p:nvPr/>
        </p:nvPicPr>
        <p:blipFill>
          <a:blip r:embed="rId1"/>
          <a:stretch>
            <a:fillRect/>
          </a:stretch>
        </p:blipFill>
        <p:spPr>
          <a:xfrm>
            <a:off x="468313" y="3789363"/>
            <a:ext cx="2676525" cy="2112962"/>
          </a:xfrm>
          <a:prstGeom prst="rect">
            <a:avLst/>
          </a:prstGeom>
          <a:noFill/>
          <a:ln w="9525">
            <a:noFill/>
          </a:ln>
        </p:spPr>
      </p:pic>
      <p:graphicFrame>
        <p:nvGraphicFramePr>
          <p:cNvPr id="31748" name="内容占位符 27652"/>
          <p:cNvGraphicFramePr>
            <a:graphicFrameLocks noGrp="1" noChangeAspect="1"/>
          </p:cNvGraphicFramePr>
          <p:nvPr>
            <p:ph sz="half" idx="2"/>
          </p:nvPr>
        </p:nvGraphicFramePr>
        <p:xfrm>
          <a:off x="3563938" y="3573463"/>
          <a:ext cx="5256212" cy="2435225"/>
        </p:xfrm>
        <a:graphic>
          <a:graphicData uri="http://schemas.openxmlformats.org/presentationml/2006/ole">
            <mc:AlternateContent xmlns:mc="http://schemas.openxmlformats.org/markup-compatibility/2006">
              <mc:Choice xmlns:v="urn:schemas-microsoft-com:vml" Requires="v">
                <p:oleObj spid="_x0000_s3078" name="" r:id="rId2" imgW="6758940" imgH="3131820" progId="Paint.Picture">
                  <p:embed/>
                </p:oleObj>
              </mc:Choice>
              <mc:Fallback>
                <p:oleObj name="" r:id="rId2" imgW="6758940" imgH="3131820" progId="Paint.Picture">
                  <p:embed/>
                  <p:pic>
                    <p:nvPicPr>
                      <p:cNvPr id="0" name="图片 3077"/>
                      <p:cNvPicPr/>
                      <p:nvPr/>
                    </p:nvPicPr>
                    <p:blipFill>
                      <a:blip r:embed="rId3"/>
                      <a:stretch>
                        <a:fillRect/>
                      </a:stretch>
                    </p:blipFill>
                    <p:spPr>
                      <a:xfrm>
                        <a:off x="3563938" y="3573463"/>
                        <a:ext cx="5256212" cy="2435225"/>
                      </a:xfrm>
                      <a:prstGeom prst="rect">
                        <a:avLst/>
                      </a:prstGeom>
                      <a:noFill/>
                      <a:ln w="38100">
                        <a:miter/>
                      </a:ln>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标题 28673"/>
          <p:cNvSpPr>
            <a:spLocks noGrp="1"/>
          </p:cNvSpPr>
          <p:nvPr>
            <p:ph type="title"/>
          </p:nvPr>
        </p:nvSpPr>
        <p:spPr>
          <a:ln/>
        </p:spPr>
        <p:txBody>
          <a:bodyPr anchor="b"/>
          <a:p>
            <a:r>
              <a:rPr lang="en-US" altLang="zh-CN" sz="4000"/>
              <a:t>10.Aesthetic and Minimalist Design</a:t>
            </a:r>
            <a:endParaRPr lang="en-US" altLang="zh-CN" sz="4000"/>
          </a:p>
        </p:txBody>
      </p:sp>
      <p:sp>
        <p:nvSpPr>
          <p:cNvPr id="32770" name="文本占位符 28674"/>
          <p:cNvSpPr>
            <a:spLocks noGrp="1"/>
          </p:cNvSpPr>
          <p:nvPr>
            <p:ph idx="1"/>
          </p:nvPr>
        </p:nvSpPr>
        <p:spPr>
          <a:ln/>
        </p:spPr>
        <p:txBody>
          <a:bodyPr anchor="t"/>
          <a:p>
            <a:pPr>
              <a:lnSpc>
                <a:spcPct val="90000"/>
              </a:lnSpc>
            </a:pPr>
            <a:r>
              <a:rPr lang="en-US" altLang="zh-CN" b="0"/>
              <a:t>Good graphic design</a:t>
            </a:r>
            <a:endParaRPr lang="en-US" altLang="zh-CN" b="0"/>
          </a:p>
          <a:p>
            <a:pPr lvl="1">
              <a:lnSpc>
                <a:spcPct val="90000"/>
              </a:lnSpc>
            </a:pPr>
            <a:r>
              <a:rPr lang="en-US" altLang="zh-CN" b="0"/>
              <a:t>Few, well-chosen color and fonts</a:t>
            </a:r>
            <a:endParaRPr lang="en-US" altLang="zh-CN" b="0"/>
          </a:p>
          <a:p>
            <a:pPr lvl="1">
              <a:lnSpc>
                <a:spcPct val="90000"/>
              </a:lnSpc>
            </a:pPr>
            <a:endParaRPr lang="en-US" altLang="zh-CN" b="0"/>
          </a:p>
          <a:p>
            <a:pPr lvl="1">
              <a:lnSpc>
                <a:spcPct val="90000"/>
              </a:lnSpc>
            </a:pPr>
            <a:endParaRPr lang="en-US" altLang="zh-CN" b="0"/>
          </a:p>
          <a:p>
            <a:pPr lvl="1">
              <a:lnSpc>
                <a:spcPct val="90000"/>
              </a:lnSpc>
            </a:pPr>
            <a:endParaRPr lang="en-US" altLang="zh-CN" b="0"/>
          </a:p>
          <a:p>
            <a:pPr lvl="1">
              <a:lnSpc>
                <a:spcPct val="90000"/>
              </a:lnSpc>
            </a:pPr>
            <a:r>
              <a:rPr lang="en-US" altLang="zh-CN" b="0"/>
              <a:t>Group with white space</a:t>
            </a:r>
            <a:endParaRPr lang="en-US" altLang="zh-CN" b="0"/>
          </a:p>
          <a:p>
            <a:pPr lvl="1">
              <a:lnSpc>
                <a:spcPct val="90000"/>
              </a:lnSpc>
            </a:pPr>
            <a:r>
              <a:rPr lang="en-US" altLang="zh-CN" b="0"/>
              <a:t>Align controls sensibly</a:t>
            </a:r>
            <a:endParaRPr lang="en-US" altLang="zh-CN" b="0"/>
          </a:p>
          <a:p>
            <a:pPr>
              <a:lnSpc>
                <a:spcPct val="90000"/>
              </a:lnSpc>
            </a:pPr>
            <a:r>
              <a:rPr lang="en-US" altLang="zh-CN" b="0"/>
              <a:t>Use concise language</a:t>
            </a:r>
            <a:endParaRPr lang="en-US" altLang="zh-CN" b="0"/>
          </a:p>
          <a:p>
            <a:pPr lvl="1">
              <a:lnSpc>
                <a:spcPct val="90000"/>
              </a:lnSpc>
            </a:pPr>
            <a:r>
              <a:rPr lang="en-US" altLang="zh-CN" b="0"/>
              <a:t>Choose labels carefully</a:t>
            </a:r>
            <a:endParaRPr lang="en-US" altLang="zh-CN" b="0"/>
          </a:p>
        </p:txBody>
      </p:sp>
      <p:pic>
        <p:nvPicPr>
          <p:cNvPr id="32771" name="图片 28675"/>
          <p:cNvPicPr>
            <a:picLocks noChangeAspect="1"/>
          </p:cNvPicPr>
          <p:nvPr/>
        </p:nvPicPr>
        <p:blipFill>
          <a:blip r:embed="rId1"/>
          <a:stretch>
            <a:fillRect/>
          </a:stretch>
        </p:blipFill>
        <p:spPr>
          <a:xfrm>
            <a:off x="1547813" y="2781300"/>
            <a:ext cx="3816350" cy="441325"/>
          </a:xfrm>
          <a:prstGeom prst="rect">
            <a:avLst/>
          </a:prstGeom>
          <a:noFill/>
          <a:ln w="9525">
            <a:noFill/>
          </a:ln>
        </p:spPr>
      </p:pic>
      <p:pic>
        <p:nvPicPr>
          <p:cNvPr id="32772" name="图片 28676"/>
          <p:cNvPicPr>
            <a:picLocks noChangeAspect="1"/>
          </p:cNvPicPr>
          <p:nvPr/>
        </p:nvPicPr>
        <p:blipFill>
          <a:blip r:embed="rId2"/>
          <a:stretch>
            <a:fillRect/>
          </a:stretch>
        </p:blipFill>
        <p:spPr>
          <a:xfrm>
            <a:off x="1619250" y="3500438"/>
            <a:ext cx="3744913" cy="303212"/>
          </a:xfrm>
          <a:prstGeom prst="rect">
            <a:avLst/>
          </a:prstGeom>
          <a:noFill/>
          <a:ln w="9525">
            <a:noFill/>
          </a:ln>
        </p:spPr>
      </p:pic>
      <p:pic>
        <p:nvPicPr>
          <p:cNvPr id="32773" name="图片 28677"/>
          <p:cNvPicPr>
            <a:picLocks noChangeAspect="1"/>
          </p:cNvPicPr>
          <p:nvPr/>
        </p:nvPicPr>
        <p:blipFill>
          <a:blip r:embed="rId3"/>
          <a:stretch>
            <a:fillRect/>
          </a:stretch>
        </p:blipFill>
        <p:spPr>
          <a:xfrm>
            <a:off x="5580063" y="2852738"/>
            <a:ext cx="3395662" cy="3744912"/>
          </a:xfrm>
          <a:prstGeom prst="rect">
            <a:avLst/>
          </a:prstGeom>
          <a:noFill/>
          <a:ln w="9525">
            <a:noFill/>
          </a:ln>
        </p:spPr>
      </p:pic>
      <p:sp>
        <p:nvSpPr>
          <p:cNvPr id="28679" name="椭圆 28678"/>
          <p:cNvSpPr/>
          <p:nvPr/>
        </p:nvSpPr>
        <p:spPr>
          <a:xfrm>
            <a:off x="5651500" y="3716338"/>
            <a:ext cx="1873250" cy="360362"/>
          </a:xfrm>
          <a:prstGeom prst="ellipse">
            <a:avLst/>
          </a:prstGeom>
          <a:noFill/>
          <a:ln w="9525" cap="flat" cmpd="sng">
            <a:solidFill>
              <a:schemeClr val="tx2"/>
            </a:solidFill>
            <a:prstDash val="solid"/>
            <a:round/>
            <a:headEnd type="none" w="med" len="med"/>
            <a:tailEnd type="none" w="med" len="med"/>
          </a:ln>
        </p:spPr>
        <p:txBody>
          <a:bodyPr anchor="t"/>
          <a:p>
            <a:endParaRPr lang="zh-CN" altLang="en-US">
              <a:latin typeface="Verdana" panose="020B0604030504040204" pitchFamily="34"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8679"/>
                                        </p:tgtEl>
                                        <p:attrNameLst>
                                          <p:attrName>style.visibility</p:attrName>
                                        </p:attrNameLst>
                                      </p:cBhvr>
                                      <p:to>
                                        <p:strVal val="visible"/>
                                      </p:to>
                                    </p:set>
                                    <p:animEffect transition="in" filter="checkerboard(across)">
                                      <p:cBhvr>
                                        <p:cTn id="7" dur="500"/>
                                        <p:tgtEl>
                                          <p:spTgt spid="28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标题 29697"/>
          <p:cNvSpPr>
            <a:spLocks noGrp="1"/>
          </p:cNvSpPr>
          <p:nvPr>
            <p:ph type="title"/>
          </p:nvPr>
        </p:nvSpPr>
        <p:spPr>
          <a:ln/>
        </p:spPr>
        <p:txBody>
          <a:bodyPr anchor="b"/>
          <a:p>
            <a:r>
              <a:rPr lang="en-US" altLang="zh-CN"/>
              <a:t>Chunking the Heuristics Further</a:t>
            </a:r>
            <a:endParaRPr lang="en-US" altLang="zh-CN"/>
          </a:p>
        </p:txBody>
      </p:sp>
      <p:sp>
        <p:nvSpPr>
          <p:cNvPr id="33794" name="文本占位符 29698"/>
          <p:cNvSpPr>
            <a:spLocks noGrp="1"/>
          </p:cNvSpPr>
          <p:nvPr>
            <p:ph idx="1"/>
          </p:nvPr>
        </p:nvSpPr>
        <p:spPr>
          <a:ln/>
        </p:spPr>
        <p:txBody>
          <a:bodyPr anchor="t"/>
          <a:p>
            <a:r>
              <a:rPr lang="en-US" altLang="zh-CN" b="0"/>
              <a:t>Meet expectations</a:t>
            </a:r>
            <a:endParaRPr lang="en-US" altLang="zh-CN" b="0"/>
          </a:p>
          <a:p>
            <a:pPr lvl="1"/>
            <a:r>
              <a:rPr lang="en-US" altLang="zh-CN" b="0"/>
              <a:t>Match the real world</a:t>
            </a:r>
            <a:endParaRPr lang="en-US" altLang="zh-CN" b="0"/>
          </a:p>
          <a:p>
            <a:pPr lvl="1"/>
            <a:r>
              <a:rPr lang="en-US" altLang="zh-CN" b="0"/>
              <a:t>Consistency &amp; standards</a:t>
            </a:r>
            <a:endParaRPr lang="en-US" altLang="zh-CN" b="0"/>
          </a:p>
          <a:p>
            <a:pPr lvl="1"/>
            <a:r>
              <a:rPr lang="en-US" altLang="zh-CN" b="0"/>
              <a:t>Help &amp; documentation</a:t>
            </a:r>
            <a:endParaRPr lang="en-US" altLang="zh-CN" b="0"/>
          </a:p>
          <a:p>
            <a:r>
              <a:rPr lang="en-US" altLang="zh-CN" b="0"/>
              <a:t>User is the boss</a:t>
            </a:r>
            <a:endParaRPr lang="en-US" altLang="zh-CN" b="0"/>
          </a:p>
          <a:p>
            <a:pPr lvl="1"/>
            <a:r>
              <a:rPr lang="en-US" altLang="zh-CN" b="0"/>
              <a:t>User control &amp; freedom</a:t>
            </a:r>
            <a:endParaRPr lang="en-US" altLang="zh-CN" b="0"/>
          </a:p>
          <a:p>
            <a:pPr lvl="1"/>
            <a:r>
              <a:rPr lang="en-US" altLang="zh-CN" b="0"/>
              <a:t>Visibility of system status</a:t>
            </a:r>
            <a:endParaRPr lang="en-US" altLang="zh-CN" b="0"/>
          </a:p>
          <a:p>
            <a:pPr lvl="1"/>
            <a:r>
              <a:rPr lang="en-US" altLang="zh-CN" b="0"/>
              <a:t>Flexibility &amp; efficiency</a:t>
            </a:r>
            <a:endParaRPr lang="en-US" altLang="zh-CN" b="0"/>
          </a:p>
          <a:p>
            <a:pPr lvl="1">
              <a:buNone/>
            </a:pPr>
            <a:endParaRPr lang="zh-CN" altLang="en-US" b="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标题 30721"/>
          <p:cNvSpPr>
            <a:spLocks noGrp="1"/>
          </p:cNvSpPr>
          <p:nvPr>
            <p:ph type="title"/>
          </p:nvPr>
        </p:nvSpPr>
        <p:spPr>
          <a:ln/>
        </p:spPr>
        <p:txBody>
          <a:bodyPr anchor="b"/>
          <a:p>
            <a:r>
              <a:rPr lang="en-US" altLang="zh-CN"/>
              <a:t>Chunking the Heuristics Further</a:t>
            </a:r>
            <a:endParaRPr lang="en-US" altLang="zh-CN"/>
          </a:p>
        </p:txBody>
      </p:sp>
      <p:sp>
        <p:nvSpPr>
          <p:cNvPr id="34818" name="文本占位符 30722"/>
          <p:cNvSpPr>
            <a:spLocks noGrp="1"/>
          </p:cNvSpPr>
          <p:nvPr>
            <p:ph idx="1"/>
          </p:nvPr>
        </p:nvSpPr>
        <p:spPr>
          <a:ln/>
        </p:spPr>
        <p:txBody>
          <a:bodyPr anchor="t"/>
          <a:p>
            <a:r>
              <a:rPr lang="en-US" altLang="zh-CN" b="0"/>
              <a:t>Handle errors</a:t>
            </a:r>
            <a:endParaRPr lang="en-US" altLang="zh-CN" b="0"/>
          </a:p>
          <a:p>
            <a:pPr lvl="1"/>
            <a:r>
              <a:rPr lang="en-US" altLang="zh-CN" b="0"/>
              <a:t>Error prevention</a:t>
            </a:r>
            <a:endParaRPr lang="en-US" altLang="zh-CN" b="0"/>
          </a:p>
          <a:p>
            <a:pPr lvl="1"/>
            <a:r>
              <a:rPr lang="en-US" altLang="zh-CN" b="0"/>
              <a:t>Recognition, not recall</a:t>
            </a:r>
            <a:endParaRPr lang="en-US" altLang="zh-CN" b="0"/>
          </a:p>
          <a:p>
            <a:pPr lvl="1"/>
            <a:r>
              <a:rPr lang="en-US" altLang="zh-CN" b="0"/>
              <a:t>Error reporting, diagnosis, and recovery</a:t>
            </a:r>
            <a:endParaRPr lang="en-US" altLang="zh-CN" b="0"/>
          </a:p>
          <a:p>
            <a:r>
              <a:rPr lang="en-US" altLang="zh-CN" b="0"/>
              <a:t>Keep it simple</a:t>
            </a:r>
            <a:endParaRPr lang="en-US" altLang="zh-CN" b="0"/>
          </a:p>
          <a:p>
            <a:pPr lvl="1"/>
            <a:r>
              <a:rPr lang="en-US" altLang="zh-CN" b="0"/>
              <a:t>Aesthetic &amp; minimalist design</a:t>
            </a:r>
            <a:endParaRPr lang="en-US" altLang="zh-CN" b="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标题 5121"/>
          <p:cNvSpPr>
            <a:spLocks noGrp="1"/>
          </p:cNvSpPr>
          <p:nvPr>
            <p:ph type="title"/>
          </p:nvPr>
        </p:nvSpPr>
        <p:spPr>
          <a:ln/>
        </p:spPr>
        <p:txBody>
          <a:bodyPr anchor="b"/>
          <a:p>
            <a:r>
              <a:rPr lang="en-US" altLang="zh-CN"/>
              <a:t>Contents</a:t>
            </a:r>
            <a:endParaRPr lang="en-US" altLang="zh-CN"/>
          </a:p>
        </p:txBody>
      </p:sp>
      <p:sp>
        <p:nvSpPr>
          <p:cNvPr id="6146" name="文本占位符 5122"/>
          <p:cNvSpPr>
            <a:spLocks noGrp="1"/>
          </p:cNvSpPr>
          <p:nvPr>
            <p:ph idx="1"/>
          </p:nvPr>
        </p:nvSpPr>
        <p:spPr>
          <a:ln/>
        </p:spPr>
        <p:txBody>
          <a:bodyPr anchor="t"/>
          <a:p>
            <a:pPr>
              <a:lnSpc>
                <a:spcPct val="90000"/>
              </a:lnSpc>
            </a:pPr>
            <a:r>
              <a:rPr lang="en-US" altLang="zh-CN"/>
              <a:t>7.1 Heuristic</a:t>
            </a:r>
            <a:endParaRPr lang="en-US" altLang="zh-CN"/>
          </a:p>
          <a:p>
            <a:pPr>
              <a:lnSpc>
                <a:spcPct val="90000"/>
              </a:lnSpc>
            </a:pPr>
            <a:r>
              <a:rPr lang="en-US" altLang="zh-CN"/>
              <a:t>7.2 Heuristic Evaluation</a:t>
            </a:r>
            <a:endParaRPr lang="en-US" altLang="zh-CN"/>
          </a:p>
          <a:p>
            <a:pPr>
              <a:lnSpc>
                <a:spcPct val="90000"/>
              </a:lnSpc>
            </a:pPr>
            <a:r>
              <a:rPr lang="en-US" altLang="zh-CN"/>
              <a:t>7.3 How to Write a Usability Aspect Report (UAR)</a:t>
            </a:r>
            <a:r>
              <a:rPr lang="en-US" altLang="zh-CN"/>
              <a:t> </a:t>
            </a:r>
            <a:endParaRPr lang="en-US" altLang="zh-CN"/>
          </a:p>
          <a:p>
            <a:pPr>
              <a:lnSpc>
                <a:spcPct val="90000"/>
              </a:lnSpc>
            </a:pPr>
            <a:r>
              <a:rPr lang="en-US" altLang="zh-CN"/>
              <a:t>7.4 Basic Issues in Think-Aloud Testing </a:t>
            </a:r>
            <a:endParaRPr lang="en-US" altLang="zh-CN"/>
          </a:p>
          <a:p>
            <a:pPr>
              <a:lnSpc>
                <a:spcPct val="90000"/>
              </a:lnSpc>
            </a:pPr>
            <a:r>
              <a:rPr lang="en-US" altLang="zh-CN"/>
              <a:t>7.5 How to Conduct a Think-Aloud Usability Test </a:t>
            </a:r>
            <a:endParaRPr lang="en-US" altLang="zh-CN"/>
          </a:p>
          <a:p>
            <a:pPr>
              <a:lnSpc>
                <a:spcPct val="90000"/>
              </a:lnSpc>
            </a:pPr>
            <a:r>
              <a:rPr lang="en-US" altLang="zh-CN"/>
              <a:t>7.6 Think-Aloud Testing vs. Heuristic Evaluation </a:t>
            </a:r>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标题 31745"/>
          <p:cNvSpPr>
            <a:spLocks noGrp="1"/>
          </p:cNvSpPr>
          <p:nvPr>
            <p:ph type="title"/>
          </p:nvPr>
        </p:nvSpPr>
        <p:spPr>
          <a:ln/>
        </p:spPr>
        <p:txBody>
          <a:bodyPr anchor="b"/>
          <a:p>
            <a:r>
              <a:rPr lang="en-US" altLang="zh-CN"/>
              <a:t>Tog’s 16 principles</a:t>
            </a:r>
            <a:endParaRPr lang="en-US" altLang="zh-CN"/>
          </a:p>
        </p:txBody>
      </p:sp>
      <p:sp>
        <p:nvSpPr>
          <p:cNvPr id="35842" name="文本占位符 31746"/>
          <p:cNvSpPr>
            <a:spLocks noGrp="1"/>
          </p:cNvSpPr>
          <p:nvPr>
            <p:ph sz="half" idx="1"/>
          </p:nvPr>
        </p:nvSpPr>
        <p:spPr>
          <a:xfrm>
            <a:off x="457200" y="1600200"/>
            <a:ext cx="4038600" cy="4530725"/>
          </a:xfrm>
          <a:ln/>
        </p:spPr>
        <p:txBody>
          <a:bodyPr anchor="t"/>
          <a:p>
            <a:pPr>
              <a:buClr>
                <a:schemeClr val="bg2"/>
              </a:buClr>
              <a:buSzPct val="75000"/>
              <a:buFont typeface="Wingdings" panose="05000000000000000000" pitchFamily="2" charset="2"/>
            </a:pPr>
            <a:r>
              <a:rPr lang="en-US" altLang="zh-CN" sz="2800" i="1"/>
              <a:t>Anticipation</a:t>
            </a:r>
            <a:endParaRPr lang="en-US" altLang="zh-CN" sz="2800" i="1"/>
          </a:p>
          <a:p>
            <a:pPr>
              <a:buClr>
                <a:schemeClr val="bg2"/>
              </a:buClr>
              <a:buSzPct val="75000"/>
              <a:buFont typeface="Wingdings" panose="05000000000000000000" pitchFamily="2" charset="2"/>
            </a:pPr>
            <a:r>
              <a:rPr lang="en-US" altLang="zh-CN" sz="2400" b="0"/>
              <a:t>Autonomy</a:t>
            </a:r>
            <a:endParaRPr lang="en-US" altLang="zh-CN" sz="2400" b="0"/>
          </a:p>
          <a:p>
            <a:pPr>
              <a:buClr>
                <a:schemeClr val="bg2"/>
              </a:buClr>
              <a:buSzPct val="75000"/>
              <a:buFont typeface="Wingdings" panose="05000000000000000000" pitchFamily="2" charset="2"/>
            </a:pPr>
            <a:r>
              <a:rPr lang="en-US" altLang="zh-CN" sz="2400" b="0"/>
              <a:t>Color blindness</a:t>
            </a:r>
            <a:endParaRPr lang="en-US" altLang="zh-CN" sz="2400" b="0"/>
          </a:p>
          <a:p>
            <a:pPr>
              <a:buClr>
                <a:schemeClr val="bg2"/>
              </a:buClr>
              <a:buSzPct val="75000"/>
              <a:buFont typeface="Wingdings" panose="05000000000000000000" pitchFamily="2" charset="2"/>
            </a:pPr>
            <a:r>
              <a:rPr lang="en-US" altLang="zh-CN" sz="2400" b="0"/>
              <a:t>Consistency</a:t>
            </a:r>
            <a:endParaRPr lang="en-US" altLang="zh-CN" sz="2400" b="0"/>
          </a:p>
          <a:p>
            <a:pPr>
              <a:buClr>
                <a:schemeClr val="bg2"/>
              </a:buClr>
              <a:buSzPct val="75000"/>
              <a:buFont typeface="Wingdings" panose="05000000000000000000" pitchFamily="2" charset="2"/>
            </a:pPr>
            <a:r>
              <a:rPr lang="en-US" altLang="zh-CN" sz="2800" i="1"/>
              <a:t>Defaults</a:t>
            </a:r>
            <a:endParaRPr lang="en-US" altLang="zh-CN" sz="2800" i="1"/>
          </a:p>
          <a:p>
            <a:pPr>
              <a:buClr>
                <a:schemeClr val="bg2"/>
              </a:buClr>
              <a:buSzPct val="75000"/>
              <a:buFont typeface="Wingdings" panose="05000000000000000000" pitchFamily="2" charset="2"/>
            </a:pPr>
            <a:r>
              <a:rPr lang="en-US" altLang="zh-CN" sz="2400" b="0"/>
              <a:t>Efficiency</a:t>
            </a:r>
            <a:endParaRPr lang="en-US" altLang="zh-CN" sz="2400" b="0"/>
          </a:p>
          <a:p>
            <a:pPr>
              <a:buClr>
                <a:schemeClr val="bg2"/>
              </a:buClr>
              <a:buSzPct val="75000"/>
              <a:buFont typeface="Wingdings" panose="05000000000000000000" pitchFamily="2" charset="2"/>
            </a:pPr>
            <a:r>
              <a:rPr lang="en-US" altLang="zh-CN" sz="2800" i="1"/>
              <a:t>Explorabel interfaces</a:t>
            </a:r>
            <a:endParaRPr lang="en-US" altLang="zh-CN" sz="2800" i="1"/>
          </a:p>
          <a:p>
            <a:pPr>
              <a:buClr>
                <a:schemeClr val="bg2"/>
              </a:buClr>
              <a:buSzPct val="75000"/>
              <a:buFont typeface="Wingdings" panose="05000000000000000000" pitchFamily="2" charset="2"/>
            </a:pPr>
            <a:r>
              <a:rPr lang="en-US" altLang="zh-CN" sz="2400" b="0"/>
              <a:t>Fitt’s Law</a:t>
            </a:r>
            <a:endParaRPr lang="en-US" altLang="zh-CN" sz="2400" b="0"/>
          </a:p>
          <a:p>
            <a:pPr>
              <a:buClr>
                <a:schemeClr val="bg2"/>
              </a:buClr>
              <a:buSzPct val="75000"/>
              <a:buFont typeface="Wingdings" panose="05000000000000000000" pitchFamily="2" charset="2"/>
            </a:pPr>
            <a:endParaRPr lang="zh-CN" altLang="en-US" sz="2400" b="0"/>
          </a:p>
        </p:txBody>
      </p:sp>
      <p:sp>
        <p:nvSpPr>
          <p:cNvPr id="35843" name="文本占位符 31747"/>
          <p:cNvSpPr>
            <a:spLocks noGrp="1"/>
          </p:cNvSpPr>
          <p:nvPr>
            <p:ph sz="half" idx="2"/>
          </p:nvPr>
        </p:nvSpPr>
        <p:spPr>
          <a:xfrm>
            <a:off x="4648200" y="1600200"/>
            <a:ext cx="4038600" cy="4530725"/>
          </a:xfrm>
          <a:ln/>
        </p:spPr>
        <p:txBody>
          <a:bodyPr anchor="t"/>
          <a:p>
            <a:pPr>
              <a:buClr>
                <a:schemeClr val="bg2"/>
              </a:buClr>
              <a:buSzPct val="75000"/>
              <a:buFont typeface="Wingdings" panose="05000000000000000000" pitchFamily="2" charset="2"/>
            </a:pPr>
            <a:r>
              <a:rPr lang="en-US" altLang="zh-CN" sz="2400" b="0"/>
              <a:t>Human interface objects</a:t>
            </a:r>
            <a:endParaRPr lang="en-US" altLang="zh-CN" sz="2400" b="0"/>
          </a:p>
          <a:p>
            <a:pPr>
              <a:buClr>
                <a:schemeClr val="bg2"/>
              </a:buClr>
              <a:buSzPct val="75000"/>
              <a:buFont typeface="Wingdings" panose="05000000000000000000" pitchFamily="2" charset="2"/>
            </a:pPr>
            <a:r>
              <a:rPr lang="en-US" altLang="zh-CN" sz="2400" b="0"/>
              <a:t>Latency reduction</a:t>
            </a:r>
            <a:endParaRPr lang="en-US" altLang="zh-CN" sz="2400" b="0"/>
          </a:p>
          <a:p>
            <a:pPr>
              <a:buClr>
                <a:schemeClr val="bg2"/>
              </a:buClr>
              <a:buSzPct val="75000"/>
              <a:buFont typeface="Wingdings" panose="05000000000000000000" pitchFamily="2" charset="2"/>
            </a:pPr>
            <a:r>
              <a:rPr lang="en-US" altLang="zh-CN" sz="2800" i="1"/>
              <a:t>Learnability</a:t>
            </a:r>
            <a:endParaRPr lang="en-US" altLang="zh-CN" sz="2800" i="1"/>
          </a:p>
          <a:p>
            <a:pPr>
              <a:buClr>
                <a:schemeClr val="bg2"/>
              </a:buClr>
              <a:buSzPct val="75000"/>
              <a:buFont typeface="Wingdings" panose="05000000000000000000" pitchFamily="2" charset="2"/>
            </a:pPr>
            <a:r>
              <a:rPr lang="en-US" altLang="zh-CN" sz="2400" b="0"/>
              <a:t>Metaphors</a:t>
            </a:r>
            <a:endParaRPr lang="en-US" altLang="zh-CN" sz="2400" b="0"/>
          </a:p>
          <a:p>
            <a:pPr>
              <a:buClr>
                <a:schemeClr val="bg2"/>
              </a:buClr>
              <a:buSzPct val="75000"/>
              <a:buFont typeface="Wingdings" panose="05000000000000000000" pitchFamily="2" charset="2"/>
            </a:pPr>
            <a:r>
              <a:rPr lang="en-US" altLang="zh-CN" sz="2800" i="1"/>
              <a:t>Protect user’s work</a:t>
            </a:r>
            <a:endParaRPr lang="en-US" altLang="zh-CN" sz="2800" i="1"/>
          </a:p>
          <a:p>
            <a:pPr>
              <a:buClr>
                <a:schemeClr val="bg2"/>
              </a:buClr>
              <a:buSzPct val="75000"/>
              <a:buFont typeface="Wingdings" panose="05000000000000000000" pitchFamily="2" charset="2"/>
            </a:pPr>
            <a:r>
              <a:rPr lang="en-US" altLang="zh-CN" sz="2800" i="1"/>
              <a:t>Readability</a:t>
            </a:r>
            <a:endParaRPr lang="en-US" altLang="zh-CN" sz="2800" i="1"/>
          </a:p>
          <a:p>
            <a:pPr>
              <a:buClr>
                <a:schemeClr val="bg2"/>
              </a:buClr>
              <a:buSzPct val="75000"/>
              <a:buFont typeface="Wingdings" panose="05000000000000000000" pitchFamily="2" charset="2"/>
            </a:pPr>
            <a:r>
              <a:rPr lang="en-US" altLang="zh-CN" sz="2800" i="1"/>
              <a:t>Track state</a:t>
            </a:r>
            <a:endParaRPr lang="en-US" altLang="zh-CN" sz="2800" i="1"/>
          </a:p>
          <a:p>
            <a:pPr>
              <a:buClr>
                <a:schemeClr val="bg2"/>
              </a:buClr>
              <a:buSzPct val="75000"/>
              <a:buFont typeface="Wingdings" panose="05000000000000000000" pitchFamily="2" charset="2"/>
            </a:pPr>
            <a:r>
              <a:rPr lang="en-US" altLang="zh-CN" sz="2800" i="1"/>
              <a:t>Visible navigation</a:t>
            </a:r>
            <a:endParaRPr lang="en-US" altLang="zh-CN" sz="2800" i="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标题 32769"/>
          <p:cNvSpPr>
            <a:spLocks noGrp="1"/>
          </p:cNvSpPr>
          <p:nvPr>
            <p:ph type="title"/>
          </p:nvPr>
        </p:nvSpPr>
        <p:spPr>
          <a:ln/>
        </p:spPr>
        <p:txBody>
          <a:bodyPr anchor="b"/>
          <a:p>
            <a:r>
              <a:rPr lang="en-US" altLang="zh-CN"/>
              <a:t>Tog’s 16 principles</a:t>
            </a:r>
            <a:endParaRPr lang="en-US" altLang="zh-CN"/>
          </a:p>
        </p:txBody>
      </p:sp>
      <p:sp>
        <p:nvSpPr>
          <p:cNvPr id="36866" name="文本占位符 32770"/>
          <p:cNvSpPr>
            <a:spLocks noGrp="1"/>
          </p:cNvSpPr>
          <p:nvPr>
            <p:ph idx="1"/>
          </p:nvPr>
        </p:nvSpPr>
        <p:spPr>
          <a:xfrm>
            <a:off x="457200" y="1600200"/>
            <a:ext cx="8229600" cy="4852988"/>
          </a:xfrm>
          <a:ln/>
        </p:spPr>
        <p:txBody>
          <a:bodyPr anchor="t"/>
          <a:p>
            <a:r>
              <a:rPr lang="en-US" altLang="zh-CN" b="0" i="1"/>
              <a:t>Anticipation</a:t>
            </a:r>
            <a:endParaRPr lang="en-US" altLang="zh-CN" b="0" i="1"/>
          </a:p>
          <a:p>
            <a:pPr lvl="1"/>
            <a:r>
              <a:rPr lang="en-US" altLang="zh-CN" sz="2400" b="0"/>
              <a:t>Bring to the user all the information and tools needed for each step of the process.</a:t>
            </a:r>
            <a:endParaRPr lang="en-US" altLang="zh-CN" b="0"/>
          </a:p>
          <a:p>
            <a:r>
              <a:rPr lang="en-US" altLang="zh-CN" b="0" i="1"/>
              <a:t>Defaults</a:t>
            </a:r>
            <a:endParaRPr lang="en-US" altLang="zh-CN" b="0" i="1"/>
          </a:p>
          <a:p>
            <a:pPr lvl="1"/>
            <a:r>
              <a:rPr lang="en-US" altLang="zh-CN" sz="2400" b="0"/>
              <a:t>Defaults should be easy to "blow away" </a:t>
            </a:r>
            <a:endParaRPr lang="en-US" altLang="zh-CN" sz="2400" b="0"/>
          </a:p>
          <a:p>
            <a:pPr lvl="1"/>
            <a:r>
              <a:rPr lang="en-US" altLang="zh-CN" sz="2400" b="0"/>
              <a:t>Do not use the word "default" in an application or service. </a:t>
            </a:r>
            <a:endParaRPr lang="en-US" altLang="zh-CN" sz="2400" b="0"/>
          </a:p>
          <a:p>
            <a:pPr lvl="2"/>
            <a:r>
              <a:rPr lang="en-US" altLang="zh-CN" sz="2000" b="0"/>
              <a:t>"Standard" </a:t>
            </a:r>
            <a:endParaRPr lang="en-US" altLang="zh-CN" sz="2000" b="0"/>
          </a:p>
          <a:p>
            <a:pPr lvl="2"/>
            <a:r>
              <a:rPr lang="en-US" altLang="zh-CN" sz="2000" b="0"/>
              <a:t>" Use Customary Settings" </a:t>
            </a:r>
            <a:endParaRPr lang="en-US" altLang="zh-CN" sz="2000" b="0"/>
          </a:p>
          <a:p>
            <a:pPr lvl="2"/>
            <a:r>
              <a:rPr lang="en-US" altLang="zh-CN" sz="2000" b="0"/>
              <a:t>"Restore Initial Settings“</a:t>
            </a:r>
            <a:endParaRPr lang="en-US" altLang="zh-CN" sz="2000" b="0"/>
          </a:p>
          <a:p>
            <a:pPr lvl="2"/>
            <a:r>
              <a:rPr lang="en-US" altLang="zh-CN" sz="2000" b="0"/>
              <a:t>… </a:t>
            </a:r>
            <a:endParaRPr lang="en-US" altLang="zh-CN" b="0"/>
          </a:p>
          <a:p>
            <a:pPr lvl="1"/>
            <a:endParaRPr lang="zh-CN" altLang="en-US" sz="2400" b="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37889" name="内容占位符 33793"/>
          <p:cNvGraphicFramePr>
            <a:graphicFrameLocks noGrp="1" noChangeAspect="1"/>
          </p:cNvGraphicFramePr>
          <p:nvPr>
            <p:ph sz="half" idx="4294967295"/>
          </p:nvPr>
        </p:nvGraphicFramePr>
        <p:xfrm>
          <a:off x="323850" y="260350"/>
          <a:ext cx="8691563" cy="941388"/>
        </p:xfrm>
        <a:graphic>
          <a:graphicData uri="http://schemas.openxmlformats.org/presentationml/2006/ole">
            <mc:AlternateContent xmlns:mc="http://schemas.openxmlformats.org/markup-compatibility/2006">
              <mc:Choice xmlns:v="urn:schemas-microsoft-com:vml" Requires="v">
                <p:oleObj spid="_x0000_s3079" name="" r:id="rId1" imgW="4991100" imgH="541020" progId="Paint.Picture">
                  <p:embed/>
                </p:oleObj>
              </mc:Choice>
              <mc:Fallback>
                <p:oleObj name="" r:id="rId1" imgW="4991100" imgH="541020" progId="Paint.Picture">
                  <p:embed/>
                  <p:pic>
                    <p:nvPicPr>
                      <p:cNvPr id="0" name="图片 3078"/>
                      <p:cNvPicPr/>
                      <p:nvPr/>
                    </p:nvPicPr>
                    <p:blipFill>
                      <a:blip r:embed="rId2"/>
                      <a:stretch>
                        <a:fillRect/>
                      </a:stretch>
                    </p:blipFill>
                    <p:spPr>
                      <a:xfrm>
                        <a:off x="323850" y="260350"/>
                        <a:ext cx="8691563" cy="941388"/>
                      </a:xfrm>
                      <a:prstGeom prst="rect">
                        <a:avLst/>
                      </a:prstGeom>
                      <a:noFill/>
                      <a:ln w="38100">
                        <a:miter/>
                      </a:ln>
                    </p:spPr>
                  </p:pic>
                </p:oleObj>
              </mc:Fallback>
            </mc:AlternateContent>
          </a:graphicData>
        </a:graphic>
      </p:graphicFrame>
      <p:graphicFrame>
        <p:nvGraphicFramePr>
          <p:cNvPr id="37890" name="内容占位符 33794"/>
          <p:cNvGraphicFramePr>
            <a:graphicFrameLocks noGrp="1" noChangeAspect="1"/>
          </p:cNvGraphicFramePr>
          <p:nvPr>
            <p:ph sz="half" idx="4294967295"/>
          </p:nvPr>
        </p:nvGraphicFramePr>
        <p:xfrm>
          <a:off x="900113" y="1557338"/>
          <a:ext cx="7061200" cy="1344612"/>
        </p:xfrm>
        <a:graphic>
          <a:graphicData uri="http://schemas.openxmlformats.org/presentationml/2006/ole">
            <mc:AlternateContent xmlns:mc="http://schemas.openxmlformats.org/markup-compatibility/2006">
              <mc:Choice xmlns:v="urn:schemas-microsoft-com:vml" Requires="v">
                <p:oleObj spid="_x0000_s3081" name="" r:id="rId3" imgW="5440680" imgH="1036320" progId="Paint.Picture">
                  <p:embed/>
                </p:oleObj>
              </mc:Choice>
              <mc:Fallback>
                <p:oleObj name="" r:id="rId3" imgW="5440680" imgH="1036320" progId="Paint.Picture">
                  <p:embed/>
                  <p:pic>
                    <p:nvPicPr>
                      <p:cNvPr id="0" name="图片 3080"/>
                      <p:cNvPicPr/>
                      <p:nvPr/>
                    </p:nvPicPr>
                    <p:blipFill>
                      <a:blip r:embed="rId4"/>
                      <a:stretch>
                        <a:fillRect/>
                      </a:stretch>
                    </p:blipFill>
                    <p:spPr>
                      <a:xfrm>
                        <a:off x="900113" y="1557338"/>
                        <a:ext cx="7061200" cy="1344612"/>
                      </a:xfrm>
                      <a:prstGeom prst="rect">
                        <a:avLst/>
                      </a:prstGeom>
                      <a:noFill/>
                      <a:ln w="38100">
                        <a:miter/>
                      </a:ln>
                    </p:spPr>
                  </p:pic>
                </p:oleObj>
              </mc:Fallback>
            </mc:AlternateContent>
          </a:graphicData>
        </a:graphic>
      </p:graphicFrame>
      <p:graphicFrame>
        <p:nvGraphicFramePr>
          <p:cNvPr id="37891" name="对象 33795"/>
          <p:cNvGraphicFramePr/>
          <p:nvPr/>
        </p:nvGraphicFramePr>
        <p:xfrm>
          <a:off x="2051050" y="3357563"/>
          <a:ext cx="4826000" cy="3024187"/>
        </p:xfrm>
        <a:graphic>
          <a:graphicData uri="http://schemas.openxmlformats.org/presentationml/2006/ole">
            <mc:AlternateContent xmlns:mc="http://schemas.openxmlformats.org/markup-compatibility/2006">
              <mc:Choice xmlns:v="urn:schemas-microsoft-com:vml" Requires="v">
                <p:oleObj spid="_x0000_s3080" name="" r:id="rId5" imgW="2659380" imgH="1699260" progId="Paint.Picture">
                  <p:embed/>
                </p:oleObj>
              </mc:Choice>
              <mc:Fallback>
                <p:oleObj name="" r:id="rId5" imgW="2659380" imgH="1699260" progId="Paint.Picture">
                  <p:embed/>
                  <p:pic>
                    <p:nvPicPr>
                      <p:cNvPr id="0" name="图片 3079"/>
                      <p:cNvPicPr/>
                      <p:nvPr/>
                    </p:nvPicPr>
                    <p:blipFill>
                      <a:blip r:embed="rId6"/>
                      <a:stretch>
                        <a:fillRect/>
                      </a:stretch>
                    </p:blipFill>
                    <p:spPr>
                      <a:xfrm>
                        <a:off x="2051050" y="3357563"/>
                        <a:ext cx="4826000" cy="3024187"/>
                      </a:xfrm>
                      <a:prstGeom prst="rect">
                        <a:avLst/>
                      </a:prstGeom>
                      <a:noFill/>
                      <a:ln w="38100">
                        <a:noFill/>
                        <a:miter/>
                      </a:ln>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标题 34817"/>
          <p:cNvSpPr>
            <a:spLocks noGrp="1"/>
          </p:cNvSpPr>
          <p:nvPr>
            <p:ph type="title"/>
          </p:nvPr>
        </p:nvSpPr>
        <p:spPr>
          <a:ln/>
        </p:spPr>
        <p:txBody>
          <a:bodyPr anchor="b"/>
          <a:p>
            <a:r>
              <a:rPr lang="en-US" altLang="zh-CN"/>
              <a:t>Tog’s 16 principles</a:t>
            </a:r>
            <a:endParaRPr lang="en-US" altLang="zh-CN"/>
          </a:p>
        </p:txBody>
      </p:sp>
      <p:sp>
        <p:nvSpPr>
          <p:cNvPr id="38914" name="文本占位符 34818"/>
          <p:cNvSpPr>
            <a:spLocks noGrp="1"/>
          </p:cNvSpPr>
          <p:nvPr>
            <p:ph idx="1"/>
          </p:nvPr>
        </p:nvSpPr>
        <p:spPr>
          <a:xfrm>
            <a:off x="457200" y="1600200"/>
            <a:ext cx="8002588" cy="4637088"/>
          </a:xfrm>
          <a:ln/>
        </p:spPr>
        <p:txBody>
          <a:bodyPr anchor="t"/>
          <a:p>
            <a:pPr>
              <a:lnSpc>
                <a:spcPct val="90000"/>
              </a:lnSpc>
            </a:pPr>
            <a:r>
              <a:rPr lang="en-US" altLang="zh-CN" b="0" i="1"/>
              <a:t>Explorable interfaces</a:t>
            </a:r>
            <a:endParaRPr lang="en-US" altLang="zh-CN" b="0" i="1"/>
          </a:p>
          <a:p>
            <a:pPr lvl="1">
              <a:lnSpc>
                <a:spcPct val="90000"/>
              </a:lnSpc>
            </a:pPr>
            <a:r>
              <a:rPr lang="en-US" altLang="zh-CN" b="0"/>
              <a:t>Offer users stable perceptual cues for a sense of "home." </a:t>
            </a:r>
            <a:endParaRPr lang="en-US" altLang="zh-CN" b="0"/>
          </a:p>
          <a:p>
            <a:pPr lvl="1">
              <a:lnSpc>
                <a:spcPct val="90000"/>
              </a:lnSpc>
            </a:pPr>
            <a:r>
              <a:rPr lang="en-US" altLang="zh-CN" b="0"/>
              <a:t>Always allow "Undo." </a:t>
            </a:r>
            <a:endParaRPr lang="en-US" altLang="zh-CN" b="0"/>
          </a:p>
          <a:p>
            <a:pPr>
              <a:lnSpc>
                <a:spcPct val="90000"/>
              </a:lnSpc>
            </a:pPr>
            <a:r>
              <a:rPr lang="en-US" altLang="zh-CN" b="0" i="1"/>
              <a:t>Learnability</a:t>
            </a:r>
            <a:endParaRPr lang="en-US" altLang="zh-CN" b="0" i="1"/>
          </a:p>
          <a:p>
            <a:pPr lvl="1">
              <a:lnSpc>
                <a:spcPct val="90000"/>
              </a:lnSpc>
            </a:pPr>
            <a:r>
              <a:rPr lang="en-US" altLang="zh-CN" b="0"/>
              <a:t>Ideally , products would have no learning curve .</a:t>
            </a:r>
            <a:endParaRPr lang="en-US" altLang="zh-CN" b="0"/>
          </a:p>
          <a:p>
            <a:pPr lvl="1">
              <a:lnSpc>
                <a:spcPct val="90000"/>
              </a:lnSpc>
            </a:pPr>
            <a:r>
              <a:rPr lang="en-US" altLang="zh-CN" b="0"/>
              <a:t>In practice, all applications and services, no matter how simple, will display a learning curve. </a:t>
            </a:r>
            <a:endParaRPr lang="en-US" altLang="zh-CN" b="0"/>
          </a:p>
          <a:p>
            <a:pPr>
              <a:lnSpc>
                <a:spcPct val="90000"/>
              </a:lnSpc>
            </a:pPr>
            <a:endParaRPr lang="zh-CN" altLang="en-US" sz="2800" b="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标题 35841"/>
          <p:cNvSpPr>
            <a:spLocks noGrp="1"/>
          </p:cNvSpPr>
          <p:nvPr>
            <p:ph type="title"/>
          </p:nvPr>
        </p:nvSpPr>
        <p:spPr>
          <a:ln/>
        </p:spPr>
        <p:txBody>
          <a:bodyPr anchor="b"/>
          <a:p>
            <a:r>
              <a:rPr lang="en-US" altLang="zh-CN"/>
              <a:t>Tog’s 16 principles</a:t>
            </a:r>
            <a:endParaRPr lang="en-US" altLang="zh-CN"/>
          </a:p>
        </p:txBody>
      </p:sp>
      <p:sp>
        <p:nvSpPr>
          <p:cNvPr id="39938" name="文本占位符 35842"/>
          <p:cNvSpPr>
            <a:spLocks noGrp="1"/>
          </p:cNvSpPr>
          <p:nvPr>
            <p:ph idx="1"/>
          </p:nvPr>
        </p:nvSpPr>
        <p:spPr>
          <a:xfrm>
            <a:off x="457200" y="1600200"/>
            <a:ext cx="8229600" cy="4997450"/>
          </a:xfrm>
          <a:ln/>
        </p:spPr>
        <p:txBody>
          <a:bodyPr anchor="t"/>
          <a:p>
            <a:pPr>
              <a:lnSpc>
                <a:spcPct val="90000"/>
              </a:lnSpc>
            </a:pPr>
            <a:r>
              <a:rPr lang="en-US" altLang="zh-CN" b="0" i="1"/>
              <a:t>Protect user’s work</a:t>
            </a:r>
            <a:endParaRPr lang="en-US" altLang="zh-CN" b="0" i="1"/>
          </a:p>
          <a:p>
            <a:pPr lvl="1">
              <a:lnSpc>
                <a:spcPct val="90000"/>
              </a:lnSpc>
            </a:pPr>
            <a:r>
              <a:rPr lang="en-US" altLang="zh-CN" b="0"/>
              <a:t>Ensure that users never lose their work as a result of error .</a:t>
            </a:r>
            <a:endParaRPr lang="en-US" altLang="zh-CN" b="0"/>
          </a:p>
          <a:p>
            <a:pPr lvl="1">
              <a:lnSpc>
                <a:spcPct val="90000"/>
              </a:lnSpc>
            </a:pPr>
            <a:r>
              <a:rPr lang="en-US" altLang="zh-CN" b="0"/>
              <a:t>completely unavoidable reason</a:t>
            </a:r>
            <a:endParaRPr lang="en-US" altLang="zh-CN" b="0"/>
          </a:p>
          <a:p>
            <a:pPr>
              <a:lnSpc>
                <a:spcPct val="90000"/>
              </a:lnSpc>
            </a:pPr>
            <a:r>
              <a:rPr lang="en-US" altLang="zh-CN" b="0" i="1"/>
              <a:t>Readability</a:t>
            </a:r>
            <a:endParaRPr lang="en-US" altLang="zh-CN" b="0" i="1"/>
          </a:p>
          <a:p>
            <a:pPr lvl="1">
              <a:lnSpc>
                <a:spcPct val="90000"/>
              </a:lnSpc>
            </a:pPr>
            <a:r>
              <a:rPr lang="en-US" altLang="zh-CN" b="0"/>
              <a:t>high contrast </a:t>
            </a:r>
            <a:endParaRPr lang="en-US" altLang="zh-CN" b="0"/>
          </a:p>
          <a:p>
            <a:pPr lvl="2">
              <a:lnSpc>
                <a:spcPct val="90000"/>
              </a:lnSpc>
            </a:pPr>
            <a:r>
              <a:rPr lang="en-US" altLang="zh-CN" b="0"/>
              <a:t>Favor black</a:t>
            </a:r>
            <a:r>
              <a:rPr lang="en-US" altLang="zh-CN" sz="2800" b="0"/>
              <a:t> </a:t>
            </a:r>
            <a:r>
              <a:rPr lang="en-US" altLang="zh-CN" b="0"/>
              <a:t>text on white or pale yellow backgrounds.</a:t>
            </a:r>
            <a:endParaRPr lang="en-US" altLang="zh-CN" b="0"/>
          </a:p>
          <a:p>
            <a:pPr lvl="2">
              <a:lnSpc>
                <a:spcPct val="90000"/>
              </a:lnSpc>
            </a:pPr>
            <a:r>
              <a:rPr lang="en-US" altLang="zh-CN" b="0"/>
              <a:t> Avoid gray backgrounds. </a:t>
            </a:r>
            <a:endParaRPr lang="en-US" altLang="zh-CN" b="0"/>
          </a:p>
          <a:p>
            <a:pPr lvl="1">
              <a:lnSpc>
                <a:spcPct val="90000"/>
              </a:lnSpc>
            </a:pPr>
            <a:r>
              <a:rPr lang="en-US" altLang="zh-CN" b="0"/>
              <a:t>Pay particular attention to the needs of older people. </a:t>
            </a:r>
            <a:endParaRPr lang="en-US" altLang="zh-CN" b="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标题 36865"/>
          <p:cNvSpPr>
            <a:spLocks noGrp="1"/>
          </p:cNvSpPr>
          <p:nvPr>
            <p:ph type="title"/>
          </p:nvPr>
        </p:nvSpPr>
        <p:spPr>
          <a:ln/>
        </p:spPr>
        <p:txBody>
          <a:bodyPr anchor="b"/>
          <a:p>
            <a:r>
              <a:rPr lang="en-US" altLang="zh-CN"/>
              <a:t>Tog’s 16 principles</a:t>
            </a:r>
            <a:endParaRPr lang="en-US" altLang="zh-CN"/>
          </a:p>
        </p:txBody>
      </p:sp>
      <p:sp>
        <p:nvSpPr>
          <p:cNvPr id="40962" name="文本占位符 36866"/>
          <p:cNvSpPr>
            <a:spLocks noGrp="1"/>
          </p:cNvSpPr>
          <p:nvPr>
            <p:ph idx="1"/>
          </p:nvPr>
        </p:nvSpPr>
        <p:spPr>
          <a:xfrm>
            <a:off x="457200" y="1600200"/>
            <a:ext cx="5051425" cy="4530725"/>
          </a:xfrm>
          <a:ln/>
        </p:spPr>
        <p:txBody>
          <a:bodyPr anchor="t"/>
          <a:p>
            <a:r>
              <a:rPr lang="en-US" altLang="zh-CN" i="1"/>
              <a:t>Track state</a:t>
            </a:r>
            <a:endParaRPr lang="en-US" altLang="zh-CN" i="1"/>
          </a:p>
          <a:p>
            <a:pPr>
              <a:buNone/>
            </a:pPr>
            <a:endParaRPr lang="en-US" altLang="zh-CN" i="1"/>
          </a:p>
          <a:p>
            <a:r>
              <a:rPr lang="en-US" altLang="zh-CN" i="1"/>
              <a:t>Visible navigation</a:t>
            </a:r>
            <a:endParaRPr lang="en-US" altLang="zh-CN" i="1"/>
          </a:p>
          <a:p>
            <a:endParaRPr lang="zh-CN" altLang="en-US"/>
          </a:p>
        </p:txBody>
      </p:sp>
      <p:pic>
        <p:nvPicPr>
          <p:cNvPr id="40963" name="图片 36867"/>
          <p:cNvPicPr>
            <a:picLocks noChangeAspect="1"/>
          </p:cNvPicPr>
          <p:nvPr/>
        </p:nvPicPr>
        <p:blipFill>
          <a:blip r:embed="rId1"/>
          <a:stretch>
            <a:fillRect/>
          </a:stretch>
        </p:blipFill>
        <p:spPr>
          <a:xfrm>
            <a:off x="5940425" y="1628775"/>
            <a:ext cx="2447925" cy="4895850"/>
          </a:xfrm>
          <a:prstGeom prst="rect">
            <a:avLst/>
          </a:prstGeom>
          <a:noFill/>
          <a:ln w="9525">
            <a:noFill/>
          </a:ln>
        </p:spPr>
      </p:pic>
      <p:sp>
        <p:nvSpPr>
          <p:cNvPr id="40964" name="右箭头 36868"/>
          <p:cNvSpPr/>
          <p:nvPr/>
        </p:nvSpPr>
        <p:spPr>
          <a:xfrm>
            <a:off x="3635375" y="1989138"/>
            <a:ext cx="1512888" cy="719137"/>
          </a:xfrm>
          <a:prstGeom prst="rightArrow">
            <a:avLst>
              <a:gd name="adj1" fmla="val 50000"/>
              <a:gd name="adj2" fmla="val 52554"/>
            </a:avLst>
          </a:prstGeom>
          <a:solidFill>
            <a:schemeClr val="accent1"/>
          </a:solidFill>
          <a:ln w="9525" cap="flat" cmpd="sng">
            <a:solidFill>
              <a:schemeClr val="tx1"/>
            </a:solidFill>
            <a:prstDash val="solid"/>
            <a:miter/>
            <a:headEnd type="none" w="med" len="med"/>
            <a:tailEnd type="none" w="med" len="med"/>
          </a:ln>
        </p:spPr>
        <p:txBody>
          <a:bodyPr anchor="t"/>
          <a:p>
            <a:endParaRPr lang="zh-CN" altLang="en-US">
              <a:latin typeface="Verdana" panose="020B0604030504040204" pitchFamily="34" charset="0"/>
              <a:ea typeface="宋体" panose="02010600030101010101" pitchFamily="2" charset="-122"/>
            </a:endParaRPr>
          </a:p>
        </p:txBody>
      </p:sp>
      <p:pic>
        <p:nvPicPr>
          <p:cNvPr id="40965" name="图片 36869" descr="2008031613182353"/>
          <p:cNvPicPr>
            <a:picLocks noChangeAspect="1"/>
          </p:cNvPicPr>
          <p:nvPr/>
        </p:nvPicPr>
        <p:blipFill>
          <a:blip r:embed="rId2"/>
          <a:stretch>
            <a:fillRect/>
          </a:stretch>
        </p:blipFill>
        <p:spPr>
          <a:xfrm>
            <a:off x="1331913" y="3946525"/>
            <a:ext cx="3457575" cy="2911475"/>
          </a:xfrm>
          <a:prstGeom prst="rect">
            <a:avLst/>
          </a:prstGeom>
          <a:noFill/>
          <a:ln w="9525">
            <a:noFill/>
          </a:ln>
        </p:spPr>
      </p:pic>
      <p:pic>
        <p:nvPicPr>
          <p:cNvPr id="40966" name="图片 36870"/>
          <p:cNvPicPr>
            <a:picLocks noChangeAspect="1"/>
          </p:cNvPicPr>
          <p:nvPr/>
        </p:nvPicPr>
        <p:blipFill>
          <a:blip r:embed="rId3"/>
          <a:stretch>
            <a:fillRect/>
          </a:stretch>
        </p:blipFill>
        <p:spPr>
          <a:xfrm>
            <a:off x="395288" y="3389313"/>
            <a:ext cx="5472112" cy="477837"/>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1985" name="图片 37889"/>
          <p:cNvPicPr>
            <a:picLocks noChangeAspect="1"/>
          </p:cNvPicPr>
          <p:nvPr/>
        </p:nvPicPr>
        <p:blipFill>
          <a:blip r:embed="rId1"/>
          <a:stretch>
            <a:fillRect/>
          </a:stretch>
        </p:blipFill>
        <p:spPr>
          <a:xfrm>
            <a:off x="1681163" y="3789363"/>
            <a:ext cx="7138987" cy="2197100"/>
          </a:xfrm>
          <a:prstGeom prst="rect">
            <a:avLst/>
          </a:prstGeom>
          <a:noFill/>
          <a:ln w="9525">
            <a:noFill/>
          </a:ln>
        </p:spPr>
      </p:pic>
      <p:sp>
        <p:nvSpPr>
          <p:cNvPr id="41986" name="标题 37890"/>
          <p:cNvSpPr>
            <a:spLocks noGrp="1"/>
          </p:cNvSpPr>
          <p:nvPr>
            <p:ph type="title"/>
          </p:nvPr>
        </p:nvSpPr>
        <p:spPr>
          <a:ln/>
        </p:spPr>
        <p:txBody>
          <a:bodyPr anchor="b"/>
          <a:p>
            <a:r>
              <a:rPr lang="en-GB" altLang="en-US"/>
              <a:t>Where You Are – breadcrumbs</a:t>
            </a:r>
            <a:endParaRPr lang="zh-CN" altLang="en-US" dirty="0"/>
          </a:p>
        </p:txBody>
      </p:sp>
      <p:sp>
        <p:nvSpPr>
          <p:cNvPr id="41987" name="文本占位符 37891"/>
          <p:cNvSpPr>
            <a:spLocks noGrp="1"/>
          </p:cNvSpPr>
          <p:nvPr>
            <p:ph idx="1"/>
          </p:nvPr>
        </p:nvSpPr>
        <p:spPr>
          <a:xfrm>
            <a:off x="684213" y="1773238"/>
            <a:ext cx="7772400" cy="4114800"/>
          </a:xfrm>
          <a:ln/>
        </p:spPr>
        <p:txBody>
          <a:bodyPr anchor="t"/>
          <a:p>
            <a:r>
              <a:rPr lang="en-GB" altLang="en-US"/>
              <a:t>shows path through web site  hierarchy</a:t>
            </a:r>
            <a:endParaRPr lang="en-GB" altLang="en-US"/>
          </a:p>
          <a:p>
            <a:endParaRPr lang="zh-CN" altLang="en-US" dirty="0"/>
          </a:p>
        </p:txBody>
      </p:sp>
      <p:grpSp>
        <p:nvGrpSpPr>
          <p:cNvPr id="37893" name="组合 37892"/>
          <p:cNvGrpSpPr/>
          <p:nvPr/>
        </p:nvGrpSpPr>
        <p:grpSpPr>
          <a:xfrm>
            <a:off x="457200" y="3352800"/>
            <a:ext cx="1600200" cy="762000"/>
            <a:chOff x="0" y="0"/>
            <a:chExt cx="1008" cy="480"/>
          </a:xfrm>
        </p:grpSpPr>
        <p:sp>
          <p:nvSpPr>
            <p:cNvPr id="41989" name="文本框 37893"/>
            <p:cNvSpPr txBox="1"/>
            <p:nvPr/>
          </p:nvSpPr>
          <p:spPr>
            <a:xfrm>
              <a:off x="0" y="0"/>
              <a:ext cx="703" cy="250"/>
            </a:xfrm>
            <a:prstGeom prst="rect">
              <a:avLst/>
            </a:prstGeom>
            <a:noFill/>
            <a:ln w="9525">
              <a:noFill/>
            </a:ln>
          </p:spPr>
          <p:txBody>
            <a:bodyPr wrap="none" anchor="t">
              <a:spAutoFit/>
            </a:bodyPr>
            <a:p>
              <a:pPr eaLnBrk="0" hangingPunct="0"/>
              <a:r>
                <a:rPr lang="en-GB" altLang="en-US" sz="2000" b="0" i="0">
                  <a:solidFill>
                    <a:srgbClr val="2E005D"/>
                  </a:solidFill>
                  <a:latin typeface="Arial" panose="020B0604020202020204" pitchFamily="34" charset="0"/>
                  <a:ea typeface="宋体" panose="02010600030101010101" pitchFamily="2" charset="-122"/>
                </a:rPr>
                <a:t>web site</a:t>
              </a:r>
              <a:endParaRPr lang="en-GB" altLang="en-US" sz="2000" b="0" i="0">
                <a:solidFill>
                  <a:srgbClr val="2E005D"/>
                </a:solidFill>
                <a:latin typeface="Arial" panose="020B0604020202020204" pitchFamily="34" charset="0"/>
                <a:ea typeface="宋体" panose="02010600030101010101" pitchFamily="2" charset="-122"/>
              </a:endParaRPr>
            </a:p>
          </p:txBody>
        </p:sp>
        <p:sp>
          <p:nvSpPr>
            <p:cNvPr id="41990" name="直接连接符 37894"/>
            <p:cNvSpPr/>
            <p:nvPr/>
          </p:nvSpPr>
          <p:spPr>
            <a:xfrm>
              <a:off x="576" y="240"/>
              <a:ext cx="432" cy="240"/>
            </a:xfrm>
            <a:prstGeom prst="line">
              <a:avLst/>
            </a:prstGeom>
            <a:ln w="57150" cap="flat" cmpd="sng">
              <a:solidFill>
                <a:srgbClr val="CC0000"/>
              </a:solidFill>
              <a:prstDash val="solid"/>
              <a:round/>
              <a:headEnd type="none" w="med" len="med"/>
              <a:tailEnd type="triangle" w="med" len="med"/>
            </a:ln>
          </p:spPr>
        </p:sp>
      </p:grpSp>
      <p:grpSp>
        <p:nvGrpSpPr>
          <p:cNvPr id="37896" name="组合 37895"/>
          <p:cNvGrpSpPr/>
          <p:nvPr/>
        </p:nvGrpSpPr>
        <p:grpSpPr>
          <a:xfrm>
            <a:off x="1752600" y="2971800"/>
            <a:ext cx="2173288" cy="1066800"/>
            <a:chOff x="0" y="0"/>
            <a:chExt cx="1369" cy="672"/>
          </a:xfrm>
        </p:grpSpPr>
        <p:sp>
          <p:nvSpPr>
            <p:cNvPr id="41992" name="文本框 37896"/>
            <p:cNvSpPr txBox="1"/>
            <p:nvPr/>
          </p:nvSpPr>
          <p:spPr>
            <a:xfrm>
              <a:off x="0" y="0"/>
              <a:ext cx="1369" cy="250"/>
            </a:xfrm>
            <a:prstGeom prst="rect">
              <a:avLst/>
            </a:prstGeom>
            <a:noFill/>
            <a:ln w="9525">
              <a:noFill/>
            </a:ln>
          </p:spPr>
          <p:txBody>
            <a:bodyPr wrap="none" anchor="t">
              <a:spAutoFit/>
            </a:bodyPr>
            <a:p>
              <a:pPr eaLnBrk="0" hangingPunct="0"/>
              <a:r>
                <a:rPr lang="en-GB" altLang="en-US" sz="2000" b="0" i="0">
                  <a:solidFill>
                    <a:srgbClr val="2E005D"/>
                  </a:solidFill>
                  <a:latin typeface="Arial" panose="020B0604020202020204" pitchFamily="34" charset="0"/>
                  <a:ea typeface="宋体" panose="02010600030101010101" pitchFamily="2" charset="-122"/>
                </a:rPr>
                <a:t>top level category</a:t>
              </a:r>
              <a:endParaRPr lang="en-GB" altLang="en-US" sz="2000" b="0" i="0">
                <a:solidFill>
                  <a:srgbClr val="2E005D"/>
                </a:solidFill>
                <a:latin typeface="Arial" panose="020B0604020202020204" pitchFamily="34" charset="0"/>
                <a:ea typeface="宋体" panose="02010600030101010101" pitchFamily="2" charset="-122"/>
              </a:endParaRPr>
            </a:p>
          </p:txBody>
        </p:sp>
        <p:sp>
          <p:nvSpPr>
            <p:cNvPr id="41993" name="直接连接符 37897"/>
            <p:cNvSpPr/>
            <p:nvPr/>
          </p:nvSpPr>
          <p:spPr>
            <a:xfrm>
              <a:off x="720" y="240"/>
              <a:ext cx="336" cy="432"/>
            </a:xfrm>
            <a:prstGeom prst="line">
              <a:avLst/>
            </a:prstGeom>
            <a:ln w="57150" cap="flat" cmpd="sng">
              <a:solidFill>
                <a:srgbClr val="CC0000"/>
              </a:solidFill>
              <a:prstDash val="solid"/>
              <a:round/>
              <a:headEnd type="none" w="med" len="med"/>
              <a:tailEnd type="triangle" w="med" len="med"/>
            </a:ln>
          </p:spPr>
        </p:sp>
      </p:grpSp>
      <p:grpSp>
        <p:nvGrpSpPr>
          <p:cNvPr id="37899" name="组合 37898"/>
          <p:cNvGrpSpPr/>
          <p:nvPr/>
        </p:nvGrpSpPr>
        <p:grpSpPr>
          <a:xfrm>
            <a:off x="4191000" y="3048000"/>
            <a:ext cx="1651000" cy="990600"/>
            <a:chOff x="0" y="0"/>
            <a:chExt cx="1040" cy="624"/>
          </a:xfrm>
        </p:grpSpPr>
        <p:sp>
          <p:nvSpPr>
            <p:cNvPr id="41995" name="文本框 37899"/>
            <p:cNvSpPr txBox="1"/>
            <p:nvPr/>
          </p:nvSpPr>
          <p:spPr>
            <a:xfrm>
              <a:off x="0" y="0"/>
              <a:ext cx="1040" cy="250"/>
            </a:xfrm>
            <a:prstGeom prst="rect">
              <a:avLst/>
            </a:prstGeom>
            <a:noFill/>
            <a:ln w="9525">
              <a:noFill/>
            </a:ln>
          </p:spPr>
          <p:txBody>
            <a:bodyPr wrap="none" anchor="t">
              <a:spAutoFit/>
            </a:bodyPr>
            <a:p>
              <a:pPr eaLnBrk="0" hangingPunct="0"/>
              <a:r>
                <a:rPr lang="en-GB" altLang="en-US" sz="2000" b="0" i="0">
                  <a:solidFill>
                    <a:srgbClr val="2E005D"/>
                  </a:solidFill>
                  <a:latin typeface="Arial" panose="020B0604020202020204" pitchFamily="34" charset="0"/>
                  <a:ea typeface="宋体" panose="02010600030101010101" pitchFamily="2" charset="-122"/>
                </a:rPr>
                <a:t>sub-category</a:t>
              </a:r>
              <a:endParaRPr lang="en-GB" altLang="en-US" sz="2000" b="0" i="0">
                <a:solidFill>
                  <a:srgbClr val="2E005D"/>
                </a:solidFill>
                <a:latin typeface="Arial" panose="020B0604020202020204" pitchFamily="34" charset="0"/>
                <a:ea typeface="宋体" panose="02010600030101010101" pitchFamily="2" charset="-122"/>
              </a:endParaRPr>
            </a:p>
          </p:txBody>
        </p:sp>
        <p:sp>
          <p:nvSpPr>
            <p:cNvPr id="41996" name="直接连接符 37900"/>
            <p:cNvSpPr/>
            <p:nvPr/>
          </p:nvSpPr>
          <p:spPr>
            <a:xfrm flipH="1">
              <a:off x="192" y="288"/>
              <a:ext cx="240" cy="336"/>
            </a:xfrm>
            <a:prstGeom prst="line">
              <a:avLst/>
            </a:prstGeom>
            <a:ln w="57150" cap="flat" cmpd="sng">
              <a:solidFill>
                <a:srgbClr val="CC0000"/>
              </a:solidFill>
              <a:prstDash val="solid"/>
              <a:round/>
              <a:headEnd type="none" w="med" len="med"/>
              <a:tailEnd type="triangle" w="med" len="med"/>
            </a:ln>
          </p:spPr>
        </p:sp>
      </p:grpSp>
      <p:grpSp>
        <p:nvGrpSpPr>
          <p:cNvPr id="37902" name="组合 37901"/>
          <p:cNvGrpSpPr/>
          <p:nvPr/>
        </p:nvGrpSpPr>
        <p:grpSpPr>
          <a:xfrm>
            <a:off x="5257800" y="3352800"/>
            <a:ext cx="2052638" cy="762000"/>
            <a:chOff x="0" y="0"/>
            <a:chExt cx="1293" cy="480"/>
          </a:xfrm>
        </p:grpSpPr>
        <p:sp>
          <p:nvSpPr>
            <p:cNvPr id="41998" name="文本框 37902"/>
            <p:cNvSpPr txBox="1"/>
            <p:nvPr/>
          </p:nvSpPr>
          <p:spPr>
            <a:xfrm>
              <a:off x="528" y="0"/>
              <a:ext cx="765" cy="250"/>
            </a:xfrm>
            <a:prstGeom prst="rect">
              <a:avLst/>
            </a:prstGeom>
            <a:noFill/>
            <a:ln w="9525">
              <a:noFill/>
            </a:ln>
          </p:spPr>
          <p:txBody>
            <a:bodyPr wrap="none" anchor="t">
              <a:spAutoFit/>
            </a:bodyPr>
            <a:p>
              <a:pPr eaLnBrk="0" hangingPunct="0"/>
              <a:r>
                <a:rPr lang="en-GB" altLang="en-US" sz="2000" b="0" i="0">
                  <a:solidFill>
                    <a:srgbClr val="2E005D"/>
                  </a:solidFill>
                  <a:latin typeface="Arial" panose="020B0604020202020204" pitchFamily="34" charset="0"/>
                  <a:ea typeface="宋体" panose="02010600030101010101" pitchFamily="2" charset="-122"/>
                </a:rPr>
                <a:t>this page</a:t>
              </a:r>
              <a:endParaRPr lang="en-GB" altLang="en-US" sz="2000" b="0" i="0">
                <a:solidFill>
                  <a:srgbClr val="2E005D"/>
                </a:solidFill>
                <a:latin typeface="Arial" panose="020B0604020202020204" pitchFamily="34" charset="0"/>
                <a:ea typeface="宋体" panose="02010600030101010101" pitchFamily="2" charset="-122"/>
              </a:endParaRPr>
            </a:p>
          </p:txBody>
        </p:sp>
        <p:sp>
          <p:nvSpPr>
            <p:cNvPr id="41999" name="直接连接符 37903"/>
            <p:cNvSpPr/>
            <p:nvPr/>
          </p:nvSpPr>
          <p:spPr>
            <a:xfrm flipH="1">
              <a:off x="0" y="192"/>
              <a:ext cx="528" cy="288"/>
            </a:xfrm>
            <a:prstGeom prst="line">
              <a:avLst/>
            </a:prstGeom>
            <a:ln w="57150" cap="flat" cmpd="sng">
              <a:solidFill>
                <a:srgbClr val="CC0000"/>
              </a:solidFill>
              <a:prstDash val="solid"/>
              <a:round/>
              <a:headEnd type="none" w="med" len="med"/>
              <a:tailEnd type="triangle" w="med" len="med"/>
            </a:ln>
          </p:spPr>
        </p:sp>
      </p:grpSp>
      <p:grpSp>
        <p:nvGrpSpPr>
          <p:cNvPr id="37905" name="组合 37904"/>
          <p:cNvGrpSpPr/>
          <p:nvPr/>
        </p:nvGrpSpPr>
        <p:grpSpPr>
          <a:xfrm>
            <a:off x="304800" y="4343400"/>
            <a:ext cx="4419600" cy="1997075"/>
            <a:chOff x="0" y="0"/>
            <a:chExt cx="2784" cy="1258"/>
          </a:xfrm>
        </p:grpSpPr>
        <p:sp>
          <p:nvSpPr>
            <p:cNvPr id="42001" name="左大括号 37905"/>
            <p:cNvSpPr/>
            <p:nvPr/>
          </p:nvSpPr>
          <p:spPr>
            <a:xfrm rot="-5400000">
              <a:off x="1848" y="-840"/>
              <a:ext cx="96" cy="1776"/>
            </a:xfrm>
            <a:prstGeom prst="leftBrace">
              <a:avLst>
                <a:gd name="adj1" fmla="val 92500"/>
                <a:gd name="adj2" fmla="val 49444"/>
              </a:avLst>
            </a:prstGeom>
            <a:noFill/>
            <a:ln w="38100" cap="flat" cmpd="sng">
              <a:solidFill>
                <a:srgbClr val="CC0000"/>
              </a:solidFill>
              <a:prstDash val="solid"/>
              <a:round/>
              <a:headEnd type="none" w="med" len="med"/>
              <a:tailEnd type="none" w="med" len="med"/>
            </a:ln>
          </p:spPr>
          <p:txBody>
            <a:bodyPr anchor="t"/>
            <a:p>
              <a:endParaRPr lang="zh-CN" altLang="en-US">
                <a:latin typeface="Verdana" panose="020B0604030504040204" pitchFamily="34" charset="0"/>
                <a:ea typeface="宋体" panose="02010600030101010101" pitchFamily="2" charset="-122"/>
              </a:endParaRPr>
            </a:p>
          </p:txBody>
        </p:sp>
        <p:grpSp>
          <p:nvGrpSpPr>
            <p:cNvPr id="42002" name="组合 37906"/>
            <p:cNvGrpSpPr/>
            <p:nvPr/>
          </p:nvGrpSpPr>
          <p:grpSpPr>
            <a:xfrm>
              <a:off x="0" y="96"/>
              <a:ext cx="1824" cy="1162"/>
              <a:chOff x="0" y="0"/>
              <a:chExt cx="1824" cy="1162"/>
            </a:xfrm>
          </p:grpSpPr>
          <p:sp>
            <p:nvSpPr>
              <p:cNvPr id="42003" name="文本框 37907"/>
              <p:cNvSpPr txBox="1"/>
              <p:nvPr/>
            </p:nvSpPr>
            <p:spPr>
              <a:xfrm>
                <a:off x="0" y="528"/>
                <a:ext cx="738" cy="634"/>
              </a:xfrm>
              <a:prstGeom prst="rect">
                <a:avLst/>
              </a:prstGeom>
              <a:noFill/>
              <a:ln w="9525">
                <a:noFill/>
              </a:ln>
            </p:spPr>
            <p:txBody>
              <a:bodyPr wrap="none" anchor="t">
                <a:spAutoFit/>
              </a:bodyPr>
              <a:p>
                <a:pPr algn="ctr" eaLnBrk="0" hangingPunct="0"/>
                <a:r>
                  <a:rPr lang="en-GB" altLang="en-US" sz="2000" b="0" i="0">
                    <a:solidFill>
                      <a:srgbClr val="2E005D"/>
                    </a:solidFill>
                    <a:latin typeface="Arial" panose="020B0604020202020204" pitchFamily="34" charset="0"/>
                    <a:ea typeface="宋体" panose="02010600030101010101" pitchFamily="2" charset="-122"/>
                  </a:rPr>
                  <a:t>live links</a:t>
                </a:r>
                <a:endParaRPr lang="en-GB" altLang="en-US" sz="2000" b="0" i="0">
                  <a:solidFill>
                    <a:srgbClr val="2E005D"/>
                  </a:solidFill>
                  <a:latin typeface="Arial" panose="020B0604020202020204" pitchFamily="34" charset="0"/>
                  <a:ea typeface="宋体" panose="02010600030101010101" pitchFamily="2" charset="-122"/>
                </a:endParaRPr>
              </a:p>
              <a:p>
                <a:pPr algn="ctr" eaLnBrk="0" hangingPunct="0"/>
                <a:r>
                  <a:rPr lang="en-GB" altLang="en-US" sz="2000" b="0" i="0">
                    <a:solidFill>
                      <a:srgbClr val="2E005D"/>
                    </a:solidFill>
                    <a:latin typeface="Arial" panose="020B0604020202020204" pitchFamily="34" charset="0"/>
                    <a:ea typeface="宋体" panose="02010600030101010101" pitchFamily="2" charset="-122"/>
                  </a:rPr>
                  <a:t>to higher</a:t>
                </a:r>
                <a:endParaRPr lang="en-GB" altLang="en-US" sz="2000" b="0" i="0">
                  <a:solidFill>
                    <a:srgbClr val="2E005D"/>
                  </a:solidFill>
                  <a:latin typeface="Arial" panose="020B0604020202020204" pitchFamily="34" charset="0"/>
                  <a:ea typeface="宋体" panose="02010600030101010101" pitchFamily="2" charset="-122"/>
                </a:endParaRPr>
              </a:p>
              <a:p>
                <a:pPr algn="ctr" eaLnBrk="0" hangingPunct="0"/>
                <a:r>
                  <a:rPr lang="en-GB" altLang="en-US" sz="2000" b="0" i="0">
                    <a:solidFill>
                      <a:srgbClr val="2E005D"/>
                    </a:solidFill>
                    <a:latin typeface="Arial" panose="020B0604020202020204" pitchFamily="34" charset="0"/>
                    <a:ea typeface="宋体" panose="02010600030101010101" pitchFamily="2" charset="-122"/>
                  </a:rPr>
                  <a:t>levels</a:t>
                </a:r>
                <a:endParaRPr lang="en-GB" altLang="en-US" sz="2000" b="0" i="0">
                  <a:solidFill>
                    <a:srgbClr val="2E005D"/>
                  </a:solidFill>
                  <a:latin typeface="Arial" panose="020B0604020202020204" pitchFamily="34" charset="0"/>
                  <a:ea typeface="宋体" panose="02010600030101010101" pitchFamily="2" charset="-122"/>
                </a:endParaRPr>
              </a:p>
            </p:txBody>
          </p:sp>
          <p:sp>
            <p:nvSpPr>
              <p:cNvPr id="42004" name="直接连接符 37908"/>
              <p:cNvSpPr/>
              <p:nvPr/>
            </p:nvSpPr>
            <p:spPr>
              <a:xfrm flipV="1">
                <a:off x="720" y="0"/>
                <a:ext cx="1104" cy="720"/>
              </a:xfrm>
              <a:prstGeom prst="line">
                <a:avLst/>
              </a:prstGeom>
              <a:ln w="57150" cap="flat" cmpd="sng">
                <a:solidFill>
                  <a:srgbClr val="CC0000"/>
                </a:solidFill>
                <a:prstDash val="solid"/>
                <a:round/>
                <a:headEnd type="none" w="med" len="med"/>
                <a:tailEnd type="triangle" w="med" len="med"/>
              </a:ln>
            </p:spPr>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78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789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789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379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379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标题 39937"/>
          <p:cNvSpPr>
            <a:spLocks noGrp="1"/>
          </p:cNvSpPr>
          <p:nvPr>
            <p:ph type="title"/>
          </p:nvPr>
        </p:nvSpPr>
        <p:spPr>
          <a:ln/>
        </p:spPr>
        <p:txBody>
          <a:bodyPr anchor="b"/>
          <a:p>
            <a:r>
              <a:rPr lang="en-US" altLang="zh-CN"/>
              <a:t>Shneiderman’s 8 Golden Rules</a:t>
            </a:r>
            <a:endParaRPr lang="en-US" altLang="zh-CN"/>
          </a:p>
        </p:txBody>
      </p:sp>
      <p:sp>
        <p:nvSpPr>
          <p:cNvPr id="44034" name="文本占位符 39938"/>
          <p:cNvSpPr>
            <a:spLocks noGrp="1"/>
          </p:cNvSpPr>
          <p:nvPr>
            <p:ph idx="1"/>
          </p:nvPr>
        </p:nvSpPr>
        <p:spPr>
          <a:ln/>
        </p:spPr>
        <p:txBody>
          <a:bodyPr anchor="t"/>
          <a:p>
            <a:r>
              <a:rPr lang="en-US" altLang="zh-CN" sz="2800" b="0"/>
              <a:t>Consistency</a:t>
            </a:r>
            <a:endParaRPr lang="en-US" altLang="zh-CN" sz="2800" b="0"/>
          </a:p>
          <a:p>
            <a:r>
              <a:rPr lang="en-US" altLang="zh-CN" sz="2800" b="0"/>
              <a:t>Shortcuts</a:t>
            </a:r>
            <a:endParaRPr lang="en-US" altLang="zh-CN" sz="2800" b="0"/>
          </a:p>
          <a:p>
            <a:r>
              <a:rPr lang="en-US" altLang="zh-CN" sz="2800" b="0"/>
              <a:t>Feedback</a:t>
            </a:r>
            <a:endParaRPr lang="en-US" altLang="zh-CN" sz="2800" b="0"/>
          </a:p>
          <a:p>
            <a:r>
              <a:rPr lang="en-US" altLang="zh-CN"/>
              <a:t>Dialog closure</a:t>
            </a:r>
            <a:endParaRPr lang="en-US" altLang="zh-CN"/>
          </a:p>
          <a:p>
            <a:r>
              <a:rPr lang="en-US" altLang="zh-CN" sz="2800" b="0"/>
              <a:t>Simple error handling</a:t>
            </a:r>
            <a:endParaRPr lang="en-US" altLang="zh-CN" sz="2800" b="0"/>
          </a:p>
          <a:p>
            <a:r>
              <a:rPr lang="en-US" altLang="zh-CN" sz="2800" b="0"/>
              <a:t>Reversible actions</a:t>
            </a:r>
            <a:endParaRPr lang="en-US" altLang="zh-CN" sz="2800" b="0"/>
          </a:p>
          <a:p>
            <a:r>
              <a:rPr lang="en-US" altLang="zh-CN" sz="2800" b="0"/>
              <a:t>Put user in control</a:t>
            </a:r>
            <a:endParaRPr lang="en-US" altLang="zh-CN" sz="2800" b="0"/>
          </a:p>
          <a:p>
            <a:r>
              <a:rPr lang="en-US" altLang="zh-CN" sz="2800" b="0"/>
              <a:t>Reduce short-term memory load</a:t>
            </a:r>
            <a:endParaRPr lang="en-US" altLang="zh-CN" sz="2800" b="0"/>
          </a:p>
        </p:txBody>
      </p:sp>
      <p:sp>
        <p:nvSpPr>
          <p:cNvPr id="44035" name="右箭头 39939"/>
          <p:cNvSpPr/>
          <p:nvPr/>
        </p:nvSpPr>
        <p:spPr>
          <a:xfrm>
            <a:off x="3924300" y="2997200"/>
            <a:ext cx="3671888" cy="720725"/>
          </a:xfrm>
          <a:prstGeom prst="rightArrow">
            <a:avLst>
              <a:gd name="adj1" fmla="val 50000"/>
              <a:gd name="adj2" fmla="val 127273"/>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a:latin typeface="Verdana" panose="020B0604030504040204" pitchFamily="34" charset="0"/>
                <a:ea typeface="宋体" panose="02010600030101010101" pitchFamily="2" charset="-122"/>
              </a:rPr>
              <a:t>Sequences of actions</a:t>
            </a:r>
            <a:endParaRPr lang="en-US" altLang="zh-CN">
              <a:latin typeface="Verdana" panose="020B0604030504040204" pitchFamily="34" charset="0"/>
              <a:ea typeface="宋体" panose="02010600030101010101" pitchFamily="2" charset="-122"/>
            </a:endParaRPr>
          </a:p>
        </p:txBody>
      </p:sp>
      <p:sp>
        <p:nvSpPr>
          <p:cNvPr id="44036" name="文本框 39940"/>
          <p:cNvSpPr txBox="1"/>
          <p:nvPr/>
        </p:nvSpPr>
        <p:spPr>
          <a:xfrm>
            <a:off x="7596188" y="2420938"/>
            <a:ext cx="1657350" cy="366712"/>
          </a:xfrm>
          <a:prstGeom prst="rect">
            <a:avLst/>
          </a:prstGeom>
          <a:noFill/>
          <a:ln w="9525">
            <a:noFill/>
          </a:ln>
        </p:spPr>
        <p:txBody>
          <a:bodyPr anchor="t">
            <a:spAutoFit/>
          </a:bodyPr>
          <a:p>
            <a:pPr>
              <a:spcBef>
                <a:spcPct val="50000"/>
              </a:spcBef>
            </a:pPr>
            <a:r>
              <a:rPr lang="en-US" altLang="zh-CN">
                <a:latin typeface="Verdana" panose="020B0604030504040204" pitchFamily="34" charset="0"/>
                <a:ea typeface="宋体" panose="02010600030101010101" pitchFamily="2" charset="-122"/>
              </a:rPr>
              <a:t>beginning</a:t>
            </a:r>
            <a:endParaRPr lang="en-US" altLang="zh-CN">
              <a:latin typeface="Verdana" panose="020B0604030504040204" pitchFamily="34" charset="0"/>
              <a:ea typeface="宋体" panose="02010600030101010101" pitchFamily="2" charset="-122"/>
            </a:endParaRPr>
          </a:p>
        </p:txBody>
      </p:sp>
      <p:sp>
        <p:nvSpPr>
          <p:cNvPr id="44037" name="文本框 39941"/>
          <p:cNvSpPr txBox="1"/>
          <p:nvPr/>
        </p:nvSpPr>
        <p:spPr>
          <a:xfrm>
            <a:off x="7596188" y="2924175"/>
            <a:ext cx="1657350" cy="366713"/>
          </a:xfrm>
          <a:prstGeom prst="rect">
            <a:avLst/>
          </a:prstGeom>
          <a:noFill/>
          <a:ln w="9525">
            <a:noFill/>
          </a:ln>
        </p:spPr>
        <p:txBody>
          <a:bodyPr anchor="t">
            <a:spAutoFit/>
          </a:bodyPr>
          <a:p>
            <a:pPr>
              <a:spcBef>
                <a:spcPct val="50000"/>
              </a:spcBef>
            </a:pPr>
            <a:r>
              <a:rPr lang="en-US" altLang="zh-CN">
                <a:latin typeface="Verdana" panose="020B0604030504040204" pitchFamily="34" charset="0"/>
                <a:ea typeface="宋体" panose="02010600030101010101" pitchFamily="2" charset="-122"/>
              </a:rPr>
              <a:t>middle</a:t>
            </a:r>
            <a:endParaRPr lang="en-US" altLang="zh-CN">
              <a:latin typeface="Verdana" panose="020B0604030504040204" pitchFamily="34" charset="0"/>
              <a:ea typeface="宋体" panose="02010600030101010101" pitchFamily="2" charset="-122"/>
            </a:endParaRPr>
          </a:p>
        </p:txBody>
      </p:sp>
      <p:sp>
        <p:nvSpPr>
          <p:cNvPr id="44038" name="文本框 39942"/>
          <p:cNvSpPr txBox="1"/>
          <p:nvPr/>
        </p:nvSpPr>
        <p:spPr>
          <a:xfrm>
            <a:off x="7667625" y="3500438"/>
            <a:ext cx="1657350" cy="366712"/>
          </a:xfrm>
          <a:prstGeom prst="rect">
            <a:avLst/>
          </a:prstGeom>
          <a:noFill/>
          <a:ln w="9525">
            <a:noFill/>
          </a:ln>
        </p:spPr>
        <p:txBody>
          <a:bodyPr anchor="t">
            <a:spAutoFit/>
          </a:bodyPr>
          <a:p>
            <a:pPr>
              <a:spcBef>
                <a:spcPct val="50000"/>
              </a:spcBef>
            </a:pPr>
            <a:r>
              <a:rPr lang="en-US" altLang="zh-CN">
                <a:latin typeface="Verdana" panose="020B0604030504040204" pitchFamily="34" charset="0"/>
                <a:ea typeface="宋体" panose="02010600030101010101" pitchFamily="2" charset="-122"/>
              </a:rPr>
              <a:t>end</a:t>
            </a:r>
            <a:endParaRPr lang="en-US" altLang="zh-CN">
              <a:latin typeface="Verdana" panose="020B0604030504040204" pitchFamily="34" charset="0"/>
              <a:ea typeface="宋体" panose="02010600030101010101" pitchFamily="2"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标题 40961"/>
          <p:cNvSpPr>
            <a:spLocks noGrp="1"/>
          </p:cNvSpPr>
          <p:nvPr>
            <p:ph type="title"/>
          </p:nvPr>
        </p:nvSpPr>
        <p:spPr>
          <a:ln/>
        </p:spPr>
        <p:txBody>
          <a:bodyPr anchor="b"/>
          <a:p>
            <a:r>
              <a:rPr lang="en-US" altLang="zh-CN"/>
              <a:t>7.2 Heuristic Evaluation</a:t>
            </a:r>
            <a:endParaRPr lang="en-US" altLang="zh-CN"/>
          </a:p>
        </p:txBody>
      </p:sp>
      <p:pic>
        <p:nvPicPr>
          <p:cNvPr id="45058" name="图片 40962" descr="gif024"/>
          <p:cNvPicPr>
            <a:picLocks noChangeAspect="1"/>
          </p:cNvPicPr>
          <p:nvPr/>
        </p:nvPicPr>
        <p:blipFill>
          <a:blip r:embed="rId1"/>
          <a:stretch>
            <a:fillRect/>
          </a:stretch>
        </p:blipFill>
        <p:spPr>
          <a:xfrm>
            <a:off x="3851275" y="2349500"/>
            <a:ext cx="1541463" cy="3754438"/>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标题 41985"/>
          <p:cNvSpPr>
            <a:spLocks noGrp="1"/>
          </p:cNvSpPr>
          <p:nvPr>
            <p:ph type="title"/>
          </p:nvPr>
        </p:nvSpPr>
        <p:spPr>
          <a:ln/>
        </p:spPr>
        <p:txBody>
          <a:bodyPr anchor="b"/>
          <a:p>
            <a:r>
              <a:rPr lang="en-US" altLang="zh-CN"/>
              <a:t>Heuristic Evaluation</a:t>
            </a:r>
            <a:endParaRPr lang="en-US" altLang="zh-CN"/>
          </a:p>
        </p:txBody>
      </p:sp>
      <p:sp>
        <p:nvSpPr>
          <p:cNvPr id="46082" name="文本占位符 41986"/>
          <p:cNvSpPr>
            <a:spLocks noGrp="1"/>
          </p:cNvSpPr>
          <p:nvPr>
            <p:ph idx="1"/>
          </p:nvPr>
        </p:nvSpPr>
        <p:spPr>
          <a:ln/>
        </p:spPr>
        <p:txBody>
          <a:bodyPr anchor="t"/>
          <a:p>
            <a:r>
              <a:rPr lang="en-US" altLang="zh-CN"/>
              <a:t>Steps</a:t>
            </a:r>
            <a:endParaRPr lang="en-US" altLang="zh-CN"/>
          </a:p>
          <a:p>
            <a:pPr lvl="1"/>
            <a:r>
              <a:rPr lang="en-US" altLang="zh-CN"/>
              <a:t>Compare UI against heuristics</a:t>
            </a:r>
            <a:endParaRPr lang="en-US" altLang="zh-CN"/>
          </a:p>
          <a:p>
            <a:pPr lvl="1"/>
            <a:r>
              <a:rPr lang="en-US" altLang="zh-CN"/>
              <a:t>List usability problems</a:t>
            </a:r>
            <a:endParaRPr lang="en-US" altLang="zh-CN"/>
          </a:p>
          <a:p>
            <a:pPr lvl="2"/>
            <a:r>
              <a:rPr lang="en-US" altLang="zh-CN"/>
              <a:t>Explain &amp; justify each problem with heuristics</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标题 6145"/>
          <p:cNvSpPr>
            <a:spLocks noGrp="1"/>
          </p:cNvSpPr>
          <p:nvPr>
            <p:ph type="title"/>
          </p:nvPr>
        </p:nvSpPr>
        <p:spPr>
          <a:ln/>
        </p:spPr>
        <p:txBody>
          <a:bodyPr anchor="b"/>
          <a:p>
            <a:r>
              <a:rPr lang="en-US" altLang="zh-CN"/>
              <a:t>7.1 Heuristic</a:t>
            </a:r>
            <a:endParaRPr lang="en-US" altLang="zh-CN"/>
          </a:p>
        </p:txBody>
      </p:sp>
      <p:pic>
        <p:nvPicPr>
          <p:cNvPr id="7170" name="图片 6146" descr="gif024"/>
          <p:cNvPicPr>
            <a:picLocks noChangeAspect="1"/>
          </p:cNvPicPr>
          <p:nvPr/>
        </p:nvPicPr>
        <p:blipFill>
          <a:blip r:embed="rId1"/>
          <a:stretch>
            <a:fillRect/>
          </a:stretch>
        </p:blipFill>
        <p:spPr>
          <a:xfrm>
            <a:off x="3851275" y="2349500"/>
            <a:ext cx="1541463" cy="3754438"/>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标题 43009"/>
          <p:cNvSpPr>
            <a:spLocks noGrp="1"/>
          </p:cNvSpPr>
          <p:nvPr>
            <p:ph type="title"/>
          </p:nvPr>
        </p:nvSpPr>
        <p:spPr>
          <a:ln/>
        </p:spPr>
        <p:txBody>
          <a:bodyPr anchor="b"/>
          <a:p>
            <a:r>
              <a:rPr lang="en-US" altLang="zh-CN"/>
              <a:t>How to Do Heuristic Evaluation</a:t>
            </a:r>
            <a:endParaRPr lang="en-US" altLang="zh-CN"/>
          </a:p>
        </p:txBody>
      </p:sp>
      <p:sp>
        <p:nvSpPr>
          <p:cNvPr id="47106" name="文本占位符 43010"/>
          <p:cNvSpPr>
            <a:spLocks noGrp="1"/>
          </p:cNvSpPr>
          <p:nvPr>
            <p:ph idx="1"/>
          </p:nvPr>
        </p:nvSpPr>
        <p:spPr>
          <a:ln/>
        </p:spPr>
        <p:txBody>
          <a:bodyPr anchor="t"/>
          <a:p>
            <a:r>
              <a:rPr lang="en-US" altLang="zh-CN" sz="2800" b="0"/>
              <a:t>Justify every problem with a heuristic</a:t>
            </a:r>
            <a:endParaRPr lang="en-US" altLang="zh-CN" sz="2800" b="0"/>
          </a:p>
          <a:p>
            <a:pPr lvl="1"/>
            <a:r>
              <a:rPr lang="en-US" altLang="zh-CN" sz="2400" b="0"/>
              <a:t>Can’t just say “I don’t like the colors”</a:t>
            </a:r>
            <a:endParaRPr lang="en-US" altLang="zh-CN" sz="2400" b="0"/>
          </a:p>
          <a:p>
            <a:r>
              <a:rPr lang="en-US" altLang="zh-CN" sz="2800" b="0"/>
              <a:t>List every problem</a:t>
            </a:r>
            <a:endParaRPr lang="en-US" altLang="zh-CN" sz="2800" b="0"/>
          </a:p>
          <a:p>
            <a:pPr lvl="1"/>
            <a:r>
              <a:rPr lang="en-US" altLang="zh-CN" sz="2400" b="0"/>
              <a:t>Even if an interface element has multiple problems</a:t>
            </a:r>
            <a:endParaRPr lang="en-US" altLang="zh-CN" sz="2400" b="0"/>
          </a:p>
          <a:p>
            <a:r>
              <a:rPr lang="en-US" altLang="zh-CN" sz="2800" b="0"/>
              <a:t>Go through the interface at least twice</a:t>
            </a:r>
            <a:endParaRPr lang="en-US" altLang="zh-CN" sz="2800" b="0"/>
          </a:p>
          <a:p>
            <a:pPr lvl="1"/>
            <a:r>
              <a:rPr lang="en-US" altLang="zh-CN" sz="2400" b="0"/>
              <a:t>The first pass </a:t>
            </a:r>
            <a:r>
              <a:rPr lang="zh-CN" altLang="en-US" sz="2400" b="0"/>
              <a:t>：</a:t>
            </a:r>
            <a:r>
              <a:rPr lang="en-US" altLang="zh-CN" sz="2400" b="0"/>
              <a:t>get a feel for the flow of the interaction and the general scope of the system.</a:t>
            </a:r>
            <a:endParaRPr lang="en-US" altLang="zh-CN" sz="2400" b="0"/>
          </a:p>
          <a:p>
            <a:pPr lvl="1"/>
            <a:r>
              <a:rPr lang="en-US" altLang="zh-CN" sz="2400" b="0"/>
              <a:t>The second pass </a:t>
            </a:r>
            <a:r>
              <a:rPr lang="zh-CN" altLang="en-US" sz="2400" b="0"/>
              <a:t>：</a:t>
            </a:r>
            <a:r>
              <a:rPr lang="en-US" altLang="zh-CN" sz="2400" b="0"/>
              <a:t>focus on specific interface elements </a:t>
            </a:r>
            <a:endParaRPr lang="en-US" altLang="zh-CN" sz="2400" b="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标题 44033"/>
          <p:cNvSpPr>
            <a:spLocks noGrp="1"/>
          </p:cNvSpPr>
          <p:nvPr>
            <p:ph type="title"/>
          </p:nvPr>
        </p:nvSpPr>
        <p:spPr>
          <a:ln/>
        </p:spPr>
        <p:txBody>
          <a:bodyPr anchor="b"/>
          <a:p>
            <a:r>
              <a:rPr lang="en-US" altLang="zh-CN"/>
              <a:t>How to Do Heuristic Evaluation</a:t>
            </a:r>
            <a:endParaRPr lang="en-US" altLang="zh-CN"/>
          </a:p>
        </p:txBody>
      </p:sp>
      <p:sp>
        <p:nvSpPr>
          <p:cNvPr id="48130" name="文本占位符 44034"/>
          <p:cNvSpPr>
            <a:spLocks noGrp="1"/>
          </p:cNvSpPr>
          <p:nvPr>
            <p:ph idx="1"/>
          </p:nvPr>
        </p:nvSpPr>
        <p:spPr>
          <a:ln/>
        </p:spPr>
        <p:txBody>
          <a:bodyPr anchor="t"/>
          <a:p>
            <a:r>
              <a:rPr lang="en-US" altLang="zh-CN" b="0"/>
              <a:t>Don’t’ limit yourself to the 10 heuristics</a:t>
            </a:r>
            <a:endParaRPr lang="en-US" altLang="zh-CN" b="0"/>
          </a:p>
          <a:p>
            <a:pPr lvl="1"/>
            <a:r>
              <a:rPr lang="en-US" altLang="zh-CN" b="0"/>
              <a:t>we’ve seen others: Fitts’s Law, perceptual fusion, color principles</a:t>
            </a:r>
            <a:endParaRPr lang="en-US" altLang="zh-CN" b="0"/>
          </a:p>
          <a:p>
            <a:pPr lvl="1"/>
            <a:r>
              <a:rPr lang="en-US" altLang="zh-CN" b="0"/>
              <a:t>But the 10 heuristics are easier to compare against</a:t>
            </a:r>
            <a:endParaRPr lang="en-US" altLang="zh-CN" b="0"/>
          </a:p>
          <a:p>
            <a:pPr lvl="1"/>
            <a:endParaRPr lang="zh-CN" altLang="en-US" b="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标题 45057"/>
          <p:cNvSpPr>
            <a:spLocks noGrp="1"/>
          </p:cNvSpPr>
          <p:nvPr>
            <p:ph type="title"/>
          </p:nvPr>
        </p:nvSpPr>
        <p:spPr>
          <a:ln/>
        </p:spPr>
        <p:txBody>
          <a:bodyPr anchor="b"/>
          <a:p>
            <a:r>
              <a:rPr lang="en-US" altLang="zh-CN" sz="4000"/>
              <a:t>Heuristic Evaluation Is Not User Testing</a:t>
            </a:r>
            <a:endParaRPr lang="en-US" altLang="zh-CN" sz="4000"/>
          </a:p>
        </p:txBody>
      </p:sp>
      <p:sp>
        <p:nvSpPr>
          <p:cNvPr id="49154" name="文本占位符 45058"/>
          <p:cNvSpPr>
            <a:spLocks noGrp="1"/>
          </p:cNvSpPr>
          <p:nvPr>
            <p:ph idx="1"/>
          </p:nvPr>
        </p:nvSpPr>
        <p:spPr>
          <a:ln/>
        </p:spPr>
        <p:txBody>
          <a:bodyPr anchor="t"/>
          <a:p>
            <a:r>
              <a:rPr lang="en-US" altLang="zh-CN" b="0"/>
              <a:t>Evaluator is not the user </a:t>
            </a:r>
            <a:endParaRPr lang="en-US" altLang="zh-CN" b="0"/>
          </a:p>
          <a:p>
            <a:pPr lvl="1"/>
            <a:r>
              <a:rPr lang="en-US" altLang="zh-CN" b="0"/>
              <a:t>users do not know anything about user interface design </a:t>
            </a:r>
            <a:endParaRPr lang="en-US" altLang="zh-CN" b="0"/>
          </a:p>
          <a:p>
            <a:r>
              <a:rPr lang="en-US" altLang="zh-CN" b="0"/>
              <a:t>HE finds problems that UT often misses</a:t>
            </a:r>
            <a:endParaRPr lang="en-US" altLang="zh-CN" b="0"/>
          </a:p>
          <a:p>
            <a:pPr lvl="1"/>
            <a:r>
              <a:rPr lang="en-US" altLang="zh-CN" b="0"/>
              <a:t>Inconsistent fonts</a:t>
            </a:r>
            <a:endParaRPr lang="en-US" altLang="zh-CN" b="0"/>
          </a:p>
          <a:p>
            <a:pPr lvl="1"/>
            <a:r>
              <a:rPr lang="en-US" altLang="zh-CN" b="0"/>
              <a:t>Fitts’s Law problems</a:t>
            </a:r>
            <a:endParaRPr lang="en-US" altLang="zh-CN" b="0"/>
          </a:p>
          <a:p>
            <a:r>
              <a:rPr lang="en-US" altLang="zh-CN" b="0"/>
              <a:t>But UT is the gold standard for usability</a:t>
            </a:r>
            <a:endParaRPr lang="en-US" altLang="zh-CN" b="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标题 46081"/>
          <p:cNvSpPr>
            <a:spLocks noGrp="1"/>
          </p:cNvSpPr>
          <p:nvPr>
            <p:ph type="title"/>
          </p:nvPr>
        </p:nvSpPr>
        <p:spPr>
          <a:ln/>
        </p:spPr>
        <p:txBody>
          <a:bodyPr anchor="b"/>
          <a:p>
            <a:r>
              <a:rPr lang="en-US" altLang="zh-CN" sz="4000"/>
              <a:t>Hint for Better Heuristic Evaluation</a:t>
            </a:r>
            <a:endParaRPr lang="en-US" altLang="zh-CN" sz="4000"/>
          </a:p>
        </p:txBody>
      </p:sp>
      <p:sp>
        <p:nvSpPr>
          <p:cNvPr id="50178" name="文本占位符 46082"/>
          <p:cNvSpPr>
            <a:spLocks noGrp="1"/>
          </p:cNvSpPr>
          <p:nvPr>
            <p:ph idx="1"/>
          </p:nvPr>
        </p:nvSpPr>
        <p:spPr>
          <a:xfrm>
            <a:off x="323850" y="1600200"/>
            <a:ext cx="8686800" cy="4530725"/>
          </a:xfrm>
          <a:ln/>
        </p:spPr>
        <p:txBody>
          <a:bodyPr anchor="t"/>
          <a:p>
            <a:pPr>
              <a:lnSpc>
                <a:spcPct val="90000"/>
              </a:lnSpc>
            </a:pPr>
            <a:r>
              <a:rPr lang="zh-CN" altLang="en-US" sz="2800" b="0" dirty="0"/>
              <a:t>Use multiple evaluators</a:t>
            </a:r>
            <a:endParaRPr lang="zh-CN" altLang="en-US" sz="2800" b="0" dirty="0"/>
          </a:p>
          <a:p>
            <a:pPr lvl="1">
              <a:lnSpc>
                <a:spcPct val="90000"/>
              </a:lnSpc>
            </a:pPr>
            <a:r>
              <a:rPr lang="zh-CN" altLang="en-US" sz="2400" b="0" dirty="0"/>
              <a:t> Different evaluators find different problems</a:t>
            </a:r>
            <a:endParaRPr lang="zh-CN" altLang="en-US" sz="2400" b="0" dirty="0"/>
          </a:p>
          <a:p>
            <a:pPr lvl="1">
              <a:lnSpc>
                <a:spcPct val="90000"/>
              </a:lnSpc>
            </a:pPr>
            <a:r>
              <a:rPr lang="zh-CN" altLang="en-US" sz="2400" b="0" dirty="0"/>
              <a:t>The more the better, but diminishing returns</a:t>
            </a:r>
            <a:endParaRPr lang="zh-CN" altLang="en-US" sz="2400" b="0" dirty="0"/>
          </a:p>
          <a:p>
            <a:pPr lvl="1">
              <a:lnSpc>
                <a:spcPct val="90000"/>
              </a:lnSpc>
            </a:pPr>
            <a:r>
              <a:rPr lang="zh-CN" altLang="en-US" sz="2400" b="0" dirty="0"/>
              <a:t>Nielsen recommends 3-5 evaluators</a:t>
            </a:r>
            <a:endParaRPr lang="zh-CN" altLang="en-US" sz="2400" b="0" dirty="0"/>
          </a:p>
          <a:p>
            <a:pPr>
              <a:lnSpc>
                <a:spcPct val="90000"/>
              </a:lnSpc>
            </a:pPr>
            <a:r>
              <a:rPr lang="zh-CN" altLang="en-US" sz="2800" b="0" dirty="0"/>
              <a:t>Each individual evaluator inspect the interface alone </a:t>
            </a:r>
            <a:endParaRPr lang="zh-CN" altLang="en-US" sz="2800" b="0" dirty="0"/>
          </a:p>
          <a:p>
            <a:pPr lvl="1">
              <a:lnSpc>
                <a:spcPct val="90000"/>
              </a:lnSpc>
            </a:pPr>
            <a:r>
              <a:rPr lang="zh-CN" altLang="en-US" sz="2400" b="0" dirty="0"/>
              <a:t>Only after all evaluations have been completed are the evaluators allowed to communicate and have their findings aggregated. </a:t>
            </a:r>
            <a:endParaRPr lang="zh-CN" altLang="en-US" sz="2400" b="0" dirty="0"/>
          </a:p>
          <a:p>
            <a:pPr lvl="1">
              <a:lnSpc>
                <a:spcPct val="90000"/>
              </a:lnSpc>
            </a:pPr>
            <a:r>
              <a:rPr lang="zh-CN" altLang="en-US" sz="2400" b="0" dirty="0"/>
              <a:t>Ensure independent and unbiased evaluations from each evaluator </a:t>
            </a:r>
            <a:endParaRPr lang="zh-CN" altLang="en-US" sz="2400" b="0" dirty="0"/>
          </a:p>
          <a:p>
            <a:pPr>
              <a:lnSpc>
                <a:spcPct val="90000"/>
              </a:lnSpc>
            </a:pPr>
            <a:endParaRPr lang="zh-CN" altLang="en-US" sz="2800" b="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标题 47105"/>
          <p:cNvSpPr>
            <a:spLocks noGrp="1"/>
          </p:cNvSpPr>
          <p:nvPr>
            <p:ph type="title"/>
          </p:nvPr>
        </p:nvSpPr>
        <p:spPr>
          <a:ln/>
        </p:spPr>
        <p:txBody>
          <a:bodyPr anchor="b"/>
          <a:p>
            <a:r>
              <a:rPr lang="en-US" altLang="zh-CN" sz="4000"/>
              <a:t>Hint for Better Heuristic Evaluation</a:t>
            </a:r>
            <a:endParaRPr lang="en-US" altLang="zh-CN" sz="4000"/>
          </a:p>
        </p:txBody>
      </p:sp>
      <p:sp>
        <p:nvSpPr>
          <p:cNvPr id="51202" name="文本占位符 47106"/>
          <p:cNvSpPr>
            <a:spLocks noGrp="1"/>
          </p:cNvSpPr>
          <p:nvPr>
            <p:ph idx="1"/>
          </p:nvPr>
        </p:nvSpPr>
        <p:spPr>
          <a:xfrm>
            <a:off x="457200" y="1600200"/>
            <a:ext cx="8229600" cy="4852988"/>
          </a:xfrm>
          <a:ln/>
        </p:spPr>
        <p:txBody>
          <a:bodyPr anchor="t"/>
          <a:p>
            <a:pPr>
              <a:lnSpc>
                <a:spcPct val="90000"/>
              </a:lnSpc>
            </a:pPr>
            <a:r>
              <a:rPr lang="zh-CN" altLang="en-US" sz="2800" b="0" dirty="0"/>
              <a:t>Alternate heuristic evaluation with user testing</a:t>
            </a:r>
            <a:endParaRPr lang="zh-CN" altLang="en-US" sz="2800" b="0" dirty="0"/>
          </a:p>
          <a:p>
            <a:pPr lvl="1">
              <a:lnSpc>
                <a:spcPct val="90000"/>
              </a:lnSpc>
            </a:pPr>
            <a:r>
              <a:rPr lang="zh-CN" altLang="en-US" sz="2400" b="0" dirty="0"/>
              <a:t>Each method finds different problems</a:t>
            </a:r>
            <a:endParaRPr lang="zh-CN" altLang="en-US" sz="2400" b="0" dirty="0"/>
          </a:p>
          <a:p>
            <a:pPr lvl="1">
              <a:lnSpc>
                <a:spcPct val="90000"/>
              </a:lnSpc>
            </a:pPr>
            <a:r>
              <a:rPr lang="zh-CN" altLang="en-US" sz="2400" b="0" dirty="0"/>
              <a:t>Heuristic evaluation is cheaper</a:t>
            </a:r>
            <a:endParaRPr lang="zh-CN" altLang="en-US" sz="2400" b="0" dirty="0"/>
          </a:p>
          <a:p>
            <a:pPr>
              <a:lnSpc>
                <a:spcPct val="90000"/>
              </a:lnSpc>
            </a:pPr>
            <a:r>
              <a:rPr lang="zh-CN" altLang="en-US" sz="2800" b="0" dirty="0"/>
              <a:t>The results of the evaluation can be recorded </a:t>
            </a:r>
            <a:endParaRPr lang="zh-CN" altLang="en-US" sz="2800" b="0" dirty="0"/>
          </a:p>
          <a:p>
            <a:pPr lvl="1">
              <a:lnSpc>
                <a:spcPct val="90000"/>
              </a:lnSpc>
            </a:pPr>
            <a:r>
              <a:rPr lang="zh-CN" altLang="en-US" sz="2400" b="0" dirty="0"/>
              <a:t>Written reports from each evaluator</a:t>
            </a:r>
            <a:endParaRPr lang="zh-CN" altLang="en-US" sz="2400" b="0" dirty="0"/>
          </a:p>
          <a:p>
            <a:pPr lvl="2">
              <a:lnSpc>
                <a:spcPct val="90000"/>
              </a:lnSpc>
            </a:pPr>
            <a:r>
              <a:rPr lang="zh-CN" altLang="en-US" sz="2000" b="0" dirty="0"/>
              <a:t>require an additional effort by the evaluators </a:t>
            </a:r>
            <a:endParaRPr lang="zh-CN" altLang="en-US" sz="2000" b="0" dirty="0"/>
          </a:p>
          <a:p>
            <a:pPr lvl="2">
              <a:lnSpc>
                <a:spcPct val="90000"/>
              </a:lnSpc>
            </a:pPr>
            <a:r>
              <a:rPr lang="zh-CN" altLang="en-US" sz="2000" b="0" dirty="0"/>
              <a:t>need to be read and aggregated by an evaluation manager.  </a:t>
            </a:r>
            <a:endParaRPr lang="zh-CN" altLang="en-US" sz="2000" b="0" dirty="0"/>
          </a:p>
          <a:p>
            <a:pPr lvl="1">
              <a:lnSpc>
                <a:spcPct val="90000"/>
              </a:lnSpc>
            </a:pPr>
            <a:r>
              <a:rPr lang="zh-CN" altLang="en-US" sz="2400" b="0" dirty="0"/>
              <a:t>Evaluators verbalize their comments to an </a:t>
            </a:r>
            <a:r>
              <a:rPr lang="zh-CN" altLang="en-US" sz="2400" b="0" dirty="0">
                <a:solidFill>
                  <a:srgbClr val="009900"/>
                </a:solidFill>
              </a:rPr>
              <a:t>observer</a:t>
            </a:r>
            <a:r>
              <a:rPr lang="zh-CN" altLang="en-US" sz="2400" b="0" dirty="0"/>
              <a:t> as they go through the interface. </a:t>
            </a:r>
            <a:endParaRPr lang="zh-CN" altLang="en-US" sz="2400" b="0" dirty="0"/>
          </a:p>
          <a:p>
            <a:pPr lvl="2">
              <a:lnSpc>
                <a:spcPct val="90000"/>
              </a:lnSpc>
            </a:pPr>
            <a:r>
              <a:rPr lang="zh-CN" altLang="en-US" sz="2000" b="0" dirty="0"/>
              <a:t>evaluation are available fairly soon after the last evaluation session </a:t>
            </a:r>
            <a:endParaRPr lang="zh-CN" altLang="en-US" sz="2000" b="0" dirty="0"/>
          </a:p>
          <a:p>
            <a:pPr>
              <a:lnSpc>
                <a:spcPct val="90000"/>
              </a:lnSpc>
            </a:pPr>
            <a:endParaRPr lang="zh-CN" altLang="en-US" sz="2800" b="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标题 48129"/>
          <p:cNvSpPr>
            <a:spLocks noGrp="1"/>
          </p:cNvSpPr>
          <p:nvPr>
            <p:ph type="title"/>
          </p:nvPr>
        </p:nvSpPr>
        <p:spPr>
          <a:ln/>
        </p:spPr>
        <p:txBody>
          <a:bodyPr anchor="b"/>
          <a:p>
            <a:r>
              <a:rPr lang="en-US" altLang="zh-CN" sz="4000"/>
              <a:t>Hint for Better Heuristic Evaluation</a:t>
            </a:r>
            <a:endParaRPr lang="en-US" altLang="zh-CN" sz="4000"/>
          </a:p>
        </p:txBody>
      </p:sp>
      <p:sp>
        <p:nvSpPr>
          <p:cNvPr id="52226" name="文本占位符 48130"/>
          <p:cNvSpPr>
            <a:spLocks noGrp="1"/>
          </p:cNvSpPr>
          <p:nvPr>
            <p:ph idx="1"/>
          </p:nvPr>
        </p:nvSpPr>
        <p:spPr>
          <a:ln/>
        </p:spPr>
        <p:txBody>
          <a:bodyPr anchor="t"/>
          <a:p>
            <a:r>
              <a:rPr lang="zh-CN" altLang="en-US" b="0" dirty="0"/>
              <a:t>It</a:t>
            </a:r>
            <a:r>
              <a:rPr lang="en-US" altLang="zh-CN" b="0" dirty="0"/>
              <a:t>'</a:t>
            </a:r>
            <a:r>
              <a:rPr lang="zh-CN" altLang="en-US" b="0" dirty="0"/>
              <a:t>s OK for observer to help evaluator</a:t>
            </a:r>
            <a:endParaRPr lang="zh-CN" altLang="en-US" b="0" dirty="0"/>
          </a:p>
          <a:p>
            <a:pPr lvl="1"/>
            <a:r>
              <a:rPr lang="zh-CN" altLang="en-US" b="0" dirty="0"/>
              <a:t>the evaluators have limited domain expertise /need to have certain aspects of the interface explained. </a:t>
            </a:r>
            <a:endParaRPr lang="zh-CN" altLang="en-US" b="0" dirty="0"/>
          </a:p>
          <a:p>
            <a:pPr lvl="1"/>
            <a:r>
              <a:rPr lang="zh-CN" altLang="en-US" b="0" dirty="0"/>
              <a:t>This wouldn’t be OK in a user testing</a:t>
            </a:r>
            <a:endParaRPr lang="zh-CN" altLang="en-US" b="0" dirty="0"/>
          </a:p>
          <a:p>
            <a:pPr lvl="2"/>
            <a:r>
              <a:rPr lang="zh-CN" altLang="en-US" b="0" dirty="0"/>
              <a:t>For traditional user testing, one normally wants to discover the mistakes users make when using the interface </a:t>
            </a:r>
            <a:endParaRPr lang="zh-CN" altLang="en-US" b="0" dirty="0"/>
          </a:p>
          <a:p>
            <a:pPr lvl="2"/>
            <a:r>
              <a:rPr lang="zh-CN" altLang="en-US" b="0" dirty="0"/>
              <a:t>Discover the answers to their questions by using the system </a:t>
            </a:r>
            <a:endParaRPr lang="zh-CN" altLang="en-US" b="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标题 49153"/>
          <p:cNvSpPr>
            <a:spLocks noGrp="1"/>
          </p:cNvSpPr>
          <p:nvPr>
            <p:ph type="title"/>
          </p:nvPr>
        </p:nvSpPr>
        <p:spPr>
          <a:ln/>
        </p:spPr>
        <p:txBody>
          <a:bodyPr anchor="b"/>
          <a:p>
            <a:r>
              <a:rPr lang="en-US" altLang="zh-CN"/>
              <a:t>Formal Evaluation Process</a:t>
            </a:r>
            <a:endParaRPr lang="en-US" altLang="zh-CN"/>
          </a:p>
        </p:txBody>
      </p:sp>
      <p:sp>
        <p:nvSpPr>
          <p:cNvPr id="53250" name="文本占位符 49154"/>
          <p:cNvSpPr>
            <a:spLocks noGrp="1"/>
          </p:cNvSpPr>
          <p:nvPr>
            <p:ph idx="1"/>
          </p:nvPr>
        </p:nvSpPr>
        <p:spPr>
          <a:ln/>
        </p:spPr>
        <p:txBody>
          <a:bodyPr anchor="t"/>
          <a:p>
            <a:pPr>
              <a:lnSpc>
                <a:spcPct val="90000"/>
              </a:lnSpc>
            </a:pPr>
            <a:r>
              <a:rPr lang="en-US" altLang="zh-CN" sz="2800" b="0"/>
              <a:t>Training</a:t>
            </a:r>
            <a:endParaRPr lang="en-US" altLang="zh-CN" sz="2800" b="0"/>
          </a:p>
          <a:p>
            <a:pPr lvl="1">
              <a:lnSpc>
                <a:spcPct val="90000"/>
              </a:lnSpc>
            </a:pPr>
            <a:r>
              <a:rPr lang="en-US" altLang="zh-CN" sz="2400" b="0"/>
              <a:t>Meeting for design team &amp; evaluators</a:t>
            </a:r>
            <a:endParaRPr lang="en-US" altLang="zh-CN" sz="2400" b="0"/>
          </a:p>
          <a:p>
            <a:pPr lvl="1">
              <a:lnSpc>
                <a:spcPct val="90000"/>
              </a:lnSpc>
            </a:pPr>
            <a:r>
              <a:rPr lang="en-US" altLang="zh-CN" sz="2400" b="0"/>
              <a:t>Introduce application</a:t>
            </a:r>
            <a:endParaRPr lang="en-US" altLang="zh-CN" sz="2400" b="0"/>
          </a:p>
          <a:p>
            <a:pPr lvl="1">
              <a:lnSpc>
                <a:spcPct val="90000"/>
              </a:lnSpc>
            </a:pPr>
            <a:r>
              <a:rPr lang="en-US" altLang="zh-CN" sz="2400" b="0"/>
              <a:t>Explain user population, domain, scenarios</a:t>
            </a:r>
            <a:endParaRPr lang="en-US" altLang="zh-CN" sz="2400" b="0"/>
          </a:p>
          <a:p>
            <a:pPr>
              <a:lnSpc>
                <a:spcPct val="90000"/>
              </a:lnSpc>
            </a:pPr>
            <a:r>
              <a:rPr lang="en-US" altLang="zh-CN" sz="2800" b="0"/>
              <a:t>Evaluation</a:t>
            </a:r>
            <a:endParaRPr lang="en-US" altLang="zh-CN" sz="2800" b="0"/>
          </a:p>
          <a:p>
            <a:pPr lvl="1">
              <a:lnSpc>
                <a:spcPct val="90000"/>
              </a:lnSpc>
            </a:pPr>
            <a:r>
              <a:rPr lang="en-US" altLang="zh-CN" sz="2400" b="0"/>
              <a:t>Evaluators work separately</a:t>
            </a:r>
            <a:endParaRPr lang="en-US" altLang="zh-CN" sz="2400" b="0"/>
          </a:p>
          <a:p>
            <a:pPr lvl="1">
              <a:lnSpc>
                <a:spcPct val="90000"/>
              </a:lnSpc>
            </a:pPr>
            <a:r>
              <a:rPr lang="en-US" altLang="zh-CN" sz="2400" b="0"/>
              <a:t>Generate written report, or oral comments recorded by an observer</a:t>
            </a:r>
            <a:endParaRPr lang="en-US" altLang="zh-CN" sz="2400" b="0"/>
          </a:p>
          <a:p>
            <a:pPr lvl="1">
              <a:lnSpc>
                <a:spcPct val="90000"/>
              </a:lnSpc>
            </a:pPr>
            <a:r>
              <a:rPr lang="en-US" altLang="zh-CN" sz="2400" b="0"/>
              <a:t>Focus on generating problems, not on ranking their severity yet</a:t>
            </a:r>
            <a:endParaRPr lang="en-US" altLang="zh-CN" sz="2400" b="0"/>
          </a:p>
          <a:p>
            <a:pPr lvl="1">
              <a:lnSpc>
                <a:spcPct val="90000"/>
              </a:lnSpc>
            </a:pPr>
            <a:r>
              <a:rPr lang="en-US" altLang="zh-CN" sz="2400" b="0"/>
              <a:t>1-2 hours per evaluator</a:t>
            </a:r>
            <a:endParaRPr lang="en-US" altLang="zh-CN" sz="2400" b="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50177"/>
          <p:cNvSpPr>
            <a:spLocks noGrp="1"/>
          </p:cNvSpPr>
          <p:nvPr>
            <p:ph type="title"/>
          </p:nvPr>
        </p:nvSpPr>
        <p:spPr>
          <a:ln/>
        </p:spPr>
        <p:txBody>
          <a:bodyPr anchor="b"/>
          <a:p>
            <a:r>
              <a:rPr lang="en-US" altLang="zh-CN"/>
              <a:t>Formal Evaluation Process</a:t>
            </a:r>
            <a:endParaRPr lang="en-US" altLang="zh-CN"/>
          </a:p>
        </p:txBody>
      </p:sp>
      <p:sp>
        <p:nvSpPr>
          <p:cNvPr id="54274" name="文本占位符 50178"/>
          <p:cNvSpPr>
            <a:spLocks noGrp="1"/>
          </p:cNvSpPr>
          <p:nvPr>
            <p:ph idx="1"/>
          </p:nvPr>
        </p:nvSpPr>
        <p:spPr>
          <a:ln/>
        </p:spPr>
        <p:txBody>
          <a:bodyPr anchor="t"/>
          <a:p>
            <a:r>
              <a:rPr lang="en-US" altLang="zh-CN" b="0"/>
              <a:t>Severity Rating</a:t>
            </a:r>
            <a:endParaRPr lang="en-US" altLang="zh-CN" b="0"/>
          </a:p>
          <a:p>
            <a:pPr lvl="1"/>
            <a:r>
              <a:rPr lang="en-US" altLang="zh-CN" b="0"/>
              <a:t>Evaluators prioritize all problems found (not just their own)</a:t>
            </a:r>
            <a:endParaRPr lang="en-US" altLang="zh-CN" b="0"/>
          </a:p>
          <a:p>
            <a:pPr lvl="1"/>
            <a:r>
              <a:rPr lang="en-US" altLang="zh-CN" b="0"/>
              <a:t>Take the mean of the evaluator’s ratings</a:t>
            </a:r>
            <a:endParaRPr lang="en-US" altLang="zh-CN" b="0"/>
          </a:p>
          <a:p>
            <a:r>
              <a:rPr lang="en-US" altLang="zh-CN" b="0"/>
              <a:t>Debriefing</a:t>
            </a:r>
            <a:endParaRPr lang="en-US" altLang="zh-CN" b="0"/>
          </a:p>
          <a:p>
            <a:pPr lvl="1"/>
            <a:r>
              <a:rPr lang="en-US" altLang="zh-CN" b="0"/>
              <a:t>Evaluators &amp; design team discuss results, brainstorm solutions</a:t>
            </a:r>
            <a:endParaRPr lang="en-US" altLang="zh-CN" b="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标题 51201"/>
          <p:cNvSpPr>
            <a:spLocks noGrp="1"/>
          </p:cNvSpPr>
          <p:nvPr>
            <p:ph type="title"/>
          </p:nvPr>
        </p:nvSpPr>
        <p:spPr>
          <a:ln/>
        </p:spPr>
        <p:txBody>
          <a:bodyPr anchor="b"/>
          <a:p>
            <a:r>
              <a:rPr lang="en-US" altLang="zh-CN"/>
              <a:t>Severity Ratings</a:t>
            </a:r>
            <a:endParaRPr lang="en-US" altLang="zh-CN"/>
          </a:p>
        </p:txBody>
      </p:sp>
      <p:sp>
        <p:nvSpPr>
          <p:cNvPr id="55298" name="文本占位符 51202"/>
          <p:cNvSpPr>
            <a:spLocks noGrp="1"/>
          </p:cNvSpPr>
          <p:nvPr>
            <p:ph idx="1"/>
          </p:nvPr>
        </p:nvSpPr>
        <p:spPr>
          <a:ln/>
        </p:spPr>
        <p:txBody>
          <a:bodyPr anchor="t"/>
          <a:p>
            <a:pPr>
              <a:lnSpc>
                <a:spcPct val="90000"/>
              </a:lnSpc>
            </a:pPr>
            <a:r>
              <a:rPr lang="en-US" altLang="zh-CN" b="0"/>
              <a:t>Contributing factors</a:t>
            </a:r>
            <a:endParaRPr lang="en-US" altLang="zh-CN" b="0"/>
          </a:p>
          <a:p>
            <a:pPr lvl="1">
              <a:lnSpc>
                <a:spcPct val="90000"/>
              </a:lnSpc>
            </a:pPr>
            <a:r>
              <a:rPr lang="en-US" altLang="zh-CN" b="0"/>
              <a:t>Frequency: how common?</a:t>
            </a:r>
            <a:endParaRPr lang="en-US" altLang="zh-CN" b="0"/>
          </a:p>
          <a:p>
            <a:pPr lvl="1">
              <a:lnSpc>
                <a:spcPct val="90000"/>
              </a:lnSpc>
            </a:pPr>
            <a:r>
              <a:rPr lang="en-US" altLang="zh-CN" b="0"/>
              <a:t>Impact: how hard to overcome?</a:t>
            </a:r>
            <a:endParaRPr lang="en-US" altLang="zh-CN" b="0"/>
          </a:p>
          <a:p>
            <a:pPr lvl="1">
              <a:lnSpc>
                <a:spcPct val="90000"/>
              </a:lnSpc>
            </a:pPr>
            <a:r>
              <a:rPr lang="en-US" altLang="zh-CN" b="0"/>
              <a:t>Persistence: how often to overcome?</a:t>
            </a:r>
            <a:endParaRPr lang="en-US" altLang="zh-CN" b="0"/>
          </a:p>
          <a:p>
            <a:pPr>
              <a:lnSpc>
                <a:spcPct val="90000"/>
              </a:lnSpc>
            </a:pPr>
            <a:r>
              <a:rPr lang="en-US" altLang="zh-CN" b="0"/>
              <a:t>Severity scale</a:t>
            </a:r>
            <a:endParaRPr lang="en-US" altLang="zh-CN" b="0"/>
          </a:p>
          <a:p>
            <a:pPr lvl="1">
              <a:lnSpc>
                <a:spcPct val="90000"/>
              </a:lnSpc>
            </a:pPr>
            <a:r>
              <a:rPr lang="en-US" altLang="zh-CN" b="0"/>
              <a:t>Cosmetic: need not be fixed</a:t>
            </a:r>
            <a:endParaRPr lang="en-US" altLang="zh-CN" b="0"/>
          </a:p>
          <a:p>
            <a:pPr lvl="1">
              <a:lnSpc>
                <a:spcPct val="90000"/>
              </a:lnSpc>
            </a:pPr>
            <a:r>
              <a:rPr lang="en-US" altLang="zh-CN" b="0"/>
              <a:t>Minor: needs fixing but low priority</a:t>
            </a:r>
            <a:endParaRPr lang="en-US" altLang="zh-CN" b="0"/>
          </a:p>
          <a:p>
            <a:pPr lvl="1">
              <a:lnSpc>
                <a:spcPct val="90000"/>
              </a:lnSpc>
            </a:pPr>
            <a:r>
              <a:rPr lang="en-US" altLang="zh-CN" b="0"/>
              <a:t>Major: needs fixing and high priority</a:t>
            </a:r>
            <a:endParaRPr lang="en-US" altLang="zh-CN" b="0"/>
          </a:p>
          <a:p>
            <a:pPr lvl="1">
              <a:lnSpc>
                <a:spcPct val="90000"/>
              </a:lnSpc>
            </a:pPr>
            <a:r>
              <a:rPr lang="en-US" altLang="zh-CN" b="0"/>
              <a:t>Catastrophic: imperative to fix</a:t>
            </a:r>
            <a:endParaRPr lang="en-US" altLang="zh-CN" b="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标题 52225"/>
          <p:cNvSpPr>
            <a:spLocks noGrp="1"/>
          </p:cNvSpPr>
          <p:nvPr>
            <p:ph type="title"/>
          </p:nvPr>
        </p:nvSpPr>
        <p:spPr>
          <a:ln/>
        </p:spPr>
        <p:txBody>
          <a:bodyPr anchor="b"/>
          <a:p>
            <a:r>
              <a:rPr lang="en-US" altLang="zh-CN"/>
              <a:t>Evaluating Prototypes</a:t>
            </a:r>
            <a:endParaRPr lang="en-US" altLang="zh-CN"/>
          </a:p>
        </p:txBody>
      </p:sp>
      <p:sp>
        <p:nvSpPr>
          <p:cNvPr id="56322" name="文本占位符 52226"/>
          <p:cNvSpPr>
            <a:spLocks noGrp="1"/>
          </p:cNvSpPr>
          <p:nvPr>
            <p:ph idx="1"/>
          </p:nvPr>
        </p:nvSpPr>
        <p:spPr>
          <a:ln/>
        </p:spPr>
        <p:txBody>
          <a:bodyPr anchor="t"/>
          <a:p>
            <a:r>
              <a:rPr lang="en-US" altLang="zh-CN" sz="2800" b="0"/>
              <a:t>Heuristic evaluation works on:</a:t>
            </a:r>
            <a:endParaRPr lang="en-US" altLang="zh-CN" sz="2800" b="0"/>
          </a:p>
          <a:p>
            <a:pPr lvl="1"/>
            <a:r>
              <a:rPr lang="en-US" altLang="zh-CN" sz="2400" b="0"/>
              <a:t>Sketches</a:t>
            </a:r>
            <a:endParaRPr lang="en-US" altLang="zh-CN" sz="2400" b="0"/>
          </a:p>
          <a:p>
            <a:pPr lvl="1"/>
            <a:r>
              <a:rPr lang="en-US" altLang="zh-CN" sz="2400" b="0"/>
              <a:t>Paper prototypes</a:t>
            </a:r>
            <a:endParaRPr lang="en-US" altLang="zh-CN" sz="2400" b="0"/>
          </a:p>
          <a:p>
            <a:pPr lvl="1"/>
            <a:r>
              <a:rPr lang="en-US" altLang="zh-CN" sz="2400" b="0"/>
              <a:t>Unstable prototypes</a:t>
            </a:r>
            <a:endParaRPr lang="en-US" altLang="zh-CN" sz="2400" b="0"/>
          </a:p>
          <a:p>
            <a:r>
              <a:rPr lang="en-US" altLang="zh-CN" sz="2800" b="0"/>
              <a:t>“Missing-element” problems are harder to find on sketches</a:t>
            </a:r>
            <a:endParaRPr lang="en-US" altLang="zh-CN" sz="2800" b="0"/>
          </a:p>
          <a:p>
            <a:pPr lvl="1"/>
            <a:r>
              <a:rPr lang="en-US" altLang="zh-CN" sz="2400" b="0"/>
              <a:t>Because you’re not actually using the interface, you aren’t blocked by feature’s absence</a:t>
            </a:r>
            <a:endParaRPr lang="en-US" altLang="zh-CN" sz="2400" b="0"/>
          </a:p>
          <a:p>
            <a:pPr lvl="1"/>
            <a:r>
              <a:rPr lang="en-US" altLang="zh-CN" sz="2400" b="0"/>
              <a:t>Look harder for them</a:t>
            </a:r>
            <a:endParaRPr lang="en-US" altLang="zh-CN" sz="2400" b="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标题 7169"/>
          <p:cNvSpPr>
            <a:spLocks noGrp="1"/>
          </p:cNvSpPr>
          <p:nvPr>
            <p:ph type="title"/>
          </p:nvPr>
        </p:nvSpPr>
        <p:spPr>
          <a:ln/>
        </p:spPr>
        <p:txBody>
          <a:bodyPr anchor="b"/>
          <a:p>
            <a:r>
              <a:rPr lang="en-US" altLang="zh-CN"/>
              <a:t>What is evaluation?</a:t>
            </a:r>
            <a:endParaRPr lang="en-US" altLang="zh-CN"/>
          </a:p>
        </p:txBody>
      </p:sp>
      <p:sp>
        <p:nvSpPr>
          <p:cNvPr id="8194" name="文本占位符 7170"/>
          <p:cNvSpPr>
            <a:spLocks noGrp="1"/>
          </p:cNvSpPr>
          <p:nvPr>
            <p:ph idx="1"/>
          </p:nvPr>
        </p:nvSpPr>
        <p:spPr>
          <a:ln/>
        </p:spPr>
        <p:txBody>
          <a:bodyPr anchor="t"/>
          <a:p>
            <a:r>
              <a:rPr lang="zh-CN" altLang="en-US" sz="3600" dirty="0"/>
              <a:t>The role of evaluation</a:t>
            </a:r>
            <a:endParaRPr lang="zh-CN" altLang="en-US" sz="3600" dirty="0"/>
          </a:p>
          <a:p>
            <a:pPr lvl="1">
              <a:spcBef>
                <a:spcPct val="50000"/>
              </a:spcBef>
            </a:pPr>
            <a:r>
              <a:rPr lang="zh-CN" altLang="en-US" sz="3200" dirty="0"/>
              <a:t>T</a:t>
            </a:r>
            <a:r>
              <a:rPr lang="en-US" altLang="zh-CN" sz="3200" err="1"/>
              <a:t>ests</a:t>
            </a:r>
            <a:r>
              <a:rPr lang="en-US" altLang="zh-CN" sz="3200"/>
              <a:t> usability and functionality of system</a:t>
            </a:r>
            <a:endParaRPr lang="zh-CN" altLang="en-US" sz="3200" dirty="0"/>
          </a:p>
          <a:p>
            <a:pPr lvl="1">
              <a:spcBef>
                <a:spcPct val="50000"/>
              </a:spcBef>
            </a:pPr>
            <a:r>
              <a:rPr lang="zh-CN" altLang="en-US" sz="3200" dirty="0"/>
              <a:t>E</a:t>
            </a:r>
            <a:r>
              <a:rPr lang="en-US" altLang="zh-CN" sz="3200"/>
              <a:t>valuates both design and implementation</a:t>
            </a:r>
            <a:endParaRPr lang="zh-CN" altLang="en-US" sz="3200" dirty="0"/>
          </a:p>
          <a:p>
            <a:pPr lvl="1">
              <a:spcBef>
                <a:spcPct val="50000"/>
              </a:spcBef>
            </a:pPr>
            <a:r>
              <a:rPr lang="zh-CN" altLang="en-US" sz="3200" dirty="0"/>
              <a:t>S</a:t>
            </a:r>
            <a:r>
              <a:rPr lang="en-US" altLang="zh-CN" sz="3200" err="1"/>
              <a:t>hould</a:t>
            </a:r>
            <a:r>
              <a:rPr lang="en-US" altLang="zh-CN" sz="3200"/>
              <a:t> be considered at all stages in</a:t>
            </a:r>
            <a:r>
              <a:rPr lang="en-GB" altLang="en-US" sz="3200"/>
              <a:t> </a:t>
            </a:r>
            <a:r>
              <a:rPr lang="en-US" altLang="zh-CN" sz="3200"/>
              <a:t>the design life cycle</a:t>
            </a:r>
            <a:endParaRPr lang="en-US" altLang="zh-CN" sz="3200"/>
          </a:p>
          <a:p>
            <a:pPr lvl="1">
              <a:spcBef>
                <a:spcPct val="50000"/>
              </a:spcBef>
            </a:pPr>
            <a:endParaRPr lang="en-US" altLang="zh-CN" sz="32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标题 53249"/>
          <p:cNvSpPr>
            <a:spLocks noGrp="1"/>
          </p:cNvSpPr>
          <p:nvPr>
            <p:ph type="title"/>
          </p:nvPr>
        </p:nvSpPr>
        <p:spPr>
          <a:ln/>
        </p:spPr>
        <p:txBody>
          <a:bodyPr anchor="b"/>
          <a:p>
            <a:r>
              <a:rPr lang="en-US" altLang="zh-CN" sz="4000"/>
              <a:t>7.3 How to Write a Usability Aspect Report (UAR)</a:t>
            </a:r>
            <a:endParaRPr lang="en-US" altLang="zh-CN" sz="4000"/>
          </a:p>
        </p:txBody>
      </p:sp>
      <p:pic>
        <p:nvPicPr>
          <p:cNvPr id="57346" name="图片 53250" descr="gif024"/>
          <p:cNvPicPr>
            <a:picLocks noChangeAspect="1"/>
          </p:cNvPicPr>
          <p:nvPr/>
        </p:nvPicPr>
        <p:blipFill>
          <a:blip r:embed="rId1"/>
          <a:stretch>
            <a:fillRect/>
          </a:stretch>
        </p:blipFill>
        <p:spPr>
          <a:xfrm>
            <a:off x="3851275" y="2349500"/>
            <a:ext cx="1541463" cy="3754438"/>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标题 54273"/>
          <p:cNvSpPr>
            <a:spLocks noGrp="1"/>
          </p:cNvSpPr>
          <p:nvPr>
            <p:ph type="title"/>
          </p:nvPr>
        </p:nvSpPr>
        <p:spPr>
          <a:ln/>
        </p:spPr>
        <p:txBody>
          <a:bodyPr anchor="b"/>
          <a:p>
            <a:r>
              <a:rPr lang="en-US" altLang="zh-CN"/>
              <a:t>The Elements of a UAR</a:t>
            </a:r>
            <a:endParaRPr lang="en-US" altLang="zh-CN"/>
          </a:p>
        </p:txBody>
      </p:sp>
      <p:sp>
        <p:nvSpPr>
          <p:cNvPr id="58370" name="文本占位符 54274"/>
          <p:cNvSpPr>
            <a:spLocks noGrp="1"/>
          </p:cNvSpPr>
          <p:nvPr>
            <p:ph idx="1"/>
          </p:nvPr>
        </p:nvSpPr>
        <p:spPr>
          <a:ln/>
        </p:spPr>
        <p:txBody>
          <a:bodyPr anchor="t"/>
          <a:p>
            <a:r>
              <a:rPr lang="en-US" altLang="zh-CN" sz="2800" b="0"/>
              <a:t>UAR Identifier — &lt;Problem or Good Feature&gt; </a:t>
            </a:r>
            <a:endParaRPr lang="en-US" altLang="zh-CN" sz="2800" b="0"/>
          </a:p>
          <a:p>
            <a:r>
              <a:rPr lang="en-US" altLang="zh-CN" sz="2800" b="0"/>
              <a:t>Succinct description of the usability aspect </a:t>
            </a:r>
            <a:endParaRPr lang="en-US" altLang="zh-CN" sz="2800" b="0"/>
          </a:p>
          <a:p>
            <a:r>
              <a:rPr lang="en-US" altLang="zh-CN" sz="2800" b="0"/>
              <a:t>Evidence for the aspect </a:t>
            </a:r>
            <a:endParaRPr lang="en-US" altLang="zh-CN" sz="2800" b="0"/>
          </a:p>
          <a:p>
            <a:r>
              <a:rPr lang="en-US" altLang="zh-CN" sz="2800" b="0"/>
              <a:t>Explanation of the aspect </a:t>
            </a:r>
            <a:endParaRPr lang="en-US" altLang="zh-CN" sz="2800" b="0"/>
          </a:p>
          <a:p>
            <a:r>
              <a:rPr lang="en-US" altLang="zh-CN" sz="2800" b="0"/>
              <a:t>Severity of the problem or benefit of the good feature </a:t>
            </a:r>
            <a:endParaRPr lang="en-US" altLang="zh-CN" sz="2800" b="0"/>
          </a:p>
          <a:p>
            <a:r>
              <a:rPr lang="en-US" altLang="zh-CN" sz="2800" b="0"/>
              <a:t>Possible solution </a:t>
            </a:r>
            <a:endParaRPr lang="en-US" altLang="zh-CN" sz="2800" b="0"/>
          </a:p>
          <a:p>
            <a:r>
              <a:rPr lang="en-US" altLang="zh-CN" sz="2800" b="0"/>
              <a:t>Relationship to other usability aspects (if any) </a:t>
            </a:r>
            <a:endParaRPr lang="en-US" altLang="zh-CN" sz="2800" b="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标题 55297"/>
          <p:cNvSpPr>
            <a:spLocks noGrp="1"/>
          </p:cNvSpPr>
          <p:nvPr>
            <p:ph type="title"/>
          </p:nvPr>
        </p:nvSpPr>
        <p:spPr>
          <a:ln/>
        </p:spPr>
        <p:txBody>
          <a:bodyPr anchor="b"/>
          <a:p>
            <a:r>
              <a:rPr lang="en-US" altLang="zh-CN"/>
              <a:t>User Interface Hall of Shame</a:t>
            </a:r>
            <a:endParaRPr lang="en-US" altLang="zh-CN"/>
          </a:p>
        </p:txBody>
      </p:sp>
      <p:pic>
        <p:nvPicPr>
          <p:cNvPr id="59394" name="图片 55298" descr="Lecture1_click"/>
          <p:cNvPicPr>
            <a:picLocks noChangeAspect="1"/>
          </p:cNvPicPr>
          <p:nvPr/>
        </p:nvPicPr>
        <p:blipFill>
          <a:blip r:embed="rId1"/>
          <a:stretch>
            <a:fillRect/>
          </a:stretch>
        </p:blipFill>
        <p:spPr>
          <a:xfrm>
            <a:off x="1676400" y="1905000"/>
            <a:ext cx="5943600" cy="47371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标题 56321"/>
          <p:cNvSpPr>
            <a:spLocks noGrp="1"/>
          </p:cNvSpPr>
          <p:nvPr>
            <p:ph type="title"/>
          </p:nvPr>
        </p:nvSpPr>
        <p:spPr>
          <a:ln/>
        </p:spPr>
        <p:txBody>
          <a:bodyPr anchor="b"/>
          <a:p>
            <a:r>
              <a:rPr lang="en-US" altLang="zh-CN"/>
              <a:t>UAR Identifier</a:t>
            </a:r>
            <a:endParaRPr lang="en-US" altLang="zh-CN"/>
          </a:p>
        </p:txBody>
      </p:sp>
      <p:sp>
        <p:nvSpPr>
          <p:cNvPr id="60418" name="文本占位符 56322"/>
          <p:cNvSpPr>
            <a:spLocks noGrp="1"/>
          </p:cNvSpPr>
          <p:nvPr>
            <p:ph idx="1"/>
          </p:nvPr>
        </p:nvSpPr>
        <p:spPr>
          <a:ln/>
        </p:spPr>
        <p:txBody>
          <a:bodyPr anchor="t"/>
          <a:p>
            <a:pPr>
              <a:lnSpc>
                <a:spcPct val="80000"/>
              </a:lnSpc>
            </a:pPr>
            <a:r>
              <a:rPr lang="en-US" altLang="zh-CN" sz="2800" b="0"/>
              <a:t>This should be a unique identifier for the purposes of filing. </a:t>
            </a:r>
            <a:endParaRPr lang="en-US" altLang="zh-CN" sz="2800" b="0"/>
          </a:p>
          <a:p>
            <a:pPr>
              <a:lnSpc>
                <a:spcPct val="80000"/>
              </a:lnSpc>
            </a:pPr>
            <a:r>
              <a:rPr lang="en-US" altLang="zh-CN" sz="2800" b="0"/>
              <a:t>If more than one person is working on the project or more than one analysis technique is being used, this identifier could contain letters and numbers. </a:t>
            </a:r>
            <a:endParaRPr lang="en-US" altLang="zh-CN" sz="2800" b="0"/>
          </a:p>
          <a:p>
            <a:pPr>
              <a:lnSpc>
                <a:spcPct val="80000"/>
              </a:lnSpc>
            </a:pPr>
            <a:r>
              <a:rPr lang="en-US" altLang="zh-CN" sz="2800" b="0"/>
              <a:t>Follow the unique identifier with the word "Problem," if the report pertains to a usability problem of the interface, or the words "Good Feature," if it describes an aspect of the interface you feel should be preserved in any redesign.</a:t>
            </a:r>
            <a:endParaRPr lang="en-US" altLang="zh-CN" sz="2800" b="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标题 57345"/>
          <p:cNvSpPr>
            <a:spLocks noGrp="1"/>
          </p:cNvSpPr>
          <p:nvPr>
            <p:ph type="title"/>
          </p:nvPr>
        </p:nvSpPr>
        <p:spPr>
          <a:ln/>
        </p:spPr>
        <p:txBody>
          <a:bodyPr anchor="b"/>
          <a:p>
            <a:r>
              <a:rPr lang="en-US" altLang="zh-CN" sz="4000"/>
              <a:t>Succinct Description of the Usability Aspect</a:t>
            </a:r>
            <a:endParaRPr lang="en-US" altLang="zh-CN" sz="4000"/>
          </a:p>
        </p:txBody>
      </p:sp>
      <p:sp>
        <p:nvSpPr>
          <p:cNvPr id="61442" name="文本占位符 57346"/>
          <p:cNvSpPr>
            <a:spLocks noGrp="1"/>
          </p:cNvSpPr>
          <p:nvPr>
            <p:ph idx="1"/>
          </p:nvPr>
        </p:nvSpPr>
        <p:spPr>
          <a:ln/>
        </p:spPr>
        <p:txBody>
          <a:bodyPr anchor="t"/>
          <a:p>
            <a:pPr>
              <a:lnSpc>
                <a:spcPct val="90000"/>
              </a:lnSpc>
            </a:pPr>
            <a:r>
              <a:rPr lang="en-US" altLang="zh-CN" sz="2800" b="0"/>
              <a:t>This description will be used as the "name" of this UAR when you talk about its relation to other UARs. </a:t>
            </a:r>
            <a:endParaRPr lang="en-US" altLang="zh-CN" sz="2800" b="0"/>
          </a:p>
          <a:p>
            <a:pPr>
              <a:lnSpc>
                <a:spcPct val="90000"/>
              </a:lnSpc>
            </a:pPr>
            <a:r>
              <a:rPr lang="en-US" altLang="zh-CN" sz="2800" b="0"/>
              <a:t>Make the name as short as possible (about three to five words) but still descriptive and distinguishable from other aspects of the system. </a:t>
            </a:r>
            <a:endParaRPr lang="en-US" altLang="zh-CN" sz="2800" b="0"/>
          </a:p>
          <a:p>
            <a:pPr>
              <a:lnSpc>
                <a:spcPct val="90000"/>
              </a:lnSpc>
            </a:pPr>
            <a:r>
              <a:rPr lang="en-US" altLang="zh-CN" sz="2800" b="0"/>
              <a:t>If this UAR is about a problem (as opposed to a good feature), make sure you have a name that describes the problem, rather than a solution. </a:t>
            </a:r>
            <a:endParaRPr lang="en-US" altLang="zh-CN" sz="2800" b="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5" name="标题 58369"/>
          <p:cNvSpPr>
            <a:spLocks noGrp="1"/>
          </p:cNvSpPr>
          <p:nvPr>
            <p:ph type="title"/>
          </p:nvPr>
        </p:nvSpPr>
        <p:spPr>
          <a:ln/>
        </p:spPr>
        <p:txBody>
          <a:bodyPr anchor="b"/>
          <a:p>
            <a:r>
              <a:rPr lang="en-US" altLang="zh-CN"/>
              <a:t>Evidence for the Aspect </a:t>
            </a:r>
            <a:endParaRPr lang="en-US" altLang="zh-CN"/>
          </a:p>
        </p:txBody>
      </p:sp>
      <p:sp>
        <p:nvSpPr>
          <p:cNvPr id="62466" name="文本占位符 58370"/>
          <p:cNvSpPr>
            <a:spLocks noGrp="1"/>
          </p:cNvSpPr>
          <p:nvPr>
            <p:ph idx="1"/>
          </p:nvPr>
        </p:nvSpPr>
        <p:spPr>
          <a:ln/>
        </p:spPr>
        <p:txBody>
          <a:bodyPr anchor="t"/>
          <a:p>
            <a:r>
              <a:rPr lang="en-US" altLang="zh-CN" b="0"/>
              <a:t>This is the </a:t>
            </a:r>
            <a:r>
              <a:rPr lang="en-US" altLang="zh-CN" b="0" i="1"/>
              <a:t>objective supporting material</a:t>
            </a:r>
            <a:r>
              <a:rPr lang="en-US" altLang="zh-CN" b="0"/>
              <a:t> that justifies your identifying the aspect as worthy of report.</a:t>
            </a:r>
            <a:endParaRPr lang="en-US" altLang="zh-CN" b="0"/>
          </a:p>
          <a:p>
            <a:r>
              <a:rPr lang="en-US" altLang="zh-CN" b="0"/>
              <a:t>This section needs to contain enough information for a reader of this UAR to understand what triggered the report.  </a:t>
            </a:r>
            <a:endParaRPr lang="en-US" altLang="zh-CN" b="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标题 59393"/>
          <p:cNvSpPr>
            <a:spLocks noGrp="1"/>
          </p:cNvSpPr>
          <p:nvPr>
            <p:ph type="title"/>
          </p:nvPr>
        </p:nvSpPr>
        <p:spPr>
          <a:ln/>
        </p:spPr>
        <p:txBody>
          <a:bodyPr anchor="b"/>
          <a:p>
            <a:r>
              <a:rPr lang="en-US" altLang="zh-CN"/>
              <a:t>Explanation of the Aspect </a:t>
            </a:r>
            <a:endParaRPr lang="en-US" altLang="zh-CN"/>
          </a:p>
        </p:txBody>
      </p:sp>
      <p:sp>
        <p:nvSpPr>
          <p:cNvPr id="63490" name="文本占位符 59394"/>
          <p:cNvSpPr>
            <a:spLocks noGrp="1"/>
          </p:cNvSpPr>
          <p:nvPr>
            <p:ph idx="1"/>
          </p:nvPr>
        </p:nvSpPr>
        <p:spPr>
          <a:ln/>
        </p:spPr>
        <p:txBody>
          <a:bodyPr anchor="t"/>
          <a:p>
            <a:r>
              <a:rPr lang="en-US" altLang="zh-CN" b="0"/>
              <a:t>This is your </a:t>
            </a:r>
            <a:r>
              <a:rPr lang="en-US" altLang="zh-CN" b="0" i="1"/>
              <a:t>interpretation</a:t>
            </a:r>
            <a:r>
              <a:rPr lang="en-US" altLang="zh-CN" b="0"/>
              <a:t> of the evidence. </a:t>
            </a:r>
            <a:endParaRPr lang="en-US" altLang="zh-CN" b="0"/>
          </a:p>
          <a:p>
            <a:r>
              <a:rPr lang="en-US" altLang="zh-CN" b="0"/>
              <a:t>You need to provide enough context in this explanation for the reader to understand the problem—even if they do not know the system or domain as well as you do. </a:t>
            </a:r>
            <a:endParaRPr lang="en-US" altLang="zh-CN" b="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标题 60417"/>
          <p:cNvSpPr>
            <a:spLocks noGrp="1"/>
          </p:cNvSpPr>
          <p:nvPr>
            <p:ph type="title"/>
          </p:nvPr>
        </p:nvSpPr>
        <p:spPr>
          <a:ln/>
        </p:spPr>
        <p:txBody>
          <a:bodyPr anchor="b"/>
          <a:p>
            <a:r>
              <a:rPr lang="en-US" altLang="zh-CN" sz="4000"/>
              <a:t>Severity of the Problem or Benefit of the Good Feature</a:t>
            </a:r>
            <a:endParaRPr lang="en-US" altLang="zh-CN" sz="4000"/>
          </a:p>
        </p:txBody>
      </p:sp>
      <p:sp>
        <p:nvSpPr>
          <p:cNvPr id="64514" name="文本占位符 60418"/>
          <p:cNvSpPr>
            <a:spLocks noGrp="1"/>
          </p:cNvSpPr>
          <p:nvPr>
            <p:ph idx="1"/>
          </p:nvPr>
        </p:nvSpPr>
        <p:spPr>
          <a:ln/>
        </p:spPr>
        <p:txBody>
          <a:bodyPr anchor="t"/>
          <a:p>
            <a:r>
              <a:rPr lang="en-US" altLang="zh-CN" b="0"/>
              <a:t>This is your reasoning about how </a:t>
            </a:r>
            <a:r>
              <a:rPr lang="en-US" altLang="zh-CN" b="0">
                <a:solidFill>
                  <a:srgbClr val="009900"/>
                </a:solidFill>
              </a:rPr>
              <a:t>important</a:t>
            </a:r>
            <a:r>
              <a:rPr lang="en-US" altLang="zh-CN" b="0"/>
              <a:t> it is to either fix this problem or preserve this good feature. </a:t>
            </a:r>
            <a:endParaRPr lang="en-US" altLang="zh-CN" b="0"/>
          </a:p>
          <a:p>
            <a:r>
              <a:rPr lang="en-US" altLang="zh-CN" b="0"/>
              <a:t>This includes how frequently the users will experience this aspect, whether they are likely to learn how it works, whether it will affect new users, casual users, experienced users, etc. </a:t>
            </a:r>
            <a:endParaRPr lang="en-US" altLang="zh-CN" b="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标题 61441"/>
          <p:cNvSpPr>
            <a:spLocks noGrp="1"/>
          </p:cNvSpPr>
          <p:nvPr>
            <p:ph type="title"/>
          </p:nvPr>
        </p:nvSpPr>
        <p:spPr>
          <a:ln/>
        </p:spPr>
        <p:txBody>
          <a:bodyPr anchor="b"/>
          <a:p>
            <a:r>
              <a:rPr lang="en-US" altLang="zh-CN" sz="4000"/>
              <a:t>Possible Solutions and Potential Trade-offs </a:t>
            </a:r>
            <a:endParaRPr lang="en-US" altLang="zh-CN" sz="4000"/>
          </a:p>
        </p:txBody>
      </p:sp>
      <p:sp>
        <p:nvSpPr>
          <p:cNvPr id="65538" name="文本占位符 61442"/>
          <p:cNvSpPr>
            <a:spLocks noGrp="1"/>
          </p:cNvSpPr>
          <p:nvPr>
            <p:ph idx="1"/>
          </p:nvPr>
        </p:nvSpPr>
        <p:spPr>
          <a:ln/>
        </p:spPr>
        <p:txBody>
          <a:bodyPr anchor="t"/>
          <a:p>
            <a:r>
              <a:rPr lang="en-US" altLang="zh-CN" b="0"/>
              <a:t>If this aspect is a </a:t>
            </a:r>
            <a:r>
              <a:rPr lang="en-US" altLang="zh-CN" b="0" i="1"/>
              <a:t>problem</a:t>
            </a:r>
            <a:r>
              <a:rPr lang="en-US" altLang="zh-CN" b="0"/>
              <a:t> , this is the place to propose a solution. </a:t>
            </a:r>
            <a:endParaRPr lang="en-US" altLang="zh-CN" b="0"/>
          </a:p>
          <a:p>
            <a:r>
              <a:rPr lang="en-US" altLang="zh-CN" b="0"/>
              <a:t>It is not necessary to have a solution as soon as you identify a problem.</a:t>
            </a:r>
            <a:endParaRPr lang="en-US" altLang="zh-CN" b="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1" name="标题 62465"/>
          <p:cNvSpPr>
            <a:spLocks noGrp="1"/>
          </p:cNvSpPr>
          <p:nvPr>
            <p:ph type="title"/>
          </p:nvPr>
        </p:nvSpPr>
        <p:spPr>
          <a:ln/>
        </p:spPr>
        <p:txBody>
          <a:bodyPr anchor="b"/>
          <a:p>
            <a:r>
              <a:rPr lang="en-US" altLang="zh-CN" sz="4000"/>
              <a:t>Relationship to Other Usability Aspects </a:t>
            </a:r>
            <a:endParaRPr lang="en-US" altLang="zh-CN" sz="4000"/>
          </a:p>
        </p:txBody>
      </p:sp>
      <p:sp>
        <p:nvSpPr>
          <p:cNvPr id="66562" name="文本占位符 62466"/>
          <p:cNvSpPr>
            <a:spLocks noGrp="1"/>
          </p:cNvSpPr>
          <p:nvPr>
            <p:ph idx="1"/>
          </p:nvPr>
        </p:nvSpPr>
        <p:spPr>
          <a:ln/>
        </p:spPr>
        <p:txBody>
          <a:bodyPr anchor="t"/>
          <a:p>
            <a:r>
              <a:rPr lang="en-US" altLang="zh-CN" b="0"/>
              <a:t>This is where you record which UARs this one is related to and a statement about how it is related. </a:t>
            </a:r>
            <a:endParaRPr lang="en-US" altLang="zh-CN" b="0"/>
          </a:p>
          <a:p>
            <a:r>
              <a:rPr lang="en-US" altLang="zh-CN" b="0"/>
              <a:t>Make sure that all the related UARs point to each other. </a:t>
            </a:r>
            <a:endParaRPr lang="en-US" altLang="zh-CN" b="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标题 9217"/>
          <p:cNvSpPr>
            <a:spLocks noGrp="1"/>
          </p:cNvSpPr>
          <p:nvPr>
            <p:ph type="title"/>
          </p:nvPr>
        </p:nvSpPr>
        <p:spPr>
          <a:ln/>
        </p:spPr>
        <p:txBody>
          <a:bodyPr anchor="b"/>
          <a:p>
            <a:r>
              <a:rPr lang="en-GB" altLang="en-US"/>
              <a:t>Goals of Evaluation</a:t>
            </a:r>
            <a:endParaRPr lang="zh-CN" altLang="en-US" dirty="0"/>
          </a:p>
        </p:txBody>
      </p:sp>
      <p:sp>
        <p:nvSpPr>
          <p:cNvPr id="10242" name="文本占位符 9218"/>
          <p:cNvSpPr>
            <a:spLocks noGrp="1"/>
          </p:cNvSpPr>
          <p:nvPr>
            <p:ph idx="1"/>
          </p:nvPr>
        </p:nvSpPr>
        <p:spPr>
          <a:ln/>
        </p:spPr>
        <p:txBody>
          <a:bodyPr anchor="t"/>
          <a:p>
            <a:pPr>
              <a:lnSpc>
                <a:spcPct val="90000"/>
              </a:lnSpc>
            </a:pPr>
            <a:r>
              <a:rPr lang="en-GB" altLang="en-US" b="0"/>
              <a:t>Assess extent of system functionality</a:t>
            </a:r>
            <a:endParaRPr lang="en-GB" altLang="en-US" b="0"/>
          </a:p>
          <a:p>
            <a:pPr lvl="1">
              <a:lnSpc>
                <a:spcPct val="90000"/>
              </a:lnSpc>
            </a:pPr>
            <a:r>
              <a:rPr lang="en-GB" altLang="en-US" b="0"/>
              <a:t>The system’s functionality must accord with the system</a:t>
            </a:r>
            <a:endParaRPr lang="en-GB" altLang="en-US" b="0"/>
          </a:p>
          <a:p>
            <a:pPr>
              <a:lnSpc>
                <a:spcPct val="90000"/>
              </a:lnSpc>
            </a:pPr>
            <a:r>
              <a:rPr lang="en-GB" altLang="en-US" b="0"/>
              <a:t>Assess effect of interface on user</a:t>
            </a:r>
            <a:endParaRPr lang="en-GB" altLang="en-US" b="0"/>
          </a:p>
          <a:p>
            <a:pPr lvl="1">
              <a:lnSpc>
                <a:spcPct val="90000"/>
              </a:lnSpc>
            </a:pPr>
            <a:r>
              <a:rPr lang="en-GB" altLang="en-US" b="0"/>
              <a:t>How easy the system is to learn</a:t>
            </a:r>
            <a:endParaRPr lang="en-GB" altLang="en-US" b="0"/>
          </a:p>
          <a:p>
            <a:pPr lvl="1">
              <a:lnSpc>
                <a:spcPct val="90000"/>
              </a:lnSpc>
            </a:pPr>
            <a:r>
              <a:rPr lang="en-GB" altLang="en-US" b="0"/>
              <a:t>Usability</a:t>
            </a:r>
            <a:endParaRPr lang="en-GB" altLang="en-US" b="0"/>
          </a:p>
          <a:p>
            <a:pPr>
              <a:lnSpc>
                <a:spcPct val="90000"/>
              </a:lnSpc>
            </a:pPr>
            <a:r>
              <a:rPr lang="en-GB" altLang="en-US" b="0"/>
              <a:t>Identify specific problems</a:t>
            </a:r>
            <a:endParaRPr lang="en-GB" altLang="en-US" b="0"/>
          </a:p>
          <a:p>
            <a:pPr lvl="1">
              <a:lnSpc>
                <a:spcPct val="90000"/>
              </a:lnSpc>
            </a:pPr>
            <a:r>
              <a:rPr lang="zh-CN" altLang="en-US" b="0" dirty="0"/>
              <a:t>Unexpected results/ confusion amongst users</a:t>
            </a:r>
            <a:endParaRPr lang="zh-CN" altLang="en-US" b="0" dirty="0"/>
          </a:p>
          <a:p>
            <a:pPr lvl="1">
              <a:lnSpc>
                <a:spcPct val="90000"/>
              </a:lnSpc>
              <a:buNone/>
            </a:pPr>
            <a:endParaRPr lang="zh-CN" altLang="en-US" b="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标题 63489"/>
          <p:cNvSpPr>
            <a:spLocks noGrp="1"/>
          </p:cNvSpPr>
          <p:nvPr>
            <p:ph type="title"/>
          </p:nvPr>
        </p:nvSpPr>
        <p:spPr>
          <a:ln/>
        </p:spPr>
        <p:txBody>
          <a:bodyPr anchor="b"/>
          <a:p>
            <a:r>
              <a:rPr lang="en-US" altLang="zh-CN" sz="4000"/>
              <a:t>7.4 Basic Issues in Think-Aloud Testing</a:t>
            </a:r>
            <a:endParaRPr lang="en-US" altLang="zh-CN" sz="4000"/>
          </a:p>
        </p:txBody>
      </p:sp>
      <p:pic>
        <p:nvPicPr>
          <p:cNvPr id="67586" name="图片 63490" descr="gif024"/>
          <p:cNvPicPr>
            <a:picLocks noChangeAspect="1"/>
          </p:cNvPicPr>
          <p:nvPr/>
        </p:nvPicPr>
        <p:blipFill>
          <a:blip r:embed="rId1"/>
          <a:stretch>
            <a:fillRect/>
          </a:stretch>
        </p:blipFill>
        <p:spPr>
          <a:xfrm>
            <a:off x="3851275" y="2349500"/>
            <a:ext cx="1541463" cy="3754438"/>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09" name="标题 64513"/>
          <p:cNvSpPr>
            <a:spLocks noGrp="1"/>
          </p:cNvSpPr>
          <p:nvPr>
            <p:ph type="title"/>
          </p:nvPr>
        </p:nvSpPr>
        <p:spPr>
          <a:ln/>
        </p:spPr>
        <p:txBody>
          <a:bodyPr anchor="b"/>
          <a:p>
            <a:r>
              <a:rPr lang="en-US" altLang="zh-CN" sz="3600"/>
              <a:t>What is Think-Aloud Usability Testing?</a:t>
            </a:r>
            <a:endParaRPr lang="en-US" altLang="zh-CN" sz="3600"/>
          </a:p>
        </p:txBody>
      </p:sp>
      <p:sp>
        <p:nvSpPr>
          <p:cNvPr id="68610" name="文本占位符 64514"/>
          <p:cNvSpPr>
            <a:spLocks noGrp="1"/>
          </p:cNvSpPr>
          <p:nvPr>
            <p:ph idx="1"/>
          </p:nvPr>
        </p:nvSpPr>
        <p:spPr>
          <a:ln/>
        </p:spPr>
        <p:txBody>
          <a:bodyPr anchor="t"/>
          <a:p>
            <a:r>
              <a:rPr lang="en-US" altLang="zh-CN" b="0"/>
              <a:t>It is a technique for assessing the usability of a prototype of an interface.</a:t>
            </a:r>
            <a:endParaRPr lang="en-US" altLang="zh-CN" b="0"/>
          </a:p>
          <a:p>
            <a:r>
              <a:rPr lang="en-US" altLang="zh-CN" b="0"/>
              <a:t>The essence of the technique is for you to ask a user to </a:t>
            </a:r>
            <a:r>
              <a:rPr lang="en-US" altLang="zh-CN" b="0">
                <a:solidFill>
                  <a:schemeClr val="hlink"/>
                </a:solidFill>
              </a:rPr>
              <a:t>think-aloud </a:t>
            </a:r>
            <a:r>
              <a:rPr lang="en-US" altLang="zh-CN" b="0"/>
              <a:t>while performing a task on your system; you watch silently and learn how the user thinks about the task and where the user has problems using your system.</a:t>
            </a:r>
            <a:endParaRPr lang="en-US" altLang="zh-CN" b="0"/>
          </a:p>
          <a:p>
            <a:endParaRPr lang="zh-CN" altLang="en-US" b="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标题 65537"/>
          <p:cNvSpPr>
            <a:spLocks noGrp="1"/>
          </p:cNvSpPr>
          <p:nvPr>
            <p:ph type="title"/>
          </p:nvPr>
        </p:nvSpPr>
        <p:spPr>
          <a:ln/>
        </p:spPr>
        <p:txBody>
          <a:bodyPr anchor="b"/>
          <a:p>
            <a:r>
              <a:rPr lang="en-US" altLang="zh-CN"/>
              <a:t>Think-Aloud Protocol Analysis</a:t>
            </a:r>
            <a:endParaRPr lang="en-US" altLang="zh-CN"/>
          </a:p>
        </p:txBody>
      </p:sp>
      <p:sp>
        <p:nvSpPr>
          <p:cNvPr id="69634" name="文本占位符 65538"/>
          <p:cNvSpPr>
            <a:spLocks noGrp="1"/>
          </p:cNvSpPr>
          <p:nvPr>
            <p:ph idx="1"/>
          </p:nvPr>
        </p:nvSpPr>
        <p:spPr>
          <a:xfrm>
            <a:off x="457200" y="1600200"/>
            <a:ext cx="8291513" cy="4997450"/>
          </a:xfrm>
          <a:ln/>
        </p:spPr>
        <p:txBody>
          <a:bodyPr anchor="t"/>
          <a:p>
            <a:r>
              <a:rPr lang="en-US" altLang="zh-CN"/>
              <a:t>Cognitive psychology researchers are interested in </a:t>
            </a:r>
            <a:endParaRPr lang="en-US" altLang="zh-CN"/>
          </a:p>
          <a:p>
            <a:pPr lvl="1"/>
            <a:r>
              <a:rPr lang="en-US" altLang="zh-CN"/>
              <a:t>how people solve problems </a:t>
            </a:r>
            <a:endParaRPr lang="en-US" altLang="zh-CN"/>
          </a:p>
          <a:p>
            <a:pPr lvl="1"/>
            <a:r>
              <a:rPr lang="en-US" altLang="zh-CN"/>
              <a:t>the details of what information people pay attention to </a:t>
            </a:r>
            <a:endParaRPr lang="en-US" altLang="zh-CN"/>
          </a:p>
          <a:p>
            <a:pPr lvl="1"/>
            <a:r>
              <a:rPr lang="en-US" altLang="zh-CN"/>
              <a:t>how they represent that information </a:t>
            </a:r>
            <a:endParaRPr lang="en-US" altLang="zh-CN"/>
          </a:p>
          <a:p>
            <a:pPr lvl="1"/>
            <a:r>
              <a:rPr lang="en-US" altLang="zh-CN"/>
              <a:t>how they bring prior knowledge to bear </a:t>
            </a:r>
            <a:endParaRPr lang="en-US" altLang="zh-CN"/>
          </a:p>
          <a:p>
            <a:pPr lvl="1"/>
            <a:r>
              <a:rPr lang="en-US" altLang="zh-CN"/>
              <a:t>what transformations they make to information in the course of solving some puzzle or performing some task </a:t>
            </a:r>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标题 66561"/>
          <p:cNvSpPr>
            <a:spLocks noGrp="1"/>
          </p:cNvSpPr>
          <p:nvPr>
            <p:ph type="title"/>
          </p:nvPr>
        </p:nvSpPr>
        <p:spPr>
          <a:ln/>
        </p:spPr>
        <p:txBody>
          <a:bodyPr anchor="b"/>
          <a:p>
            <a:r>
              <a:rPr lang="en-US" altLang="zh-CN"/>
              <a:t>Think-Aloud Protocol Analysis</a:t>
            </a:r>
            <a:endParaRPr lang="en-US" altLang="zh-CN"/>
          </a:p>
        </p:txBody>
      </p:sp>
      <p:sp>
        <p:nvSpPr>
          <p:cNvPr id="70658" name="文本占位符 66562"/>
          <p:cNvSpPr>
            <a:spLocks noGrp="1"/>
          </p:cNvSpPr>
          <p:nvPr>
            <p:ph idx="1"/>
          </p:nvPr>
        </p:nvSpPr>
        <p:spPr>
          <a:xfrm>
            <a:off x="457200" y="1600200"/>
            <a:ext cx="8291513" cy="4997450"/>
          </a:xfrm>
          <a:ln/>
        </p:spPr>
        <p:txBody>
          <a:bodyPr anchor="t"/>
          <a:p>
            <a:pPr>
              <a:buNone/>
            </a:pPr>
            <a:r>
              <a:rPr lang="zh-CN" altLang="en-US"/>
              <a:t>   </a:t>
            </a:r>
            <a:r>
              <a:rPr lang="en-US" altLang="zh-CN"/>
              <a:t>Newell, Shaw, and Simon, 1958 </a:t>
            </a:r>
            <a:endParaRPr lang="en-US" altLang="zh-CN"/>
          </a:p>
          <a:p>
            <a:r>
              <a:rPr lang="en-US" altLang="zh-CN"/>
              <a:t>Two parts of this method</a:t>
            </a:r>
            <a:endParaRPr lang="en-US" altLang="zh-CN"/>
          </a:p>
          <a:p>
            <a:pPr lvl="1"/>
            <a:r>
              <a:rPr lang="en-US" altLang="zh-CN" b="0"/>
              <a:t>Collect think-aloud data (protocols)</a:t>
            </a:r>
            <a:r>
              <a:rPr lang="en-US" altLang="zh-CN"/>
              <a:t> </a:t>
            </a:r>
            <a:endParaRPr lang="en-US" altLang="zh-CN" b="0"/>
          </a:p>
          <a:p>
            <a:pPr lvl="2"/>
            <a:r>
              <a:rPr lang="en-US" altLang="zh-CN" b="0"/>
              <a:t>Extremely useful in understanding the usablility of computer systems</a:t>
            </a:r>
            <a:endParaRPr lang="en-US" altLang="zh-CN" b="0"/>
          </a:p>
          <a:p>
            <a:pPr lvl="1"/>
            <a:r>
              <a:rPr lang="en-US" altLang="zh-CN" b="0"/>
              <a:t>Analyze the data by building a model of it</a:t>
            </a:r>
            <a:endParaRPr lang="en-US" altLang="zh-CN" b="0"/>
          </a:p>
          <a:p>
            <a:pPr lvl="2"/>
            <a:r>
              <a:rPr lang="en-US" altLang="zh-CN" b="0">
                <a:solidFill>
                  <a:schemeClr val="tx2"/>
                </a:solidFill>
              </a:rPr>
              <a:t>Not useful</a:t>
            </a:r>
            <a:r>
              <a:rPr lang="en-US" altLang="zh-CN" b="0"/>
              <a:t> in most UI design</a:t>
            </a:r>
            <a:endParaRPr lang="en-US" altLang="zh-CN" b="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标题 68609"/>
          <p:cNvSpPr>
            <a:spLocks noGrp="1"/>
          </p:cNvSpPr>
          <p:nvPr>
            <p:ph type="title"/>
          </p:nvPr>
        </p:nvSpPr>
        <p:spPr>
          <a:ln/>
        </p:spPr>
        <p:txBody>
          <a:bodyPr anchor="b"/>
          <a:p>
            <a:r>
              <a:rPr lang="en-US" altLang="zh-CN"/>
              <a:t>Think-Aloud Protocol Analysis</a:t>
            </a:r>
            <a:endParaRPr lang="en-US" altLang="zh-CN"/>
          </a:p>
        </p:txBody>
      </p:sp>
      <p:sp>
        <p:nvSpPr>
          <p:cNvPr id="71682" name="文本占位符 68610"/>
          <p:cNvSpPr>
            <a:spLocks noGrp="1"/>
          </p:cNvSpPr>
          <p:nvPr>
            <p:ph idx="1"/>
          </p:nvPr>
        </p:nvSpPr>
        <p:spPr>
          <a:ln/>
        </p:spPr>
        <p:txBody>
          <a:bodyPr anchor="t"/>
          <a:p>
            <a:pPr>
              <a:lnSpc>
                <a:spcPct val="90000"/>
              </a:lnSpc>
            </a:pPr>
            <a:r>
              <a:rPr lang="en-US" altLang="zh-CN"/>
              <a:t>Three types of verbalizations of thoughts</a:t>
            </a:r>
            <a:endParaRPr lang="en-US" altLang="zh-CN"/>
          </a:p>
          <a:p>
            <a:pPr lvl="1">
              <a:lnSpc>
                <a:spcPct val="90000"/>
              </a:lnSpc>
            </a:pPr>
            <a:r>
              <a:rPr lang="en-US" altLang="zh-CN"/>
              <a:t>Type 1: Talk-aloud</a:t>
            </a:r>
            <a:endParaRPr lang="en-US" altLang="zh-CN"/>
          </a:p>
          <a:p>
            <a:pPr lvl="1">
              <a:lnSpc>
                <a:spcPct val="90000"/>
              </a:lnSpc>
            </a:pPr>
            <a:r>
              <a:rPr lang="en-US" altLang="zh-CN"/>
              <a:t>Type 2: Think-aloud</a:t>
            </a:r>
            <a:endParaRPr lang="en-US" altLang="zh-CN"/>
          </a:p>
          <a:p>
            <a:pPr lvl="1">
              <a:lnSpc>
                <a:spcPct val="90000"/>
              </a:lnSpc>
            </a:pPr>
            <a:r>
              <a:rPr lang="en-US" altLang="zh-CN"/>
              <a:t>Type 3: Mediated processes</a:t>
            </a:r>
            <a:endParaRPr lang="en-US" altLang="zh-CN"/>
          </a:p>
          <a:p>
            <a:pPr>
              <a:lnSpc>
                <a:spcPct val="90000"/>
              </a:lnSpc>
            </a:pPr>
            <a:r>
              <a:rPr lang="en-US" altLang="zh-CN"/>
              <a:t>Referring back to WM</a:t>
            </a:r>
            <a:endParaRPr lang="en-US" altLang="zh-CN"/>
          </a:p>
          <a:p>
            <a:pPr lvl="1">
              <a:lnSpc>
                <a:spcPct val="90000"/>
              </a:lnSpc>
            </a:pPr>
            <a:r>
              <a:rPr lang="en-US" altLang="zh-CN"/>
              <a:t>stores all the results of perception once those things have been understood by the person. </a:t>
            </a:r>
            <a:endParaRPr lang="en-US" altLang="zh-CN"/>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标题 69633"/>
          <p:cNvSpPr>
            <a:spLocks noGrp="1"/>
          </p:cNvSpPr>
          <p:nvPr>
            <p:ph type="title"/>
          </p:nvPr>
        </p:nvSpPr>
        <p:spPr>
          <a:ln/>
        </p:spPr>
        <p:txBody>
          <a:bodyPr vert="horz" wrap="square" anchor="b"/>
          <a:p>
            <a:r>
              <a:rPr lang="en-US" altLang="zh-CN"/>
              <a:t>Think-Aloud Protocol Analysis</a:t>
            </a:r>
            <a:endParaRPr lang="en-US" altLang="zh-CN"/>
          </a:p>
        </p:txBody>
      </p:sp>
      <p:pic>
        <p:nvPicPr>
          <p:cNvPr id="72706" name="图片 69634" descr="Image10"/>
          <p:cNvPicPr>
            <a:picLocks noChangeAspect="1"/>
          </p:cNvPicPr>
          <p:nvPr/>
        </p:nvPicPr>
        <p:blipFill>
          <a:blip r:embed="rId1"/>
          <a:stretch>
            <a:fillRect/>
          </a:stretch>
        </p:blipFill>
        <p:spPr>
          <a:xfrm>
            <a:off x="1476375" y="2133600"/>
            <a:ext cx="6911975" cy="3252788"/>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标题 70657"/>
          <p:cNvSpPr>
            <a:spLocks noGrp="1"/>
          </p:cNvSpPr>
          <p:nvPr>
            <p:ph type="title"/>
          </p:nvPr>
        </p:nvSpPr>
        <p:spPr>
          <a:ln/>
        </p:spPr>
        <p:txBody>
          <a:bodyPr anchor="b"/>
          <a:p>
            <a:r>
              <a:rPr lang="en-US" altLang="zh-CN"/>
              <a:t>Think-Aloud Protocol Analysis</a:t>
            </a:r>
            <a:endParaRPr lang="en-US" altLang="zh-CN"/>
          </a:p>
        </p:txBody>
      </p:sp>
      <p:sp>
        <p:nvSpPr>
          <p:cNvPr id="73730" name="文本占位符 70658"/>
          <p:cNvSpPr>
            <a:spLocks noGrp="1"/>
          </p:cNvSpPr>
          <p:nvPr>
            <p:ph idx="1"/>
          </p:nvPr>
        </p:nvSpPr>
        <p:spPr>
          <a:xfrm>
            <a:off x="457200" y="1600200"/>
            <a:ext cx="8218488" cy="5068888"/>
          </a:xfrm>
          <a:ln/>
        </p:spPr>
        <p:txBody>
          <a:bodyPr anchor="t"/>
          <a:p>
            <a:r>
              <a:rPr lang="en-US" altLang="zh-CN" sz="2800"/>
              <a:t>WM</a:t>
            </a:r>
            <a:endParaRPr lang="en-US" altLang="zh-CN" sz="2800"/>
          </a:p>
          <a:p>
            <a:pPr lvl="1"/>
            <a:r>
              <a:rPr lang="en-US" altLang="zh-CN"/>
              <a:t>all the intermediate states in a problem solution, information that is figured out along the way to the solution.</a:t>
            </a:r>
            <a:endParaRPr lang="en-US" altLang="zh-CN" sz="2400"/>
          </a:p>
          <a:p>
            <a:r>
              <a:rPr lang="en-US" altLang="zh-CN"/>
              <a:t> theory behind Think-aloud protocols</a:t>
            </a:r>
            <a:endParaRPr lang="en-US" altLang="zh-CN"/>
          </a:p>
          <a:p>
            <a:pPr lvl="1"/>
            <a:r>
              <a:rPr lang="en-US" altLang="zh-CN"/>
              <a:t>WM holds a lot of clues as to what a person was thinking about as they solved the problem or performed a task.</a:t>
            </a:r>
            <a:endParaRPr lang="en-US" altLang="zh-CN"/>
          </a:p>
          <a:p>
            <a:pPr lvl="1"/>
            <a:r>
              <a:rPr lang="en-US" altLang="zh-CN"/>
              <a:t>people can verbalize the linguistic contents of their WM. </a:t>
            </a:r>
            <a:endParaRPr lang="en-US" altLang="zh-CN"/>
          </a:p>
          <a:p>
            <a:pPr lvl="1"/>
            <a:endParaRPr lang="en-US" altLang="zh-CN"/>
          </a:p>
          <a:p>
            <a:endParaRPr lang="zh-CN" altLang="en-US" sz="28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标题 72705"/>
          <p:cNvSpPr>
            <a:spLocks noGrp="1"/>
          </p:cNvSpPr>
          <p:nvPr>
            <p:ph type="title"/>
          </p:nvPr>
        </p:nvSpPr>
        <p:spPr>
          <a:ln/>
        </p:spPr>
        <p:txBody>
          <a:bodyPr anchor="b"/>
          <a:p>
            <a:r>
              <a:rPr lang="en-US" altLang="zh-CN"/>
              <a:t>Type 1:Talk-Aloud</a:t>
            </a:r>
            <a:endParaRPr lang="en-US" altLang="zh-CN"/>
          </a:p>
        </p:txBody>
      </p:sp>
      <p:sp>
        <p:nvSpPr>
          <p:cNvPr id="75778" name="文本占位符 72706"/>
          <p:cNvSpPr>
            <a:spLocks noGrp="1"/>
          </p:cNvSpPr>
          <p:nvPr>
            <p:ph idx="1"/>
          </p:nvPr>
        </p:nvSpPr>
        <p:spPr>
          <a:xfrm>
            <a:off x="457200" y="1600200"/>
            <a:ext cx="8507413" cy="4530725"/>
          </a:xfrm>
          <a:ln/>
        </p:spPr>
        <p:txBody>
          <a:bodyPr anchor="t"/>
          <a:p>
            <a:r>
              <a:rPr lang="zh-CN" altLang="en-US" sz="2800" b="0"/>
              <a:t>“</a:t>
            </a:r>
            <a:r>
              <a:rPr lang="en-US" altLang="zh-CN" sz="2800" b="0"/>
              <a:t>talk aloud”: Trying to get just these pieces of information to come “out of their mouth” right after they enter WM</a:t>
            </a:r>
            <a:endParaRPr lang="en-US" altLang="zh-CN" sz="2800" b="0"/>
          </a:p>
        </p:txBody>
      </p:sp>
      <p:pic>
        <p:nvPicPr>
          <p:cNvPr id="75779" name="图片 72707" descr="Image11"/>
          <p:cNvPicPr>
            <a:picLocks noChangeAspect="1"/>
          </p:cNvPicPr>
          <p:nvPr/>
        </p:nvPicPr>
        <p:blipFill>
          <a:blip r:embed="rId1"/>
          <a:stretch>
            <a:fillRect/>
          </a:stretch>
        </p:blipFill>
        <p:spPr>
          <a:xfrm>
            <a:off x="323850" y="3933825"/>
            <a:ext cx="8820150" cy="2590800"/>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1" name="标题 73729"/>
          <p:cNvSpPr>
            <a:spLocks noGrp="1"/>
          </p:cNvSpPr>
          <p:nvPr>
            <p:ph type="title"/>
          </p:nvPr>
        </p:nvSpPr>
        <p:spPr>
          <a:ln/>
        </p:spPr>
        <p:txBody>
          <a:bodyPr anchor="b"/>
          <a:p>
            <a:r>
              <a:rPr lang="en-US" altLang="zh-CN"/>
              <a:t>Type 1:Talk-Aloud</a:t>
            </a:r>
            <a:endParaRPr lang="en-US" altLang="zh-CN"/>
          </a:p>
        </p:txBody>
      </p:sp>
      <p:sp>
        <p:nvSpPr>
          <p:cNvPr id="76802" name="文本占位符 73730"/>
          <p:cNvSpPr>
            <a:spLocks noGrp="1"/>
          </p:cNvSpPr>
          <p:nvPr>
            <p:ph idx="1"/>
          </p:nvPr>
        </p:nvSpPr>
        <p:spPr>
          <a:ln/>
        </p:spPr>
        <p:txBody>
          <a:bodyPr anchor="t"/>
          <a:p>
            <a:r>
              <a:rPr lang="en-US" altLang="zh-CN"/>
              <a:t>Example : </a:t>
            </a:r>
            <a:endParaRPr lang="en-US" altLang="zh-CN"/>
          </a:p>
          <a:p>
            <a:pPr lvl="1"/>
            <a:r>
              <a:rPr lang="en-US" altLang="zh-CN" b="0"/>
              <a:t>A person is given a simple addition problem: 2+4 = ?</a:t>
            </a:r>
            <a:endParaRPr lang="en-US" altLang="zh-CN" b="0"/>
          </a:p>
        </p:txBody>
      </p:sp>
      <p:pic>
        <p:nvPicPr>
          <p:cNvPr id="73732" name="图片 73731" descr="Image12"/>
          <p:cNvPicPr>
            <a:picLocks noChangeAspect="1"/>
          </p:cNvPicPr>
          <p:nvPr/>
        </p:nvPicPr>
        <p:blipFill>
          <a:blip r:embed="rId1"/>
          <a:stretch>
            <a:fillRect/>
          </a:stretch>
        </p:blipFill>
        <p:spPr>
          <a:xfrm>
            <a:off x="323850" y="3357563"/>
            <a:ext cx="8605838" cy="2879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3732"/>
                                        </p:tgtEl>
                                        <p:attrNameLst>
                                          <p:attrName>style.visibility</p:attrName>
                                        </p:attrNameLst>
                                      </p:cBhvr>
                                      <p:to>
                                        <p:strVal val="visible"/>
                                      </p:to>
                                    </p:set>
                                    <p:animEffect transition="in" filter="wipe(left)">
                                      <p:cBhvr>
                                        <p:cTn id="7" dur="500"/>
                                        <p:tgtEl>
                                          <p:spTgt spid="73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标题 74753"/>
          <p:cNvSpPr>
            <a:spLocks noGrp="1"/>
          </p:cNvSpPr>
          <p:nvPr>
            <p:ph type="title"/>
          </p:nvPr>
        </p:nvSpPr>
        <p:spPr>
          <a:ln/>
        </p:spPr>
        <p:txBody>
          <a:bodyPr anchor="b"/>
          <a:p>
            <a:r>
              <a:rPr lang="en-US" altLang="zh-CN"/>
              <a:t>Type 1:Talk-Aloud</a:t>
            </a:r>
            <a:endParaRPr lang="en-US" altLang="zh-CN"/>
          </a:p>
        </p:txBody>
      </p:sp>
      <p:sp>
        <p:nvSpPr>
          <p:cNvPr id="77826" name="文本占位符 74754"/>
          <p:cNvSpPr>
            <a:spLocks noGrp="1"/>
          </p:cNvSpPr>
          <p:nvPr>
            <p:ph idx="1"/>
          </p:nvPr>
        </p:nvSpPr>
        <p:spPr>
          <a:ln/>
        </p:spPr>
        <p:txBody>
          <a:bodyPr anchor="t"/>
          <a:p>
            <a:r>
              <a:rPr lang="en-US" altLang="zh-CN" b="0"/>
              <a:t>Asking a person to “talk aloud” as they work on a task does not change their thinking strategies or slow them down in their thinking.</a:t>
            </a:r>
            <a:endParaRPr lang="en-US" altLang="zh-CN" b="0"/>
          </a:p>
          <a:p>
            <a:r>
              <a:rPr lang="en-US" altLang="zh-CN" b="0"/>
              <a:t>Much of the information people use to solve problems with modern GUI computers systems is not linguistic in nature.</a:t>
            </a:r>
            <a:endParaRPr lang="en-US" altLang="zh-CN" b="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0241"/>
          <p:cNvSpPr>
            <a:spLocks noGrp="1"/>
          </p:cNvSpPr>
          <p:nvPr>
            <p:ph type="title"/>
          </p:nvPr>
        </p:nvSpPr>
        <p:spPr>
          <a:ln/>
        </p:spPr>
        <p:txBody>
          <a:bodyPr anchor="b"/>
          <a:p>
            <a:r>
              <a:rPr lang="en-GB" altLang="en-US"/>
              <a:t>Heuristic Evaluation</a:t>
            </a:r>
            <a:endParaRPr lang="zh-CN" altLang="en-US" dirty="0"/>
          </a:p>
        </p:txBody>
      </p:sp>
      <p:sp>
        <p:nvSpPr>
          <p:cNvPr id="11266" name="文本占位符 10242"/>
          <p:cNvSpPr>
            <a:spLocks noGrp="1"/>
          </p:cNvSpPr>
          <p:nvPr>
            <p:ph idx="1"/>
          </p:nvPr>
        </p:nvSpPr>
        <p:spPr>
          <a:ln/>
        </p:spPr>
        <p:txBody>
          <a:bodyPr anchor="t"/>
          <a:p>
            <a:r>
              <a:rPr lang="en-GB" altLang="en-US" b="0"/>
              <a:t>Proposed by Nielsen and </a:t>
            </a:r>
            <a:r>
              <a:rPr lang="en-GB" altLang="en-US" b="0" err="1"/>
              <a:t>Molich</a:t>
            </a:r>
            <a:r>
              <a:rPr lang="en-GB" altLang="en-US" b="0"/>
              <a:t>.</a:t>
            </a:r>
            <a:endParaRPr lang="en-GB" altLang="en-US" b="0"/>
          </a:p>
          <a:p>
            <a:pPr lvl="1"/>
            <a:r>
              <a:rPr lang="en-GB" altLang="en-US" b="0"/>
              <a:t>Usability criteria (heuristics) are identified</a:t>
            </a:r>
            <a:endParaRPr lang="en-GB" altLang="en-US" b="0"/>
          </a:p>
          <a:p>
            <a:pPr lvl="2"/>
            <a:r>
              <a:rPr lang="en-GB" altLang="en-US" b="0"/>
              <a:t>10 rules</a:t>
            </a:r>
            <a:endParaRPr lang="en-GB" altLang="en-US" b="0"/>
          </a:p>
          <a:p>
            <a:pPr lvl="2"/>
            <a:r>
              <a:rPr lang="en-GB" altLang="en-US" b="0"/>
              <a:t>design examined </a:t>
            </a:r>
            <a:r>
              <a:rPr lang="en-GB" altLang="en-US" b="0">
                <a:solidFill>
                  <a:schemeClr val="tx2"/>
                </a:solidFill>
              </a:rPr>
              <a:t>by experts</a:t>
            </a:r>
            <a:r>
              <a:rPr lang="en-GB" altLang="en-US" b="0"/>
              <a:t> to see if these are violated</a:t>
            </a:r>
            <a:endParaRPr lang="zh-CN" altLang="en-US" b="0" dirty="0"/>
          </a:p>
          <a:p>
            <a:pPr lvl="1"/>
            <a:r>
              <a:rPr lang="en-GB" altLang="en-US" b="0"/>
              <a:t>Evaluators</a:t>
            </a:r>
            <a:endParaRPr lang="en-GB" altLang="en-US" b="0"/>
          </a:p>
          <a:p>
            <a:pPr lvl="2"/>
            <a:r>
              <a:rPr lang="en-GB" altLang="en-US" b="0"/>
              <a:t>Evaluations be done independently</a:t>
            </a:r>
            <a:endParaRPr lang="en-GB" altLang="en-US" b="0"/>
          </a:p>
          <a:p>
            <a:pPr lvl="2"/>
            <a:r>
              <a:rPr lang="en-GB" altLang="en-US" b="0"/>
              <a:t>Number:3-5(Nielsen’s experience)</a:t>
            </a:r>
            <a:endParaRPr lang="en-GB" altLang="en-US" b="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49" name="标题 75777"/>
          <p:cNvSpPr>
            <a:spLocks noGrp="1"/>
          </p:cNvSpPr>
          <p:nvPr>
            <p:ph type="title"/>
          </p:nvPr>
        </p:nvSpPr>
        <p:spPr>
          <a:ln/>
        </p:spPr>
        <p:txBody>
          <a:bodyPr anchor="b"/>
          <a:p>
            <a:r>
              <a:rPr lang="en-US" altLang="zh-CN"/>
              <a:t>Type2: Think-Aloud</a:t>
            </a:r>
            <a:endParaRPr lang="en-US" altLang="zh-CN"/>
          </a:p>
        </p:txBody>
      </p:sp>
      <p:pic>
        <p:nvPicPr>
          <p:cNvPr id="78850" name="图片 75778" descr="Image13"/>
          <p:cNvPicPr>
            <a:picLocks noChangeAspect="1"/>
          </p:cNvPicPr>
          <p:nvPr/>
        </p:nvPicPr>
        <p:blipFill>
          <a:blip r:embed="rId1"/>
          <a:stretch>
            <a:fillRect/>
          </a:stretch>
        </p:blipFill>
        <p:spPr>
          <a:xfrm>
            <a:off x="468313" y="1916113"/>
            <a:ext cx="8351837" cy="4176712"/>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标题 76801"/>
          <p:cNvSpPr>
            <a:spLocks noGrp="1"/>
          </p:cNvSpPr>
          <p:nvPr>
            <p:ph type="title"/>
          </p:nvPr>
        </p:nvSpPr>
        <p:spPr>
          <a:ln/>
        </p:spPr>
        <p:txBody>
          <a:bodyPr anchor="b"/>
          <a:p>
            <a:r>
              <a:rPr lang="en-US" altLang="zh-CN"/>
              <a:t>Type2: Think-Aloud</a:t>
            </a:r>
            <a:endParaRPr lang="en-US" altLang="zh-CN"/>
          </a:p>
        </p:txBody>
      </p:sp>
      <p:sp>
        <p:nvSpPr>
          <p:cNvPr id="79874" name="文本占位符 76802"/>
          <p:cNvSpPr>
            <a:spLocks noGrp="1"/>
          </p:cNvSpPr>
          <p:nvPr>
            <p:ph idx="1"/>
          </p:nvPr>
        </p:nvSpPr>
        <p:spPr>
          <a:ln/>
        </p:spPr>
        <p:txBody>
          <a:bodyPr anchor="t"/>
          <a:p>
            <a:r>
              <a:rPr lang="en-US" altLang="zh-CN"/>
              <a:t>Example:</a:t>
            </a:r>
            <a:endParaRPr lang="en-US" altLang="zh-CN"/>
          </a:p>
          <a:p>
            <a:pPr lvl="1"/>
            <a:r>
              <a:rPr lang="en-US" altLang="zh-CN" b="0"/>
              <a:t>Being asked to do a jigsaw puzzle picturing a beach, which is primarily blue sky and brown sand.</a:t>
            </a:r>
            <a:endParaRPr lang="en-US" altLang="zh-CN" b="0"/>
          </a:p>
        </p:txBody>
      </p:sp>
      <p:pic>
        <p:nvPicPr>
          <p:cNvPr id="76804" name="图片 76803" descr="Image14"/>
          <p:cNvPicPr>
            <a:picLocks noChangeAspect="1"/>
          </p:cNvPicPr>
          <p:nvPr/>
        </p:nvPicPr>
        <p:blipFill>
          <a:blip r:embed="rId1"/>
          <a:stretch>
            <a:fillRect/>
          </a:stretch>
        </p:blipFill>
        <p:spPr>
          <a:xfrm>
            <a:off x="395288" y="1628775"/>
            <a:ext cx="8748712" cy="4895850"/>
          </a:xfrm>
          <a:prstGeom prst="rect">
            <a:avLst/>
          </a:prstGeom>
          <a:solidFill>
            <a:schemeClr val="bg1"/>
          </a:solid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76804"/>
                                        </p:tgtEl>
                                        <p:attrNameLst>
                                          <p:attrName>style.visibility</p:attrName>
                                        </p:attrNameLst>
                                      </p:cBhvr>
                                      <p:to>
                                        <p:strVal val="visible"/>
                                      </p:to>
                                    </p:set>
                                    <p:animEffect transition="in" filter="box(in)">
                                      <p:cBhvr>
                                        <p:cTn id="7" dur="500"/>
                                        <p:tgtEl>
                                          <p:spTgt spid="768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7" name="标题 77825"/>
          <p:cNvSpPr>
            <a:spLocks noGrp="1"/>
          </p:cNvSpPr>
          <p:nvPr>
            <p:ph type="title"/>
          </p:nvPr>
        </p:nvSpPr>
        <p:spPr>
          <a:ln/>
        </p:spPr>
        <p:txBody>
          <a:bodyPr anchor="b"/>
          <a:p>
            <a:r>
              <a:rPr lang="en-US" altLang="zh-CN"/>
              <a:t>Type2: Think-Aloud</a:t>
            </a:r>
            <a:endParaRPr lang="en-US" altLang="zh-CN"/>
          </a:p>
        </p:txBody>
      </p:sp>
      <p:sp>
        <p:nvSpPr>
          <p:cNvPr id="80898" name="文本占位符 77826"/>
          <p:cNvSpPr>
            <a:spLocks noGrp="1"/>
          </p:cNvSpPr>
          <p:nvPr>
            <p:ph idx="1"/>
          </p:nvPr>
        </p:nvSpPr>
        <p:spPr>
          <a:ln/>
        </p:spPr>
        <p:txBody>
          <a:bodyPr anchor="t"/>
          <a:p>
            <a:r>
              <a:rPr lang="zh-CN" altLang="en-US" b="0"/>
              <a:t>“</a:t>
            </a:r>
            <a:r>
              <a:rPr lang="en-US" altLang="zh-CN" b="0"/>
              <a:t>Think aloud” does not change the way people think about problems.</a:t>
            </a:r>
            <a:endParaRPr lang="en-US" altLang="zh-CN" b="0"/>
          </a:p>
          <a:p>
            <a:r>
              <a:rPr lang="en-US" altLang="zh-CN" b="0"/>
              <a:t>But it does slow them down.</a:t>
            </a:r>
            <a:br>
              <a:rPr lang="en-US" altLang="zh-CN" b="0"/>
            </a:br>
            <a:endParaRPr lang="en-US" altLang="zh-CN" b="0"/>
          </a:p>
        </p:txBody>
      </p:sp>
      <p:sp>
        <p:nvSpPr>
          <p:cNvPr id="77828" name="文本框 77827"/>
          <p:cNvSpPr txBox="1"/>
          <p:nvPr/>
        </p:nvSpPr>
        <p:spPr>
          <a:xfrm>
            <a:off x="2051050" y="4005263"/>
            <a:ext cx="5183188" cy="1582737"/>
          </a:xfrm>
          <a:prstGeom prst="rect">
            <a:avLst/>
          </a:prstGeom>
          <a:solidFill>
            <a:srgbClr val="FFFF99"/>
          </a:solidFill>
          <a:ln w="28575" cap="flat" cmpd="sng">
            <a:solidFill>
              <a:schemeClr val="tx2"/>
            </a:solidFill>
            <a:prstDash val="solid"/>
            <a:miter/>
            <a:headEnd type="none" w="med" len="med"/>
            <a:tailEnd type="none" w="med" len="med"/>
          </a:ln>
        </p:spPr>
        <p:txBody>
          <a:bodyPr anchor="t">
            <a:spAutoFit/>
          </a:bodyPr>
          <a:p>
            <a:r>
              <a:rPr lang="en-US" altLang="zh-CN" sz="3200" i="0">
                <a:latin typeface="Times New Roman" panose="02020603050405020304" pitchFamily="18" charset="0"/>
                <a:ea typeface="宋体" panose="02010600030101010101" pitchFamily="2" charset="-122"/>
              </a:rPr>
              <a:t>This is the type of protocol most often used in usability research.</a:t>
            </a:r>
            <a:endParaRPr lang="en-US" altLang="zh-CN" sz="3200" i="0">
              <a:latin typeface="Times New Roman" panose="02020603050405020304" pitchFamily="18" charset="0"/>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7828"/>
                                        </p:tgtEl>
                                        <p:attrNameLst>
                                          <p:attrName>style.visibility</p:attrName>
                                        </p:attrNameLst>
                                      </p:cBhvr>
                                      <p:to>
                                        <p:strVal val="visible"/>
                                      </p:to>
                                    </p:set>
                                    <p:animEffect transition="in" filter="blinds(horizontal)">
                                      <p:cBhvr>
                                        <p:cTn id="7" dur="500"/>
                                        <p:tgtEl>
                                          <p:spTgt spid="778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标题 78849"/>
          <p:cNvSpPr>
            <a:spLocks noGrp="1"/>
          </p:cNvSpPr>
          <p:nvPr>
            <p:ph type="title"/>
          </p:nvPr>
        </p:nvSpPr>
        <p:spPr>
          <a:ln/>
        </p:spPr>
        <p:txBody>
          <a:bodyPr anchor="b"/>
          <a:p>
            <a:r>
              <a:rPr lang="en-US" altLang="zh-CN"/>
              <a:t>Type 3: Mediated Processes</a:t>
            </a:r>
            <a:endParaRPr lang="en-US" altLang="zh-CN"/>
          </a:p>
        </p:txBody>
      </p:sp>
      <p:sp>
        <p:nvSpPr>
          <p:cNvPr id="81922" name="文本占位符 78850"/>
          <p:cNvSpPr>
            <a:spLocks noGrp="1"/>
          </p:cNvSpPr>
          <p:nvPr>
            <p:ph idx="1"/>
          </p:nvPr>
        </p:nvSpPr>
        <p:spPr>
          <a:ln/>
        </p:spPr>
        <p:txBody>
          <a:bodyPr anchor="t"/>
          <a:p>
            <a:pPr>
              <a:lnSpc>
                <a:spcPct val="90000"/>
              </a:lnSpc>
            </a:pPr>
            <a:r>
              <a:rPr lang="en-US" altLang="zh-CN" b="0"/>
              <a:t>When you ask someone to verbalize, but make some sort of demand on them to add more processing to the information.</a:t>
            </a:r>
            <a:endParaRPr lang="en-US" altLang="zh-CN" b="0"/>
          </a:p>
          <a:p>
            <a:pPr lvl="1">
              <a:lnSpc>
                <a:spcPct val="90000"/>
              </a:lnSpc>
            </a:pPr>
            <a:r>
              <a:rPr lang="en-US" altLang="zh-CN" b="0" i="1"/>
              <a:t>explain</a:t>
            </a:r>
            <a:r>
              <a:rPr lang="en-US" altLang="zh-CN" b="0"/>
              <a:t> their thoughts.</a:t>
            </a:r>
            <a:r>
              <a:rPr lang="en-US" altLang="zh-CN"/>
              <a:t> </a:t>
            </a:r>
            <a:endParaRPr lang="en-US" altLang="zh-CN"/>
          </a:p>
          <a:p>
            <a:pPr lvl="1">
              <a:lnSpc>
                <a:spcPct val="90000"/>
              </a:lnSpc>
            </a:pPr>
            <a:r>
              <a:rPr lang="en-US" altLang="zh-CN" b="0"/>
              <a:t>report only one type of information</a:t>
            </a:r>
            <a:r>
              <a:rPr lang="en-US" altLang="zh-CN"/>
              <a:t> </a:t>
            </a:r>
            <a:endParaRPr lang="en-US" altLang="zh-CN" b="0"/>
          </a:p>
          <a:p>
            <a:pPr>
              <a:lnSpc>
                <a:spcPct val="90000"/>
              </a:lnSpc>
            </a:pPr>
            <a:r>
              <a:rPr lang="en-US" altLang="zh-CN" b="0">
                <a:solidFill>
                  <a:schemeClr val="tx2"/>
                </a:solidFill>
              </a:rPr>
              <a:t>Not</a:t>
            </a:r>
            <a:r>
              <a:rPr lang="en-US" altLang="zh-CN" b="0"/>
              <a:t> recommended for UI design because psychologists have shown that this does change the way people think as they solve problems.</a:t>
            </a:r>
            <a:endParaRPr lang="en-US" altLang="zh-CN" b="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5" name="标题 79873"/>
          <p:cNvSpPr>
            <a:spLocks noGrp="1"/>
          </p:cNvSpPr>
          <p:nvPr>
            <p:ph type="title"/>
          </p:nvPr>
        </p:nvSpPr>
        <p:spPr>
          <a:ln/>
        </p:spPr>
        <p:txBody>
          <a:bodyPr anchor="b"/>
          <a:p>
            <a:r>
              <a:rPr lang="en-US" altLang="zh-CN"/>
              <a:t>Type 3: Mediated Processes</a:t>
            </a:r>
            <a:endParaRPr lang="en-US" altLang="zh-CN"/>
          </a:p>
        </p:txBody>
      </p:sp>
      <p:pic>
        <p:nvPicPr>
          <p:cNvPr id="82946" name="图片 79874" descr="Image15"/>
          <p:cNvPicPr>
            <a:picLocks noChangeAspect="1"/>
          </p:cNvPicPr>
          <p:nvPr/>
        </p:nvPicPr>
        <p:blipFill>
          <a:blip r:embed="rId1"/>
          <a:stretch>
            <a:fillRect/>
          </a:stretch>
        </p:blipFill>
        <p:spPr>
          <a:xfrm>
            <a:off x="395288" y="1557338"/>
            <a:ext cx="8748712" cy="4895850"/>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标题 80897"/>
          <p:cNvSpPr>
            <a:spLocks noGrp="1"/>
          </p:cNvSpPr>
          <p:nvPr>
            <p:ph type="title"/>
          </p:nvPr>
        </p:nvSpPr>
        <p:spPr>
          <a:ln/>
        </p:spPr>
        <p:txBody>
          <a:bodyPr anchor="b"/>
          <a:p>
            <a:r>
              <a:rPr lang="en-US" altLang="zh-CN"/>
              <a:t>Type 3: Mediated Processes</a:t>
            </a:r>
            <a:endParaRPr lang="en-US" altLang="zh-CN"/>
          </a:p>
        </p:txBody>
      </p:sp>
      <p:pic>
        <p:nvPicPr>
          <p:cNvPr id="83970" name="图片 80898" descr="Image16"/>
          <p:cNvPicPr>
            <a:picLocks noChangeAspect="1"/>
          </p:cNvPicPr>
          <p:nvPr/>
        </p:nvPicPr>
        <p:blipFill>
          <a:blip r:embed="rId1"/>
          <a:stretch>
            <a:fillRect/>
          </a:stretch>
        </p:blipFill>
        <p:spPr>
          <a:xfrm>
            <a:off x="395288" y="1557338"/>
            <a:ext cx="8496300" cy="5054600"/>
          </a:xfrm>
          <a:prstGeom prst="rect">
            <a:avLst/>
          </a:prstGeom>
          <a:noFill/>
          <a:ln w="9525">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3" name="标题 81921"/>
          <p:cNvSpPr>
            <a:spLocks noGrp="1"/>
          </p:cNvSpPr>
          <p:nvPr>
            <p:ph type="title"/>
          </p:nvPr>
        </p:nvSpPr>
        <p:spPr>
          <a:ln/>
        </p:spPr>
        <p:txBody>
          <a:bodyPr anchor="b"/>
          <a:p>
            <a:r>
              <a:rPr lang="en-US" altLang="zh-CN"/>
              <a:t>Critical Incident Analysis</a:t>
            </a:r>
            <a:endParaRPr lang="en-US" altLang="zh-CN"/>
          </a:p>
        </p:txBody>
      </p:sp>
      <p:sp>
        <p:nvSpPr>
          <p:cNvPr id="84994" name="文本占位符 81922"/>
          <p:cNvSpPr>
            <a:spLocks noGrp="1"/>
          </p:cNvSpPr>
          <p:nvPr>
            <p:ph idx="1"/>
          </p:nvPr>
        </p:nvSpPr>
        <p:spPr>
          <a:xfrm>
            <a:off x="457200" y="1600200"/>
            <a:ext cx="8229600" cy="5257800"/>
          </a:xfrm>
          <a:ln/>
        </p:spPr>
        <p:txBody>
          <a:bodyPr anchor="t"/>
          <a:p>
            <a:pPr>
              <a:lnSpc>
                <a:spcPct val="90000"/>
              </a:lnSpc>
            </a:pPr>
            <a:r>
              <a:rPr lang="en-US" altLang="zh-CN"/>
              <a:t>World War II </a:t>
            </a:r>
            <a:endParaRPr lang="en-US" altLang="zh-CN"/>
          </a:p>
          <a:p>
            <a:pPr lvl="1">
              <a:lnSpc>
                <a:spcPct val="90000"/>
              </a:lnSpc>
            </a:pPr>
            <a:r>
              <a:rPr lang="en-US" altLang="zh-CN"/>
              <a:t>collecting the data </a:t>
            </a:r>
            <a:endParaRPr lang="en-US" altLang="zh-CN"/>
          </a:p>
          <a:p>
            <a:pPr lvl="1">
              <a:lnSpc>
                <a:spcPct val="90000"/>
              </a:lnSpc>
            </a:pPr>
            <a:r>
              <a:rPr lang="en-US" altLang="zh-CN"/>
              <a:t>analyzing it </a:t>
            </a:r>
            <a:endParaRPr lang="en-US" altLang="zh-CN"/>
          </a:p>
          <a:p>
            <a:pPr lvl="1">
              <a:lnSpc>
                <a:spcPct val="90000"/>
              </a:lnSpc>
              <a:buNone/>
            </a:pPr>
            <a:r>
              <a:rPr lang="en-US" altLang="zh-CN" sz="1800" i="1">
                <a:solidFill>
                  <a:schemeClr val="folHlink"/>
                </a:solidFill>
              </a:rPr>
              <a:t>The Psychological Bulletin</a:t>
            </a:r>
            <a:r>
              <a:rPr lang="en-US" altLang="zh-CN" sz="1800">
                <a:solidFill>
                  <a:schemeClr val="folHlink"/>
                </a:solidFill>
              </a:rPr>
              <a:t> (Flanagan, 1954, volume 51, number 4, pp. 327–58).</a:t>
            </a:r>
            <a:r>
              <a:rPr lang="en-US" altLang="zh-CN" sz="1800"/>
              <a:t> </a:t>
            </a:r>
            <a:endParaRPr lang="en-US" altLang="zh-CN" sz="1800"/>
          </a:p>
          <a:p>
            <a:pPr>
              <a:lnSpc>
                <a:spcPct val="90000"/>
              </a:lnSpc>
            </a:pPr>
            <a:r>
              <a:rPr lang="en-US" altLang="zh-CN"/>
              <a:t>original critical incident technique</a:t>
            </a:r>
            <a:endParaRPr lang="en-US" altLang="zh-CN"/>
          </a:p>
          <a:p>
            <a:pPr lvl="1">
              <a:lnSpc>
                <a:spcPct val="90000"/>
              </a:lnSpc>
            </a:pPr>
            <a:r>
              <a:rPr lang="en-US" altLang="zh-CN" b="0" i="1"/>
              <a:t>observers</a:t>
            </a:r>
            <a:r>
              <a:rPr lang="en-US" altLang="zh-CN" b="0"/>
              <a:t> report </a:t>
            </a:r>
            <a:r>
              <a:rPr lang="en-US" altLang="zh-CN" b="0" i="1"/>
              <a:t>critical incidents</a:t>
            </a:r>
            <a:r>
              <a:rPr lang="en-US" altLang="zh-CN"/>
              <a:t> </a:t>
            </a:r>
            <a:endParaRPr lang="en-US" altLang="zh-CN"/>
          </a:p>
          <a:p>
            <a:pPr lvl="1">
              <a:lnSpc>
                <a:spcPct val="90000"/>
              </a:lnSpc>
            </a:pPr>
            <a:r>
              <a:rPr lang="en-US" altLang="zh-CN" b="0" i="1"/>
              <a:t>observations are gathered through interviews or questionnaires</a:t>
            </a:r>
            <a:endParaRPr lang="en-US" altLang="zh-CN" b="0" i="1"/>
          </a:p>
          <a:p>
            <a:pPr lvl="1">
              <a:lnSpc>
                <a:spcPct val="90000"/>
              </a:lnSpc>
            </a:pPr>
            <a:r>
              <a:rPr lang="en-US" altLang="zh-CN" b="0" i="1"/>
              <a:t>The observations gathered categorized and interpreted by analysts and put into a final report.</a:t>
            </a:r>
            <a:r>
              <a:rPr lang="en-US" altLang="zh-CN"/>
              <a:t> </a:t>
            </a:r>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标题 82945"/>
          <p:cNvSpPr>
            <a:spLocks noGrp="1"/>
          </p:cNvSpPr>
          <p:nvPr>
            <p:ph type="title"/>
          </p:nvPr>
        </p:nvSpPr>
        <p:spPr>
          <a:ln/>
        </p:spPr>
        <p:txBody>
          <a:bodyPr anchor="b"/>
          <a:p>
            <a:r>
              <a:rPr lang="en-US" altLang="zh-CN"/>
              <a:t>Critical Incident Analysis</a:t>
            </a:r>
            <a:endParaRPr lang="en-US" altLang="zh-CN"/>
          </a:p>
        </p:txBody>
      </p:sp>
      <p:sp>
        <p:nvSpPr>
          <p:cNvPr id="86018" name="文本占位符 82946"/>
          <p:cNvSpPr>
            <a:spLocks noGrp="1"/>
          </p:cNvSpPr>
          <p:nvPr>
            <p:ph idx="1"/>
          </p:nvPr>
        </p:nvSpPr>
        <p:spPr>
          <a:ln/>
        </p:spPr>
        <p:txBody>
          <a:bodyPr anchor="t"/>
          <a:p>
            <a:pPr>
              <a:lnSpc>
                <a:spcPct val="90000"/>
              </a:lnSpc>
            </a:pPr>
            <a:r>
              <a:rPr lang="en-US" altLang="zh-CN"/>
              <a:t>The general procedure for the critical incident technique </a:t>
            </a:r>
            <a:endParaRPr lang="en-US" altLang="zh-CN"/>
          </a:p>
          <a:p>
            <a:pPr lvl="1">
              <a:lnSpc>
                <a:spcPct val="90000"/>
              </a:lnSpc>
            </a:pPr>
            <a:r>
              <a:rPr lang="en-US" altLang="zh-CN" b="0"/>
              <a:t>1. Someone performs a task in the real world.</a:t>
            </a:r>
            <a:endParaRPr lang="en-US" altLang="zh-CN" b="0"/>
          </a:p>
          <a:p>
            <a:pPr lvl="1">
              <a:lnSpc>
                <a:spcPct val="90000"/>
              </a:lnSpc>
            </a:pPr>
            <a:r>
              <a:rPr lang="en-US" altLang="zh-CN" b="0"/>
              <a:t>2. An observer reports critical incidents after the fact in interviews or questionnaires administered by an analyst.</a:t>
            </a:r>
            <a:endParaRPr lang="en-US" altLang="zh-CN" b="0"/>
          </a:p>
          <a:p>
            <a:pPr lvl="1">
              <a:lnSpc>
                <a:spcPct val="90000"/>
              </a:lnSpc>
            </a:pPr>
            <a:r>
              <a:rPr lang="en-US" altLang="zh-CN" b="0"/>
              <a:t>3. The analyst categorizes and interprets the observations.</a:t>
            </a:r>
            <a:endParaRPr lang="en-US" altLang="zh-CN" b="0"/>
          </a:p>
          <a:p>
            <a:pPr lvl="1">
              <a:lnSpc>
                <a:spcPct val="90000"/>
              </a:lnSpc>
            </a:pPr>
            <a:r>
              <a:rPr lang="en-US" altLang="zh-CN" b="0"/>
              <a:t>4. The analyst writes a summarizing report of the data and interpretations.</a:t>
            </a:r>
            <a:endParaRPr lang="en-US" altLang="zh-CN" b="0"/>
          </a:p>
          <a:p>
            <a:pPr>
              <a:lnSpc>
                <a:spcPct val="90000"/>
              </a:lnSpc>
            </a:pPr>
            <a:endParaRPr lang="zh-CN"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1" name="标题 83969"/>
          <p:cNvSpPr>
            <a:spLocks noGrp="1"/>
          </p:cNvSpPr>
          <p:nvPr>
            <p:ph type="title"/>
          </p:nvPr>
        </p:nvSpPr>
        <p:spPr>
          <a:ln/>
        </p:spPr>
        <p:txBody>
          <a:bodyPr anchor="b"/>
          <a:p>
            <a:r>
              <a:rPr lang="en-US" altLang="zh-CN"/>
              <a:t>Critical Incident Analysis</a:t>
            </a:r>
            <a:endParaRPr lang="en-US" altLang="zh-CN"/>
          </a:p>
        </p:txBody>
      </p:sp>
      <p:sp>
        <p:nvSpPr>
          <p:cNvPr id="87042" name="文本占位符 83970"/>
          <p:cNvSpPr>
            <a:spLocks noGrp="1"/>
          </p:cNvSpPr>
          <p:nvPr>
            <p:ph idx="1"/>
          </p:nvPr>
        </p:nvSpPr>
        <p:spPr>
          <a:ln/>
        </p:spPr>
        <p:txBody>
          <a:bodyPr anchor="t"/>
          <a:p>
            <a:pPr>
              <a:lnSpc>
                <a:spcPct val="80000"/>
              </a:lnSpc>
            </a:pPr>
            <a:r>
              <a:rPr lang="en-US" altLang="zh-CN" sz="2800" b="0"/>
              <a:t>Usability studies in UI design procedure</a:t>
            </a:r>
            <a:endParaRPr lang="en-US" altLang="zh-CN" sz="2800" b="0"/>
          </a:p>
          <a:p>
            <a:pPr lvl="1">
              <a:lnSpc>
                <a:spcPct val="80000"/>
              </a:lnSpc>
            </a:pPr>
            <a:r>
              <a:rPr lang="en-US" altLang="zh-CN" sz="2400" b="0"/>
              <a:t>1. A user </a:t>
            </a:r>
            <a:r>
              <a:rPr lang="en-US" altLang="zh-CN" sz="2400" b="0">
                <a:solidFill>
                  <a:schemeClr val="folHlink"/>
                </a:solidFill>
              </a:rPr>
              <a:t>thinks aloud</a:t>
            </a:r>
            <a:r>
              <a:rPr lang="en-US" altLang="zh-CN" sz="2400" b="0"/>
              <a:t> as he or she performs a task using a prototype of the computer system being evaluated, usually in a laboratory setting, usually videotaped or using </a:t>
            </a:r>
            <a:r>
              <a:rPr lang="en-US" altLang="zh-CN" sz="2400" b="0">
                <a:solidFill>
                  <a:schemeClr val="folHlink"/>
                </a:solidFill>
              </a:rPr>
              <a:t>screen-and-voice capture software</a:t>
            </a:r>
            <a:r>
              <a:rPr lang="en-US" altLang="zh-CN" sz="2400" b="0"/>
              <a:t>.</a:t>
            </a:r>
            <a:endParaRPr lang="en-US" altLang="zh-CN" sz="2400" b="0"/>
          </a:p>
          <a:p>
            <a:pPr lvl="1">
              <a:lnSpc>
                <a:spcPct val="80000"/>
              </a:lnSpc>
            </a:pPr>
            <a:r>
              <a:rPr lang="en-US" altLang="zh-CN" sz="2400" b="0"/>
              <a:t>2. An analyst looks at the recording of the think-aloud protocol session and reports critical incidents using the UAR format.</a:t>
            </a:r>
            <a:endParaRPr lang="en-US" altLang="zh-CN" sz="2400" b="0"/>
          </a:p>
          <a:p>
            <a:pPr lvl="1">
              <a:lnSpc>
                <a:spcPct val="80000"/>
              </a:lnSpc>
            </a:pPr>
            <a:r>
              <a:rPr lang="en-US" altLang="zh-CN" sz="2400" b="0"/>
              <a:t>3. The analyst categorizes and interprets the observations.</a:t>
            </a:r>
            <a:endParaRPr lang="en-US" altLang="zh-CN" sz="2400" b="0"/>
          </a:p>
          <a:p>
            <a:pPr lvl="1">
              <a:lnSpc>
                <a:spcPct val="80000"/>
              </a:lnSpc>
            </a:pPr>
            <a:r>
              <a:rPr lang="en-US" altLang="zh-CN" sz="2400" b="0"/>
              <a:t>4. The analyst writes a summarizing report of the data and interpretations.</a:t>
            </a:r>
            <a:endParaRPr lang="en-US" altLang="zh-CN" sz="2400" b="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标题 84993"/>
          <p:cNvSpPr>
            <a:spLocks noGrp="1"/>
          </p:cNvSpPr>
          <p:nvPr>
            <p:ph type="title"/>
          </p:nvPr>
        </p:nvSpPr>
        <p:spPr>
          <a:ln/>
        </p:spPr>
        <p:txBody>
          <a:bodyPr anchor="b"/>
          <a:p>
            <a:r>
              <a:rPr lang="en-US" altLang="zh-CN"/>
              <a:t>Critical Incident Analysis</a:t>
            </a:r>
            <a:endParaRPr lang="en-US" altLang="zh-CN"/>
          </a:p>
        </p:txBody>
      </p:sp>
      <p:sp>
        <p:nvSpPr>
          <p:cNvPr id="88066" name="文本占位符 84994"/>
          <p:cNvSpPr>
            <a:spLocks noGrp="1"/>
          </p:cNvSpPr>
          <p:nvPr>
            <p:ph idx="1"/>
          </p:nvPr>
        </p:nvSpPr>
        <p:spPr>
          <a:ln/>
        </p:spPr>
        <p:txBody>
          <a:bodyPr anchor="t"/>
          <a:p>
            <a:pPr>
              <a:lnSpc>
                <a:spcPct val="80000"/>
              </a:lnSpc>
            </a:pPr>
            <a:r>
              <a:rPr lang="en-US" altLang="zh-CN" sz="2800" b="0"/>
              <a:t>Definition of critical incident</a:t>
            </a:r>
            <a:endParaRPr lang="en-US" altLang="zh-CN" sz="2800" b="0"/>
          </a:p>
          <a:p>
            <a:pPr lvl="1">
              <a:lnSpc>
                <a:spcPct val="80000"/>
              </a:lnSpc>
            </a:pPr>
            <a:r>
              <a:rPr lang="en-US" altLang="zh-CN" sz="2400" b="0"/>
              <a:t>By incident is meant any observable human activity that is sufficiently complete in itself to permit inferences and predictions to be made about the person performing the act.</a:t>
            </a:r>
            <a:endParaRPr lang="en-US" altLang="zh-CN" sz="2400" b="0"/>
          </a:p>
          <a:p>
            <a:pPr lvl="1">
              <a:lnSpc>
                <a:spcPct val="80000"/>
              </a:lnSpc>
            </a:pPr>
            <a:r>
              <a:rPr lang="en-US" altLang="zh-CN" sz="2400" b="0"/>
              <a:t>To be critical, an incident must occur in a situation where the purpose or intent of the act seems fairly clear to the observer and where its consequences are sufficiently definite to leave little doubt concerning its effects.</a:t>
            </a:r>
            <a:endParaRPr lang="en-US" altLang="zh-CN" sz="2400" b="0"/>
          </a:p>
          <a:p>
            <a:pPr lvl="1">
              <a:lnSpc>
                <a:spcPct val="80000"/>
              </a:lnSpc>
            </a:pPr>
            <a:r>
              <a:rPr lang="en-US" altLang="zh-CN" sz="2400" b="0"/>
              <a:t>Such incidents are defined as extreme behavior, either outstandingly effective or ineffective with respect to attaining the general aims of the activity.</a:t>
            </a:r>
            <a:endParaRPr lang="en-US" altLang="zh-CN" sz="2400" b="0"/>
          </a:p>
        </p:txBody>
      </p:sp>
      <p:grpSp>
        <p:nvGrpSpPr>
          <p:cNvPr id="84996" name="组合 84995"/>
          <p:cNvGrpSpPr/>
          <p:nvPr/>
        </p:nvGrpSpPr>
        <p:grpSpPr>
          <a:xfrm>
            <a:off x="755650" y="1484313"/>
            <a:ext cx="7345363" cy="865187"/>
            <a:chOff x="0" y="0"/>
            <a:chExt cx="4627" cy="545"/>
          </a:xfrm>
        </p:grpSpPr>
        <p:sp>
          <p:nvSpPr>
            <p:cNvPr id="88068" name="直接连接符 84996"/>
            <p:cNvSpPr/>
            <p:nvPr/>
          </p:nvSpPr>
          <p:spPr>
            <a:xfrm>
              <a:off x="2540" y="545"/>
              <a:ext cx="2087" cy="0"/>
            </a:xfrm>
            <a:prstGeom prst="line">
              <a:avLst/>
            </a:prstGeom>
            <a:ln w="38100" cap="flat" cmpd="sng">
              <a:solidFill>
                <a:schemeClr val="tx2"/>
              </a:solidFill>
              <a:prstDash val="solid"/>
              <a:round/>
              <a:headEnd type="none" w="med" len="med"/>
              <a:tailEnd type="none" w="med" len="med"/>
            </a:ln>
          </p:spPr>
        </p:sp>
        <p:sp>
          <p:nvSpPr>
            <p:cNvPr id="88069" name="圆角矩形标注 84997"/>
            <p:cNvSpPr/>
            <p:nvPr/>
          </p:nvSpPr>
          <p:spPr>
            <a:xfrm>
              <a:off x="0" y="0"/>
              <a:ext cx="2449" cy="409"/>
            </a:xfrm>
            <a:prstGeom prst="wedgeRoundRectCallout">
              <a:avLst>
                <a:gd name="adj1" fmla="val 67801"/>
                <a:gd name="adj2" fmla="val 82519"/>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algn="ctr"/>
              <a:r>
                <a:rPr lang="en-US" altLang="zh-CN" sz="2800" b="0" i="0">
                  <a:latin typeface="Times New Roman" panose="02020603050405020304" pitchFamily="18" charset="0"/>
                  <a:ea typeface="宋体" panose="02010600030101010101" pitchFamily="2" charset="-122"/>
                </a:rPr>
                <a:t>Evidence slot of a UAR </a:t>
              </a:r>
              <a:endParaRPr lang="en-US" altLang="zh-CN" sz="2800" b="0" i="0">
                <a:latin typeface="Times New Roman" panose="02020603050405020304" pitchFamily="18" charset="0"/>
                <a:ea typeface="宋体" panose="02010600030101010101" pitchFamily="2" charset="-122"/>
              </a:endParaRPr>
            </a:p>
          </p:txBody>
        </p:sp>
      </p:grpSp>
      <p:grpSp>
        <p:nvGrpSpPr>
          <p:cNvPr id="84999" name="组合 84998"/>
          <p:cNvGrpSpPr/>
          <p:nvPr/>
        </p:nvGrpSpPr>
        <p:grpSpPr>
          <a:xfrm>
            <a:off x="3708400" y="2636838"/>
            <a:ext cx="4824413" cy="1008062"/>
            <a:chOff x="0" y="0"/>
            <a:chExt cx="3039" cy="635"/>
          </a:xfrm>
        </p:grpSpPr>
        <p:sp>
          <p:nvSpPr>
            <p:cNvPr id="88071" name="直接连接符 84999"/>
            <p:cNvSpPr/>
            <p:nvPr/>
          </p:nvSpPr>
          <p:spPr>
            <a:xfrm>
              <a:off x="0" y="0"/>
              <a:ext cx="1406" cy="0"/>
            </a:xfrm>
            <a:prstGeom prst="line">
              <a:avLst/>
            </a:prstGeom>
            <a:ln w="38100" cap="flat" cmpd="sng">
              <a:solidFill>
                <a:schemeClr val="tx2"/>
              </a:solidFill>
              <a:prstDash val="solid"/>
              <a:round/>
              <a:headEnd type="none" w="med" len="med"/>
              <a:tailEnd type="none" w="med" len="med"/>
            </a:ln>
          </p:spPr>
        </p:sp>
        <p:sp>
          <p:nvSpPr>
            <p:cNvPr id="88072" name="圆角矩形标注 85000"/>
            <p:cNvSpPr/>
            <p:nvPr/>
          </p:nvSpPr>
          <p:spPr>
            <a:xfrm>
              <a:off x="1406" y="0"/>
              <a:ext cx="1633" cy="635"/>
            </a:xfrm>
            <a:prstGeom prst="wedgeRoundRectCallout">
              <a:avLst>
                <a:gd name="adj1" fmla="val -75782"/>
                <a:gd name="adj2" fmla="val -46222"/>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algn="ctr"/>
              <a:r>
                <a:rPr lang="en-US" altLang="zh-CN" sz="2800" b="0" i="0">
                  <a:latin typeface="Times New Roman" panose="02020603050405020304" pitchFamily="18" charset="0"/>
                  <a:ea typeface="宋体" panose="02010600030101010101" pitchFamily="2" charset="-122"/>
                </a:rPr>
                <a:t>Explanation slots of a UAR</a:t>
              </a:r>
              <a:endParaRPr lang="en-US" altLang="zh-CN" sz="2800" b="0" i="0">
                <a:latin typeface="Times New Roman" panose="02020603050405020304" pitchFamily="18" charset="0"/>
                <a:ea typeface="宋体" panose="02010600030101010101" pitchFamily="2" charset="-122"/>
              </a:endParaRPr>
            </a:p>
          </p:txBody>
        </p:sp>
      </p:grpSp>
      <p:grpSp>
        <p:nvGrpSpPr>
          <p:cNvPr id="85002" name="组合 85001"/>
          <p:cNvGrpSpPr/>
          <p:nvPr/>
        </p:nvGrpSpPr>
        <p:grpSpPr>
          <a:xfrm>
            <a:off x="1692275" y="5084763"/>
            <a:ext cx="5975350" cy="1557337"/>
            <a:chOff x="0" y="0"/>
            <a:chExt cx="3764" cy="981"/>
          </a:xfrm>
        </p:grpSpPr>
        <p:sp>
          <p:nvSpPr>
            <p:cNvPr id="88074" name="直接连接符 85002"/>
            <p:cNvSpPr/>
            <p:nvPr/>
          </p:nvSpPr>
          <p:spPr>
            <a:xfrm>
              <a:off x="2358" y="0"/>
              <a:ext cx="1406" cy="0"/>
            </a:xfrm>
            <a:prstGeom prst="line">
              <a:avLst/>
            </a:prstGeom>
            <a:ln w="38100" cap="flat" cmpd="sng">
              <a:solidFill>
                <a:schemeClr val="tx2"/>
              </a:solidFill>
              <a:prstDash val="solid"/>
              <a:round/>
              <a:headEnd type="none" w="med" len="med"/>
              <a:tailEnd type="none" w="med" len="med"/>
            </a:ln>
          </p:spPr>
        </p:sp>
        <p:sp>
          <p:nvSpPr>
            <p:cNvPr id="88075" name="圆角矩形标注 85003"/>
            <p:cNvSpPr/>
            <p:nvPr/>
          </p:nvSpPr>
          <p:spPr>
            <a:xfrm>
              <a:off x="0" y="0"/>
              <a:ext cx="2313" cy="981"/>
            </a:xfrm>
            <a:prstGeom prst="wedgeRoundRectCallout">
              <a:avLst>
                <a:gd name="adj1" fmla="val 76069"/>
                <a:gd name="adj2" fmla="val -47352"/>
                <a:gd name="adj3" fmla="val 16667"/>
              </a:avLst>
            </a:prstGeom>
            <a:solidFill>
              <a:schemeClr val="accent1"/>
            </a:solidFill>
            <a:ln w="9525" cap="flat" cmpd="sng">
              <a:solidFill>
                <a:schemeClr val="tx1"/>
              </a:solidFill>
              <a:prstDash val="solid"/>
              <a:miter/>
              <a:headEnd type="none" w="med" len="med"/>
              <a:tailEnd type="none" w="med" len="med"/>
            </a:ln>
          </p:spPr>
          <p:txBody>
            <a:bodyPr anchor="t"/>
            <a:p>
              <a:pPr algn="ctr"/>
              <a:r>
                <a:rPr lang="en-US" altLang="zh-CN" sz="2800" b="0" i="0">
                  <a:latin typeface="Times New Roman" panose="02020603050405020304" pitchFamily="18" charset="0"/>
                  <a:ea typeface="宋体" panose="02010600030101010101" pitchFamily="2" charset="-122"/>
                </a:rPr>
                <a:t>Determine which behavior is worth writing up into a UAR </a:t>
              </a:r>
              <a:endParaRPr lang="en-US" altLang="zh-CN" sz="2800" b="0" i="0">
                <a:latin typeface="Times New Roman" panose="02020603050405020304" pitchFamily="18" charset="0"/>
                <a:ea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up)">
                                      <p:cBhvr>
                                        <p:cTn id="7" dur="500"/>
                                        <p:tgtEl>
                                          <p:spTgt spid="849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4999"/>
                                        </p:tgtEl>
                                        <p:attrNameLst>
                                          <p:attrName>style.visibility</p:attrName>
                                        </p:attrNameLst>
                                      </p:cBhvr>
                                      <p:to>
                                        <p:strVal val="visible"/>
                                      </p:to>
                                    </p:set>
                                    <p:animEffect transition="in" filter="wipe(down)">
                                      <p:cBhvr>
                                        <p:cTn id="12" dur="500"/>
                                        <p:tgtEl>
                                          <p:spTgt spid="849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5002"/>
                                        </p:tgtEl>
                                        <p:attrNameLst>
                                          <p:attrName>style.visibility</p:attrName>
                                        </p:attrNameLst>
                                      </p:cBhvr>
                                      <p:to>
                                        <p:strVal val="visible"/>
                                      </p:to>
                                    </p:set>
                                    <p:animEffect transition="in" filter="wipe(down)">
                                      <p:cBhvr>
                                        <p:cTn id="17" dur="500"/>
                                        <p:tgtEl>
                                          <p:spTgt spid="85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标题 11265"/>
          <p:cNvSpPr>
            <a:spLocks noGrp="1"/>
          </p:cNvSpPr>
          <p:nvPr>
            <p:ph type="title"/>
          </p:nvPr>
        </p:nvSpPr>
        <p:spPr>
          <a:ln/>
        </p:spPr>
        <p:txBody>
          <a:bodyPr anchor="b"/>
          <a:p>
            <a:r>
              <a:rPr lang="en-GB" altLang="en-US"/>
              <a:t>10 Rules</a:t>
            </a:r>
            <a:endParaRPr lang="zh-CN" altLang="en-US" dirty="0"/>
          </a:p>
        </p:txBody>
      </p:sp>
      <p:sp>
        <p:nvSpPr>
          <p:cNvPr id="12290" name="文本占位符 11266"/>
          <p:cNvSpPr>
            <a:spLocks noGrp="1"/>
          </p:cNvSpPr>
          <p:nvPr>
            <p:ph idx="1"/>
          </p:nvPr>
        </p:nvSpPr>
        <p:spPr>
          <a:ln/>
        </p:spPr>
        <p:txBody>
          <a:bodyPr anchor="t"/>
          <a:p>
            <a:pPr>
              <a:lnSpc>
                <a:spcPct val="80000"/>
              </a:lnSpc>
            </a:pPr>
            <a:r>
              <a:rPr lang="en-US" altLang="zh-CN" b="0"/>
              <a:t>Match the Real World</a:t>
            </a:r>
            <a:endParaRPr lang="en-US" altLang="zh-CN" b="0"/>
          </a:p>
          <a:p>
            <a:pPr>
              <a:lnSpc>
                <a:spcPct val="80000"/>
              </a:lnSpc>
            </a:pPr>
            <a:r>
              <a:rPr lang="en-US" altLang="zh-CN" b="0">
                <a:solidFill>
                  <a:schemeClr val="bg2"/>
                </a:solidFill>
              </a:rPr>
              <a:t>Consistency and Standards</a:t>
            </a:r>
            <a:endParaRPr lang="en-US" altLang="zh-CN" b="0">
              <a:solidFill>
                <a:schemeClr val="bg2"/>
              </a:solidFill>
            </a:endParaRPr>
          </a:p>
          <a:p>
            <a:pPr>
              <a:lnSpc>
                <a:spcPct val="80000"/>
              </a:lnSpc>
            </a:pPr>
            <a:r>
              <a:rPr lang="en-US" altLang="zh-CN" b="0"/>
              <a:t>Help and Documentation</a:t>
            </a:r>
            <a:endParaRPr lang="en-US" altLang="zh-CN" b="0"/>
          </a:p>
          <a:p>
            <a:pPr>
              <a:lnSpc>
                <a:spcPct val="80000"/>
              </a:lnSpc>
            </a:pPr>
            <a:r>
              <a:rPr lang="en-US" altLang="zh-CN" b="0">
                <a:solidFill>
                  <a:schemeClr val="bg2"/>
                </a:solidFill>
              </a:rPr>
              <a:t>User Control and Freedom</a:t>
            </a:r>
            <a:endParaRPr lang="en-US" altLang="zh-CN" b="0">
              <a:solidFill>
                <a:schemeClr val="bg2"/>
              </a:solidFill>
            </a:endParaRPr>
          </a:p>
          <a:p>
            <a:pPr>
              <a:lnSpc>
                <a:spcPct val="80000"/>
              </a:lnSpc>
            </a:pPr>
            <a:r>
              <a:rPr lang="en-US" altLang="zh-CN" b="0"/>
              <a:t>Visibility of system status</a:t>
            </a:r>
            <a:endParaRPr lang="en-US" altLang="zh-CN" b="0"/>
          </a:p>
          <a:p>
            <a:pPr>
              <a:lnSpc>
                <a:spcPct val="80000"/>
              </a:lnSpc>
            </a:pPr>
            <a:r>
              <a:rPr lang="en-US" altLang="zh-CN" b="0">
                <a:solidFill>
                  <a:schemeClr val="bg2"/>
                </a:solidFill>
              </a:rPr>
              <a:t>Flexibility and Efficiency</a:t>
            </a:r>
            <a:endParaRPr lang="en-US" altLang="zh-CN" b="0">
              <a:solidFill>
                <a:schemeClr val="bg2"/>
              </a:solidFill>
            </a:endParaRPr>
          </a:p>
          <a:p>
            <a:pPr>
              <a:lnSpc>
                <a:spcPct val="80000"/>
              </a:lnSpc>
            </a:pPr>
            <a:r>
              <a:rPr lang="en-US" altLang="zh-CN" b="0"/>
              <a:t>Error Prevention</a:t>
            </a:r>
            <a:endParaRPr lang="en-US" altLang="zh-CN" b="0"/>
          </a:p>
          <a:p>
            <a:pPr>
              <a:lnSpc>
                <a:spcPct val="80000"/>
              </a:lnSpc>
            </a:pPr>
            <a:r>
              <a:rPr lang="en-US" altLang="zh-CN" b="0">
                <a:solidFill>
                  <a:schemeClr val="bg2"/>
                </a:solidFill>
              </a:rPr>
              <a:t>Recognition, Not Recall</a:t>
            </a:r>
            <a:endParaRPr lang="en-US" altLang="zh-CN" b="0">
              <a:solidFill>
                <a:schemeClr val="bg2"/>
              </a:solidFill>
            </a:endParaRPr>
          </a:p>
          <a:p>
            <a:pPr>
              <a:lnSpc>
                <a:spcPct val="80000"/>
              </a:lnSpc>
            </a:pPr>
            <a:r>
              <a:rPr lang="en-US" altLang="zh-CN" b="0"/>
              <a:t>Error reporting, Diagnosis, Recovery</a:t>
            </a:r>
            <a:endParaRPr lang="en-US" altLang="zh-CN" b="0"/>
          </a:p>
          <a:p>
            <a:pPr>
              <a:lnSpc>
                <a:spcPct val="80000"/>
              </a:lnSpc>
            </a:pPr>
            <a:r>
              <a:rPr lang="en-US" altLang="zh-CN" b="0">
                <a:solidFill>
                  <a:schemeClr val="bg2"/>
                </a:solidFill>
              </a:rPr>
              <a:t>Aesthetic and Minimalist Design</a:t>
            </a:r>
            <a:endParaRPr lang="en-US" altLang="zh-CN" b="0">
              <a:solidFill>
                <a:schemeClr val="bg2"/>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89" name="标题 86017"/>
          <p:cNvSpPr>
            <a:spLocks noGrp="1"/>
          </p:cNvSpPr>
          <p:nvPr>
            <p:ph type="title"/>
          </p:nvPr>
        </p:nvSpPr>
        <p:spPr>
          <a:ln/>
        </p:spPr>
        <p:txBody>
          <a:bodyPr anchor="b"/>
          <a:p>
            <a:r>
              <a:rPr lang="en-US" altLang="zh-CN"/>
              <a:t>Ethics for Empirical Studies</a:t>
            </a:r>
            <a:endParaRPr lang="en-US" altLang="zh-CN"/>
          </a:p>
        </p:txBody>
      </p:sp>
      <p:sp>
        <p:nvSpPr>
          <p:cNvPr id="89090" name="文本占位符 86018"/>
          <p:cNvSpPr>
            <a:spLocks noGrp="1"/>
          </p:cNvSpPr>
          <p:nvPr>
            <p:ph idx="1"/>
          </p:nvPr>
        </p:nvSpPr>
        <p:spPr>
          <a:xfrm>
            <a:off x="457200" y="1600200"/>
            <a:ext cx="8229600" cy="4852988"/>
          </a:xfrm>
          <a:ln/>
        </p:spPr>
        <p:txBody>
          <a:bodyPr anchor="t"/>
          <a:p>
            <a:pPr>
              <a:lnSpc>
                <a:spcPct val="90000"/>
              </a:lnSpc>
            </a:pPr>
            <a:r>
              <a:rPr lang="en-US" altLang="zh-CN"/>
              <a:t>Four important ethical concepts</a:t>
            </a:r>
            <a:endParaRPr lang="en-US" altLang="zh-CN"/>
          </a:p>
          <a:p>
            <a:pPr lvl="1">
              <a:lnSpc>
                <a:spcPct val="90000"/>
              </a:lnSpc>
            </a:pPr>
            <a:r>
              <a:rPr lang="en-US" altLang="zh-CN" b="0"/>
              <a:t>Testing the interface, </a:t>
            </a:r>
            <a:r>
              <a:rPr lang="en-US" altLang="zh-CN">
                <a:solidFill>
                  <a:schemeClr val="tx2"/>
                </a:solidFill>
              </a:rPr>
              <a:t>not </a:t>
            </a:r>
            <a:r>
              <a:rPr lang="en-US" altLang="zh-CN" b="0"/>
              <a:t>the participant</a:t>
            </a:r>
            <a:endParaRPr lang="en-US" altLang="zh-CN" b="0"/>
          </a:p>
          <a:p>
            <a:pPr lvl="2">
              <a:lnSpc>
                <a:spcPct val="90000"/>
              </a:lnSpc>
            </a:pPr>
            <a:r>
              <a:rPr lang="en-US" altLang="zh-CN" b="0" i="1"/>
              <a:t>The user is not like me</a:t>
            </a:r>
            <a:endParaRPr lang="en-US" altLang="zh-CN" b="0" i="1"/>
          </a:p>
          <a:p>
            <a:pPr lvl="2">
              <a:lnSpc>
                <a:spcPct val="90000"/>
              </a:lnSpc>
            </a:pPr>
            <a:r>
              <a:rPr lang="en-US" altLang="zh-CN" b="0" i="1"/>
              <a:t>participants </a:t>
            </a:r>
            <a:r>
              <a:rPr lang="zh-CN" altLang="en-US" b="0" i="1"/>
              <a:t>：</a:t>
            </a:r>
            <a:r>
              <a:rPr lang="en-US" altLang="zh-CN" b="0" i="1"/>
              <a:t>like your eventual actual users </a:t>
            </a:r>
            <a:endParaRPr lang="en-US" altLang="zh-CN" b="0" i="1"/>
          </a:p>
          <a:p>
            <a:pPr lvl="2">
              <a:lnSpc>
                <a:spcPct val="90000"/>
              </a:lnSpc>
            </a:pPr>
            <a:r>
              <a:rPr lang="en-US" altLang="zh-CN" b="0" i="1">
                <a:solidFill>
                  <a:schemeClr val="tx2"/>
                </a:solidFill>
              </a:rPr>
              <a:t>Not </a:t>
            </a:r>
            <a:r>
              <a:rPr lang="en-US" altLang="zh-CN" b="0" i="1"/>
              <a:t>always pay attention</a:t>
            </a:r>
            <a:endParaRPr lang="en-US" altLang="zh-CN" b="0" i="1"/>
          </a:p>
          <a:p>
            <a:pPr lvl="2">
              <a:lnSpc>
                <a:spcPct val="90000"/>
              </a:lnSpc>
            </a:pPr>
            <a:r>
              <a:rPr lang="en-US" altLang="zh-CN" b="0" i="1">
                <a:solidFill>
                  <a:schemeClr val="tx2"/>
                </a:solidFill>
              </a:rPr>
              <a:t>not</a:t>
            </a:r>
            <a:r>
              <a:rPr lang="en-US" altLang="zh-CN" b="0" i="1"/>
              <a:t> never make mistakes</a:t>
            </a:r>
            <a:endParaRPr lang="en-US" altLang="zh-CN" b="0" i="1"/>
          </a:p>
          <a:p>
            <a:pPr lvl="2">
              <a:lnSpc>
                <a:spcPct val="90000"/>
              </a:lnSpc>
            </a:pPr>
            <a:r>
              <a:rPr lang="en-US" altLang="zh-CN" b="0" i="1">
                <a:solidFill>
                  <a:schemeClr val="tx2"/>
                </a:solidFill>
              </a:rPr>
              <a:t>Not </a:t>
            </a:r>
            <a:r>
              <a:rPr lang="en-US" altLang="zh-CN" b="0" i="1"/>
              <a:t>never be in bad moods</a:t>
            </a:r>
            <a:endParaRPr lang="en-US" altLang="zh-CN" b="0" i="1"/>
          </a:p>
          <a:p>
            <a:pPr lvl="2">
              <a:lnSpc>
                <a:spcPct val="90000"/>
              </a:lnSpc>
            </a:pPr>
            <a:r>
              <a:rPr lang="en-US" altLang="zh-CN" b="0" i="1"/>
              <a:t>No matter what the participants do, always ask yourself what about your system nudged them in that direction, rather than blaming the participant for not knowing enough or not paying attention or not reading. </a:t>
            </a:r>
            <a:endParaRPr lang="en-US" altLang="zh-CN" b="0" i="1"/>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标题 87041"/>
          <p:cNvSpPr>
            <a:spLocks noGrp="1"/>
          </p:cNvSpPr>
          <p:nvPr>
            <p:ph type="title"/>
          </p:nvPr>
        </p:nvSpPr>
        <p:spPr>
          <a:ln/>
        </p:spPr>
        <p:txBody>
          <a:bodyPr anchor="b"/>
          <a:p>
            <a:r>
              <a:rPr lang="en-US" altLang="zh-CN"/>
              <a:t>Ethics for Empirical Studies</a:t>
            </a:r>
            <a:endParaRPr lang="en-US" altLang="zh-CN"/>
          </a:p>
        </p:txBody>
      </p:sp>
      <p:sp>
        <p:nvSpPr>
          <p:cNvPr id="90114" name="文本占位符 87042"/>
          <p:cNvSpPr>
            <a:spLocks noGrp="1"/>
          </p:cNvSpPr>
          <p:nvPr>
            <p:ph idx="1"/>
          </p:nvPr>
        </p:nvSpPr>
        <p:spPr>
          <a:ln/>
        </p:spPr>
        <p:txBody>
          <a:bodyPr anchor="t"/>
          <a:p>
            <a:pPr>
              <a:lnSpc>
                <a:spcPct val="90000"/>
              </a:lnSpc>
            </a:pPr>
            <a:r>
              <a:rPr lang="en-US" altLang="zh-CN" b="0"/>
              <a:t>Voluntary participation</a:t>
            </a:r>
            <a:endParaRPr lang="en-US" altLang="zh-CN" b="0"/>
          </a:p>
          <a:p>
            <a:pPr lvl="1">
              <a:lnSpc>
                <a:spcPct val="90000"/>
              </a:lnSpc>
            </a:pPr>
            <a:r>
              <a:rPr lang="en-US" altLang="zh-CN"/>
              <a:t>Not put any pressure on people to continue in a study once they have started. </a:t>
            </a:r>
            <a:endParaRPr lang="en-US" altLang="zh-CN"/>
          </a:p>
          <a:p>
            <a:pPr lvl="1">
              <a:lnSpc>
                <a:spcPct val="90000"/>
              </a:lnSpc>
            </a:pPr>
            <a:r>
              <a:rPr lang="en-US" altLang="zh-CN"/>
              <a:t>allows participants  to stop at any time. </a:t>
            </a:r>
            <a:endParaRPr lang="en-US" altLang="zh-CN"/>
          </a:p>
          <a:p>
            <a:pPr lvl="1">
              <a:lnSpc>
                <a:spcPct val="90000"/>
              </a:lnSpc>
            </a:pPr>
            <a:r>
              <a:rPr lang="en-US" altLang="zh-CN"/>
              <a:t>be sensitive to the many ways people express a desire to stop a session. </a:t>
            </a:r>
            <a:endParaRPr lang="en-US" altLang="zh-CN"/>
          </a:p>
          <a:p>
            <a:pPr lvl="2">
              <a:lnSpc>
                <a:spcPct val="90000"/>
              </a:lnSpc>
            </a:pPr>
            <a:r>
              <a:rPr lang="en-US" altLang="zh-CN" b="0"/>
              <a:t>Not "I want to stop now."</a:t>
            </a:r>
            <a:r>
              <a:rPr lang="en-US" altLang="zh-CN"/>
              <a:t> </a:t>
            </a:r>
            <a:endParaRPr lang="en-US" altLang="zh-CN"/>
          </a:p>
          <a:p>
            <a:pPr lvl="2">
              <a:lnSpc>
                <a:spcPct val="90000"/>
              </a:lnSpc>
            </a:pPr>
            <a:r>
              <a:rPr lang="en-US" altLang="zh-CN" b="0"/>
              <a:t>"I'm so stupid I'll never be able to finish this," …</a:t>
            </a:r>
            <a:endParaRPr lang="en-US" altLang="zh-CN" b="0"/>
          </a:p>
          <a:p>
            <a:pPr lvl="2">
              <a:lnSpc>
                <a:spcPct val="90000"/>
              </a:lnSpc>
            </a:pPr>
            <a:endParaRPr lang="en-US" altLang="zh-CN" b="0"/>
          </a:p>
          <a:p>
            <a:pPr lvl="2">
              <a:lnSpc>
                <a:spcPct val="90000"/>
              </a:lnSpc>
              <a:buNone/>
            </a:pPr>
            <a:r>
              <a:rPr lang="en-US" altLang="zh-CN" b="0">
                <a:solidFill>
                  <a:schemeClr val="accent2"/>
                </a:solidFill>
                <a:latin typeface="Algerian" pitchFamily="2" charset="0"/>
              </a:rPr>
              <a:t>            "Would you like to stop now?"</a:t>
            </a:r>
            <a:r>
              <a:rPr lang="en-US" altLang="zh-CN">
                <a:solidFill>
                  <a:schemeClr val="accent2"/>
                </a:solidFill>
                <a:latin typeface="Algerian" pitchFamily="2" charset="0"/>
              </a:rPr>
              <a:t> </a:t>
            </a:r>
            <a:endParaRPr lang="en-US" altLang="zh-CN" b="0">
              <a:solidFill>
                <a:schemeClr val="accent2"/>
              </a:solidFill>
              <a:latin typeface="Algerian" pitchFamily="2" charset="0"/>
            </a:endParaRPr>
          </a:p>
          <a:p>
            <a:pPr lvl="2">
              <a:lnSpc>
                <a:spcPct val="90000"/>
              </a:lnSpc>
            </a:pPr>
            <a:endParaRPr lang="en-US" altLang="zh-CN" b="0">
              <a:solidFill>
                <a:schemeClr val="accent2"/>
              </a:solidFill>
              <a:latin typeface="Algerian" pitchFamily="2" charset="0"/>
            </a:endParaRPr>
          </a:p>
          <a:p>
            <a:pPr lvl="1">
              <a:lnSpc>
                <a:spcPct val="90000"/>
              </a:lnSpc>
            </a:pPr>
            <a:endParaRPr lang="en-US" altLang="zh-CN" b="0"/>
          </a:p>
          <a:p>
            <a:pPr lvl="1">
              <a:lnSpc>
                <a:spcPct val="90000"/>
              </a:lnSpc>
            </a:pPr>
            <a:endParaRPr lang="en-US" altLang="zh-CN" b="0"/>
          </a:p>
          <a:p>
            <a:pPr>
              <a:lnSpc>
                <a:spcPct val="90000"/>
              </a:lnSpc>
            </a:pPr>
            <a:endParaRPr lang="en-US" altLang="zh-CN" b="0"/>
          </a:p>
          <a:p>
            <a:pPr>
              <a:lnSpc>
                <a:spcPct val="90000"/>
              </a:lnSpc>
            </a:pPr>
            <a:endParaRPr lang="zh-CN" altLang="en-US" b="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7" name="标题 88065"/>
          <p:cNvSpPr>
            <a:spLocks noGrp="1"/>
          </p:cNvSpPr>
          <p:nvPr>
            <p:ph type="title"/>
          </p:nvPr>
        </p:nvSpPr>
        <p:spPr>
          <a:ln/>
        </p:spPr>
        <p:txBody>
          <a:bodyPr anchor="b"/>
          <a:p>
            <a:r>
              <a:rPr lang="en-US" altLang="zh-CN"/>
              <a:t>Ethics for Empirical Studies</a:t>
            </a:r>
            <a:endParaRPr lang="en-US" altLang="zh-CN"/>
          </a:p>
        </p:txBody>
      </p:sp>
      <p:sp>
        <p:nvSpPr>
          <p:cNvPr id="91138" name="文本占位符 88066"/>
          <p:cNvSpPr>
            <a:spLocks noGrp="1"/>
          </p:cNvSpPr>
          <p:nvPr>
            <p:ph type="body" sz="half" idx="1"/>
          </p:nvPr>
        </p:nvSpPr>
        <p:spPr>
          <a:xfrm>
            <a:off x="457200" y="1600200"/>
            <a:ext cx="8435975" cy="2981325"/>
          </a:xfrm>
          <a:ln/>
        </p:spPr>
        <p:txBody>
          <a:bodyPr anchor="t"/>
          <a:p>
            <a:pPr>
              <a:buClr>
                <a:schemeClr val="bg2"/>
              </a:buClr>
              <a:buSzPct val="75000"/>
              <a:buFont typeface="Wingdings" panose="05000000000000000000" pitchFamily="2" charset="2"/>
            </a:pPr>
            <a:r>
              <a:rPr lang="en-US" altLang="zh-CN" b="0"/>
              <a:t>Maintain anonymity</a:t>
            </a:r>
            <a:endParaRPr lang="en-US" altLang="zh-CN" b="0"/>
          </a:p>
          <a:p>
            <a:pPr lvl="1"/>
            <a:r>
              <a:rPr lang="en-US" altLang="zh-CN" sz="2400"/>
              <a:t>Always use the participant numbers when discussing or writing about the data, never the participants' names. </a:t>
            </a:r>
            <a:endParaRPr lang="en-US" altLang="zh-CN" sz="2400"/>
          </a:p>
          <a:p>
            <a:pPr lvl="1"/>
            <a:r>
              <a:rPr lang="en-US" altLang="zh-CN" sz="2400"/>
              <a:t>You must have the participants' name because you may need the consent form at some point in the future </a:t>
            </a:r>
            <a:endParaRPr lang="en-US" altLang="zh-CN" sz="2400"/>
          </a:p>
        </p:txBody>
      </p:sp>
      <p:graphicFrame>
        <p:nvGraphicFramePr>
          <p:cNvPr id="88068" name="内容占位符 88067"/>
          <p:cNvGraphicFramePr/>
          <p:nvPr>
            <p:ph sz="half" idx="2"/>
          </p:nvPr>
        </p:nvGraphicFramePr>
        <p:xfrm>
          <a:off x="2987675" y="4581525"/>
          <a:ext cx="4176713" cy="1981200"/>
        </p:xfrm>
        <a:graphic>
          <a:graphicData uri="http://schemas.openxmlformats.org/drawingml/2006/table">
            <a:tbl>
              <a:tblPr/>
              <a:tblGrid>
                <a:gridCol w="2089150"/>
                <a:gridCol w="2087563"/>
              </a:tblGrid>
              <a:tr h="660400">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a:t>    </a:t>
                      </a:r>
                      <a:r>
                        <a:rPr lang="en-US" altLang="zh-CN"/>
                        <a:t>name</a:t>
                      </a:r>
                      <a:endParaRPr lang="en-US" altLang="zh-CN"/>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a:t>  </a:t>
                      </a:r>
                      <a:r>
                        <a:rPr lang="en-US" altLang="zh-CN"/>
                        <a:t>number</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a:t>  </a:t>
                      </a:r>
                      <a:r>
                        <a:rPr lang="en-US" altLang="zh-CN" sz="2400"/>
                        <a:t>Jane Doe</a:t>
                      </a:r>
                      <a:endParaRPr lang="en-US" altLang="zh-CN"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a:t>      </a:t>
                      </a:r>
                      <a:r>
                        <a:rPr lang="en-US" altLang="zh-CN"/>
                        <a:t>P1</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60400">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400"/>
                        <a:t>John Smith</a:t>
                      </a:r>
                      <a:endParaRPr lang="en-US" altLang="zh-CN" sz="24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Char char="p"/>
                        <a:defRPr sz="2800" b="1" u="none" kern="1200" baseline="0">
                          <a:solidFill>
                            <a:schemeClr val="tx1"/>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Char char="n"/>
                        <a:defRPr sz="2400" b="1" i="0" u="none" kern="1200" baseline="0">
                          <a:solidFill>
                            <a:schemeClr val="tx1"/>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Pct val="65000"/>
                        <a:buFont typeface="Wingdings" panose="05000000000000000000" pitchFamily="2" charset="2"/>
                        <a:buChar char="p"/>
                        <a:defRPr sz="2000" b="1" i="0" u="none" kern="1200" baseline="0">
                          <a:solidFill>
                            <a:schemeClr val="tx1"/>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bg2"/>
                        </a:buClr>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tx2"/>
                        </a:buClr>
                        <a:buSzPct val="80000"/>
                        <a:buFont typeface="Wingdings" panose="05000000000000000000" pitchFamily="2" charset="2"/>
                        <a:buChar char="§"/>
                        <a:defRPr sz="1800" b="1"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a:t>      </a:t>
                      </a:r>
                      <a:r>
                        <a:rPr lang="en-US" altLang="zh-CN"/>
                        <a:t>P2</a:t>
                      </a:r>
                      <a:endParaRPr lang="en-US" altLang="zh-CN"/>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标题 89089"/>
          <p:cNvSpPr>
            <a:spLocks noGrp="1"/>
          </p:cNvSpPr>
          <p:nvPr>
            <p:ph type="title"/>
          </p:nvPr>
        </p:nvSpPr>
        <p:spPr>
          <a:ln/>
        </p:spPr>
        <p:txBody>
          <a:bodyPr anchor="b"/>
          <a:p>
            <a:r>
              <a:rPr lang="en-US" altLang="zh-CN"/>
              <a:t>Ethics for Empirical Studies</a:t>
            </a:r>
            <a:endParaRPr lang="en-US" altLang="zh-CN"/>
          </a:p>
        </p:txBody>
      </p:sp>
      <p:sp>
        <p:nvSpPr>
          <p:cNvPr id="92162" name="文本占位符 89090"/>
          <p:cNvSpPr>
            <a:spLocks noGrp="1"/>
          </p:cNvSpPr>
          <p:nvPr>
            <p:ph idx="1"/>
          </p:nvPr>
        </p:nvSpPr>
        <p:spPr>
          <a:ln/>
        </p:spPr>
        <p:txBody>
          <a:bodyPr anchor="t"/>
          <a:p>
            <a:r>
              <a:rPr lang="en-US" altLang="zh-CN" b="0"/>
              <a:t>Informed consent</a:t>
            </a:r>
            <a:endParaRPr lang="en-US" altLang="zh-CN" b="0"/>
          </a:p>
          <a:p>
            <a:pPr lvl="1"/>
            <a:r>
              <a:rPr lang="en-US" altLang="zh-CN"/>
              <a:t>what the experiment is about </a:t>
            </a:r>
            <a:endParaRPr lang="en-US" altLang="zh-CN"/>
          </a:p>
          <a:p>
            <a:pPr lvl="1"/>
            <a:r>
              <a:rPr lang="en-US" altLang="zh-CN"/>
              <a:t>what procedures will be used</a:t>
            </a:r>
            <a:endParaRPr lang="en-US" altLang="zh-CN"/>
          </a:p>
          <a:p>
            <a:pPr lvl="1"/>
            <a:r>
              <a:rPr lang="en-US" altLang="zh-CN"/>
              <a:t>what compensation they will receive </a:t>
            </a:r>
            <a:endParaRPr lang="en-US" altLang="zh-CN"/>
          </a:p>
          <a:p>
            <a:pPr lvl="1"/>
            <a:r>
              <a:rPr lang="en-US" altLang="zh-CN"/>
              <a:t>they are free to stop and leave at any time  </a:t>
            </a:r>
            <a:endParaRPr lang="en-US" altLang="zh-CN"/>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3185" name="图片 90113"/>
          <p:cNvPicPr>
            <a:picLocks noChangeAspect="1"/>
          </p:cNvPicPr>
          <p:nvPr/>
        </p:nvPicPr>
        <p:blipFill>
          <a:blip r:embed="rId1"/>
          <a:stretch>
            <a:fillRect/>
          </a:stretch>
        </p:blipFill>
        <p:spPr>
          <a:xfrm>
            <a:off x="0" y="0"/>
            <a:ext cx="9170988" cy="11706225"/>
          </a:xfrm>
          <a:prstGeom prst="rect">
            <a:avLst/>
          </a:prstGeom>
          <a:noFill/>
          <a:ln w="9525">
            <a:noFill/>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4209" name="图片 91137"/>
          <p:cNvPicPr>
            <a:picLocks noChangeAspect="1"/>
          </p:cNvPicPr>
          <p:nvPr/>
        </p:nvPicPr>
        <p:blipFill>
          <a:blip r:embed="rId1"/>
          <a:stretch>
            <a:fillRect/>
          </a:stretch>
        </p:blipFill>
        <p:spPr>
          <a:xfrm>
            <a:off x="9525" y="-5032375"/>
            <a:ext cx="9170988" cy="11701463"/>
          </a:xfrm>
          <a:prstGeom prst="rect">
            <a:avLst/>
          </a:prstGeom>
          <a:noFill/>
          <a:ln w="9525">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3" name="标题 92161"/>
          <p:cNvSpPr>
            <a:spLocks noGrp="1"/>
          </p:cNvSpPr>
          <p:nvPr>
            <p:ph type="title"/>
          </p:nvPr>
        </p:nvSpPr>
        <p:spPr>
          <a:ln/>
        </p:spPr>
        <p:txBody>
          <a:bodyPr anchor="b"/>
          <a:p>
            <a:r>
              <a:rPr lang="en-US" altLang="zh-CN" sz="4000"/>
              <a:t>7.5 How to Conduct a Think-Aloud Usability Test</a:t>
            </a:r>
            <a:endParaRPr lang="en-US" altLang="zh-CN" sz="4000"/>
          </a:p>
        </p:txBody>
      </p:sp>
      <p:pic>
        <p:nvPicPr>
          <p:cNvPr id="95234" name="图片 92162" descr="gif024"/>
          <p:cNvPicPr>
            <a:picLocks noChangeAspect="1"/>
          </p:cNvPicPr>
          <p:nvPr/>
        </p:nvPicPr>
        <p:blipFill>
          <a:blip r:embed="rId1"/>
          <a:stretch>
            <a:fillRect/>
          </a:stretch>
        </p:blipFill>
        <p:spPr>
          <a:xfrm>
            <a:off x="3851275" y="2349500"/>
            <a:ext cx="1541463" cy="3754438"/>
          </a:xfrm>
          <a:prstGeom prst="rect">
            <a:avLst/>
          </a:prstGeom>
          <a:noFill/>
          <a:ln w="9525">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标题 93185"/>
          <p:cNvSpPr>
            <a:spLocks noGrp="1"/>
          </p:cNvSpPr>
          <p:nvPr>
            <p:ph type="title"/>
          </p:nvPr>
        </p:nvSpPr>
        <p:spPr>
          <a:ln/>
        </p:spPr>
        <p:txBody>
          <a:bodyPr anchor="b"/>
          <a:p>
            <a:r>
              <a:rPr lang="en-US" altLang="zh-CN" sz="4000"/>
              <a:t>Think-Aloud usability test procedure</a:t>
            </a:r>
            <a:endParaRPr lang="en-US" altLang="zh-CN" sz="4000"/>
          </a:p>
        </p:txBody>
      </p:sp>
      <p:sp>
        <p:nvSpPr>
          <p:cNvPr id="96258" name="文本占位符 93186"/>
          <p:cNvSpPr>
            <a:spLocks noGrp="1"/>
          </p:cNvSpPr>
          <p:nvPr>
            <p:ph idx="1"/>
          </p:nvPr>
        </p:nvSpPr>
        <p:spPr>
          <a:ln/>
        </p:spPr>
        <p:txBody>
          <a:bodyPr anchor="t"/>
          <a:p>
            <a:pPr>
              <a:lnSpc>
                <a:spcPct val="90000"/>
              </a:lnSpc>
            </a:pPr>
            <a:r>
              <a:rPr lang="en-US" altLang="zh-CN" sz="2800" b="0"/>
              <a:t>1.Define the study’s framework</a:t>
            </a:r>
            <a:endParaRPr lang="en-US" altLang="zh-CN" sz="2800" b="0"/>
          </a:p>
          <a:p>
            <a:pPr>
              <a:lnSpc>
                <a:spcPct val="90000"/>
              </a:lnSpc>
            </a:pPr>
            <a:r>
              <a:rPr lang="en-US" altLang="zh-CN" sz="2800" b="0"/>
              <a:t>2.Choose what to observe</a:t>
            </a:r>
            <a:endParaRPr lang="en-US" altLang="zh-CN" sz="2800" b="0"/>
          </a:p>
          <a:p>
            <a:pPr>
              <a:lnSpc>
                <a:spcPct val="90000"/>
              </a:lnSpc>
            </a:pPr>
            <a:r>
              <a:rPr lang="en-US" altLang="zh-CN" sz="2800" b="0"/>
              <a:t>3.Prepare for the think-aloud usability test</a:t>
            </a:r>
            <a:endParaRPr lang="en-US" altLang="zh-CN" sz="2800" b="0"/>
          </a:p>
          <a:p>
            <a:pPr>
              <a:lnSpc>
                <a:spcPct val="90000"/>
              </a:lnSpc>
            </a:pPr>
            <a:r>
              <a:rPr lang="en-US" altLang="zh-CN" sz="2800" b="0"/>
              <a:t>4.Introduce the participants to the observation procedure</a:t>
            </a:r>
            <a:endParaRPr lang="en-US" altLang="zh-CN" sz="2800" b="0"/>
          </a:p>
          <a:p>
            <a:pPr>
              <a:lnSpc>
                <a:spcPct val="90000"/>
              </a:lnSpc>
            </a:pPr>
            <a:r>
              <a:rPr lang="en-US" altLang="zh-CN" sz="2800" b="0"/>
              <a:t>5.Conduct the observation</a:t>
            </a:r>
            <a:endParaRPr lang="en-US" altLang="zh-CN" sz="2800" b="0"/>
          </a:p>
          <a:p>
            <a:pPr>
              <a:lnSpc>
                <a:spcPct val="90000"/>
              </a:lnSpc>
            </a:pPr>
            <a:r>
              <a:rPr lang="en-US" altLang="zh-CN" sz="2800" b="0"/>
              <a:t>6.Analyze the observation</a:t>
            </a:r>
            <a:endParaRPr lang="en-US" altLang="zh-CN" sz="2800" b="0"/>
          </a:p>
          <a:p>
            <a:pPr>
              <a:lnSpc>
                <a:spcPct val="90000"/>
              </a:lnSpc>
            </a:pPr>
            <a:r>
              <a:rPr lang="en-US" altLang="zh-CN" sz="2800" b="0"/>
              <a:t>7.Find possible redesigns</a:t>
            </a:r>
            <a:endParaRPr lang="en-US" altLang="zh-CN" sz="2800" b="0"/>
          </a:p>
          <a:p>
            <a:pPr>
              <a:lnSpc>
                <a:spcPct val="90000"/>
              </a:lnSpc>
            </a:pPr>
            <a:r>
              <a:rPr lang="en-US" altLang="zh-CN" sz="2800" b="0"/>
              <a:t>8.Write a report</a:t>
            </a:r>
            <a:endParaRPr lang="en-US" altLang="zh-CN" sz="2800" b="0"/>
          </a:p>
          <a:p>
            <a:pPr>
              <a:lnSpc>
                <a:spcPct val="90000"/>
              </a:lnSpc>
            </a:pPr>
            <a:endParaRPr lang="en-US" altLang="zh-CN" sz="2800" b="0"/>
          </a:p>
          <a:p>
            <a:pPr lvl="1">
              <a:lnSpc>
                <a:spcPct val="90000"/>
              </a:lnSpc>
            </a:pPr>
            <a:endParaRPr lang="zh-CN" altLang="en-US" sz="2400" b="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1" name="标题 94209"/>
          <p:cNvSpPr>
            <a:spLocks noGrp="1"/>
          </p:cNvSpPr>
          <p:nvPr>
            <p:ph type="title"/>
          </p:nvPr>
        </p:nvSpPr>
        <p:spPr>
          <a:ln/>
        </p:spPr>
        <p:txBody>
          <a:bodyPr anchor="b"/>
          <a:p>
            <a:r>
              <a:rPr lang="en-US" altLang="zh-CN" sz="4000"/>
              <a:t>1.Defining the Study’s Framework</a:t>
            </a:r>
            <a:endParaRPr lang="en-US" altLang="zh-CN" sz="4000"/>
          </a:p>
        </p:txBody>
      </p:sp>
      <p:sp>
        <p:nvSpPr>
          <p:cNvPr id="97282" name="文本占位符 94210"/>
          <p:cNvSpPr>
            <a:spLocks noGrp="1"/>
          </p:cNvSpPr>
          <p:nvPr>
            <p:ph idx="1"/>
          </p:nvPr>
        </p:nvSpPr>
        <p:spPr>
          <a:ln/>
        </p:spPr>
        <p:txBody>
          <a:bodyPr anchor="t"/>
          <a:p>
            <a:r>
              <a:rPr lang="en-US" altLang="zh-CN" b="0"/>
              <a:t>The development team should ask itself the questions </a:t>
            </a:r>
            <a:endParaRPr lang="en-US" altLang="zh-CN" b="0"/>
          </a:p>
          <a:p>
            <a:pPr lvl="1"/>
            <a:r>
              <a:rPr lang="en-US" altLang="zh-CN" b="0"/>
              <a:t>What problem is this system trying to solve, or what work is it trying to support?</a:t>
            </a:r>
            <a:endParaRPr lang="en-US" altLang="zh-CN" b="0"/>
          </a:p>
          <a:p>
            <a:pPr lvl="1"/>
            <a:r>
              <a:rPr lang="en-US" altLang="zh-CN" b="0"/>
              <a:t>What level of support will the users have—in terms of training to use this system, documentation, online help, or other resources?</a:t>
            </a:r>
            <a:r>
              <a:rPr lang="en-US" altLang="zh-CN"/>
              <a:t> </a:t>
            </a:r>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标题 95233"/>
          <p:cNvSpPr>
            <a:spLocks noGrp="1"/>
          </p:cNvSpPr>
          <p:nvPr>
            <p:ph type="title"/>
          </p:nvPr>
        </p:nvSpPr>
        <p:spPr>
          <a:ln/>
        </p:spPr>
        <p:txBody>
          <a:bodyPr anchor="b"/>
          <a:p>
            <a:r>
              <a:rPr lang="en-US" altLang="zh-CN" sz="4000"/>
              <a:t>1.Defining the Study’s Framework</a:t>
            </a:r>
            <a:endParaRPr lang="en-US" altLang="zh-CN" sz="4000"/>
          </a:p>
        </p:txBody>
      </p:sp>
      <p:sp>
        <p:nvSpPr>
          <p:cNvPr id="98306" name="文本占位符 95234"/>
          <p:cNvSpPr>
            <a:spLocks noGrp="1"/>
          </p:cNvSpPr>
          <p:nvPr>
            <p:ph idx="1"/>
          </p:nvPr>
        </p:nvSpPr>
        <p:spPr>
          <a:ln/>
        </p:spPr>
        <p:txBody>
          <a:bodyPr anchor="t"/>
          <a:p>
            <a:r>
              <a:rPr lang="en-US" altLang="zh-CN" b="0"/>
              <a:t>The development team should ask itself the questions</a:t>
            </a:r>
            <a:endParaRPr lang="en-US" altLang="zh-CN" b="0"/>
          </a:p>
          <a:p>
            <a:pPr lvl="1"/>
            <a:r>
              <a:rPr lang="en-US" altLang="zh-CN" b="0"/>
              <a:t>What types of usage do we hope to evaluate in the usability tests? Walk-up-and-use, first-time use? Users skilled in the task domain using this particular system for the first time? Exploratory use with no time pressure or goal-directed use under time pressure? Or, other aspects?</a:t>
            </a:r>
            <a:r>
              <a:rPr lang="en-US" altLang="zh-CN"/>
              <a:t> </a:t>
            </a:r>
            <a:endParaRPr lang="en-US" altLang="zh-CN" b="0"/>
          </a:p>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标题 12289"/>
          <p:cNvSpPr>
            <a:spLocks noGrp="1"/>
          </p:cNvSpPr>
          <p:nvPr>
            <p:ph type="title"/>
          </p:nvPr>
        </p:nvSpPr>
        <p:spPr>
          <a:ln/>
        </p:spPr>
        <p:txBody>
          <a:bodyPr anchor="b"/>
          <a:p>
            <a:r>
              <a:rPr lang="en-US" altLang="zh-CN" sz="4000"/>
              <a:t>1.Match the Real World</a:t>
            </a:r>
            <a:endParaRPr lang="en-US" altLang="zh-CN" sz="4000"/>
          </a:p>
        </p:txBody>
      </p:sp>
      <p:sp>
        <p:nvSpPr>
          <p:cNvPr id="13314" name="文本占位符 12290"/>
          <p:cNvSpPr>
            <a:spLocks noGrp="1"/>
          </p:cNvSpPr>
          <p:nvPr>
            <p:ph idx="1"/>
          </p:nvPr>
        </p:nvSpPr>
        <p:spPr>
          <a:ln/>
        </p:spPr>
        <p:txBody>
          <a:bodyPr anchor="t"/>
          <a:p>
            <a:r>
              <a:rPr lang="en-US" altLang="zh-CN" sz="2800" b="0"/>
              <a:t>Speak user’s language</a:t>
            </a:r>
            <a:endParaRPr lang="en-US" altLang="zh-CN" sz="2800" b="0"/>
          </a:p>
          <a:p>
            <a:r>
              <a:rPr lang="en-US" altLang="zh-CN" sz="2800" b="0"/>
              <a:t>Use common words, not techie jargon</a:t>
            </a:r>
            <a:endParaRPr lang="en-US" altLang="zh-CN" sz="2800" b="0"/>
          </a:p>
          <a:p>
            <a:pPr lvl="1"/>
            <a:r>
              <a:rPr lang="en-US" altLang="zh-CN" sz="2400" b="0"/>
              <a:t>But use domain-specific terms where appropriate</a:t>
            </a:r>
            <a:endParaRPr lang="en-US" altLang="zh-CN" sz="2400" b="0"/>
          </a:p>
          <a:p>
            <a:r>
              <a:rPr lang="en-US" altLang="zh-CN" sz="2800" b="0"/>
              <a:t>Don’t put limits on user defined names</a:t>
            </a:r>
            <a:endParaRPr lang="en-US" altLang="zh-CN" sz="2800" b="0"/>
          </a:p>
          <a:p>
            <a:r>
              <a:rPr lang="en-US" altLang="zh-CN" sz="2800" b="0"/>
              <a:t>Allow aliases/synonyms in command languages</a:t>
            </a:r>
            <a:endParaRPr lang="en-US" altLang="zh-CN" sz="2800" b="0"/>
          </a:p>
          <a:p>
            <a:endParaRPr lang="zh-CN" altLang="en-US" sz="2800" b="0"/>
          </a:p>
        </p:txBody>
      </p:sp>
      <p:grpSp>
        <p:nvGrpSpPr>
          <p:cNvPr id="13315" name="组合 12291"/>
          <p:cNvGrpSpPr/>
          <p:nvPr/>
        </p:nvGrpSpPr>
        <p:grpSpPr>
          <a:xfrm>
            <a:off x="3348038" y="4149725"/>
            <a:ext cx="3240087" cy="2565400"/>
            <a:chOff x="0" y="0"/>
            <a:chExt cx="1406" cy="1157"/>
          </a:xfrm>
        </p:grpSpPr>
        <p:pic>
          <p:nvPicPr>
            <p:cNvPr id="13316" name="图片 12292"/>
            <p:cNvPicPr>
              <a:picLocks noChangeAspect="1"/>
            </p:cNvPicPr>
            <p:nvPr/>
          </p:nvPicPr>
          <p:blipFill>
            <a:blip r:embed="rId1"/>
            <a:stretch>
              <a:fillRect/>
            </a:stretch>
          </p:blipFill>
          <p:spPr>
            <a:xfrm>
              <a:off x="0" y="0"/>
              <a:ext cx="1361" cy="1157"/>
            </a:xfrm>
            <a:prstGeom prst="rect">
              <a:avLst/>
            </a:prstGeom>
            <a:noFill/>
            <a:ln w="9525">
              <a:noFill/>
            </a:ln>
          </p:spPr>
        </p:pic>
        <p:sp>
          <p:nvSpPr>
            <p:cNvPr id="13317" name="矩形 12293"/>
            <p:cNvSpPr/>
            <p:nvPr/>
          </p:nvSpPr>
          <p:spPr>
            <a:xfrm>
              <a:off x="363" y="454"/>
              <a:ext cx="1043" cy="124"/>
            </a:xfrm>
            <a:prstGeom prst="rect">
              <a:avLst/>
            </a:prstGeom>
            <a:noFill/>
            <a:ln w="9525">
              <a:noFill/>
            </a:ln>
          </p:spPr>
          <p:txBody>
            <a:bodyPr anchor="t">
              <a:spAutoFit/>
            </a:bodyPr>
            <a:p>
              <a:r>
                <a:rPr lang="en-US" altLang="zh-CN" sz="1200" i="0">
                  <a:latin typeface="Verdana" panose="020B0604030504040204" pitchFamily="34" charset="0"/>
                  <a:ea typeface="宋体" panose="02010600030101010101" pitchFamily="2" charset="-122"/>
                </a:rPr>
                <a:t>Type mismatch</a:t>
              </a:r>
              <a:endParaRPr lang="en-US" altLang="zh-CN" sz="1200" i="0">
                <a:latin typeface="Verdana" panose="020B0604030504040204" pitchFamily="34" charset="0"/>
                <a:ea typeface="宋体" panose="02010600030101010101" pitchFamily="2" charset="-122"/>
              </a:endParaRPr>
            </a:p>
          </p:txBody>
        </p:sp>
      </p:gr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29" name="标题 96257"/>
          <p:cNvSpPr>
            <a:spLocks noGrp="1"/>
          </p:cNvSpPr>
          <p:nvPr>
            <p:ph type="title"/>
          </p:nvPr>
        </p:nvSpPr>
        <p:spPr>
          <a:ln/>
        </p:spPr>
        <p:txBody>
          <a:bodyPr anchor="b"/>
          <a:p>
            <a:r>
              <a:rPr lang="en-US" altLang="zh-CN" sz="4000"/>
              <a:t>1.Defining the Study’s Framework</a:t>
            </a:r>
            <a:endParaRPr lang="en-US" altLang="zh-CN" sz="4000"/>
          </a:p>
        </p:txBody>
      </p:sp>
      <p:sp>
        <p:nvSpPr>
          <p:cNvPr id="99330" name="文本占位符 96258"/>
          <p:cNvSpPr>
            <a:spLocks noGrp="1"/>
          </p:cNvSpPr>
          <p:nvPr>
            <p:ph idx="1"/>
          </p:nvPr>
        </p:nvSpPr>
        <p:spPr>
          <a:ln/>
        </p:spPr>
        <p:txBody>
          <a:bodyPr anchor="t"/>
          <a:p>
            <a:r>
              <a:rPr lang="en-US" altLang="zh-CN" b="0"/>
              <a:t>The development team should ask itself the questions</a:t>
            </a:r>
            <a:endParaRPr lang="en-US" altLang="zh-CN" b="0"/>
          </a:p>
          <a:p>
            <a:pPr lvl="1"/>
            <a:r>
              <a:rPr lang="en-US" altLang="zh-CN" b="0"/>
              <a:t>What usability goals do we have for this system? That 90% of users can accomplish a simple task within 3 minutes with no training? That half of the people trained in using this system will perform with less than one recoverable error per task?</a:t>
            </a:r>
            <a:r>
              <a:rPr lang="en-US" altLang="zh-CN"/>
              <a:t> </a:t>
            </a:r>
            <a:endParaRPr lang="en-US" altLang="zh-CN"/>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标题 97281"/>
          <p:cNvSpPr>
            <a:spLocks noGrp="1"/>
          </p:cNvSpPr>
          <p:nvPr>
            <p:ph type="title"/>
          </p:nvPr>
        </p:nvSpPr>
        <p:spPr>
          <a:ln/>
        </p:spPr>
        <p:txBody>
          <a:bodyPr anchor="b"/>
          <a:p>
            <a:r>
              <a:rPr lang="en-US" altLang="zh-CN"/>
              <a:t>2.Choosing What to Observe</a:t>
            </a:r>
            <a:endParaRPr lang="en-US" altLang="zh-CN"/>
          </a:p>
        </p:txBody>
      </p:sp>
      <p:sp>
        <p:nvSpPr>
          <p:cNvPr id="100354" name="文本占位符 97282"/>
          <p:cNvSpPr>
            <a:spLocks noGrp="1"/>
          </p:cNvSpPr>
          <p:nvPr>
            <p:ph idx="1"/>
          </p:nvPr>
        </p:nvSpPr>
        <p:spPr>
          <a:ln/>
        </p:spPr>
        <p:txBody>
          <a:bodyPr anchor="t"/>
          <a:p>
            <a:r>
              <a:rPr lang="en-US" altLang="zh-CN" b="0"/>
              <a:t>The choice of task is influenced by several things</a:t>
            </a:r>
            <a:endParaRPr lang="en-US" altLang="zh-CN" b="0"/>
          </a:p>
          <a:p>
            <a:pPr lvl="1"/>
            <a:r>
              <a:rPr lang="en-US" altLang="zh-CN" b="0"/>
              <a:t>The content of the tasks</a:t>
            </a:r>
            <a:endParaRPr lang="en-US" altLang="zh-CN" b="0"/>
          </a:p>
          <a:p>
            <a:pPr lvl="1"/>
            <a:r>
              <a:rPr lang="en-US" altLang="zh-CN" b="0"/>
              <a:t>The need for training to do the tasks</a:t>
            </a:r>
            <a:endParaRPr lang="en-US" altLang="zh-CN" b="0"/>
          </a:p>
          <a:p>
            <a:pPr lvl="1"/>
            <a:r>
              <a:rPr lang="en-US" altLang="zh-CN" b="0"/>
              <a:t>The duration of the tasks</a:t>
            </a:r>
            <a:endParaRPr lang="en-US" altLang="zh-CN" b="0"/>
          </a:p>
          <a:p>
            <a:pPr lvl="1"/>
            <a:r>
              <a:rPr lang="en-US" altLang="zh-CN" b="0"/>
              <a:t>The integration of the tasks</a:t>
            </a:r>
            <a:endParaRPr lang="en-US" altLang="zh-CN" b="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标题 99329"/>
          <p:cNvSpPr>
            <a:spLocks noGrp="1"/>
          </p:cNvSpPr>
          <p:nvPr>
            <p:ph type="title"/>
          </p:nvPr>
        </p:nvSpPr>
        <p:spPr>
          <a:ln/>
        </p:spPr>
        <p:txBody>
          <a:bodyPr anchor="b"/>
          <a:p>
            <a:r>
              <a:rPr lang="en-US" altLang="zh-CN" b="0"/>
              <a:t>The content of the tasks</a:t>
            </a:r>
            <a:endParaRPr lang="en-US" altLang="zh-CN" b="0"/>
          </a:p>
        </p:txBody>
      </p:sp>
      <p:sp>
        <p:nvSpPr>
          <p:cNvPr id="102402" name="文本占位符 99330"/>
          <p:cNvSpPr>
            <a:spLocks noGrp="1"/>
          </p:cNvSpPr>
          <p:nvPr>
            <p:ph idx="1"/>
          </p:nvPr>
        </p:nvSpPr>
        <p:spPr>
          <a:ln/>
        </p:spPr>
        <p:txBody>
          <a:bodyPr anchor="t"/>
          <a:p>
            <a:pPr>
              <a:lnSpc>
                <a:spcPct val="90000"/>
              </a:lnSpc>
            </a:pPr>
            <a:r>
              <a:rPr lang="en-US" altLang="zh-CN"/>
              <a:t>a similar system</a:t>
            </a:r>
            <a:endParaRPr lang="en-US" altLang="zh-CN"/>
          </a:p>
          <a:p>
            <a:pPr>
              <a:lnSpc>
                <a:spcPct val="90000"/>
              </a:lnSpc>
            </a:pPr>
            <a:r>
              <a:rPr lang="en-US" altLang="zh-CN"/>
              <a:t>include the most frequent tasks  </a:t>
            </a:r>
            <a:endParaRPr lang="en-US" altLang="zh-CN"/>
          </a:p>
          <a:p>
            <a:pPr>
              <a:lnSpc>
                <a:spcPct val="90000"/>
              </a:lnSpc>
            </a:pPr>
            <a:r>
              <a:rPr lang="en-US" altLang="zh-CN"/>
              <a:t>include tasks that cover the range of functionality of the system</a:t>
            </a:r>
            <a:endParaRPr lang="en-US" altLang="zh-CN"/>
          </a:p>
          <a:p>
            <a:pPr lvl="1">
              <a:lnSpc>
                <a:spcPct val="90000"/>
              </a:lnSpc>
            </a:pPr>
            <a:r>
              <a:rPr lang="en-US" altLang="zh-CN"/>
              <a:t>create things from scratch</a:t>
            </a:r>
            <a:endParaRPr lang="en-US" altLang="zh-CN"/>
          </a:p>
          <a:p>
            <a:pPr lvl="1">
              <a:lnSpc>
                <a:spcPct val="90000"/>
              </a:lnSpc>
            </a:pPr>
            <a:r>
              <a:rPr lang="en-US" altLang="zh-CN"/>
              <a:t> delete or modify existing things </a:t>
            </a:r>
            <a:endParaRPr lang="en-US" altLang="zh-CN"/>
          </a:p>
          <a:p>
            <a:pPr lvl="1">
              <a:lnSpc>
                <a:spcPct val="90000"/>
              </a:lnSpc>
            </a:pPr>
            <a:r>
              <a:rPr lang="en-US" altLang="zh-CN"/>
              <a:t>error-recovery tasks </a:t>
            </a:r>
            <a:endParaRPr lang="en-US" altLang="zh-CN"/>
          </a:p>
          <a:p>
            <a:pPr>
              <a:lnSpc>
                <a:spcPct val="90000"/>
              </a:lnSpc>
            </a:pPr>
            <a:r>
              <a:rPr lang="en-US" altLang="zh-CN"/>
              <a:t> very important, though possibly infrequent, tasks </a:t>
            </a:r>
            <a:endParaRPr lang="en-US" altLang="zh-CN"/>
          </a:p>
          <a:p>
            <a:pPr lvl="1">
              <a:lnSpc>
                <a:spcPct val="90000"/>
              </a:lnSpc>
            </a:pPr>
            <a:endParaRPr lang="zh-CN"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5" name="标题 100353"/>
          <p:cNvSpPr>
            <a:spLocks noGrp="1"/>
          </p:cNvSpPr>
          <p:nvPr>
            <p:ph type="title"/>
          </p:nvPr>
        </p:nvSpPr>
        <p:spPr>
          <a:ln/>
        </p:spPr>
        <p:txBody>
          <a:bodyPr anchor="b"/>
          <a:p>
            <a:r>
              <a:rPr lang="en-US" altLang="zh-CN" sz="4000" b="0"/>
              <a:t>The need for training to do the tasks</a:t>
            </a:r>
            <a:endParaRPr lang="en-US" altLang="zh-CN" sz="4000" b="0"/>
          </a:p>
        </p:txBody>
      </p:sp>
      <p:sp>
        <p:nvSpPr>
          <p:cNvPr id="103426" name="文本占位符 100354"/>
          <p:cNvSpPr>
            <a:spLocks noGrp="1"/>
          </p:cNvSpPr>
          <p:nvPr>
            <p:ph idx="1"/>
          </p:nvPr>
        </p:nvSpPr>
        <p:spPr>
          <a:ln/>
        </p:spPr>
        <p:txBody>
          <a:bodyPr anchor="t"/>
          <a:p>
            <a:r>
              <a:rPr lang="en-US" altLang="zh-CN"/>
              <a:t>The set becomes "Learn to do Task A" and "Task A," instead of just "Task A." </a:t>
            </a:r>
            <a:endParaRPr lang="en-US" altLang="zh-CN"/>
          </a:p>
          <a:p>
            <a:r>
              <a:rPr lang="en-US" altLang="zh-CN"/>
              <a:t>test training materials as well as the system </a:t>
            </a:r>
            <a:endParaRPr lang="en-US" altLang="zh-CN"/>
          </a:p>
          <a:p>
            <a:pPr lvl="1"/>
            <a:r>
              <a:rPr lang="en-US" altLang="zh-CN"/>
              <a:t>paper-based reference materials </a:t>
            </a:r>
            <a:endParaRPr lang="en-US" altLang="zh-CN"/>
          </a:p>
          <a:p>
            <a:pPr lvl="1"/>
            <a:r>
              <a:rPr lang="en-US" altLang="zh-CN"/>
              <a:t>Web pages </a:t>
            </a:r>
            <a:endParaRPr lang="en-US" altLang="zh-CN"/>
          </a:p>
          <a:p>
            <a:pPr lvl="1"/>
            <a:r>
              <a:rPr lang="en-US" altLang="zh-CN"/>
              <a:t>lectures </a:t>
            </a:r>
            <a:endParaRPr lang="en-US" altLang="zh-CN"/>
          </a:p>
          <a:p>
            <a:pPr lvl="1"/>
            <a:r>
              <a:rPr lang="en-US" altLang="zh-CN"/>
              <a:t>online tutorials </a:t>
            </a:r>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标题 101377"/>
          <p:cNvSpPr>
            <a:spLocks noGrp="1"/>
          </p:cNvSpPr>
          <p:nvPr>
            <p:ph type="title"/>
          </p:nvPr>
        </p:nvSpPr>
        <p:spPr>
          <a:ln/>
        </p:spPr>
        <p:txBody>
          <a:bodyPr anchor="b"/>
          <a:p>
            <a:r>
              <a:rPr lang="en-US" altLang="zh-CN"/>
              <a:t>The Duration of the Tasks </a:t>
            </a:r>
            <a:endParaRPr lang="en-US" altLang="zh-CN"/>
          </a:p>
        </p:txBody>
      </p:sp>
      <p:sp>
        <p:nvSpPr>
          <p:cNvPr id="104450" name="文本占位符 101378"/>
          <p:cNvSpPr>
            <a:spLocks noGrp="1"/>
          </p:cNvSpPr>
          <p:nvPr>
            <p:ph idx="1"/>
          </p:nvPr>
        </p:nvSpPr>
        <p:spPr>
          <a:ln/>
        </p:spPr>
        <p:txBody>
          <a:bodyPr anchor="t"/>
          <a:p>
            <a:r>
              <a:rPr lang="en-US" altLang="zh-CN"/>
              <a:t>Duration</a:t>
            </a:r>
            <a:endParaRPr lang="en-US" altLang="zh-CN"/>
          </a:p>
          <a:p>
            <a:pPr lvl="1"/>
            <a:r>
              <a:rPr lang="en-US" altLang="zh-CN"/>
              <a:t>No more than an hour at a time </a:t>
            </a:r>
            <a:endParaRPr lang="en-US" altLang="zh-CN"/>
          </a:p>
          <a:p>
            <a:pPr lvl="1"/>
            <a:r>
              <a:rPr lang="en-US" altLang="zh-CN"/>
              <a:t>No more than two hours on a single day</a:t>
            </a:r>
            <a:endParaRPr lang="en-US" altLang="zh-CN"/>
          </a:p>
          <a:p>
            <a:pPr lvl="1"/>
            <a:r>
              <a:rPr lang="en-US" altLang="zh-CN"/>
              <a:t>includes the training to do the task </a:t>
            </a:r>
            <a:endParaRPr lang="en-US" altLang="zh-CN"/>
          </a:p>
          <a:p>
            <a:pPr lvl="1"/>
            <a:r>
              <a:rPr lang="en-US" altLang="zh-CN"/>
              <a:t>review the training on the second day  </a:t>
            </a:r>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标题 103425"/>
          <p:cNvSpPr>
            <a:spLocks noGrp="1"/>
          </p:cNvSpPr>
          <p:nvPr>
            <p:ph type="title"/>
          </p:nvPr>
        </p:nvSpPr>
        <p:spPr>
          <a:ln/>
        </p:spPr>
        <p:txBody>
          <a:bodyPr anchor="b"/>
          <a:p>
            <a:r>
              <a:rPr lang="en-US" altLang="zh-CN"/>
              <a:t>The Integration of Small Tasks </a:t>
            </a:r>
            <a:endParaRPr lang="en-US" altLang="zh-CN"/>
          </a:p>
        </p:txBody>
      </p:sp>
      <p:sp>
        <p:nvSpPr>
          <p:cNvPr id="106498" name="文本占位符 103426"/>
          <p:cNvSpPr>
            <a:spLocks noGrp="1"/>
          </p:cNvSpPr>
          <p:nvPr>
            <p:ph idx="1"/>
          </p:nvPr>
        </p:nvSpPr>
        <p:spPr>
          <a:ln/>
        </p:spPr>
        <p:txBody>
          <a:bodyPr anchor="t"/>
          <a:p>
            <a:r>
              <a:rPr lang="en-US" altLang="zh-CN"/>
              <a:t>tasks in the test suite that are long enough</a:t>
            </a:r>
            <a:endParaRPr lang="en-US" altLang="zh-CN"/>
          </a:p>
          <a:p>
            <a:r>
              <a:rPr lang="en-US" altLang="zh-CN"/>
              <a:t>test the integration of your system with other systems they might use  </a:t>
            </a:r>
            <a:endParaRPr lang="en-US" altLang="zh-CN"/>
          </a:p>
        </p:txBody>
      </p:sp>
      <p:pic>
        <p:nvPicPr>
          <p:cNvPr id="106499" name="图片 103427" descr="birdsnest"/>
          <p:cNvPicPr>
            <a:picLocks noChangeAspect="1"/>
          </p:cNvPicPr>
          <p:nvPr/>
        </p:nvPicPr>
        <p:blipFill>
          <a:blip r:embed="rId1"/>
          <a:stretch>
            <a:fillRect/>
          </a:stretch>
        </p:blipFill>
        <p:spPr>
          <a:xfrm>
            <a:off x="1979613" y="4221163"/>
            <a:ext cx="5111750" cy="2160587"/>
          </a:xfrm>
          <a:prstGeom prst="rect">
            <a:avLst/>
          </a:prstGeom>
          <a:noFill/>
          <a:ln w="9525">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1" name="标题 104449"/>
          <p:cNvSpPr>
            <a:spLocks noGrp="1"/>
          </p:cNvSpPr>
          <p:nvPr>
            <p:ph type="title"/>
          </p:nvPr>
        </p:nvSpPr>
        <p:spPr>
          <a:ln/>
        </p:spPr>
        <p:txBody>
          <a:bodyPr anchor="b"/>
          <a:p>
            <a:r>
              <a:rPr lang="en-US" altLang="zh-CN"/>
              <a:t>3.Preparing for the Observation </a:t>
            </a:r>
            <a:endParaRPr lang="en-US" altLang="zh-CN"/>
          </a:p>
        </p:txBody>
      </p:sp>
      <p:sp>
        <p:nvSpPr>
          <p:cNvPr id="107522" name="文本占位符 104450"/>
          <p:cNvSpPr>
            <a:spLocks noGrp="1"/>
          </p:cNvSpPr>
          <p:nvPr>
            <p:ph idx="1"/>
          </p:nvPr>
        </p:nvSpPr>
        <p:spPr>
          <a:ln/>
        </p:spPr>
        <p:txBody>
          <a:bodyPr anchor="t"/>
          <a:p>
            <a:r>
              <a:rPr lang="en-US" altLang="zh-CN" b="0"/>
              <a:t>Preparations before running any actual think-aloud sessions</a:t>
            </a:r>
            <a:endParaRPr lang="en-US" altLang="zh-CN" b="0"/>
          </a:p>
          <a:p>
            <a:pPr lvl="1"/>
            <a:r>
              <a:rPr lang="en-US" altLang="zh-CN" b="0"/>
              <a:t>Setting up a realistic situation for data collection </a:t>
            </a:r>
            <a:endParaRPr lang="en-US" altLang="zh-CN" b="0"/>
          </a:p>
          <a:p>
            <a:pPr lvl="1"/>
            <a:r>
              <a:rPr lang="en-US" altLang="zh-CN" b="0"/>
              <a:t>Writing up the task scenarios </a:t>
            </a:r>
            <a:endParaRPr lang="en-US" altLang="zh-CN" b="0"/>
          </a:p>
          <a:p>
            <a:pPr lvl="1"/>
            <a:r>
              <a:rPr lang="en-US" altLang="zh-CN" b="0"/>
              <a:t>Practicing the session </a:t>
            </a:r>
            <a:endParaRPr lang="en-US" altLang="zh-CN" b="0"/>
          </a:p>
          <a:p>
            <a:pPr lvl="1"/>
            <a:r>
              <a:rPr lang="en-US" altLang="zh-CN" b="0"/>
              <a:t>Recruiting users </a:t>
            </a:r>
            <a:endParaRPr lang="en-US" altLang="zh-CN" b="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标题 105473"/>
          <p:cNvSpPr>
            <a:spLocks noGrp="1"/>
          </p:cNvSpPr>
          <p:nvPr>
            <p:ph type="title"/>
          </p:nvPr>
        </p:nvSpPr>
        <p:spPr>
          <a:ln/>
        </p:spPr>
        <p:txBody>
          <a:bodyPr anchor="b"/>
          <a:p>
            <a:r>
              <a:rPr lang="en-US" altLang="zh-CN" sz="4000" b="0"/>
              <a:t>Setting up a realistic situation for data collection</a:t>
            </a:r>
            <a:endParaRPr lang="en-US" altLang="zh-CN" sz="4000" b="0"/>
          </a:p>
        </p:txBody>
      </p:sp>
      <p:sp>
        <p:nvSpPr>
          <p:cNvPr id="108546" name="文本占位符 105474"/>
          <p:cNvSpPr>
            <a:spLocks noGrp="1"/>
          </p:cNvSpPr>
          <p:nvPr>
            <p:ph idx="1"/>
          </p:nvPr>
        </p:nvSpPr>
        <p:spPr>
          <a:ln/>
        </p:spPr>
        <p:txBody>
          <a:bodyPr anchor="t"/>
          <a:p>
            <a:r>
              <a:rPr lang="en-US" altLang="zh-CN"/>
              <a:t>This situation will differ depending on the system you are testing. </a:t>
            </a:r>
            <a:endParaRPr lang="en-US" altLang="zh-CN"/>
          </a:p>
          <a:p>
            <a:pPr lvl="1"/>
            <a:r>
              <a:rPr lang="en-US" altLang="zh-CN"/>
              <a:t>desktop system for a PC ---an office-like set-up </a:t>
            </a:r>
            <a:endParaRPr lang="en-US" altLang="zh-CN"/>
          </a:p>
          <a:p>
            <a:pPr lvl="1"/>
            <a:r>
              <a:rPr lang="en-US" altLang="zh-CN"/>
              <a:t>PDA ---almost anywhere </a:t>
            </a:r>
            <a:endParaRPr lang="en-US" altLang="zh-CN"/>
          </a:p>
          <a:p>
            <a:pPr lvl="1"/>
            <a:r>
              <a:rPr lang="en-US" altLang="zh-CN"/>
              <a:t>Navigation devices to be placed in cars ---driving  or in driving simulators </a:t>
            </a:r>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69" name="标题 106497"/>
          <p:cNvSpPr>
            <a:spLocks noGrp="1"/>
          </p:cNvSpPr>
          <p:nvPr>
            <p:ph type="title"/>
          </p:nvPr>
        </p:nvSpPr>
        <p:spPr>
          <a:ln/>
        </p:spPr>
        <p:txBody>
          <a:bodyPr anchor="b"/>
          <a:p>
            <a:r>
              <a:rPr lang="en-US" altLang="zh-CN" b="0"/>
              <a:t>Writing up the task scenarios</a:t>
            </a:r>
            <a:endParaRPr lang="en-US" altLang="zh-CN" b="0"/>
          </a:p>
        </p:txBody>
      </p:sp>
      <p:sp>
        <p:nvSpPr>
          <p:cNvPr id="109570" name="文本占位符 106498"/>
          <p:cNvSpPr>
            <a:spLocks noGrp="1"/>
          </p:cNvSpPr>
          <p:nvPr>
            <p:ph idx="1"/>
          </p:nvPr>
        </p:nvSpPr>
        <p:spPr>
          <a:ln/>
        </p:spPr>
        <p:txBody>
          <a:bodyPr anchor="t"/>
          <a:p>
            <a:r>
              <a:rPr lang="en-US" altLang="zh-CN"/>
              <a:t>on a separate sheet of paper </a:t>
            </a:r>
            <a:endParaRPr lang="en-US" altLang="zh-CN"/>
          </a:p>
          <a:p>
            <a:r>
              <a:rPr lang="en-US" altLang="zh-CN"/>
              <a:t>one task at a time </a:t>
            </a:r>
            <a:endParaRPr lang="en-US" altLang="zh-CN"/>
          </a:p>
          <a:p>
            <a:r>
              <a:rPr lang="en-US" altLang="zh-CN"/>
              <a:t>purely verbal </a:t>
            </a:r>
            <a:endParaRPr lang="en-US" altLang="zh-CN"/>
          </a:p>
          <a:p>
            <a:r>
              <a:rPr lang="en-US" altLang="zh-CN"/>
              <a:t>include pictures or diagrams </a:t>
            </a:r>
            <a:endParaRPr lang="en-US" altLang="zh-CN"/>
          </a:p>
          <a:p>
            <a:r>
              <a:rPr lang="en-US" altLang="zh-CN"/>
              <a:t>links the tasks in the series into a meaningful narrative </a:t>
            </a:r>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标题 107521"/>
          <p:cNvSpPr>
            <a:spLocks noGrp="1"/>
          </p:cNvSpPr>
          <p:nvPr>
            <p:ph type="title"/>
          </p:nvPr>
        </p:nvSpPr>
        <p:spPr>
          <a:ln/>
        </p:spPr>
        <p:txBody>
          <a:bodyPr anchor="b"/>
          <a:p>
            <a:r>
              <a:rPr lang="en-US" altLang="zh-CN" b="0"/>
              <a:t>Practicing the session </a:t>
            </a:r>
            <a:endParaRPr lang="en-US" altLang="zh-CN" b="0"/>
          </a:p>
        </p:txBody>
      </p:sp>
      <p:sp>
        <p:nvSpPr>
          <p:cNvPr id="110594" name="文本占位符 107522"/>
          <p:cNvSpPr>
            <a:spLocks noGrp="1"/>
          </p:cNvSpPr>
          <p:nvPr>
            <p:ph idx="1"/>
          </p:nvPr>
        </p:nvSpPr>
        <p:spPr>
          <a:ln/>
        </p:spPr>
        <p:txBody>
          <a:bodyPr anchor="t"/>
          <a:p>
            <a:r>
              <a:rPr lang="en-US" altLang="zh-CN" sz="2800"/>
              <a:t>Do not underestimate the difficulty </a:t>
            </a:r>
            <a:endParaRPr lang="en-US" altLang="zh-CN" sz="2800"/>
          </a:p>
          <a:p>
            <a:pPr lvl="1"/>
            <a:r>
              <a:rPr lang="en-US" altLang="zh-CN" sz="2400"/>
              <a:t>hardware and software </a:t>
            </a:r>
            <a:endParaRPr lang="en-US" altLang="zh-CN" sz="2400"/>
          </a:p>
          <a:p>
            <a:pPr lvl="1"/>
            <a:r>
              <a:rPr lang="en-US" altLang="zh-CN" sz="2400"/>
              <a:t>instructions must be clear </a:t>
            </a:r>
            <a:endParaRPr lang="en-US" altLang="zh-CN" sz="2400"/>
          </a:p>
          <a:p>
            <a:pPr lvl="1"/>
            <a:r>
              <a:rPr lang="en-US" altLang="zh-CN" sz="2400"/>
              <a:t>data-capture equipment must work </a:t>
            </a:r>
            <a:endParaRPr lang="en-US" altLang="zh-CN" sz="2400"/>
          </a:p>
          <a:p>
            <a:r>
              <a:rPr lang="en-US" altLang="zh-CN" sz="2800"/>
              <a:t>preparatory phase of the testing</a:t>
            </a:r>
            <a:endParaRPr lang="en-US" altLang="zh-CN" sz="2800"/>
          </a:p>
          <a:p>
            <a:pPr lvl="1"/>
            <a:r>
              <a:rPr lang="en-US" altLang="zh-CN" sz="2400"/>
              <a:t>Practice first with yourself </a:t>
            </a:r>
            <a:endParaRPr lang="en-US" altLang="zh-CN" sz="2400"/>
          </a:p>
          <a:p>
            <a:pPr lvl="1"/>
            <a:r>
              <a:rPr lang="en-US" altLang="zh-CN" sz="2400"/>
              <a:t>Practice next with a friend </a:t>
            </a:r>
            <a:endParaRPr lang="en-US" altLang="zh-CN" sz="2400"/>
          </a:p>
          <a:p>
            <a:pPr lvl="1"/>
            <a:r>
              <a:rPr lang="en-US" altLang="zh-CN" sz="2400"/>
              <a:t>Practice finally with someone who has a similar background to the users you will be using in your study  </a:t>
            </a:r>
            <a:endParaRPr lang="en-US" altLang="zh-CN" sz="2400"/>
          </a:p>
        </p:txBody>
      </p:sp>
    </p:spTree>
  </p:cSld>
  <p:clrMapOvr>
    <a:masterClrMapping/>
  </p:clrMapOvr>
</p:sld>
</file>

<file path=ppt/tags/tag1.xml><?xml version="1.0" encoding="utf-8"?>
<p:tagLst xmlns:p="http://schemas.openxmlformats.org/presentationml/2006/main">
  <p:tag name="KSO_WM_DOC_GUID" val="{af0698e4-fa7a-4ff5-9725-02be7f57393d}"/>
</p:tagLst>
</file>

<file path=ppt/theme/theme1.xml><?xml version="1.0" encoding="utf-8"?>
<a:theme xmlns:a="http://schemas.openxmlformats.org/drawingml/2006/main" name="Level">
  <a:themeElements>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fontScheme name="">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99FF99"/>
        </a:dk2>
        <a:lt2>
          <a:srgbClr val="006699"/>
        </a:lt2>
        <a:accent1>
          <a:srgbClr val="00CC99"/>
        </a:accent1>
        <a:accent2>
          <a:srgbClr val="009999"/>
        </a:accent2>
        <a:accent3>
          <a:srgbClr val="AAAAAA"/>
        </a:accent3>
        <a:accent4>
          <a:srgbClr val="DCDCDC"/>
        </a:accent4>
        <a:accent5>
          <a:srgbClr val="AAE2CA"/>
        </a:accent5>
        <a:accent6>
          <a:srgbClr val="008989"/>
        </a:accent6>
        <a:hlink>
          <a:srgbClr val="0066FF"/>
        </a:hlink>
        <a:folHlink>
          <a:srgbClr val="989CBA"/>
        </a:folHlink>
      </a:clrScheme>
      <a:clrMap bg1="lt1" tx1="dk1" bg2="lt2" tx2="dk2" accent1="accent1" accent2="accent2" accent3="accent3" accent4="accent4" accent5="accent5" accent6="accent6" hlink="hlink" folHlink="folHlink"/>
    </a:extraClrScheme>
    <a:extraClrScheme>
      <a:clrScheme name="">
        <a:dk1>
          <a:srgbClr val="FFFFFF"/>
        </a:dk1>
        <a:lt1>
          <a:srgbClr val="5C271E"/>
        </a:lt1>
        <a:dk2>
          <a:srgbClr val="FFDD89"/>
        </a:dk2>
        <a:lt2>
          <a:srgbClr val="808000"/>
        </a:lt2>
        <a:accent1>
          <a:srgbClr val="CC6600"/>
        </a:accent1>
        <a:accent2>
          <a:srgbClr val="CC9900"/>
        </a:accent2>
        <a:accent3>
          <a:srgbClr val="B6ABAA"/>
        </a:accent3>
        <a:accent4>
          <a:srgbClr val="DCDCDC"/>
        </a:accent4>
        <a:accent5>
          <a:srgbClr val="E2B9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330000"/>
        </a:lt1>
        <a:dk2>
          <a:srgbClr val="CC9900"/>
        </a:dk2>
        <a:lt2>
          <a:srgbClr val="763B00"/>
        </a:lt2>
        <a:accent1>
          <a:srgbClr val="FFCC00"/>
        </a:accent1>
        <a:accent2>
          <a:srgbClr val="CC3300"/>
        </a:accent2>
        <a:accent3>
          <a:srgbClr val="ADAAAA"/>
        </a:accent3>
        <a:accent4>
          <a:srgbClr val="DCDCDC"/>
        </a:accent4>
        <a:accent5>
          <a:srgbClr val="FFE2AA"/>
        </a:accent5>
        <a:accent6>
          <a:srgbClr val="B72D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FFFFFF"/>
        </a:dk1>
        <a:lt1>
          <a:srgbClr val="51255D"/>
        </a:lt1>
        <a:dk2>
          <a:srgbClr val="FFFFCC"/>
        </a:dk2>
        <a:lt2>
          <a:srgbClr val="6D3696"/>
        </a:lt2>
        <a:accent1>
          <a:srgbClr val="666699"/>
        </a:accent1>
        <a:accent2>
          <a:srgbClr val="800080"/>
        </a:accent2>
        <a:accent3>
          <a:srgbClr val="B3ABB6"/>
        </a:accent3>
        <a:accent4>
          <a:srgbClr val="DCDCDC"/>
        </a:accent4>
        <a:accent5>
          <a:srgbClr val="B9B9CA"/>
        </a:accent5>
        <a:accent6>
          <a:srgbClr val="720072"/>
        </a:accent6>
        <a:hlink>
          <a:srgbClr val="CCCC00"/>
        </a:hlink>
        <a:folHlink>
          <a:srgbClr val="A3A274"/>
        </a:folHlink>
      </a:clrScheme>
      <a:clrMap bg1="lt1" tx1="dk1" bg2="lt2" tx2="dk2" accent1="accent1" accent2="accent2" accent3="accent3" accent4="accent4" accent5="accent5" accent6="accent6" hlink="hlink" folHlink="folHlink"/>
    </a:extraClrScheme>
    <a:extraClrScheme>
      <a:clrScheme name="">
        <a:dk1>
          <a:srgbClr val="FFFFFF"/>
        </a:dk1>
        <a:lt1>
          <a:srgbClr val="4A553B"/>
        </a:lt1>
        <a:dk2>
          <a:srgbClr val="FFBF1F"/>
        </a:dk2>
        <a:lt2>
          <a:srgbClr val="CC6600"/>
        </a:lt2>
        <a:accent1>
          <a:srgbClr val="FFCC00"/>
        </a:accent1>
        <a:accent2>
          <a:srgbClr val="CC9900"/>
        </a:accent2>
        <a:accent3>
          <a:srgbClr val="B2B4AF"/>
        </a:accent3>
        <a:accent4>
          <a:srgbClr val="DCDCDC"/>
        </a:accent4>
        <a:accent5>
          <a:srgbClr val="FFE2AA"/>
        </a:accent5>
        <a:accent6>
          <a:srgbClr val="B78900"/>
        </a:accent6>
        <a:hlink>
          <a:srgbClr val="669900"/>
        </a:hlink>
        <a:folHlink>
          <a:srgbClr val="A3A274"/>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5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75B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7B75B"/>
        </a:accent6>
        <a:hlink>
          <a:srgbClr val="FFCC00"/>
        </a:hlink>
        <a:folHlink>
          <a:srgbClr val="CC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FF0000"/>
        </a:dk2>
        <a:lt2>
          <a:srgbClr val="0000FF"/>
        </a:lt2>
        <a:accent1>
          <a:srgbClr val="99CCFF"/>
        </a:accent1>
        <a:accent2>
          <a:srgbClr val="33CC33"/>
        </a:accent2>
        <a:accent3>
          <a:srgbClr val="FFFFFF"/>
        </a:accent3>
        <a:accent4>
          <a:srgbClr val="000000"/>
        </a:accent4>
        <a:accent5>
          <a:srgbClr val="CAE2FF"/>
        </a:accent5>
        <a:accent6>
          <a:srgbClr val="2DB72D"/>
        </a:accent6>
        <a:hlink>
          <a:srgbClr val="FF0000"/>
        </a:hlink>
        <a:folHlink>
          <a:srgbClr val="CC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Level</Template>
  <TotalTime>0</TotalTime>
  <Words>31169</Words>
  <Application>WPS 演示</Application>
  <PresentationFormat>在屏幕上显示</PresentationFormat>
  <Paragraphs>1012</Paragraphs>
  <Slides>129</Slides>
  <Notes>7</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6</vt:i4>
      </vt:variant>
      <vt:variant>
        <vt:lpstr>幻灯片标题</vt:lpstr>
      </vt:variant>
      <vt:variant>
        <vt:i4>129</vt:i4>
      </vt:variant>
    </vt:vector>
  </HeadingPairs>
  <TitlesOfParts>
    <vt:vector size="154" baseType="lpstr">
      <vt:lpstr>Arial</vt:lpstr>
      <vt:lpstr>宋体</vt:lpstr>
      <vt:lpstr>Wingdings</vt:lpstr>
      <vt:lpstr>Times New Roman</vt:lpstr>
      <vt:lpstr>黑体</vt:lpstr>
      <vt:lpstr>Verdana</vt:lpstr>
      <vt:lpstr>Impact</vt:lpstr>
      <vt:lpstr>Trebuchet MS</vt:lpstr>
      <vt:lpstr>Comic Sans MS</vt:lpstr>
      <vt:lpstr>Tempus Sans ITC</vt:lpstr>
      <vt:lpstr>Segoe Print</vt:lpstr>
      <vt:lpstr>Arial Unicode MS</vt:lpstr>
      <vt:lpstr>GungsuhChe</vt:lpstr>
      <vt:lpstr>Malgun Gothic</vt:lpstr>
      <vt:lpstr>Times</vt:lpstr>
      <vt:lpstr>Algerian</vt:lpstr>
      <vt:lpstr>微软雅黑</vt:lpstr>
      <vt:lpstr>Arial Unicode MS</vt:lpstr>
      <vt:lpstr>Level</vt:lpstr>
      <vt:lpstr>Paint.Picture</vt:lpstr>
      <vt:lpstr>Paint.Picture</vt:lpstr>
      <vt:lpstr>Paint.Picture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family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wcnyjb</dc:creator>
  <cp:lastModifiedBy>hmmwcn</cp:lastModifiedBy>
  <cp:revision>208</cp:revision>
  <dcterms:created xsi:type="dcterms:W3CDTF">2007-08-27T00:57:41Z</dcterms:created>
  <dcterms:modified xsi:type="dcterms:W3CDTF">2020-02-17T12:31:06Z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2052-11.1.0.9339</vt:lpwstr>
  </property>
</Properties>
</file>