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416" r:id="rId2"/>
    <p:sldId id="474" r:id="rId3"/>
    <p:sldId id="475" r:id="rId4"/>
    <p:sldId id="477" r:id="rId5"/>
    <p:sldId id="476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523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500" r:id="rId28"/>
    <p:sldId id="501" r:id="rId29"/>
    <p:sldId id="502" r:id="rId30"/>
    <p:sldId id="503" r:id="rId31"/>
    <p:sldId id="504" r:id="rId32"/>
    <p:sldId id="505" r:id="rId33"/>
    <p:sldId id="524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414" r:id="rId43"/>
    <p:sldId id="415" r:id="rId44"/>
    <p:sldId id="473" r:id="rId45"/>
  </p:sldIdLst>
  <p:sldSz cx="9144000" cy="6858000" type="screen4x3"/>
  <p:notesSz cx="6854825" cy="97504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66"/>
    <a:srgbClr val="BDDEFF"/>
    <a:srgbClr val="3399FF"/>
    <a:srgbClr val="0066FF"/>
    <a:srgbClr val="68FEFE"/>
    <a:srgbClr val="78EEEE"/>
    <a:srgbClr val="A0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85249" autoAdjust="0"/>
  </p:normalViewPr>
  <p:slideViewPr>
    <p:cSldViewPr>
      <p:cViewPr varScale="1">
        <p:scale>
          <a:sx n="114" d="100"/>
          <a:sy n="114" d="100"/>
        </p:scale>
        <p:origin x="16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>
            <a:extLst>
              <a:ext uri="{FF2B5EF4-FFF2-40B4-BE49-F238E27FC236}">
                <a16:creationId xmlns:a16="http://schemas.microsoft.com/office/drawing/2014/main" id="{D7FBC514-DB1D-7959-CD0E-64CAE83D85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79" name="Rectangle 3">
            <a:extLst>
              <a:ext uri="{FF2B5EF4-FFF2-40B4-BE49-F238E27FC236}">
                <a16:creationId xmlns:a16="http://schemas.microsoft.com/office/drawing/2014/main" id="{1E1C0E6C-A3D2-10C5-7CB6-185C12FB10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0" name="Rectangle 4">
            <a:extLst>
              <a:ext uri="{FF2B5EF4-FFF2-40B4-BE49-F238E27FC236}">
                <a16:creationId xmlns:a16="http://schemas.microsoft.com/office/drawing/2014/main" id="{037ECF5A-0775-4C98-A071-546A97B105B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2581" name="Rectangle 5">
            <a:extLst>
              <a:ext uri="{FF2B5EF4-FFF2-40B4-BE49-F238E27FC236}">
                <a16:creationId xmlns:a16="http://schemas.microsoft.com/office/drawing/2014/main" id="{E9DCACCB-167D-CD44-2AE8-234EA2C276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397D11C-CD11-4C23-A66E-D3755EAEB4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DE17906-B772-894A-8EC8-240DFA30EF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822E6F3-DCBE-D3C7-515E-80651D0F37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3395003-907B-9B03-4548-F1BEC1ABF2F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0EA18EF-1A01-FD9E-3C54-CB880109E0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DD1A227-3B9A-8963-04E0-80928B6DBA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E190573-B328-F4BB-C1A4-7C37DF10C0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B4566B61-FA35-40FB-ABB7-5F484A1921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D37F43-E615-86AF-D088-A8BE1C9EC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6420CC0-4083-4163-AC2C-43AECE2428D6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8E22555-A3A8-2DE0-2CE4-272F8DB801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DD30AE4-4482-E520-7BD5-390542CC1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630738"/>
            <a:ext cx="5026025" cy="438785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E12BF2C-663E-A2A8-9DA3-D70B6E7CD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A29EAD7-BE86-4D4F-86E2-1F0BD8041391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0010B62-0CFC-8FB4-C03F-74B929DF1A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6AFBD6D-EC88-EECA-D00C-5534DDD4A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B5CFEDD-6821-4067-2657-79025797E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83583CE-4833-474A-B2B5-8D4A80DB8919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2606662-3C0A-E8C5-C874-7955255E3B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8DB3CBF-FC1A-A7F6-23B2-322E51E1C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557900E-1905-1701-8BD8-1F3269447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5C378FC-ADFB-4B02-BACC-6017552AD039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7EC99D4-D3D1-33DB-D656-B240F2B81C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9B7A8D6-68DE-F0AE-C904-8A86E4DF9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4B74257-6A57-2F7F-81A5-5BBE5E645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0409D95-0A94-4526-B341-F22F04E8E26C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39F1370-BF3F-13AA-3176-2D72481DD0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0F7EE45-79A7-075D-3AC1-CE6C67F95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872C10C-E129-FFF0-4B73-F1F773598A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D18F40A-0278-4128-B15F-292C605A3E05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658745D-C31D-3B86-C636-31EFD47734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EB29746-90F3-347D-797D-39B77B83A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107A9E7-1EC3-60ED-59E3-083A2EB06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0DBF543-025B-4DF9-A524-71E343630650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E552EA1-3472-7243-20B6-C3B6523E61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68681AE-0EED-823C-5E1B-88488A38F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38F6199-9380-34F6-A043-98088500D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67C60E4-2BA9-42A7-AD67-AE401F5569ED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30A72F8-CDD5-E344-9A23-5316F6128D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F94A42D-BF19-5AF0-586C-5D7CA0AE1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DEAA03F-B9E7-9E47-9C99-8FBA36A1F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F103D84-C331-4087-8FC7-EC93ACB0CA4E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B7D56D8-C4FD-7605-B18F-352472439D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3F1DA0F-9417-D2AA-E32D-83E352947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CDCE08E-1229-9504-3521-0C43370E7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16D61CF-3AC4-49DB-8CBC-51CAD333E03E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8C3433F-E13D-6CCF-E94F-32AFA9F052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B2B6A5A-E42E-84B9-076C-13EC91517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C97D503-5D91-9B90-7CD2-8E576A567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5FEF760-AC57-4481-AE31-A2F8771A2EAE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4D420C8-89FB-30FC-E918-1F8FEEECE2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BD2765C-AB9C-70B6-8760-9ECD169BE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4E72DAB-C786-AF65-509B-2DD480394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A6E8F96-C753-4A35-B1DF-35BB0A546DD3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08D1D7B-5269-70D2-7B77-C0181930C5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5E544FC-83FF-64AC-288F-FE0253D17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BE3BBC2-5D04-F7E9-DBE3-41114F76E0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5E693AF-2D8E-4784-AF12-B9CEB221DA30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F4C09CA-ADD4-33E4-4B71-77F734367D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BB1E07D-958E-8722-87A4-5B5ADA869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A7F289D-394C-3E52-38AC-BA1F83EE1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929AB882-F1BE-4CC2-9AC1-FA11C4D5A174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C099FE9-5440-95F8-BD9F-CB3CF8466E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E1D17E1-ADF9-52E5-5C43-C7DC4892A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290C597-1012-2585-90C3-65FC9A1A9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8A3A6008-9F68-49F0-8944-748BC1960CBA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A62B09D-28D9-8538-D369-0716E931C2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E8FCD39-6CCF-C303-1CC7-F640795EC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B635AF0-A684-7A4C-238F-784E50BF46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8D85E8A-3E3B-47E1-BF25-D2EA3502CD32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2210B91-6EEF-90A3-B1AD-EB4E47524A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267A18A-8175-1D4F-886C-717F87ACA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3654883-B13B-1DD7-876D-B9562FD68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026FE10-B5FF-4118-A930-E5797045F5CD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DEAF348-4EC7-AA2F-F607-0D45D88865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09BFDED-A699-5437-EFAA-5DF8986CE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070CADA-8112-B80B-F920-AB1E45557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C33F96C-62C2-44F5-9B6E-DB1ACECCC415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722A4A1-2C96-DAD2-966E-1C57FDC4DC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A4620DA-C5BD-E4F4-6FDD-ECE6A67D3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B77CE57-33AD-5D5C-21DD-A01078EBB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2D09F38-3190-46A5-B571-DF77846876B9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191102-FFA7-E402-BFDD-37ABCC630C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6B08053-EFBA-9BB4-21B2-F6589A45E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41A5731-79F8-4236-2C1C-B6B09B692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6AE9A33-52BD-43A8-A713-0582F8776093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CBE572C-8C33-829F-DF6F-F1636C084C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BEBD2A0F-AC11-B0A2-F13A-ECC4D03ED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E81628CC-5177-4203-720E-7A52118F6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F128622-1B88-413B-B8C1-DBCEC6AB4586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9C7D742-2B00-D8E8-A732-830C1980C6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245BFA6-E53F-E137-37A6-AC72F1B07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D05D379-A4B7-5A34-C110-D15E5C16D5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49912EE-CE1D-4852-A233-348B8E3E9944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0493350-ABCB-0283-31BE-629FA27B03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5B5E8D6-6038-BC11-3551-147D98D1E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D5192E0-BD6D-BE04-6A3A-C527A6C81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C884A93D-9A5C-40B8-9F33-13B96209C2EE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1856AB7-84F5-4CDA-6B2A-82312C7691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333350C-34DE-E1ED-9D07-A7AF42918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FBB04E3-4F96-1493-FF8D-03A0E6B85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2D609E9-11D8-49AB-93B0-70DB07EF9EAB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166C2D4-57F4-27CF-8E7A-9A2DA21853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5106229-79F4-A9AB-8942-5A2F54665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7B9F8ED-6AB2-BDD7-6811-C3A0DF43FB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42C17C8-72E3-4BA8-BD7C-763FEC95C77A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F32358C-4CC0-AFAA-E847-D286BB809D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17693D2-A4DA-74A8-09D3-94A53D3477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B776FC4-34BE-7169-076A-15AB39D7C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4B95D57-950B-463B-84B8-D5B52FDA0A5E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361A0CA-4373-7BFD-F886-3B45ACB236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575E44-033B-3636-F30F-056CFE2E7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B70823F4-1D2F-27EA-96E4-C92A33372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72AEC29-3040-431D-80F9-CDDE58546D4C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1790808-F746-0C68-44DC-DD8F31ED6D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28C6618-4694-15A9-C664-E1133F244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5D0343C-B007-7D44-F7BC-74A20103B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C02FCED-BFC6-4B8E-923E-E39C37851686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9ED9167-4771-4252-5D40-C4D1FB4C83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E00233B-EEBB-75A5-39BD-4BDD13960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F90DBB5C-3694-8312-E1B4-F0622BDB5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2CFCAF8-A2A8-4647-8A54-89FF16C593E4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B9692BA-FC78-D901-B928-E4A6F6DD94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81340D5-D89D-4AA6-1483-990CE059B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D84E0E47-5377-3015-F656-F530F59DA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D8DCEBE4-75EB-4317-AF15-1DA37EF7DE8C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68FA881-E05F-BA5F-1128-4DD2551E5A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D05BE4C-34A0-9B16-1448-4032E9910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C626D7F-09B4-F302-10D2-6497CA4EC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7B4A456-24A6-4AD4-9DA5-41077F554109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397F902-0E64-12FA-B8E9-E44CA6DEF4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51E2A2E-8B32-D55E-86FA-F0C9E26D4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FF6D5CC9-5B41-5AFA-65FA-95AE27193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010DDE5-E4FD-4E55-9485-7C231B7A7C71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84E6858-4F45-EC97-8C49-F9CA557073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7475B76-A1A4-B485-80BF-447AADC89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27E3235-E054-410B-F1E9-37EE20B39C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4CCFEA9-1B2A-44A7-9FD3-20FEABE94E79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8F0346C-2457-BA74-BB8D-437688F85F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0CB1715-7EF5-FDDB-FA95-88E57F4C6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2A3DDE3-05C2-432A-7674-6CDA0042E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FF6A6C2-5988-4577-9E60-BEEED04465A8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0013AC0-5075-5427-3299-7ABB765C49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2FBC0B6-3B96-A2E4-D0FB-1FFBD4E6D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F6835DE-ABD2-CAB6-6600-88399E0D9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840BA2B-CC7B-4FB9-8BF5-5D0AD1478B2F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3661F71-57C9-0DA1-FC77-3CC0A2BE8F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636C395-A197-1739-76F6-179EEAD29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370C85D-7F0B-2E26-897E-17F7AA76A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2C2F8FB-1E95-4268-A865-0DD249D316AD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C13B6E9-3726-02B2-96DB-969A2FD041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C013A1E-8763-901D-775F-26B7AC438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F385E728-0BC4-3E94-E705-5F33A725C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8BF67B0-ED0D-4BDC-BA4E-79910AE2CC98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F5E1853-A800-7749-F01C-3D9F4E0058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E6A4413-7801-E722-7353-41C173B50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EFE2B966-77D9-B2D8-2E2A-05DA9E350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20FCA6D7-6D87-4F44-8F7A-47E591D00FE8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B384CFE-B1CF-459F-9817-F388A09415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8774B9E-48B9-308C-D203-31C2869C6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8F4D7871-687E-1633-F31F-DD811C5284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F909CE0-52A7-4CDE-B538-67040882D2E6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2E69059-18CD-2511-2BDB-03EC0CEC00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2A6BF3C0-9D62-0058-4257-4C686DD26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630738"/>
            <a:ext cx="5026025" cy="438785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A22C45C-5CEE-5F37-6AC6-D57B662356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6813946-606A-4351-88CE-01087CF9E0EB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3036F91-7D63-4BE9-0A8C-5B45514842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322F479-B38C-1F27-8840-385B67617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6BC928A-E5F3-92EB-A667-A8B2543A0E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1D88B24-803F-43F8-8B84-95249B168497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0B591A7-6522-2E40-0F9E-C1F8286584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BE4D032-F596-BCC6-95A3-0E936FDF8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SELECT EMPNO, salary,CAST(SALARY AS INTEGER) </a:t>
            </a:r>
          </a:p>
          <a:p>
            <a:pPr eaLnBrk="1" hangingPunct="1"/>
            <a:r>
              <a:rPr lang="en-US" altLang="zh-CN"/>
              <a:t>FROM EMPLOYEE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select cast('1988-05-12' as date)</a:t>
            </a:r>
          </a:p>
          <a:p>
            <a:pPr eaLnBrk="1" hangingPunct="1"/>
            <a:r>
              <a:rPr lang="en-US" altLang="zh-CN"/>
              <a:t>from sysibm.sysdummy1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D5E816B-8F39-920C-A30F-70844417EC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44527EBC-A220-4884-8739-9A3D6347B145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1C6478B-3DF5-2507-547A-854E768B1B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683EBCE-DA9E-CE1A-8FD4-F1FB6C766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9360DA9-D870-61AD-DA44-D12411CDF6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17717FA-F719-469D-82F5-6A6F6E040688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8BC514A-6E80-4D2C-483A-169D5BE664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0BD27D2-32B6-9669-C615-63C2B671A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BE7C5FA-F214-5651-0156-02930B27F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E73023CE-E7D9-4B0E-BA43-5D22F11DFDFD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F5C3341-C009-CDE7-8D95-DA645769B2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D73273E-7705-9BA0-1220-FF087B6C5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5863AC3-6C47-2D3E-4278-B47BFFB4BAC9}"/>
              </a:ext>
            </a:extLst>
          </p:cNvPr>
          <p:cNvGrpSpPr>
            <a:grpSpLocks/>
          </p:cNvGrpSpPr>
          <p:nvPr/>
        </p:nvGrpSpPr>
        <p:grpSpPr bwMode="auto">
          <a:xfrm>
            <a:off x="7515225" y="5076825"/>
            <a:ext cx="1524000" cy="1714500"/>
            <a:chOff x="4734" y="3198"/>
            <a:chExt cx="960" cy="1080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8CF1568-9C93-3B2A-FC29-D4A0D74278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4" y="3942"/>
              <a:ext cx="960" cy="336"/>
            </a:xfrm>
            <a:custGeom>
              <a:avLst/>
              <a:gdLst>
                <a:gd name="T0" fmla="*/ 124 w 1453"/>
                <a:gd name="T1" fmla="*/ 5 h 374"/>
                <a:gd name="T2" fmla="*/ 102 w 1453"/>
                <a:gd name="T3" fmla="*/ 12 h 374"/>
                <a:gd name="T4" fmla="*/ 81 w 1453"/>
                <a:gd name="T5" fmla="*/ 42 h 374"/>
                <a:gd name="T6" fmla="*/ 58 w 1453"/>
                <a:gd name="T7" fmla="*/ 66 h 374"/>
                <a:gd name="T8" fmla="*/ 36 w 1453"/>
                <a:gd name="T9" fmla="*/ 72 h 374"/>
                <a:gd name="T10" fmla="*/ 15 w 1453"/>
                <a:gd name="T11" fmla="*/ 84 h 374"/>
                <a:gd name="T12" fmla="*/ 0 w 1453"/>
                <a:gd name="T13" fmla="*/ 114 h 374"/>
                <a:gd name="T14" fmla="*/ 0 w 1453"/>
                <a:gd name="T15" fmla="*/ 150 h 374"/>
                <a:gd name="T16" fmla="*/ 7 w 1453"/>
                <a:gd name="T17" fmla="*/ 187 h 374"/>
                <a:gd name="T18" fmla="*/ 29 w 1453"/>
                <a:gd name="T19" fmla="*/ 192 h 374"/>
                <a:gd name="T20" fmla="*/ 51 w 1453"/>
                <a:gd name="T21" fmla="*/ 180 h 374"/>
                <a:gd name="T22" fmla="*/ 69 w 1453"/>
                <a:gd name="T23" fmla="*/ 192 h 374"/>
                <a:gd name="T24" fmla="*/ 88 w 1453"/>
                <a:gd name="T25" fmla="*/ 228 h 374"/>
                <a:gd name="T26" fmla="*/ 110 w 1453"/>
                <a:gd name="T27" fmla="*/ 252 h 374"/>
                <a:gd name="T28" fmla="*/ 135 w 1453"/>
                <a:gd name="T29" fmla="*/ 252 h 374"/>
                <a:gd name="T30" fmla="*/ 158 w 1453"/>
                <a:gd name="T31" fmla="*/ 246 h 374"/>
                <a:gd name="T32" fmla="*/ 180 w 1453"/>
                <a:gd name="T33" fmla="*/ 265 h 374"/>
                <a:gd name="T34" fmla="*/ 202 w 1453"/>
                <a:gd name="T35" fmla="*/ 288 h 374"/>
                <a:gd name="T36" fmla="*/ 234 w 1453"/>
                <a:gd name="T37" fmla="*/ 295 h 374"/>
                <a:gd name="T38" fmla="*/ 285 w 1453"/>
                <a:gd name="T39" fmla="*/ 295 h 374"/>
                <a:gd name="T40" fmla="*/ 307 w 1453"/>
                <a:gd name="T41" fmla="*/ 288 h 374"/>
                <a:gd name="T42" fmla="*/ 330 w 1453"/>
                <a:gd name="T43" fmla="*/ 282 h 374"/>
                <a:gd name="T44" fmla="*/ 351 w 1453"/>
                <a:gd name="T45" fmla="*/ 270 h 374"/>
                <a:gd name="T46" fmla="*/ 373 w 1453"/>
                <a:gd name="T47" fmla="*/ 265 h 374"/>
                <a:gd name="T48" fmla="*/ 396 w 1453"/>
                <a:gd name="T49" fmla="*/ 270 h 374"/>
                <a:gd name="T50" fmla="*/ 418 w 1453"/>
                <a:gd name="T51" fmla="*/ 282 h 374"/>
                <a:gd name="T52" fmla="*/ 454 w 1453"/>
                <a:gd name="T53" fmla="*/ 295 h 374"/>
                <a:gd name="T54" fmla="*/ 495 w 1453"/>
                <a:gd name="T55" fmla="*/ 295 h 374"/>
                <a:gd name="T56" fmla="*/ 531 w 1453"/>
                <a:gd name="T57" fmla="*/ 288 h 374"/>
                <a:gd name="T58" fmla="*/ 553 w 1453"/>
                <a:gd name="T59" fmla="*/ 265 h 374"/>
                <a:gd name="T60" fmla="*/ 578 w 1453"/>
                <a:gd name="T61" fmla="*/ 241 h 374"/>
                <a:gd name="T62" fmla="*/ 601 w 1453"/>
                <a:gd name="T63" fmla="*/ 228 h 374"/>
                <a:gd name="T64" fmla="*/ 622 w 1453"/>
                <a:gd name="T65" fmla="*/ 222 h 374"/>
                <a:gd name="T66" fmla="*/ 630 w 1453"/>
                <a:gd name="T67" fmla="*/ 205 h 374"/>
                <a:gd name="T68" fmla="*/ 618 w 1453"/>
                <a:gd name="T69" fmla="*/ 168 h 374"/>
                <a:gd name="T70" fmla="*/ 630 w 1453"/>
                <a:gd name="T71" fmla="*/ 132 h 374"/>
                <a:gd name="T72" fmla="*/ 630 w 1453"/>
                <a:gd name="T73" fmla="*/ 96 h 374"/>
                <a:gd name="T74" fmla="*/ 611 w 1453"/>
                <a:gd name="T75" fmla="*/ 66 h 374"/>
                <a:gd name="T76" fmla="*/ 590 w 1453"/>
                <a:gd name="T77" fmla="*/ 66 h 374"/>
                <a:gd name="T78" fmla="*/ 568 w 1453"/>
                <a:gd name="T79" fmla="*/ 66 h 374"/>
                <a:gd name="T80" fmla="*/ 546 w 1453"/>
                <a:gd name="T81" fmla="*/ 59 h 374"/>
                <a:gd name="T82" fmla="*/ 524 w 1453"/>
                <a:gd name="T83" fmla="*/ 54 h 374"/>
                <a:gd name="T84" fmla="*/ 502 w 1453"/>
                <a:gd name="T85" fmla="*/ 59 h 374"/>
                <a:gd name="T86" fmla="*/ 483 w 1453"/>
                <a:gd name="T87" fmla="*/ 48 h 374"/>
                <a:gd name="T88" fmla="*/ 461 w 1453"/>
                <a:gd name="T89" fmla="*/ 24 h 374"/>
                <a:gd name="T90" fmla="*/ 439 w 1453"/>
                <a:gd name="T91" fmla="*/ 18 h 374"/>
                <a:gd name="T92" fmla="*/ 414 w 1453"/>
                <a:gd name="T93" fmla="*/ 5 h 374"/>
                <a:gd name="T94" fmla="*/ 392 w 1453"/>
                <a:gd name="T95" fmla="*/ 18 h 374"/>
                <a:gd name="T96" fmla="*/ 370 w 1453"/>
                <a:gd name="T97" fmla="*/ 24 h 374"/>
                <a:gd name="T98" fmla="*/ 348 w 1453"/>
                <a:gd name="T99" fmla="*/ 24 h 374"/>
                <a:gd name="T100" fmla="*/ 326 w 1453"/>
                <a:gd name="T101" fmla="*/ 18 h 374"/>
                <a:gd name="T102" fmla="*/ 304 w 1453"/>
                <a:gd name="T103" fmla="*/ 5 h 374"/>
                <a:gd name="T104" fmla="*/ 282 w 1453"/>
                <a:gd name="T105" fmla="*/ 5 h 374"/>
                <a:gd name="T106" fmla="*/ 260 w 1453"/>
                <a:gd name="T107" fmla="*/ 18 h 374"/>
                <a:gd name="T108" fmla="*/ 238 w 1453"/>
                <a:gd name="T109" fmla="*/ 24 h 374"/>
                <a:gd name="T110" fmla="*/ 212 w 1453"/>
                <a:gd name="T111" fmla="*/ 5 h 374"/>
                <a:gd name="T112" fmla="*/ 190 w 1453"/>
                <a:gd name="T113" fmla="*/ 0 h 374"/>
                <a:gd name="T114" fmla="*/ 168 w 1453"/>
                <a:gd name="T115" fmla="*/ 0 h 374"/>
                <a:gd name="T116" fmla="*/ 139 w 1453"/>
                <a:gd name="T117" fmla="*/ 10 h 374"/>
                <a:gd name="T118" fmla="*/ 117 w 1453"/>
                <a:gd name="T119" fmla="*/ 48 h 374"/>
                <a:gd name="T120" fmla="*/ 102 w 1453"/>
                <a:gd name="T121" fmla="*/ 59 h 374"/>
                <a:gd name="T122" fmla="*/ 94 w 1453"/>
                <a:gd name="T123" fmla="*/ 46 h 37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53" h="374">
                  <a:moveTo>
                    <a:pt x="319" y="12"/>
                  </a:moveTo>
                  <a:lnTo>
                    <a:pt x="285" y="7"/>
                  </a:lnTo>
                  <a:lnTo>
                    <a:pt x="260" y="7"/>
                  </a:lnTo>
                  <a:lnTo>
                    <a:pt x="234" y="15"/>
                  </a:lnTo>
                  <a:lnTo>
                    <a:pt x="209" y="37"/>
                  </a:lnTo>
                  <a:lnTo>
                    <a:pt x="184" y="52"/>
                  </a:lnTo>
                  <a:lnTo>
                    <a:pt x="159" y="67"/>
                  </a:lnTo>
                  <a:lnTo>
                    <a:pt x="133" y="82"/>
                  </a:lnTo>
                  <a:lnTo>
                    <a:pt x="109" y="89"/>
                  </a:lnTo>
                  <a:lnTo>
                    <a:pt x="83" y="89"/>
                  </a:lnTo>
                  <a:lnTo>
                    <a:pt x="58" y="89"/>
                  </a:lnTo>
                  <a:lnTo>
                    <a:pt x="34" y="104"/>
                  </a:lnTo>
                  <a:lnTo>
                    <a:pt x="8" y="119"/>
                  </a:lnTo>
                  <a:lnTo>
                    <a:pt x="0" y="141"/>
                  </a:lnTo>
                  <a:lnTo>
                    <a:pt x="0" y="164"/>
                  </a:lnTo>
                  <a:lnTo>
                    <a:pt x="0" y="186"/>
                  </a:lnTo>
                  <a:lnTo>
                    <a:pt x="8" y="208"/>
                  </a:lnTo>
                  <a:lnTo>
                    <a:pt x="17" y="231"/>
                  </a:lnTo>
                  <a:lnTo>
                    <a:pt x="42" y="231"/>
                  </a:lnTo>
                  <a:lnTo>
                    <a:pt x="66" y="238"/>
                  </a:lnTo>
                  <a:lnTo>
                    <a:pt x="92" y="238"/>
                  </a:lnTo>
                  <a:lnTo>
                    <a:pt x="117" y="223"/>
                  </a:lnTo>
                  <a:lnTo>
                    <a:pt x="142" y="216"/>
                  </a:lnTo>
                  <a:lnTo>
                    <a:pt x="159" y="238"/>
                  </a:lnTo>
                  <a:lnTo>
                    <a:pt x="176" y="261"/>
                  </a:lnTo>
                  <a:lnTo>
                    <a:pt x="201" y="283"/>
                  </a:lnTo>
                  <a:lnTo>
                    <a:pt x="226" y="298"/>
                  </a:lnTo>
                  <a:lnTo>
                    <a:pt x="251" y="313"/>
                  </a:lnTo>
                  <a:lnTo>
                    <a:pt x="285" y="321"/>
                  </a:lnTo>
                  <a:lnTo>
                    <a:pt x="310" y="313"/>
                  </a:lnTo>
                  <a:lnTo>
                    <a:pt x="335" y="305"/>
                  </a:lnTo>
                  <a:lnTo>
                    <a:pt x="361" y="305"/>
                  </a:lnTo>
                  <a:lnTo>
                    <a:pt x="385" y="313"/>
                  </a:lnTo>
                  <a:lnTo>
                    <a:pt x="411" y="328"/>
                  </a:lnTo>
                  <a:lnTo>
                    <a:pt x="436" y="335"/>
                  </a:lnTo>
                  <a:lnTo>
                    <a:pt x="461" y="357"/>
                  </a:lnTo>
                  <a:lnTo>
                    <a:pt x="486" y="365"/>
                  </a:lnTo>
                  <a:lnTo>
                    <a:pt x="536" y="365"/>
                  </a:lnTo>
                  <a:lnTo>
                    <a:pt x="587" y="365"/>
                  </a:lnTo>
                  <a:lnTo>
                    <a:pt x="654" y="365"/>
                  </a:lnTo>
                  <a:lnTo>
                    <a:pt x="680" y="365"/>
                  </a:lnTo>
                  <a:lnTo>
                    <a:pt x="704" y="357"/>
                  </a:lnTo>
                  <a:lnTo>
                    <a:pt x="730" y="357"/>
                  </a:lnTo>
                  <a:lnTo>
                    <a:pt x="755" y="350"/>
                  </a:lnTo>
                  <a:lnTo>
                    <a:pt x="780" y="342"/>
                  </a:lnTo>
                  <a:lnTo>
                    <a:pt x="805" y="335"/>
                  </a:lnTo>
                  <a:lnTo>
                    <a:pt x="831" y="328"/>
                  </a:lnTo>
                  <a:lnTo>
                    <a:pt x="855" y="328"/>
                  </a:lnTo>
                  <a:lnTo>
                    <a:pt x="881" y="335"/>
                  </a:lnTo>
                  <a:lnTo>
                    <a:pt x="906" y="335"/>
                  </a:lnTo>
                  <a:lnTo>
                    <a:pt x="931" y="342"/>
                  </a:lnTo>
                  <a:lnTo>
                    <a:pt x="956" y="350"/>
                  </a:lnTo>
                  <a:lnTo>
                    <a:pt x="990" y="365"/>
                  </a:lnTo>
                  <a:lnTo>
                    <a:pt x="1040" y="365"/>
                  </a:lnTo>
                  <a:lnTo>
                    <a:pt x="1107" y="373"/>
                  </a:lnTo>
                  <a:lnTo>
                    <a:pt x="1133" y="365"/>
                  </a:lnTo>
                  <a:lnTo>
                    <a:pt x="1183" y="365"/>
                  </a:lnTo>
                  <a:lnTo>
                    <a:pt x="1217" y="357"/>
                  </a:lnTo>
                  <a:lnTo>
                    <a:pt x="1241" y="335"/>
                  </a:lnTo>
                  <a:lnTo>
                    <a:pt x="1267" y="328"/>
                  </a:lnTo>
                  <a:lnTo>
                    <a:pt x="1301" y="313"/>
                  </a:lnTo>
                  <a:lnTo>
                    <a:pt x="1325" y="298"/>
                  </a:lnTo>
                  <a:lnTo>
                    <a:pt x="1351" y="290"/>
                  </a:lnTo>
                  <a:lnTo>
                    <a:pt x="1376" y="283"/>
                  </a:lnTo>
                  <a:lnTo>
                    <a:pt x="1400" y="275"/>
                  </a:lnTo>
                  <a:lnTo>
                    <a:pt x="1426" y="275"/>
                  </a:lnTo>
                  <a:lnTo>
                    <a:pt x="1452" y="275"/>
                  </a:lnTo>
                  <a:lnTo>
                    <a:pt x="1443" y="254"/>
                  </a:lnTo>
                  <a:lnTo>
                    <a:pt x="1426" y="231"/>
                  </a:lnTo>
                  <a:lnTo>
                    <a:pt x="1417" y="208"/>
                  </a:lnTo>
                  <a:lnTo>
                    <a:pt x="1426" y="186"/>
                  </a:lnTo>
                  <a:lnTo>
                    <a:pt x="1443" y="164"/>
                  </a:lnTo>
                  <a:lnTo>
                    <a:pt x="1452" y="141"/>
                  </a:lnTo>
                  <a:lnTo>
                    <a:pt x="1443" y="119"/>
                  </a:lnTo>
                  <a:lnTo>
                    <a:pt x="1426" y="97"/>
                  </a:lnTo>
                  <a:lnTo>
                    <a:pt x="1400" y="82"/>
                  </a:lnTo>
                  <a:lnTo>
                    <a:pt x="1376" y="82"/>
                  </a:lnTo>
                  <a:lnTo>
                    <a:pt x="1351" y="82"/>
                  </a:lnTo>
                  <a:lnTo>
                    <a:pt x="1325" y="82"/>
                  </a:lnTo>
                  <a:lnTo>
                    <a:pt x="1301" y="82"/>
                  </a:lnTo>
                  <a:lnTo>
                    <a:pt x="1275" y="82"/>
                  </a:lnTo>
                  <a:lnTo>
                    <a:pt x="1250" y="74"/>
                  </a:lnTo>
                  <a:lnTo>
                    <a:pt x="1225" y="67"/>
                  </a:lnTo>
                  <a:lnTo>
                    <a:pt x="1200" y="67"/>
                  </a:lnTo>
                  <a:lnTo>
                    <a:pt x="1174" y="67"/>
                  </a:lnTo>
                  <a:lnTo>
                    <a:pt x="1150" y="74"/>
                  </a:lnTo>
                  <a:lnTo>
                    <a:pt x="1124" y="82"/>
                  </a:lnTo>
                  <a:lnTo>
                    <a:pt x="1107" y="59"/>
                  </a:lnTo>
                  <a:lnTo>
                    <a:pt x="1082" y="45"/>
                  </a:lnTo>
                  <a:lnTo>
                    <a:pt x="1057" y="30"/>
                  </a:lnTo>
                  <a:lnTo>
                    <a:pt x="1032" y="30"/>
                  </a:lnTo>
                  <a:lnTo>
                    <a:pt x="1006" y="22"/>
                  </a:lnTo>
                  <a:lnTo>
                    <a:pt x="973" y="15"/>
                  </a:lnTo>
                  <a:lnTo>
                    <a:pt x="948" y="7"/>
                  </a:lnTo>
                  <a:lnTo>
                    <a:pt x="922" y="7"/>
                  </a:lnTo>
                  <a:lnTo>
                    <a:pt x="898" y="22"/>
                  </a:lnTo>
                  <a:lnTo>
                    <a:pt x="872" y="30"/>
                  </a:lnTo>
                  <a:lnTo>
                    <a:pt x="847" y="30"/>
                  </a:lnTo>
                  <a:lnTo>
                    <a:pt x="822" y="30"/>
                  </a:lnTo>
                  <a:lnTo>
                    <a:pt x="797" y="30"/>
                  </a:lnTo>
                  <a:lnTo>
                    <a:pt x="771" y="30"/>
                  </a:lnTo>
                  <a:lnTo>
                    <a:pt x="747" y="22"/>
                  </a:lnTo>
                  <a:lnTo>
                    <a:pt x="721" y="15"/>
                  </a:lnTo>
                  <a:lnTo>
                    <a:pt x="696" y="7"/>
                  </a:lnTo>
                  <a:lnTo>
                    <a:pt x="671" y="7"/>
                  </a:lnTo>
                  <a:lnTo>
                    <a:pt x="646" y="7"/>
                  </a:lnTo>
                  <a:lnTo>
                    <a:pt x="620" y="7"/>
                  </a:lnTo>
                  <a:lnTo>
                    <a:pt x="596" y="22"/>
                  </a:lnTo>
                  <a:lnTo>
                    <a:pt x="570" y="30"/>
                  </a:lnTo>
                  <a:lnTo>
                    <a:pt x="545" y="30"/>
                  </a:lnTo>
                  <a:lnTo>
                    <a:pt x="520" y="22"/>
                  </a:lnTo>
                  <a:lnTo>
                    <a:pt x="486" y="7"/>
                  </a:lnTo>
                  <a:lnTo>
                    <a:pt x="461" y="7"/>
                  </a:lnTo>
                  <a:lnTo>
                    <a:pt x="436" y="0"/>
                  </a:lnTo>
                  <a:lnTo>
                    <a:pt x="411" y="0"/>
                  </a:lnTo>
                  <a:lnTo>
                    <a:pt x="385" y="0"/>
                  </a:lnTo>
                  <a:lnTo>
                    <a:pt x="361" y="7"/>
                  </a:lnTo>
                  <a:lnTo>
                    <a:pt x="319" y="12"/>
                  </a:lnTo>
                  <a:lnTo>
                    <a:pt x="293" y="45"/>
                  </a:lnTo>
                  <a:lnTo>
                    <a:pt x="268" y="59"/>
                  </a:lnTo>
                  <a:lnTo>
                    <a:pt x="260" y="82"/>
                  </a:lnTo>
                  <a:lnTo>
                    <a:pt x="234" y="74"/>
                  </a:lnTo>
                  <a:lnTo>
                    <a:pt x="209" y="67"/>
                  </a:lnTo>
                  <a:lnTo>
                    <a:pt x="217" y="57"/>
                  </a:lnTo>
                </a:path>
              </a:pathLst>
            </a:custGeom>
            <a:gradFill rotWithShape="0">
              <a:gsLst>
                <a:gs pos="0">
                  <a:srgbClr val="F5EACB"/>
                </a:gs>
                <a:gs pos="100000">
                  <a:srgbClr val="CC9900"/>
                </a:gs>
              </a:gsLst>
              <a:lin ang="5400000" scaled="1"/>
            </a:gradFill>
            <a:ln w="12700" cap="rnd" cmpd="sng">
              <a:solidFill>
                <a:srgbClr val="9966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60C6A5-2C34-C129-DCF4-1DFBCF0DA53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00" y="3198"/>
              <a:ext cx="864" cy="1008"/>
              <a:chOff x="0" y="3182"/>
              <a:chExt cx="808" cy="998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43E42632-94D0-304E-8BFE-6D9FA4E325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182"/>
                <a:ext cx="506" cy="927"/>
                <a:chOff x="1685" y="1023"/>
                <a:chExt cx="506" cy="927"/>
              </a:xfrm>
            </p:grpSpPr>
            <p:sp>
              <p:nvSpPr>
                <p:cNvPr id="27" name="Freeform 6">
                  <a:extLst>
                    <a:ext uri="{FF2B5EF4-FFF2-40B4-BE49-F238E27FC236}">
                      <a16:creationId xmlns:a16="http://schemas.microsoft.com/office/drawing/2014/main" id="{6CB873FD-3322-A295-2661-9BAD389A1DA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33" y="1329"/>
                  <a:ext cx="76" cy="621"/>
                </a:xfrm>
                <a:custGeom>
                  <a:avLst/>
                  <a:gdLst>
                    <a:gd name="T0" fmla="*/ 0 w 76"/>
                    <a:gd name="T1" fmla="*/ 54 h 621"/>
                    <a:gd name="T2" fmla="*/ 11 w 76"/>
                    <a:gd name="T3" fmla="*/ 269 h 621"/>
                    <a:gd name="T4" fmla="*/ 22 w 76"/>
                    <a:gd name="T5" fmla="*/ 442 h 621"/>
                    <a:gd name="T6" fmla="*/ 30 w 76"/>
                    <a:gd name="T7" fmla="*/ 570 h 621"/>
                    <a:gd name="T8" fmla="*/ 28 w 76"/>
                    <a:gd name="T9" fmla="*/ 620 h 621"/>
                    <a:gd name="T10" fmla="*/ 44 w 76"/>
                    <a:gd name="T11" fmla="*/ 620 h 621"/>
                    <a:gd name="T12" fmla="*/ 49 w 76"/>
                    <a:gd name="T13" fmla="*/ 546 h 621"/>
                    <a:gd name="T14" fmla="*/ 52 w 76"/>
                    <a:gd name="T15" fmla="*/ 434 h 621"/>
                    <a:gd name="T16" fmla="*/ 58 w 76"/>
                    <a:gd name="T17" fmla="*/ 329 h 621"/>
                    <a:gd name="T18" fmla="*/ 61 w 76"/>
                    <a:gd name="T19" fmla="*/ 250 h 621"/>
                    <a:gd name="T20" fmla="*/ 67 w 76"/>
                    <a:gd name="T21" fmla="*/ 135 h 621"/>
                    <a:gd name="T22" fmla="*/ 75 w 76"/>
                    <a:gd name="T23" fmla="*/ 36 h 621"/>
                    <a:gd name="T24" fmla="*/ 70 w 76"/>
                    <a:gd name="T25" fmla="*/ 11 h 621"/>
                    <a:gd name="T26" fmla="*/ 62 w 76"/>
                    <a:gd name="T27" fmla="*/ 0 h 621"/>
                    <a:gd name="T28" fmla="*/ 53 w 76"/>
                    <a:gd name="T29" fmla="*/ 121 h 621"/>
                    <a:gd name="T30" fmla="*/ 45 w 76"/>
                    <a:gd name="T31" fmla="*/ 224 h 621"/>
                    <a:gd name="T32" fmla="*/ 43 w 76"/>
                    <a:gd name="T33" fmla="*/ 305 h 621"/>
                    <a:gd name="T34" fmla="*/ 40 w 76"/>
                    <a:gd name="T35" fmla="*/ 390 h 621"/>
                    <a:gd name="T36" fmla="*/ 34 w 76"/>
                    <a:gd name="T37" fmla="*/ 475 h 621"/>
                    <a:gd name="T38" fmla="*/ 25 w 76"/>
                    <a:gd name="T39" fmla="*/ 327 h 621"/>
                    <a:gd name="T40" fmla="*/ 15 w 76"/>
                    <a:gd name="T41" fmla="*/ 187 h 621"/>
                    <a:gd name="T42" fmla="*/ 0 w 76"/>
                    <a:gd name="T43" fmla="*/ 54 h 621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6" h="621">
                      <a:moveTo>
                        <a:pt x="0" y="54"/>
                      </a:moveTo>
                      <a:lnTo>
                        <a:pt x="11" y="269"/>
                      </a:lnTo>
                      <a:lnTo>
                        <a:pt x="22" y="442"/>
                      </a:lnTo>
                      <a:lnTo>
                        <a:pt x="30" y="570"/>
                      </a:lnTo>
                      <a:lnTo>
                        <a:pt x="28" y="620"/>
                      </a:lnTo>
                      <a:lnTo>
                        <a:pt x="44" y="620"/>
                      </a:lnTo>
                      <a:lnTo>
                        <a:pt x="49" y="546"/>
                      </a:lnTo>
                      <a:lnTo>
                        <a:pt x="52" y="434"/>
                      </a:lnTo>
                      <a:lnTo>
                        <a:pt x="58" y="329"/>
                      </a:lnTo>
                      <a:lnTo>
                        <a:pt x="61" y="250"/>
                      </a:lnTo>
                      <a:lnTo>
                        <a:pt x="67" y="135"/>
                      </a:lnTo>
                      <a:lnTo>
                        <a:pt x="75" y="36"/>
                      </a:lnTo>
                      <a:lnTo>
                        <a:pt x="70" y="11"/>
                      </a:lnTo>
                      <a:lnTo>
                        <a:pt x="62" y="0"/>
                      </a:lnTo>
                      <a:lnTo>
                        <a:pt x="53" y="121"/>
                      </a:lnTo>
                      <a:lnTo>
                        <a:pt x="45" y="224"/>
                      </a:lnTo>
                      <a:lnTo>
                        <a:pt x="43" y="305"/>
                      </a:lnTo>
                      <a:lnTo>
                        <a:pt x="40" y="390"/>
                      </a:lnTo>
                      <a:lnTo>
                        <a:pt x="34" y="475"/>
                      </a:lnTo>
                      <a:lnTo>
                        <a:pt x="25" y="327"/>
                      </a:lnTo>
                      <a:lnTo>
                        <a:pt x="15" y="187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Freeform 7">
                  <a:extLst>
                    <a:ext uri="{FF2B5EF4-FFF2-40B4-BE49-F238E27FC236}">
                      <a16:creationId xmlns:a16="http://schemas.microsoft.com/office/drawing/2014/main" id="{91B2D27F-B896-D067-4D21-BB25290F189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90" y="1583"/>
                  <a:ext cx="120" cy="349"/>
                </a:xfrm>
                <a:custGeom>
                  <a:avLst/>
                  <a:gdLst>
                    <a:gd name="T0" fmla="*/ 0 w 120"/>
                    <a:gd name="T1" fmla="*/ 161 h 349"/>
                    <a:gd name="T2" fmla="*/ 10 w 120"/>
                    <a:gd name="T3" fmla="*/ 232 h 349"/>
                    <a:gd name="T4" fmla="*/ 20 w 120"/>
                    <a:gd name="T5" fmla="*/ 289 h 349"/>
                    <a:gd name="T6" fmla="*/ 26 w 120"/>
                    <a:gd name="T7" fmla="*/ 331 h 349"/>
                    <a:gd name="T8" fmla="*/ 25 w 120"/>
                    <a:gd name="T9" fmla="*/ 348 h 349"/>
                    <a:gd name="T10" fmla="*/ 39 w 120"/>
                    <a:gd name="T11" fmla="*/ 348 h 349"/>
                    <a:gd name="T12" fmla="*/ 43 w 120"/>
                    <a:gd name="T13" fmla="*/ 323 h 349"/>
                    <a:gd name="T14" fmla="*/ 45 w 120"/>
                    <a:gd name="T15" fmla="*/ 286 h 349"/>
                    <a:gd name="T16" fmla="*/ 51 w 120"/>
                    <a:gd name="T17" fmla="*/ 252 h 349"/>
                    <a:gd name="T18" fmla="*/ 54 w 120"/>
                    <a:gd name="T19" fmla="*/ 226 h 349"/>
                    <a:gd name="T20" fmla="*/ 59 w 120"/>
                    <a:gd name="T21" fmla="*/ 188 h 349"/>
                    <a:gd name="T22" fmla="*/ 66 w 120"/>
                    <a:gd name="T23" fmla="*/ 156 h 349"/>
                    <a:gd name="T24" fmla="*/ 71 w 120"/>
                    <a:gd name="T25" fmla="*/ 127 h 349"/>
                    <a:gd name="T26" fmla="*/ 77 w 120"/>
                    <a:gd name="T27" fmla="*/ 96 h 349"/>
                    <a:gd name="T28" fmla="*/ 86 w 120"/>
                    <a:gd name="T29" fmla="*/ 66 h 349"/>
                    <a:gd name="T30" fmla="*/ 96 w 120"/>
                    <a:gd name="T31" fmla="*/ 40 h 349"/>
                    <a:gd name="T32" fmla="*/ 113 w 120"/>
                    <a:gd name="T33" fmla="*/ 15 h 349"/>
                    <a:gd name="T34" fmla="*/ 119 w 120"/>
                    <a:gd name="T35" fmla="*/ 5 h 349"/>
                    <a:gd name="T36" fmla="*/ 112 w 120"/>
                    <a:gd name="T37" fmla="*/ 0 h 349"/>
                    <a:gd name="T38" fmla="*/ 101 w 120"/>
                    <a:gd name="T39" fmla="*/ 10 h 349"/>
                    <a:gd name="T40" fmla="*/ 86 w 120"/>
                    <a:gd name="T41" fmla="*/ 33 h 349"/>
                    <a:gd name="T42" fmla="*/ 75 w 120"/>
                    <a:gd name="T43" fmla="*/ 57 h 349"/>
                    <a:gd name="T44" fmla="*/ 66 w 120"/>
                    <a:gd name="T45" fmla="*/ 81 h 349"/>
                    <a:gd name="T46" fmla="*/ 60 w 120"/>
                    <a:gd name="T47" fmla="*/ 113 h 349"/>
                    <a:gd name="T48" fmla="*/ 55 w 120"/>
                    <a:gd name="T49" fmla="*/ 144 h 349"/>
                    <a:gd name="T50" fmla="*/ 47 w 120"/>
                    <a:gd name="T51" fmla="*/ 184 h 349"/>
                    <a:gd name="T52" fmla="*/ 40 w 120"/>
                    <a:gd name="T53" fmla="*/ 217 h 349"/>
                    <a:gd name="T54" fmla="*/ 37 w 120"/>
                    <a:gd name="T55" fmla="*/ 244 h 349"/>
                    <a:gd name="T56" fmla="*/ 36 w 120"/>
                    <a:gd name="T57" fmla="*/ 272 h 349"/>
                    <a:gd name="T58" fmla="*/ 30 w 120"/>
                    <a:gd name="T59" fmla="*/ 300 h 349"/>
                    <a:gd name="T60" fmla="*/ 22 w 120"/>
                    <a:gd name="T61" fmla="*/ 251 h 349"/>
                    <a:gd name="T62" fmla="*/ 13 w 120"/>
                    <a:gd name="T63" fmla="*/ 205 h 349"/>
                    <a:gd name="T64" fmla="*/ 0 w 120"/>
                    <a:gd name="T65" fmla="*/ 161 h 34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0" h="349">
                      <a:moveTo>
                        <a:pt x="0" y="161"/>
                      </a:moveTo>
                      <a:lnTo>
                        <a:pt x="10" y="232"/>
                      </a:lnTo>
                      <a:lnTo>
                        <a:pt x="20" y="289"/>
                      </a:lnTo>
                      <a:lnTo>
                        <a:pt x="26" y="331"/>
                      </a:lnTo>
                      <a:lnTo>
                        <a:pt x="25" y="348"/>
                      </a:lnTo>
                      <a:lnTo>
                        <a:pt x="39" y="348"/>
                      </a:lnTo>
                      <a:lnTo>
                        <a:pt x="43" y="323"/>
                      </a:lnTo>
                      <a:lnTo>
                        <a:pt x="45" y="286"/>
                      </a:lnTo>
                      <a:lnTo>
                        <a:pt x="51" y="252"/>
                      </a:lnTo>
                      <a:lnTo>
                        <a:pt x="54" y="226"/>
                      </a:lnTo>
                      <a:lnTo>
                        <a:pt x="59" y="188"/>
                      </a:lnTo>
                      <a:lnTo>
                        <a:pt x="66" y="156"/>
                      </a:lnTo>
                      <a:lnTo>
                        <a:pt x="71" y="127"/>
                      </a:lnTo>
                      <a:lnTo>
                        <a:pt x="77" y="96"/>
                      </a:lnTo>
                      <a:lnTo>
                        <a:pt x="86" y="66"/>
                      </a:lnTo>
                      <a:lnTo>
                        <a:pt x="96" y="40"/>
                      </a:lnTo>
                      <a:lnTo>
                        <a:pt x="113" y="15"/>
                      </a:lnTo>
                      <a:lnTo>
                        <a:pt x="119" y="5"/>
                      </a:lnTo>
                      <a:lnTo>
                        <a:pt x="112" y="0"/>
                      </a:lnTo>
                      <a:lnTo>
                        <a:pt x="101" y="10"/>
                      </a:lnTo>
                      <a:lnTo>
                        <a:pt x="86" y="33"/>
                      </a:lnTo>
                      <a:lnTo>
                        <a:pt x="75" y="57"/>
                      </a:lnTo>
                      <a:lnTo>
                        <a:pt x="66" y="81"/>
                      </a:lnTo>
                      <a:lnTo>
                        <a:pt x="60" y="113"/>
                      </a:lnTo>
                      <a:lnTo>
                        <a:pt x="55" y="144"/>
                      </a:lnTo>
                      <a:lnTo>
                        <a:pt x="47" y="184"/>
                      </a:lnTo>
                      <a:lnTo>
                        <a:pt x="40" y="217"/>
                      </a:lnTo>
                      <a:lnTo>
                        <a:pt x="37" y="244"/>
                      </a:lnTo>
                      <a:lnTo>
                        <a:pt x="36" y="272"/>
                      </a:lnTo>
                      <a:lnTo>
                        <a:pt x="30" y="300"/>
                      </a:lnTo>
                      <a:lnTo>
                        <a:pt x="22" y="251"/>
                      </a:lnTo>
                      <a:lnTo>
                        <a:pt x="13" y="205"/>
                      </a:lnTo>
                      <a:lnTo>
                        <a:pt x="0" y="161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Freeform 8">
                  <a:extLst>
                    <a:ext uri="{FF2B5EF4-FFF2-40B4-BE49-F238E27FC236}">
                      <a16:creationId xmlns:a16="http://schemas.microsoft.com/office/drawing/2014/main" id="{2EBC452F-4292-630D-5D3B-4D0C26646F5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685" y="1239"/>
                  <a:ext cx="266" cy="391"/>
                </a:xfrm>
                <a:custGeom>
                  <a:avLst/>
                  <a:gdLst>
                    <a:gd name="T0" fmla="*/ 107 w 266"/>
                    <a:gd name="T1" fmla="*/ 123 h 391"/>
                    <a:gd name="T2" fmla="*/ 116 w 266"/>
                    <a:gd name="T3" fmla="*/ 135 h 391"/>
                    <a:gd name="T4" fmla="*/ 163 w 266"/>
                    <a:gd name="T5" fmla="*/ 114 h 391"/>
                    <a:gd name="T6" fmla="*/ 211 w 266"/>
                    <a:gd name="T7" fmla="*/ 81 h 391"/>
                    <a:gd name="T8" fmla="*/ 233 w 266"/>
                    <a:gd name="T9" fmla="*/ 46 h 391"/>
                    <a:gd name="T10" fmla="*/ 220 w 266"/>
                    <a:gd name="T11" fmla="*/ 76 h 391"/>
                    <a:gd name="T12" fmla="*/ 183 w 266"/>
                    <a:gd name="T13" fmla="*/ 109 h 391"/>
                    <a:gd name="T14" fmla="*/ 142 w 266"/>
                    <a:gd name="T15" fmla="*/ 138 h 391"/>
                    <a:gd name="T16" fmla="*/ 102 w 266"/>
                    <a:gd name="T17" fmla="*/ 159 h 391"/>
                    <a:gd name="T18" fmla="*/ 119 w 266"/>
                    <a:gd name="T19" fmla="*/ 178 h 391"/>
                    <a:gd name="T20" fmla="*/ 155 w 266"/>
                    <a:gd name="T21" fmla="*/ 180 h 391"/>
                    <a:gd name="T22" fmla="*/ 202 w 266"/>
                    <a:gd name="T23" fmla="*/ 187 h 391"/>
                    <a:gd name="T24" fmla="*/ 239 w 266"/>
                    <a:gd name="T25" fmla="*/ 204 h 391"/>
                    <a:gd name="T26" fmla="*/ 251 w 266"/>
                    <a:gd name="T27" fmla="*/ 215 h 391"/>
                    <a:gd name="T28" fmla="*/ 213 w 266"/>
                    <a:gd name="T29" fmla="*/ 204 h 391"/>
                    <a:gd name="T30" fmla="*/ 162 w 266"/>
                    <a:gd name="T31" fmla="*/ 198 h 391"/>
                    <a:gd name="T32" fmla="*/ 114 w 266"/>
                    <a:gd name="T33" fmla="*/ 195 h 391"/>
                    <a:gd name="T34" fmla="*/ 88 w 266"/>
                    <a:gd name="T35" fmla="*/ 203 h 391"/>
                    <a:gd name="T36" fmla="*/ 93 w 266"/>
                    <a:gd name="T37" fmla="*/ 248 h 391"/>
                    <a:gd name="T38" fmla="*/ 93 w 266"/>
                    <a:gd name="T39" fmla="*/ 307 h 391"/>
                    <a:gd name="T40" fmla="*/ 77 w 266"/>
                    <a:gd name="T41" fmla="*/ 354 h 391"/>
                    <a:gd name="T42" fmla="*/ 46 w 266"/>
                    <a:gd name="T43" fmla="*/ 390 h 391"/>
                    <a:gd name="T44" fmla="*/ 50 w 266"/>
                    <a:gd name="T45" fmla="*/ 346 h 391"/>
                    <a:gd name="T46" fmla="*/ 61 w 266"/>
                    <a:gd name="T47" fmla="*/ 299 h 391"/>
                    <a:gd name="T48" fmla="*/ 67 w 266"/>
                    <a:gd name="T49" fmla="*/ 238 h 391"/>
                    <a:gd name="T50" fmla="*/ 64 w 266"/>
                    <a:gd name="T51" fmla="*/ 198 h 391"/>
                    <a:gd name="T52" fmla="*/ 48 w 266"/>
                    <a:gd name="T53" fmla="*/ 221 h 391"/>
                    <a:gd name="T54" fmla="*/ 39 w 266"/>
                    <a:gd name="T55" fmla="*/ 273 h 391"/>
                    <a:gd name="T56" fmla="*/ 32 w 266"/>
                    <a:gd name="T57" fmla="*/ 325 h 391"/>
                    <a:gd name="T58" fmla="*/ 10 w 266"/>
                    <a:gd name="T59" fmla="*/ 364 h 391"/>
                    <a:gd name="T60" fmla="*/ 2 w 266"/>
                    <a:gd name="T61" fmla="*/ 364 h 391"/>
                    <a:gd name="T62" fmla="*/ 2 w 266"/>
                    <a:gd name="T63" fmla="*/ 324 h 391"/>
                    <a:gd name="T64" fmla="*/ 17 w 266"/>
                    <a:gd name="T65" fmla="*/ 287 h 391"/>
                    <a:gd name="T66" fmla="*/ 34 w 266"/>
                    <a:gd name="T67" fmla="*/ 239 h 391"/>
                    <a:gd name="T68" fmla="*/ 42 w 266"/>
                    <a:gd name="T69" fmla="*/ 204 h 391"/>
                    <a:gd name="T70" fmla="*/ 26 w 266"/>
                    <a:gd name="T71" fmla="*/ 182 h 391"/>
                    <a:gd name="T72" fmla="*/ 2 w 266"/>
                    <a:gd name="T73" fmla="*/ 184 h 391"/>
                    <a:gd name="T74" fmla="*/ 2 w 266"/>
                    <a:gd name="T75" fmla="*/ 184 h 391"/>
                    <a:gd name="T76" fmla="*/ 2 w 266"/>
                    <a:gd name="T77" fmla="*/ 184 h 391"/>
                    <a:gd name="T78" fmla="*/ 2 w 266"/>
                    <a:gd name="T79" fmla="*/ 184 h 391"/>
                    <a:gd name="T80" fmla="*/ 2 w 266"/>
                    <a:gd name="T81" fmla="*/ 184 h 391"/>
                    <a:gd name="T82" fmla="*/ 2 w 266"/>
                    <a:gd name="T83" fmla="*/ 184 h 391"/>
                    <a:gd name="T84" fmla="*/ 13 w 266"/>
                    <a:gd name="T85" fmla="*/ 161 h 391"/>
                    <a:gd name="T86" fmla="*/ 13 w 266"/>
                    <a:gd name="T87" fmla="*/ 138 h 391"/>
                    <a:gd name="T88" fmla="*/ 2 w 266"/>
                    <a:gd name="T89" fmla="*/ 105 h 391"/>
                    <a:gd name="T90" fmla="*/ 2 w 266"/>
                    <a:gd name="T91" fmla="*/ 105 h 391"/>
                    <a:gd name="T92" fmla="*/ 2 w 266"/>
                    <a:gd name="T93" fmla="*/ 105 h 391"/>
                    <a:gd name="T94" fmla="*/ 2 w 266"/>
                    <a:gd name="T95" fmla="*/ 105 h 391"/>
                    <a:gd name="T96" fmla="*/ 24 w 266"/>
                    <a:gd name="T97" fmla="*/ 122 h 391"/>
                    <a:gd name="T98" fmla="*/ 53 w 266"/>
                    <a:gd name="T99" fmla="*/ 157 h 391"/>
                    <a:gd name="T100" fmla="*/ 55 w 266"/>
                    <a:gd name="T101" fmla="*/ 130 h 391"/>
                    <a:gd name="T102" fmla="*/ 24 w 266"/>
                    <a:gd name="T103" fmla="*/ 91 h 391"/>
                    <a:gd name="T104" fmla="*/ 2 w 266"/>
                    <a:gd name="T105" fmla="*/ 65 h 391"/>
                    <a:gd name="T106" fmla="*/ 2 w 266"/>
                    <a:gd name="T107" fmla="*/ 65 h 391"/>
                    <a:gd name="T108" fmla="*/ 2 w 266"/>
                    <a:gd name="T109" fmla="*/ 48 h 391"/>
                    <a:gd name="T110" fmla="*/ 30 w 266"/>
                    <a:gd name="T111" fmla="*/ 87 h 391"/>
                    <a:gd name="T112" fmla="*/ 61 w 266"/>
                    <a:gd name="T113" fmla="*/ 138 h 391"/>
                    <a:gd name="T114" fmla="*/ 80 w 266"/>
                    <a:gd name="T115" fmla="*/ 127 h 391"/>
                    <a:gd name="T116" fmla="*/ 106 w 266"/>
                    <a:gd name="T117" fmla="*/ 87 h 391"/>
                    <a:gd name="T118" fmla="*/ 139 w 266"/>
                    <a:gd name="T119" fmla="*/ 39 h 391"/>
                    <a:gd name="T120" fmla="*/ 165 w 266"/>
                    <a:gd name="T121" fmla="*/ 6 h 391"/>
                    <a:gd name="T122" fmla="*/ 163 w 266"/>
                    <a:gd name="T123" fmla="*/ 29 h 391"/>
                    <a:gd name="T124" fmla="*/ 137 w 266"/>
                    <a:gd name="T125" fmla="*/ 76 h 391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66" h="391">
                      <a:moveTo>
                        <a:pt x="124" y="95"/>
                      </a:moveTo>
                      <a:lnTo>
                        <a:pt x="119" y="101"/>
                      </a:lnTo>
                      <a:lnTo>
                        <a:pt x="115" y="108"/>
                      </a:lnTo>
                      <a:lnTo>
                        <a:pt x="111" y="115"/>
                      </a:lnTo>
                      <a:lnTo>
                        <a:pt x="107" y="123"/>
                      </a:lnTo>
                      <a:lnTo>
                        <a:pt x="104" y="129"/>
                      </a:lnTo>
                      <a:lnTo>
                        <a:pt x="102" y="136"/>
                      </a:lnTo>
                      <a:lnTo>
                        <a:pt x="100" y="142"/>
                      </a:lnTo>
                      <a:lnTo>
                        <a:pt x="107" y="138"/>
                      </a:lnTo>
                      <a:lnTo>
                        <a:pt x="116" y="135"/>
                      </a:lnTo>
                      <a:lnTo>
                        <a:pt x="125" y="131"/>
                      </a:lnTo>
                      <a:lnTo>
                        <a:pt x="134" y="127"/>
                      </a:lnTo>
                      <a:lnTo>
                        <a:pt x="144" y="124"/>
                      </a:lnTo>
                      <a:lnTo>
                        <a:pt x="154" y="119"/>
                      </a:lnTo>
                      <a:lnTo>
                        <a:pt x="163" y="114"/>
                      </a:lnTo>
                      <a:lnTo>
                        <a:pt x="175" y="107"/>
                      </a:lnTo>
                      <a:lnTo>
                        <a:pt x="184" y="101"/>
                      </a:lnTo>
                      <a:lnTo>
                        <a:pt x="195" y="93"/>
                      </a:lnTo>
                      <a:lnTo>
                        <a:pt x="203" y="89"/>
                      </a:lnTo>
                      <a:lnTo>
                        <a:pt x="211" y="81"/>
                      </a:lnTo>
                      <a:lnTo>
                        <a:pt x="218" y="75"/>
                      </a:lnTo>
                      <a:lnTo>
                        <a:pt x="224" y="66"/>
                      </a:lnTo>
                      <a:lnTo>
                        <a:pt x="227" y="59"/>
                      </a:lnTo>
                      <a:lnTo>
                        <a:pt x="230" y="51"/>
                      </a:lnTo>
                      <a:lnTo>
                        <a:pt x="233" y="46"/>
                      </a:lnTo>
                      <a:lnTo>
                        <a:pt x="233" y="52"/>
                      </a:lnTo>
                      <a:lnTo>
                        <a:pt x="233" y="56"/>
                      </a:lnTo>
                      <a:lnTo>
                        <a:pt x="231" y="61"/>
                      </a:lnTo>
                      <a:lnTo>
                        <a:pt x="227" y="67"/>
                      </a:lnTo>
                      <a:lnTo>
                        <a:pt x="220" y="76"/>
                      </a:lnTo>
                      <a:lnTo>
                        <a:pt x="217" y="83"/>
                      </a:lnTo>
                      <a:lnTo>
                        <a:pt x="210" y="88"/>
                      </a:lnTo>
                      <a:lnTo>
                        <a:pt x="202" y="94"/>
                      </a:lnTo>
                      <a:lnTo>
                        <a:pt x="192" y="101"/>
                      </a:lnTo>
                      <a:lnTo>
                        <a:pt x="183" y="109"/>
                      </a:lnTo>
                      <a:lnTo>
                        <a:pt x="173" y="116"/>
                      </a:lnTo>
                      <a:lnTo>
                        <a:pt x="167" y="122"/>
                      </a:lnTo>
                      <a:lnTo>
                        <a:pt x="159" y="129"/>
                      </a:lnTo>
                      <a:lnTo>
                        <a:pt x="151" y="133"/>
                      </a:lnTo>
                      <a:lnTo>
                        <a:pt x="142" y="138"/>
                      </a:lnTo>
                      <a:lnTo>
                        <a:pt x="133" y="143"/>
                      </a:lnTo>
                      <a:lnTo>
                        <a:pt x="125" y="148"/>
                      </a:lnTo>
                      <a:lnTo>
                        <a:pt x="118" y="152"/>
                      </a:lnTo>
                      <a:lnTo>
                        <a:pt x="109" y="156"/>
                      </a:lnTo>
                      <a:lnTo>
                        <a:pt x="102" y="159"/>
                      </a:lnTo>
                      <a:lnTo>
                        <a:pt x="100" y="161"/>
                      </a:lnTo>
                      <a:lnTo>
                        <a:pt x="102" y="165"/>
                      </a:lnTo>
                      <a:lnTo>
                        <a:pt x="106" y="170"/>
                      </a:lnTo>
                      <a:lnTo>
                        <a:pt x="110" y="176"/>
                      </a:lnTo>
                      <a:lnTo>
                        <a:pt x="119" y="178"/>
                      </a:lnTo>
                      <a:lnTo>
                        <a:pt x="125" y="178"/>
                      </a:lnTo>
                      <a:lnTo>
                        <a:pt x="135" y="180"/>
                      </a:lnTo>
                      <a:lnTo>
                        <a:pt x="144" y="180"/>
                      </a:lnTo>
                      <a:lnTo>
                        <a:pt x="155" y="180"/>
                      </a:lnTo>
                      <a:lnTo>
                        <a:pt x="165" y="182"/>
                      </a:lnTo>
                      <a:lnTo>
                        <a:pt x="175" y="182"/>
                      </a:lnTo>
                      <a:lnTo>
                        <a:pt x="185" y="184"/>
                      </a:lnTo>
                      <a:lnTo>
                        <a:pt x="193" y="185"/>
                      </a:lnTo>
                      <a:lnTo>
                        <a:pt x="202" y="187"/>
                      </a:lnTo>
                      <a:lnTo>
                        <a:pt x="208" y="189"/>
                      </a:lnTo>
                      <a:lnTo>
                        <a:pt x="215" y="193"/>
                      </a:lnTo>
                      <a:lnTo>
                        <a:pt x="221" y="196"/>
                      </a:lnTo>
                      <a:lnTo>
                        <a:pt x="229" y="200"/>
                      </a:lnTo>
                      <a:lnTo>
                        <a:pt x="239" y="204"/>
                      </a:lnTo>
                      <a:lnTo>
                        <a:pt x="249" y="208"/>
                      </a:lnTo>
                      <a:lnTo>
                        <a:pt x="256" y="211"/>
                      </a:lnTo>
                      <a:lnTo>
                        <a:pt x="265" y="214"/>
                      </a:lnTo>
                      <a:lnTo>
                        <a:pt x="258" y="215"/>
                      </a:lnTo>
                      <a:lnTo>
                        <a:pt x="251" y="215"/>
                      </a:lnTo>
                      <a:lnTo>
                        <a:pt x="244" y="213"/>
                      </a:lnTo>
                      <a:lnTo>
                        <a:pt x="236" y="211"/>
                      </a:lnTo>
                      <a:lnTo>
                        <a:pt x="226" y="207"/>
                      </a:lnTo>
                      <a:lnTo>
                        <a:pt x="219" y="206"/>
                      </a:lnTo>
                      <a:lnTo>
                        <a:pt x="213" y="204"/>
                      </a:lnTo>
                      <a:lnTo>
                        <a:pt x="204" y="202"/>
                      </a:lnTo>
                      <a:lnTo>
                        <a:pt x="195" y="201"/>
                      </a:lnTo>
                      <a:lnTo>
                        <a:pt x="184" y="200"/>
                      </a:lnTo>
                      <a:lnTo>
                        <a:pt x="173" y="199"/>
                      </a:lnTo>
                      <a:lnTo>
                        <a:pt x="162" y="198"/>
                      </a:lnTo>
                      <a:lnTo>
                        <a:pt x="152" y="198"/>
                      </a:lnTo>
                      <a:lnTo>
                        <a:pt x="142" y="198"/>
                      </a:lnTo>
                      <a:lnTo>
                        <a:pt x="134" y="197"/>
                      </a:lnTo>
                      <a:lnTo>
                        <a:pt x="124" y="197"/>
                      </a:lnTo>
                      <a:lnTo>
                        <a:pt x="114" y="195"/>
                      </a:lnTo>
                      <a:lnTo>
                        <a:pt x="102" y="192"/>
                      </a:lnTo>
                      <a:lnTo>
                        <a:pt x="92" y="189"/>
                      </a:lnTo>
                      <a:lnTo>
                        <a:pt x="80" y="188"/>
                      </a:lnTo>
                      <a:lnTo>
                        <a:pt x="84" y="195"/>
                      </a:lnTo>
                      <a:lnTo>
                        <a:pt x="88" y="203"/>
                      </a:lnTo>
                      <a:lnTo>
                        <a:pt x="93" y="215"/>
                      </a:lnTo>
                      <a:lnTo>
                        <a:pt x="94" y="223"/>
                      </a:lnTo>
                      <a:lnTo>
                        <a:pt x="95" y="233"/>
                      </a:lnTo>
                      <a:lnTo>
                        <a:pt x="94" y="241"/>
                      </a:lnTo>
                      <a:lnTo>
                        <a:pt x="93" y="248"/>
                      </a:lnTo>
                      <a:lnTo>
                        <a:pt x="93" y="259"/>
                      </a:lnTo>
                      <a:lnTo>
                        <a:pt x="92" y="273"/>
                      </a:lnTo>
                      <a:lnTo>
                        <a:pt x="92" y="285"/>
                      </a:lnTo>
                      <a:lnTo>
                        <a:pt x="93" y="297"/>
                      </a:lnTo>
                      <a:lnTo>
                        <a:pt x="93" y="307"/>
                      </a:lnTo>
                      <a:lnTo>
                        <a:pt x="92" y="316"/>
                      </a:lnTo>
                      <a:lnTo>
                        <a:pt x="89" y="326"/>
                      </a:lnTo>
                      <a:lnTo>
                        <a:pt x="85" y="338"/>
                      </a:lnTo>
                      <a:lnTo>
                        <a:pt x="82" y="346"/>
                      </a:lnTo>
                      <a:lnTo>
                        <a:pt x="77" y="354"/>
                      </a:lnTo>
                      <a:lnTo>
                        <a:pt x="73" y="363"/>
                      </a:lnTo>
                      <a:lnTo>
                        <a:pt x="69" y="369"/>
                      </a:lnTo>
                      <a:lnTo>
                        <a:pt x="62" y="376"/>
                      </a:lnTo>
                      <a:lnTo>
                        <a:pt x="53" y="382"/>
                      </a:lnTo>
                      <a:lnTo>
                        <a:pt x="46" y="390"/>
                      </a:lnTo>
                      <a:lnTo>
                        <a:pt x="45" y="382"/>
                      </a:lnTo>
                      <a:lnTo>
                        <a:pt x="46" y="372"/>
                      </a:lnTo>
                      <a:lnTo>
                        <a:pt x="47" y="362"/>
                      </a:lnTo>
                      <a:lnTo>
                        <a:pt x="48" y="353"/>
                      </a:lnTo>
                      <a:lnTo>
                        <a:pt x="50" y="346"/>
                      </a:lnTo>
                      <a:lnTo>
                        <a:pt x="53" y="337"/>
                      </a:lnTo>
                      <a:lnTo>
                        <a:pt x="56" y="328"/>
                      </a:lnTo>
                      <a:lnTo>
                        <a:pt x="58" y="320"/>
                      </a:lnTo>
                      <a:lnTo>
                        <a:pt x="59" y="313"/>
                      </a:lnTo>
                      <a:lnTo>
                        <a:pt x="61" y="299"/>
                      </a:lnTo>
                      <a:lnTo>
                        <a:pt x="62" y="285"/>
                      </a:lnTo>
                      <a:lnTo>
                        <a:pt x="63" y="273"/>
                      </a:lnTo>
                      <a:lnTo>
                        <a:pt x="65" y="260"/>
                      </a:lnTo>
                      <a:lnTo>
                        <a:pt x="67" y="247"/>
                      </a:lnTo>
                      <a:lnTo>
                        <a:pt x="67" y="238"/>
                      </a:lnTo>
                      <a:lnTo>
                        <a:pt x="67" y="231"/>
                      </a:lnTo>
                      <a:lnTo>
                        <a:pt x="68" y="222"/>
                      </a:lnTo>
                      <a:lnTo>
                        <a:pt x="67" y="212"/>
                      </a:lnTo>
                      <a:lnTo>
                        <a:pt x="66" y="206"/>
                      </a:lnTo>
                      <a:lnTo>
                        <a:pt x="64" y="198"/>
                      </a:lnTo>
                      <a:lnTo>
                        <a:pt x="62" y="187"/>
                      </a:lnTo>
                      <a:lnTo>
                        <a:pt x="58" y="195"/>
                      </a:lnTo>
                      <a:lnTo>
                        <a:pt x="54" y="203"/>
                      </a:lnTo>
                      <a:lnTo>
                        <a:pt x="50" y="212"/>
                      </a:lnTo>
                      <a:lnTo>
                        <a:pt x="48" y="221"/>
                      </a:lnTo>
                      <a:lnTo>
                        <a:pt x="46" y="232"/>
                      </a:lnTo>
                      <a:lnTo>
                        <a:pt x="44" y="239"/>
                      </a:lnTo>
                      <a:lnTo>
                        <a:pt x="43" y="249"/>
                      </a:lnTo>
                      <a:lnTo>
                        <a:pt x="41" y="260"/>
                      </a:lnTo>
                      <a:lnTo>
                        <a:pt x="39" y="273"/>
                      </a:lnTo>
                      <a:lnTo>
                        <a:pt x="38" y="283"/>
                      </a:lnTo>
                      <a:lnTo>
                        <a:pt x="37" y="295"/>
                      </a:lnTo>
                      <a:lnTo>
                        <a:pt x="36" y="305"/>
                      </a:lnTo>
                      <a:lnTo>
                        <a:pt x="33" y="315"/>
                      </a:lnTo>
                      <a:lnTo>
                        <a:pt x="32" y="325"/>
                      </a:lnTo>
                      <a:lnTo>
                        <a:pt x="30" y="333"/>
                      </a:lnTo>
                      <a:lnTo>
                        <a:pt x="26" y="340"/>
                      </a:lnTo>
                      <a:lnTo>
                        <a:pt x="21" y="348"/>
                      </a:lnTo>
                      <a:lnTo>
                        <a:pt x="15" y="356"/>
                      </a:lnTo>
                      <a:lnTo>
                        <a:pt x="10" y="364"/>
                      </a:lnTo>
                      <a:lnTo>
                        <a:pt x="5" y="368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24"/>
                      </a:lnTo>
                      <a:lnTo>
                        <a:pt x="5" y="316"/>
                      </a:lnTo>
                      <a:lnTo>
                        <a:pt x="9" y="306"/>
                      </a:lnTo>
                      <a:lnTo>
                        <a:pt x="13" y="297"/>
                      </a:lnTo>
                      <a:lnTo>
                        <a:pt x="17" y="287"/>
                      </a:lnTo>
                      <a:lnTo>
                        <a:pt x="21" y="278"/>
                      </a:lnTo>
                      <a:lnTo>
                        <a:pt x="25" y="268"/>
                      </a:lnTo>
                      <a:lnTo>
                        <a:pt x="28" y="259"/>
                      </a:lnTo>
                      <a:lnTo>
                        <a:pt x="31" y="249"/>
                      </a:lnTo>
                      <a:lnTo>
                        <a:pt x="34" y="239"/>
                      </a:lnTo>
                      <a:lnTo>
                        <a:pt x="36" y="233"/>
                      </a:lnTo>
                      <a:lnTo>
                        <a:pt x="38" y="225"/>
                      </a:lnTo>
                      <a:lnTo>
                        <a:pt x="41" y="216"/>
                      </a:lnTo>
                      <a:lnTo>
                        <a:pt x="44" y="210"/>
                      </a:lnTo>
                      <a:lnTo>
                        <a:pt x="42" y="204"/>
                      </a:lnTo>
                      <a:lnTo>
                        <a:pt x="41" y="197"/>
                      </a:lnTo>
                      <a:lnTo>
                        <a:pt x="42" y="192"/>
                      </a:lnTo>
                      <a:lnTo>
                        <a:pt x="43" y="185"/>
                      </a:lnTo>
                      <a:lnTo>
                        <a:pt x="36" y="184"/>
                      </a:lnTo>
                      <a:lnTo>
                        <a:pt x="26" y="182"/>
                      </a:lnTo>
                      <a:lnTo>
                        <a:pt x="18" y="187"/>
                      </a:lnTo>
                      <a:lnTo>
                        <a:pt x="11" y="191"/>
                      </a:lnTo>
                      <a:lnTo>
                        <a:pt x="3" y="195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5" y="164"/>
                      </a:lnTo>
                      <a:lnTo>
                        <a:pt x="13" y="161"/>
                      </a:lnTo>
                      <a:lnTo>
                        <a:pt x="15" y="156"/>
                      </a:lnTo>
                      <a:lnTo>
                        <a:pt x="17" y="151"/>
                      </a:lnTo>
                      <a:lnTo>
                        <a:pt x="19" y="146"/>
                      </a:lnTo>
                      <a:lnTo>
                        <a:pt x="18" y="144"/>
                      </a:lnTo>
                      <a:lnTo>
                        <a:pt x="13" y="138"/>
                      </a:lnTo>
                      <a:lnTo>
                        <a:pt x="6" y="132"/>
                      </a:lnTo>
                      <a:lnTo>
                        <a:pt x="0" y="125"/>
                      </a:lnTo>
                      <a:lnTo>
                        <a:pt x="2" y="124"/>
                      </a:lnTo>
                      <a:lnTo>
                        <a:pt x="2" y="105"/>
                      </a:lnTo>
                      <a:lnTo>
                        <a:pt x="1" y="103"/>
                      </a:lnTo>
                      <a:lnTo>
                        <a:pt x="11" y="110"/>
                      </a:lnTo>
                      <a:lnTo>
                        <a:pt x="19" y="117"/>
                      </a:lnTo>
                      <a:lnTo>
                        <a:pt x="24" y="122"/>
                      </a:lnTo>
                      <a:lnTo>
                        <a:pt x="28" y="128"/>
                      </a:lnTo>
                      <a:lnTo>
                        <a:pt x="35" y="137"/>
                      </a:lnTo>
                      <a:lnTo>
                        <a:pt x="40" y="143"/>
                      </a:lnTo>
                      <a:lnTo>
                        <a:pt x="46" y="150"/>
                      </a:lnTo>
                      <a:lnTo>
                        <a:pt x="53" y="157"/>
                      </a:lnTo>
                      <a:lnTo>
                        <a:pt x="55" y="155"/>
                      </a:lnTo>
                      <a:lnTo>
                        <a:pt x="59" y="148"/>
                      </a:lnTo>
                      <a:lnTo>
                        <a:pt x="62" y="143"/>
                      </a:lnTo>
                      <a:lnTo>
                        <a:pt x="60" y="138"/>
                      </a:lnTo>
                      <a:lnTo>
                        <a:pt x="55" y="130"/>
                      </a:lnTo>
                      <a:lnTo>
                        <a:pt x="51" y="123"/>
                      </a:lnTo>
                      <a:lnTo>
                        <a:pt x="46" y="115"/>
                      </a:lnTo>
                      <a:lnTo>
                        <a:pt x="40" y="109"/>
                      </a:lnTo>
                      <a:lnTo>
                        <a:pt x="31" y="100"/>
                      </a:lnTo>
                      <a:lnTo>
                        <a:pt x="24" y="91"/>
                      </a:lnTo>
                      <a:lnTo>
                        <a:pt x="17" y="84"/>
                      </a:lnTo>
                      <a:lnTo>
                        <a:pt x="12" y="78"/>
                      </a:lnTo>
                      <a:lnTo>
                        <a:pt x="6" y="70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53"/>
                      </a:lnTo>
                      <a:lnTo>
                        <a:pt x="2" y="48"/>
                      </a:lnTo>
                      <a:lnTo>
                        <a:pt x="4" y="55"/>
                      </a:lnTo>
                      <a:lnTo>
                        <a:pt x="11" y="63"/>
                      </a:lnTo>
                      <a:lnTo>
                        <a:pt x="17" y="70"/>
                      </a:lnTo>
                      <a:lnTo>
                        <a:pt x="25" y="80"/>
                      </a:lnTo>
                      <a:lnTo>
                        <a:pt x="30" y="87"/>
                      </a:lnTo>
                      <a:lnTo>
                        <a:pt x="37" y="95"/>
                      </a:lnTo>
                      <a:lnTo>
                        <a:pt x="43" y="106"/>
                      </a:lnTo>
                      <a:lnTo>
                        <a:pt x="48" y="115"/>
                      </a:lnTo>
                      <a:lnTo>
                        <a:pt x="54" y="124"/>
                      </a:lnTo>
                      <a:lnTo>
                        <a:pt x="61" y="138"/>
                      </a:lnTo>
                      <a:lnTo>
                        <a:pt x="64" y="146"/>
                      </a:lnTo>
                      <a:lnTo>
                        <a:pt x="66" y="151"/>
                      </a:lnTo>
                      <a:lnTo>
                        <a:pt x="70" y="143"/>
                      </a:lnTo>
                      <a:lnTo>
                        <a:pt x="75" y="135"/>
                      </a:lnTo>
                      <a:lnTo>
                        <a:pt x="80" y="127"/>
                      </a:lnTo>
                      <a:lnTo>
                        <a:pt x="85" y="118"/>
                      </a:lnTo>
                      <a:lnTo>
                        <a:pt x="90" y="110"/>
                      </a:lnTo>
                      <a:lnTo>
                        <a:pt x="94" y="103"/>
                      </a:lnTo>
                      <a:lnTo>
                        <a:pt x="100" y="96"/>
                      </a:lnTo>
                      <a:lnTo>
                        <a:pt x="106" y="87"/>
                      </a:lnTo>
                      <a:lnTo>
                        <a:pt x="113" y="78"/>
                      </a:lnTo>
                      <a:lnTo>
                        <a:pt x="120" y="68"/>
                      </a:lnTo>
                      <a:lnTo>
                        <a:pt x="127" y="58"/>
                      </a:lnTo>
                      <a:lnTo>
                        <a:pt x="132" y="50"/>
                      </a:lnTo>
                      <a:lnTo>
                        <a:pt x="139" y="39"/>
                      </a:lnTo>
                      <a:lnTo>
                        <a:pt x="144" y="33"/>
                      </a:lnTo>
                      <a:lnTo>
                        <a:pt x="150" y="26"/>
                      </a:lnTo>
                      <a:lnTo>
                        <a:pt x="156" y="21"/>
                      </a:lnTo>
                      <a:lnTo>
                        <a:pt x="161" y="15"/>
                      </a:lnTo>
                      <a:lnTo>
                        <a:pt x="165" y="6"/>
                      </a:lnTo>
                      <a:lnTo>
                        <a:pt x="170" y="0"/>
                      </a:lnTo>
                      <a:lnTo>
                        <a:pt x="169" y="5"/>
                      </a:lnTo>
                      <a:lnTo>
                        <a:pt x="168" y="13"/>
                      </a:lnTo>
                      <a:lnTo>
                        <a:pt x="166" y="21"/>
                      </a:lnTo>
                      <a:lnTo>
                        <a:pt x="163" y="29"/>
                      </a:lnTo>
                      <a:lnTo>
                        <a:pt x="159" y="37"/>
                      </a:lnTo>
                      <a:lnTo>
                        <a:pt x="153" y="47"/>
                      </a:lnTo>
                      <a:lnTo>
                        <a:pt x="148" y="56"/>
                      </a:lnTo>
                      <a:lnTo>
                        <a:pt x="143" y="67"/>
                      </a:lnTo>
                      <a:lnTo>
                        <a:pt x="137" y="76"/>
                      </a:lnTo>
                      <a:lnTo>
                        <a:pt x="130" y="87"/>
                      </a:lnTo>
                      <a:lnTo>
                        <a:pt x="124" y="9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0" name="Group 9">
                  <a:extLst>
                    <a:ext uri="{FF2B5EF4-FFF2-40B4-BE49-F238E27FC236}">
                      <a16:creationId xmlns:a16="http://schemas.microsoft.com/office/drawing/2014/main" id="{33593616-25E8-73DD-45A8-54ED41C2C1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7" y="1466"/>
                  <a:ext cx="484" cy="368"/>
                  <a:chOff x="1707" y="1466"/>
                  <a:chExt cx="484" cy="368"/>
                </a:xfrm>
              </p:grpSpPr>
              <p:sp>
                <p:nvSpPr>
                  <p:cNvPr id="32" name="Freeform 10">
                    <a:extLst>
                      <a:ext uri="{FF2B5EF4-FFF2-40B4-BE49-F238E27FC236}">
                        <a16:creationId xmlns:a16="http://schemas.microsoft.com/office/drawing/2014/main" id="{88A3739A-7336-8E38-0002-45FFA4C45F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51" y="1466"/>
                    <a:ext cx="440" cy="342"/>
                  </a:xfrm>
                  <a:custGeom>
                    <a:avLst/>
                    <a:gdLst>
                      <a:gd name="T0" fmla="*/ 167 w 440"/>
                      <a:gd name="T1" fmla="*/ 42 h 342"/>
                      <a:gd name="T2" fmla="*/ 202 w 440"/>
                      <a:gd name="T3" fmla="*/ 14 h 342"/>
                      <a:gd name="T4" fmla="*/ 245 w 440"/>
                      <a:gd name="T5" fmla="*/ 3 h 342"/>
                      <a:gd name="T6" fmla="*/ 292 w 440"/>
                      <a:gd name="T7" fmla="*/ 2 h 342"/>
                      <a:gd name="T8" fmla="*/ 304 w 440"/>
                      <a:gd name="T9" fmla="*/ 7 h 342"/>
                      <a:gd name="T10" fmla="*/ 272 w 440"/>
                      <a:gd name="T11" fmla="*/ 15 h 342"/>
                      <a:gd name="T12" fmla="*/ 236 w 440"/>
                      <a:gd name="T13" fmla="*/ 26 h 342"/>
                      <a:gd name="T14" fmla="*/ 195 w 440"/>
                      <a:gd name="T15" fmla="*/ 55 h 342"/>
                      <a:gd name="T16" fmla="*/ 191 w 440"/>
                      <a:gd name="T17" fmla="*/ 94 h 342"/>
                      <a:gd name="T18" fmla="*/ 252 w 440"/>
                      <a:gd name="T19" fmla="*/ 70 h 342"/>
                      <a:gd name="T20" fmla="*/ 301 w 440"/>
                      <a:gd name="T21" fmla="*/ 67 h 342"/>
                      <a:gd name="T22" fmla="*/ 354 w 440"/>
                      <a:gd name="T23" fmla="*/ 72 h 342"/>
                      <a:gd name="T24" fmla="*/ 416 w 440"/>
                      <a:gd name="T25" fmla="*/ 79 h 342"/>
                      <a:gd name="T26" fmla="*/ 417 w 440"/>
                      <a:gd name="T27" fmla="*/ 80 h 342"/>
                      <a:gd name="T28" fmla="*/ 357 w 440"/>
                      <a:gd name="T29" fmla="*/ 83 h 342"/>
                      <a:gd name="T30" fmla="*/ 302 w 440"/>
                      <a:gd name="T31" fmla="*/ 84 h 342"/>
                      <a:gd name="T32" fmla="*/ 254 w 440"/>
                      <a:gd name="T33" fmla="*/ 90 h 342"/>
                      <a:gd name="T34" fmla="*/ 200 w 440"/>
                      <a:gd name="T35" fmla="*/ 103 h 342"/>
                      <a:gd name="T36" fmla="*/ 222 w 440"/>
                      <a:gd name="T37" fmla="*/ 123 h 342"/>
                      <a:gd name="T38" fmla="*/ 238 w 440"/>
                      <a:gd name="T39" fmla="*/ 142 h 342"/>
                      <a:gd name="T40" fmla="*/ 184 w 440"/>
                      <a:gd name="T41" fmla="*/ 125 h 342"/>
                      <a:gd name="T42" fmla="*/ 173 w 440"/>
                      <a:gd name="T43" fmla="*/ 136 h 342"/>
                      <a:gd name="T44" fmla="*/ 232 w 440"/>
                      <a:gd name="T45" fmla="*/ 145 h 342"/>
                      <a:gd name="T46" fmla="*/ 282 w 440"/>
                      <a:gd name="T47" fmla="*/ 157 h 342"/>
                      <a:gd name="T48" fmla="*/ 321 w 440"/>
                      <a:gd name="T49" fmla="*/ 190 h 342"/>
                      <a:gd name="T50" fmla="*/ 351 w 440"/>
                      <a:gd name="T51" fmla="*/ 234 h 342"/>
                      <a:gd name="T52" fmla="*/ 344 w 440"/>
                      <a:gd name="T53" fmla="*/ 242 h 342"/>
                      <a:gd name="T54" fmla="*/ 304 w 440"/>
                      <a:gd name="T55" fmla="*/ 214 h 342"/>
                      <a:gd name="T56" fmla="*/ 259 w 440"/>
                      <a:gd name="T57" fmla="*/ 183 h 342"/>
                      <a:gd name="T58" fmla="*/ 211 w 440"/>
                      <a:gd name="T59" fmla="*/ 162 h 342"/>
                      <a:gd name="T60" fmla="*/ 180 w 440"/>
                      <a:gd name="T61" fmla="*/ 155 h 342"/>
                      <a:gd name="T62" fmla="*/ 206 w 440"/>
                      <a:gd name="T63" fmla="*/ 189 h 342"/>
                      <a:gd name="T64" fmla="*/ 238 w 440"/>
                      <a:gd name="T65" fmla="*/ 234 h 342"/>
                      <a:gd name="T66" fmla="*/ 256 w 440"/>
                      <a:gd name="T67" fmla="*/ 275 h 342"/>
                      <a:gd name="T68" fmla="*/ 255 w 440"/>
                      <a:gd name="T69" fmla="*/ 313 h 342"/>
                      <a:gd name="T70" fmla="*/ 232 w 440"/>
                      <a:gd name="T71" fmla="*/ 271 h 342"/>
                      <a:gd name="T72" fmla="*/ 208 w 440"/>
                      <a:gd name="T73" fmla="*/ 226 h 342"/>
                      <a:gd name="T74" fmla="*/ 181 w 440"/>
                      <a:gd name="T75" fmla="*/ 185 h 342"/>
                      <a:gd name="T76" fmla="*/ 157 w 440"/>
                      <a:gd name="T77" fmla="*/ 149 h 342"/>
                      <a:gd name="T78" fmla="*/ 115 w 440"/>
                      <a:gd name="T79" fmla="*/ 170 h 342"/>
                      <a:gd name="T80" fmla="*/ 80 w 440"/>
                      <a:gd name="T81" fmla="*/ 221 h 342"/>
                      <a:gd name="T82" fmla="*/ 51 w 440"/>
                      <a:gd name="T83" fmla="*/ 273 h 342"/>
                      <a:gd name="T84" fmla="*/ 18 w 440"/>
                      <a:gd name="T85" fmla="*/ 321 h 342"/>
                      <a:gd name="T86" fmla="*/ 8 w 440"/>
                      <a:gd name="T87" fmla="*/ 315 h 342"/>
                      <a:gd name="T88" fmla="*/ 47 w 440"/>
                      <a:gd name="T89" fmla="*/ 255 h 342"/>
                      <a:gd name="T90" fmla="*/ 82 w 440"/>
                      <a:gd name="T91" fmla="*/ 208 h 342"/>
                      <a:gd name="T92" fmla="*/ 112 w 440"/>
                      <a:gd name="T93" fmla="*/ 162 h 342"/>
                      <a:gd name="T94" fmla="*/ 139 w 440"/>
                      <a:gd name="T95" fmla="*/ 126 h 342"/>
                      <a:gd name="T96" fmla="*/ 99 w 440"/>
                      <a:gd name="T97" fmla="*/ 83 h 342"/>
                      <a:gd name="T98" fmla="*/ 43 w 440"/>
                      <a:gd name="T99" fmla="*/ 60 h 342"/>
                      <a:gd name="T100" fmla="*/ 20 w 440"/>
                      <a:gd name="T101" fmla="*/ 47 h 342"/>
                      <a:gd name="T102" fmla="*/ 63 w 440"/>
                      <a:gd name="T103" fmla="*/ 61 h 342"/>
                      <a:gd name="T104" fmla="*/ 122 w 440"/>
                      <a:gd name="T105" fmla="*/ 90 h 342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40" h="342">
                        <a:moveTo>
                          <a:pt x="138" y="87"/>
                        </a:moveTo>
                        <a:lnTo>
                          <a:pt x="141" y="78"/>
                        </a:lnTo>
                        <a:lnTo>
                          <a:pt x="146" y="69"/>
                        </a:lnTo>
                        <a:lnTo>
                          <a:pt x="153" y="59"/>
                        </a:lnTo>
                        <a:lnTo>
                          <a:pt x="160" y="51"/>
                        </a:lnTo>
                        <a:lnTo>
                          <a:pt x="167" y="42"/>
                        </a:lnTo>
                        <a:lnTo>
                          <a:pt x="172" y="36"/>
                        </a:lnTo>
                        <a:lnTo>
                          <a:pt x="178" y="31"/>
                        </a:lnTo>
                        <a:lnTo>
                          <a:pt x="184" y="26"/>
                        </a:lnTo>
                        <a:lnTo>
                          <a:pt x="190" y="21"/>
                        </a:lnTo>
                        <a:lnTo>
                          <a:pt x="196" y="17"/>
                        </a:lnTo>
                        <a:lnTo>
                          <a:pt x="202" y="14"/>
                        </a:lnTo>
                        <a:lnTo>
                          <a:pt x="208" y="11"/>
                        </a:lnTo>
                        <a:lnTo>
                          <a:pt x="215" y="8"/>
                        </a:lnTo>
                        <a:lnTo>
                          <a:pt x="222" y="7"/>
                        </a:lnTo>
                        <a:lnTo>
                          <a:pt x="230" y="5"/>
                        </a:lnTo>
                        <a:lnTo>
                          <a:pt x="237" y="3"/>
                        </a:lnTo>
                        <a:lnTo>
                          <a:pt x="245" y="3"/>
                        </a:lnTo>
                        <a:lnTo>
                          <a:pt x="252" y="2"/>
                        </a:lnTo>
                        <a:lnTo>
                          <a:pt x="260" y="2"/>
                        </a:lnTo>
                        <a:lnTo>
                          <a:pt x="270" y="1"/>
                        </a:lnTo>
                        <a:lnTo>
                          <a:pt x="278" y="2"/>
                        </a:lnTo>
                        <a:lnTo>
                          <a:pt x="285" y="2"/>
                        </a:lnTo>
                        <a:lnTo>
                          <a:pt x="292" y="2"/>
                        </a:lnTo>
                        <a:lnTo>
                          <a:pt x="299" y="2"/>
                        </a:lnTo>
                        <a:lnTo>
                          <a:pt x="307" y="1"/>
                        </a:lnTo>
                        <a:lnTo>
                          <a:pt x="314" y="0"/>
                        </a:lnTo>
                        <a:lnTo>
                          <a:pt x="310" y="2"/>
                        </a:lnTo>
                        <a:lnTo>
                          <a:pt x="307" y="4"/>
                        </a:lnTo>
                        <a:lnTo>
                          <a:pt x="304" y="7"/>
                        </a:lnTo>
                        <a:lnTo>
                          <a:pt x="301" y="10"/>
                        </a:lnTo>
                        <a:lnTo>
                          <a:pt x="295" y="10"/>
                        </a:lnTo>
                        <a:lnTo>
                          <a:pt x="288" y="11"/>
                        </a:lnTo>
                        <a:lnTo>
                          <a:pt x="284" y="12"/>
                        </a:lnTo>
                        <a:lnTo>
                          <a:pt x="278" y="13"/>
                        </a:lnTo>
                        <a:lnTo>
                          <a:pt x="272" y="15"/>
                        </a:lnTo>
                        <a:lnTo>
                          <a:pt x="266" y="16"/>
                        </a:lnTo>
                        <a:lnTo>
                          <a:pt x="260" y="17"/>
                        </a:lnTo>
                        <a:lnTo>
                          <a:pt x="254" y="19"/>
                        </a:lnTo>
                        <a:lnTo>
                          <a:pt x="248" y="21"/>
                        </a:lnTo>
                        <a:lnTo>
                          <a:pt x="241" y="23"/>
                        </a:lnTo>
                        <a:lnTo>
                          <a:pt x="236" y="26"/>
                        </a:lnTo>
                        <a:lnTo>
                          <a:pt x="229" y="29"/>
                        </a:lnTo>
                        <a:lnTo>
                          <a:pt x="222" y="32"/>
                        </a:lnTo>
                        <a:lnTo>
                          <a:pt x="215" y="36"/>
                        </a:lnTo>
                        <a:lnTo>
                          <a:pt x="208" y="41"/>
                        </a:lnTo>
                        <a:lnTo>
                          <a:pt x="201" y="47"/>
                        </a:lnTo>
                        <a:lnTo>
                          <a:pt x="195" y="55"/>
                        </a:lnTo>
                        <a:lnTo>
                          <a:pt x="189" y="64"/>
                        </a:lnTo>
                        <a:lnTo>
                          <a:pt x="181" y="77"/>
                        </a:lnTo>
                        <a:lnTo>
                          <a:pt x="175" y="90"/>
                        </a:lnTo>
                        <a:lnTo>
                          <a:pt x="167" y="106"/>
                        </a:lnTo>
                        <a:lnTo>
                          <a:pt x="180" y="99"/>
                        </a:lnTo>
                        <a:lnTo>
                          <a:pt x="191" y="94"/>
                        </a:lnTo>
                        <a:lnTo>
                          <a:pt x="206" y="86"/>
                        </a:lnTo>
                        <a:lnTo>
                          <a:pt x="222" y="78"/>
                        </a:lnTo>
                        <a:lnTo>
                          <a:pt x="229" y="77"/>
                        </a:lnTo>
                        <a:lnTo>
                          <a:pt x="236" y="74"/>
                        </a:lnTo>
                        <a:lnTo>
                          <a:pt x="243" y="72"/>
                        </a:lnTo>
                        <a:lnTo>
                          <a:pt x="252" y="70"/>
                        </a:lnTo>
                        <a:lnTo>
                          <a:pt x="261" y="68"/>
                        </a:lnTo>
                        <a:lnTo>
                          <a:pt x="269" y="68"/>
                        </a:lnTo>
                        <a:lnTo>
                          <a:pt x="275" y="67"/>
                        </a:lnTo>
                        <a:lnTo>
                          <a:pt x="285" y="66"/>
                        </a:lnTo>
                        <a:lnTo>
                          <a:pt x="294" y="66"/>
                        </a:lnTo>
                        <a:lnTo>
                          <a:pt x="301" y="67"/>
                        </a:lnTo>
                        <a:lnTo>
                          <a:pt x="311" y="68"/>
                        </a:lnTo>
                        <a:lnTo>
                          <a:pt x="319" y="69"/>
                        </a:lnTo>
                        <a:lnTo>
                          <a:pt x="328" y="69"/>
                        </a:lnTo>
                        <a:lnTo>
                          <a:pt x="336" y="70"/>
                        </a:lnTo>
                        <a:lnTo>
                          <a:pt x="345" y="71"/>
                        </a:lnTo>
                        <a:lnTo>
                          <a:pt x="354" y="72"/>
                        </a:lnTo>
                        <a:lnTo>
                          <a:pt x="363" y="73"/>
                        </a:lnTo>
                        <a:lnTo>
                          <a:pt x="371" y="74"/>
                        </a:lnTo>
                        <a:lnTo>
                          <a:pt x="381" y="75"/>
                        </a:lnTo>
                        <a:lnTo>
                          <a:pt x="392" y="76"/>
                        </a:lnTo>
                        <a:lnTo>
                          <a:pt x="401" y="77"/>
                        </a:lnTo>
                        <a:lnTo>
                          <a:pt x="416" y="79"/>
                        </a:lnTo>
                        <a:lnTo>
                          <a:pt x="421" y="79"/>
                        </a:lnTo>
                        <a:lnTo>
                          <a:pt x="425" y="79"/>
                        </a:lnTo>
                        <a:lnTo>
                          <a:pt x="430" y="81"/>
                        </a:lnTo>
                        <a:lnTo>
                          <a:pt x="439" y="84"/>
                        </a:lnTo>
                        <a:lnTo>
                          <a:pt x="424" y="81"/>
                        </a:lnTo>
                        <a:lnTo>
                          <a:pt x="417" y="80"/>
                        </a:lnTo>
                        <a:lnTo>
                          <a:pt x="411" y="80"/>
                        </a:lnTo>
                        <a:lnTo>
                          <a:pt x="397" y="81"/>
                        </a:lnTo>
                        <a:lnTo>
                          <a:pt x="388" y="82"/>
                        </a:lnTo>
                        <a:lnTo>
                          <a:pt x="377" y="82"/>
                        </a:lnTo>
                        <a:lnTo>
                          <a:pt x="367" y="82"/>
                        </a:lnTo>
                        <a:lnTo>
                          <a:pt x="357" y="83"/>
                        </a:lnTo>
                        <a:lnTo>
                          <a:pt x="348" y="83"/>
                        </a:lnTo>
                        <a:lnTo>
                          <a:pt x="340" y="82"/>
                        </a:lnTo>
                        <a:lnTo>
                          <a:pt x="330" y="82"/>
                        </a:lnTo>
                        <a:lnTo>
                          <a:pt x="319" y="82"/>
                        </a:lnTo>
                        <a:lnTo>
                          <a:pt x="310" y="83"/>
                        </a:lnTo>
                        <a:lnTo>
                          <a:pt x="302" y="84"/>
                        </a:lnTo>
                        <a:lnTo>
                          <a:pt x="292" y="84"/>
                        </a:lnTo>
                        <a:lnTo>
                          <a:pt x="285" y="84"/>
                        </a:lnTo>
                        <a:lnTo>
                          <a:pt x="276" y="85"/>
                        </a:lnTo>
                        <a:lnTo>
                          <a:pt x="269" y="87"/>
                        </a:lnTo>
                        <a:lnTo>
                          <a:pt x="261" y="88"/>
                        </a:lnTo>
                        <a:lnTo>
                          <a:pt x="254" y="90"/>
                        </a:lnTo>
                        <a:lnTo>
                          <a:pt x="246" y="92"/>
                        </a:lnTo>
                        <a:lnTo>
                          <a:pt x="238" y="94"/>
                        </a:lnTo>
                        <a:lnTo>
                          <a:pt x="229" y="96"/>
                        </a:lnTo>
                        <a:lnTo>
                          <a:pt x="222" y="98"/>
                        </a:lnTo>
                        <a:lnTo>
                          <a:pt x="208" y="102"/>
                        </a:lnTo>
                        <a:lnTo>
                          <a:pt x="200" y="103"/>
                        </a:lnTo>
                        <a:lnTo>
                          <a:pt x="189" y="108"/>
                        </a:lnTo>
                        <a:lnTo>
                          <a:pt x="172" y="115"/>
                        </a:lnTo>
                        <a:lnTo>
                          <a:pt x="189" y="117"/>
                        </a:lnTo>
                        <a:lnTo>
                          <a:pt x="209" y="118"/>
                        </a:lnTo>
                        <a:lnTo>
                          <a:pt x="213" y="118"/>
                        </a:lnTo>
                        <a:lnTo>
                          <a:pt x="222" y="123"/>
                        </a:lnTo>
                        <a:lnTo>
                          <a:pt x="228" y="126"/>
                        </a:lnTo>
                        <a:lnTo>
                          <a:pt x="234" y="129"/>
                        </a:lnTo>
                        <a:lnTo>
                          <a:pt x="235" y="131"/>
                        </a:lnTo>
                        <a:lnTo>
                          <a:pt x="238" y="137"/>
                        </a:lnTo>
                        <a:lnTo>
                          <a:pt x="245" y="146"/>
                        </a:lnTo>
                        <a:lnTo>
                          <a:pt x="238" y="142"/>
                        </a:lnTo>
                        <a:lnTo>
                          <a:pt x="229" y="137"/>
                        </a:lnTo>
                        <a:lnTo>
                          <a:pt x="222" y="135"/>
                        </a:lnTo>
                        <a:lnTo>
                          <a:pt x="209" y="132"/>
                        </a:lnTo>
                        <a:lnTo>
                          <a:pt x="199" y="129"/>
                        </a:lnTo>
                        <a:lnTo>
                          <a:pt x="189" y="126"/>
                        </a:lnTo>
                        <a:lnTo>
                          <a:pt x="184" y="125"/>
                        </a:lnTo>
                        <a:lnTo>
                          <a:pt x="172" y="126"/>
                        </a:lnTo>
                        <a:lnTo>
                          <a:pt x="165" y="127"/>
                        </a:lnTo>
                        <a:lnTo>
                          <a:pt x="155" y="129"/>
                        </a:lnTo>
                        <a:lnTo>
                          <a:pt x="160" y="131"/>
                        </a:lnTo>
                        <a:lnTo>
                          <a:pt x="166" y="132"/>
                        </a:lnTo>
                        <a:lnTo>
                          <a:pt x="173" y="136"/>
                        </a:lnTo>
                        <a:lnTo>
                          <a:pt x="181" y="135"/>
                        </a:lnTo>
                        <a:lnTo>
                          <a:pt x="195" y="136"/>
                        </a:lnTo>
                        <a:lnTo>
                          <a:pt x="203" y="137"/>
                        </a:lnTo>
                        <a:lnTo>
                          <a:pt x="215" y="140"/>
                        </a:lnTo>
                        <a:lnTo>
                          <a:pt x="222" y="143"/>
                        </a:lnTo>
                        <a:lnTo>
                          <a:pt x="232" y="145"/>
                        </a:lnTo>
                        <a:lnTo>
                          <a:pt x="242" y="148"/>
                        </a:lnTo>
                        <a:lnTo>
                          <a:pt x="251" y="151"/>
                        </a:lnTo>
                        <a:lnTo>
                          <a:pt x="259" y="152"/>
                        </a:lnTo>
                        <a:lnTo>
                          <a:pt x="266" y="153"/>
                        </a:lnTo>
                        <a:lnTo>
                          <a:pt x="273" y="155"/>
                        </a:lnTo>
                        <a:lnTo>
                          <a:pt x="282" y="157"/>
                        </a:lnTo>
                        <a:lnTo>
                          <a:pt x="291" y="161"/>
                        </a:lnTo>
                        <a:lnTo>
                          <a:pt x="299" y="165"/>
                        </a:lnTo>
                        <a:lnTo>
                          <a:pt x="303" y="169"/>
                        </a:lnTo>
                        <a:lnTo>
                          <a:pt x="309" y="175"/>
                        </a:lnTo>
                        <a:lnTo>
                          <a:pt x="316" y="183"/>
                        </a:lnTo>
                        <a:lnTo>
                          <a:pt x="321" y="190"/>
                        </a:lnTo>
                        <a:lnTo>
                          <a:pt x="326" y="197"/>
                        </a:lnTo>
                        <a:lnTo>
                          <a:pt x="331" y="204"/>
                        </a:lnTo>
                        <a:lnTo>
                          <a:pt x="335" y="212"/>
                        </a:lnTo>
                        <a:lnTo>
                          <a:pt x="340" y="218"/>
                        </a:lnTo>
                        <a:lnTo>
                          <a:pt x="345" y="226"/>
                        </a:lnTo>
                        <a:lnTo>
                          <a:pt x="351" y="234"/>
                        </a:lnTo>
                        <a:lnTo>
                          <a:pt x="356" y="243"/>
                        </a:lnTo>
                        <a:lnTo>
                          <a:pt x="361" y="250"/>
                        </a:lnTo>
                        <a:lnTo>
                          <a:pt x="368" y="258"/>
                        </a:lnTo>
                        <a:lnTo>
                          <a:pt x="359" y="251"/>
                        </a:lnTo>
                        <a:lnTo>
                          <a:pt x="353" y="247"/>
                        </a:lnTo>
                        <a:lnTo>
                          <a:pt x="344" y="242"/>
                        </a:lnTo>
                        <a:lnTo>
                          <a:pt x="336" y="236"/>
                        </a:lnTo>
                        <a:lnTo>
                          <a:pt x="330" y="231"/>
                        </a:lnTo>
                        <a:lnTo>
                          <a:pt x="323" y="226"/>
                        </a:lnTo>
                        <a:lnTo>
                          <a:pt x="317" y="222"/>
                        </a:lnTo>
                        <a:lnTo>
                          <a:pt x="311" y="218"/>
                        </a:lnTo>
                        <a:lnTo>
                          <a:pt x="304" y="214"/>
                        </a:lnTo>
                        <a:lnTo>
                          <a:pt x="297" y="210"/>
                        </a:lnTo>
                        <a:lnTo>
                          <a:pt x="291" y="205"/>
                        </a:lnTo>
                        <a:lnTo>
                          <a:pt x="284" y="200"/>
                        </a:lnTo>
                        <a:lnTo>
                          <a:pt x="275" y="195"/>
                        </a:lnTo>
                        <a:lnTo>
                          <a:pt x="267" y="189"/>
                        </a:lnTo>
                        <a:lnTo>
                          <a:pt x="259" y="183"/>
                        </a:lnTo>
                        <a:lnTo>
                          <a:pt x="252" y="179"/>
                        </a:lnTo>
                        <a:lnTo>
                          <a:pt x="245" y="174"/>
                        </a:lnTo>
                        <a:lnTo>
                          <a:pt x="237" y="170"/>
                        </a:lnTo>
                        <a:lnTo>
                          <a:pt x="229" y="167"/>
                        </a:lnTo>
                        <a:lnTo>
                          <a:pt x="222" y="165"/>
                        </a:lnTo>
                        <a:lnTo>
                          <a:pt x="211" y="162"/>
                        </a:lnTo>
                        <a:lnTo>
                          <a:pt x="201" y="159"/>
                        </a:lnTo>
                        <a:lnTo>
                          <a:pt x="194" y="157"/>
                        </a:lnTo>
                        <a:lnTo>
                          <a:pt x="186" y="155"/>
                        </a:lnTo>
                        <a:lnTo>
                          <a:pt x="175" y="149"/>
                        </a:lnTo>
                        <a:lnTo>
                          <a:pt x="163" y="144"/>
                        </a:lnTo>
                        <a:lnTo>
                          <a:pt x="180" y="155"/>
                        </a:lnTo>
                        <a:lnTo>
                          <a:pt x="182" y="157"/>
                        </a:lnTo>
                        <a:lnTo>
                          <a:pt x="186" y="162"/>
                        </a:lnTo>
                        <a:lnTo>
                          <a:pt x="190" y="168"/>
                        </a:lnTo>
                        <a:lnTo>
                          <a:pt x="195" y="175"/>
                        </a:lnTo>
                        <a:lnTo>
                          <a:pt x="201" y="182"/>
                        </a:lnTo>
                        <a:lnTo>
                          <a:pt x="206" y="189"/>
                        </a:lnTo>
                        <a:lnTo>
                          <a:pt x="212" y="197"/>
                        </a:lnTo>
                        <a:lnTo>
                          <a:pt x="217" y="204"/>
                        </a:lnTo>
                        <a:lnTo>
                          <a:pt x="222" y="210"/>
                        </a:lnTo>
                        <a:lnTo>
                          <a:pt x="227" y="217"/>
                        </a:lnTo>
                        <a:lnTo>
                          <a:pt x="233" y="227"/>
                        </a:lnTo>
                        <a:lnTo>
                          <a:pt x="238" y="234"/>
                        </a:lnTo>
                        <a:lnTo>
                          <a:pt x="242" y="241"/>
                        </a:lnTo>
                        <a:lnTo>
                          <a:pt x="246" y="248"/>
                        </a:lnTo>
                        <a:lnTo>
                          <a:pt x="250" y="255"/>
                        </a:lnTo>
                        <a:lnTo>
                          <a:pt x="252" y="262"/>
                        </a:lnTo>
                        <a:lnTo>
                          <a:pt x="254" y="267"/>
                        </a:lnTo>
                        <a:lnTo>
                          <a:pt x="256" y="275"/>
                        </a:lnTo>
                        <a:lnTo>
                          <a:pt x="257" y="285"/>
                        </a:lnTo>
                        <a:lnTo>
                          <a:pt x="258" y="294"/>
                        </a:lnTo>
                        <a:lnTo>
                          <a:pt x="259" y="304"/>
                        </a:lnTo>
                        <a:lnTo>
                          <a:pt x="261" y="313"/>
                        </a:lnTo>
                        <a:lnTo>
                          <a:pt x="262" y="323"/>
                        </a:lnTo>
                        <a:lnTo>
                          <a:pt x="255" y="313"/>
                        </a:lnTo>
                        <a:lnTo>
                          <a:pt x="249" y="307"/>
                        </a:lnTo>
                        <a:lnTo>
                          <a:pt x="245" y="300"/>
                        </a:lnTo>
                        <a:lnTo>
                          <a:pt x="241" y="295"/>
                        </a:lnTo>
                        <a:lnTo>
                          <a:pt x="238" y="288"/>
                        </a:lnTo>
                        <a:lnTo>
                          <a:pt x="236" y="280"/>
                        </a:lnTo>
                        <a:lnTo>
                          <a:pt x="232" y="271"/>
                        </a:lnTo>
                        <a:lnTo>
                          <a:pt x="228" y="263"/>
                        </a:lnTo>
                        <a:lnTo>
                          <a:pt x="224" y="254"/>
                        </a:lnTo>
                        <a:lnTo>
                          <a:pt x="221" y="246"/>
                        </a:lnTo>
                        <a:lnTo>
                          <a:pt x="217" y="238"/>
                        </a:lnTo>
                        <a:lnTo>
                          <a:pt x="212" y="232"/>
                        </a:lnTo>
                        <a:lnTo>
                          <a:pt x="208" y="226"/>
                        </a:lnTo>
                        <a:lnTo>
                          <a:pt x="202" y="218"/>
                        </a:lnTo>
                        <a:lnTo>
                          <a:pt x="196" y="211"/>
                        </a:lnTo>
                        <a:lnTo>
                          <a:pt x="191" y="205"/>
                        </a:lnTo>
                        <a:lnTo>
                          <a:pt x="186" y="199"/>
                        </a:lnTo>
                        <a:lnTo>
                          <a:pt x="185" y="194"/>
                        </a:lnTo>
                        <a:lnTo>
                          <a:pt x="181" y="185"/>
                        </a:lnTo>
                        <a:lnTo>
                          <a:pt x="177" y="179"/>
                        </a:lnTo>
                        <a:lnTo>
                          <a:pt x="174" y="171"/>
                        </a:lnTo>
                        <a:lnTo>
                          <a:pt x="172" y="169"/>
                        </a:lnTo>
                        <a:lnTo>
                          <a:pt x="165" y="162"/>
                        </a:lnTo>
                        <a:lnTo>
                          <a:pt x="161" y="155"/>
                        </a:lnTo>
                        <a:lnTo>
                          <a:pt x="157" y="149"/>
                        </a:lnTo>
                        <a:lnTo>
                          <a:pt x="153" y="143"/>
                        </a:lnTo>
                        <a:lnTo>
                          <a:pt x="145" y="146"/>
                        </a:lnTo>
                        <a:lnTo>
                          <a:pt x="137" y="151"/>
                        </a:lnTo>
                        <a:lnTo>
                          <a:pt x="129" y="158"/>
                        </a:lnTo>
                        <a:lnTo>
                          <a:pt x="121" y="164"/>
                        </a:lnTo>
                        <a:lnTo>
                          <a:pt x="115" y="170"/>
                        </a:lnTo>
                        <a:lnTo>
                          <a:pt x="110" y="176"/>
                        </a:lnTo>
                        <a:lnTo>
                          <a:pt x="104" y="185"/>
                        </a:lnTo>
                        <a:lnTo>
                          <a:pt x="97" y="195"/>
                        </a:lnTo>
                        <a:lnTo>
                          <a:pt x="92" y="203"/>
                        </a:lnTo>
                        <a:lnTo>
                          <a:pt x="85" y="212"/>
                        </a:lnTo>
                        <a:lnTo>
                          <a:pt x="80" y="221"/>
                        </a:lnTo>
                        <a:lnTo>
                          <a:pt x="76" y="229"/>
                        </a:lnTo>
                        <a:lnTo>
                          <a:pt x="71" y="237"/>
                        </a:lnTo>
                        <a:lnTo>
                          <a:pt x="67" y="245"/>
                        </a:lnTo>
                        <a:lnTo>
                          <a:pt x="62" y="254"/>
                        </a:lnTo>
                        <a:lnTo>
                          <a:pt x="58" y="263"/>
                        </a:lnTo>
                        <a:lnTo>
                          <a:pt x="51" y="273"/>
                        </a:lnTo>
                        <a:lnTo>
                          <a:pt x="45" y="283"/>
                        </a:lnTo>
                        <a:lnTo>
                          <a:pt x="38" y="294"/>
                        </a:lnTo>
                        <a:lnTo>
                          <a:pt x="33" y="303"/>
                        </a:lnTo>
                        <a:lnTo>
                          <a:pt x="28" y="309"/>
                        </a:lnTo>
                        <a:lnTo>
                          <a:pt x="24" y="315"/>
                        </a:lnTo>
                        <a:lnTo>
                          <a:pt x="18" y="321"/>
                        </a:lnTo>
                        <a:lnTo>
                          <a:pt x="13" y="327"/>
                        </a:lnTo>
                        <a:lnTo>
                          <a:pt x="7" y="333"/>
                        </a:lnTo>
                        <a:lnTo>
                          <a:pt x="0" y="341"/>
                        </a:lnTo>
                        <a:lnTo>
                          <a:pt x="2" y="331"/>
                        </a:lnTo>
                        <a:lnTo>
                          <a:pt x="5" y="324"/>
                        </a:lnTo>
                        <a:lnTo>
                          <a:pt x="8" y="315"/>
                        </a:lnTo>
                        <a:lnTo>
                          <a:pt x="13" y="309"/>
                        </a:lnTo>
                        <a:lnTo>
                          <a:pt x="20" y="298"/>
                        </a:lnTo>
                        <a:lnTo>
                          <a:pt x="27" y="287"/>
                        </a:lnTo>
                        <a:lnTo>
                          <a:pt x="35" y="275"/>
                        </a:lnTo>
                        <a:lnTo>
                          <a:pt x="41" y="265"/>
                        </a:lnTo>
                        <a:lnTo>
                          <a:pt x="47" y="255"/>
                        </a:lnTo>
                        <a:lnTo>
                          <a:pt x="54" y="246"/>
                        </a:lnTo>
                        <a:lnTo>
                          <a:pt x="59" y="238"/>
                        </a:lnTo>
                        <a:lnTo>
                          <a:pt x="64" y="231"/>
                        </a:lnTo>
                        <a:lnTo>
                          <a:pt x="69" y="224"/>
                        </a:lnTo>
                        <a:lnTo>
                          <a:pt x="76" y="216"/>
                        </a:lnTo>
                        <a:lnTo>
                          <a:pt x="82" y="208"/>
                        </a:lnTo>
                        <a:lnTo>
                          <a:pt x="88" y="199"/>
                        </a:lnTo>
                        <a:lnTo>
                          <a:pt x="95" y="190"/>
                        </a:lnTo>
                        <a:lnTo>
                          <a:pt x="100" y="183"/>
                        </a:lnTo>
                        <a:lnTo>
                          <a:pt x="105" y="175"/>
                        </a:lnTo>
                        <a:lnTo>
                          <a:pt x="110" y="167"/>
                        </a:lnTo>
                        <a:lnTo>
                          <a:pt x="112" y="162"/>
                        </a:lnTo>
                        <a:lnTo>
                          <a:pt x="114" y="156"/>
                        </a:lnTo>
                        <a:lnTo>
                          <a:pt x="118" y="151"/>
                        </a:lnTo>
                        <a:lnTo>
                          <a:pt x="122" y="145"/>
                        </a:lnTo>
                        <a:lnTo>
                          <a:pt x="129" y="138"/>
                        </a:lnTo>
                        <a:lnTo>
                          <a:pt x="134" y="131"/>
                        </a:lnTo>
                        <a:lnTo>
                          <a:pt x="139" y="126"/>
                        </a:lnTo>
                        <a:lnTo>
                          <a:pt x="143" y="119"/>
                        </a:lnTo>
                        <a:lnTo>
                          <a:pt x="141" y="114"/>
                        </a:lnTo>
                        <a:lnTo>
                          <a:pt x="139" y="106"/>
                        </a:lnTo>
                        <a:lnTo>
                          <a:pt x="127" y="102"/>
                        </a:lnTo>
                        <a:lnTo>
                          <a:pt x="113" y="92"/>
                        </a:lnTo>
                        <a:lnTo>
                          <a:pt x="99" y="83"/>
                        </a:lnTo>
                        <a:lnTo>
                          <a:pt x="92" y="78"/>
                        </a:lnTo>
                        <a:lnTo>
                          <a:pt x="86" y="74"/>
                        </a:lnTo>
                        <a:lnTo>
                          <a:pt x="75" y="70"/>
                        </a:lnTo>
                        <a:lnTo>
                          <a:pt x="64" y="66"/>
                        </a:lnTo>
                        <a:lnTo>
                          <a:pt x="52" y="63"/>
                        </a:lnTo>
                        <a:lnTo>
                          <a:pt x="43" y="60"/>
                        </a:lnTo>
                        <a:lnTo>
                          <a:pt x="33" y="56"/>
                        </a:lnTo>
                        <a:lnTo>
                          <a:pt x="24" y="53"/>
                        </a:lnTo>
                        <a:lnTo>
                          <a:pt x="15" y="51"/>
                        </a:lnTo>
                        <a:lnTo>
                          <a:pt x="8" y="49"/>
                        </a:lnTo>
                        <a:lnTo>
                          <a:pt x="15" y="49"/>
                        </a:lnTo>
                        <a:lnTo>
                          <a:pt x="20" y="47"/>
                        </a:lnTo>
                        <a:lnTo>
                          <a:pt x="25" y="47"/>
                        </a:lnTo>
                        <a:lnTo>
                          <a:pt x="29" y="46"/>
                        </a:lnTo>
                        <a:lnTo>
                          <a:pt x="34" y="47"/>
                        </a:lnTo>
                        <a:lnTo>
                          <a:pt x="45" y="51"/>
                        </a:lnTo>
                        <a:lnTo>
                          <a:pt x="53" y="56"/>
                        </a:lnTo>
                        <a:lnTo>
                          <a:pt x="63" y="61"/>
                        </a:lnTo>
                        <a:lnTo>
                          <a:pt x="72" y="66"/>
                        </a:lnTo>
                        <a:lnTo>
                          <a:pt x="84" y="71"/>
                        </a:lnTo>
                        <a:lnTo>
                          <a:pt x="93" y="77"/>
                        </a:lnTo>
                        <a:lnTo>
                          <a:pt x="101" y="81"/>
                        </a:lnTo>
                        <a:lnTo>
                          <a:pt x="115" y="88"/>
                        </a:lnTo>
                        <a:lnTo>
                          <a:pt x="122" y="90"/>
                        </a:lnTo>
                        <a:lnTo>
                          <a:pt x="128" y="89"/>
                        </a:lnTo>
                        <a:lnTo>
                          <a:pt x="133" y="88"/>
                        </a:lnTo>
                        <a:lnTo>
                          <a:pt x="138" y="8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11">
                    <a:extLst>
                      <a:ext uri="{FF2B5EF4-FFF2-40B4-BE49-F238E27FC236}">
                        <a16:creationId xmlns:a16="http://schemas.microsoft.com/office/drawing/2014/main" id="{C55C8F7B-3B6C-A106-D6EB-D4E376201B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0" y="1641"/>
                    <a:ext cx="39" cy="193"/>
                  </a:xfrm>
                  <a:custGeom>
                    <a:avLst/>
                    <a:gdLst>
                      <a:gd name="T0" fmla="*/ 20 w 39"/>
                      <a:gd name="T1" fmla="*/ 0 h 193"/>
                      <a:gd name="T2" fmla="*/ 25 w 39"/>
                      <a:gd name="T3" fmla="*/ 9 h 193"/>
                      <a:gd name="T4" fmla="*/ 28 w 39"/>
                      <a:gd name="T5" fmla="*/ 15 h 193"/>
                      <a:gd name="T6" fmla="*/ 34 w 39"/>
                      <a:gd name="T7" fmla="*/ 24 h 193"/>
                      <a:gd name="T8" fmla="*/ 36 w 39"/>
                      <a:gd name="T9" fmla="*/ 33 h 193"/>
                      <a:gd name="T10" fmla="*/ 37 w 39"/>
                      <a:gd name="T11" fmla="*/ 43 h 193"/>
                      <a:gd name="T12" fmla="*/ 37 w 39"/>
                      <a:gd name="T13" fmla="*/ 56 h 193"/>
                      <a:gd name="T14" fmla="*/ 38 w 39"/>
                      <a:gd name="T15" fmla="*/ 64 h 193"/>
                      <a:gd name="T16" fmla="*/ 37 w 39"/>
                      <a:gd name="T17" fmla="*/ 75 h 193"/>
                      <a:gd name="T18" fmla="*/ 36 w 39"/>
                      <a:gd name="T19" fmla="*/ 86 h 193"/>
                      <a:gd name="T20" fmla="*/ 34 w 39"/>
                      <a:gd name="T21" fmla="*/ 97 h 193"/>
                      <a:gd name="T22" fmla="*/ 31 w 39"/>
                      <a:gd name="T23" fmla="*/ 113 h 193"/>
                      <a:gd name="T24" fmla="*/ 29 w 39"/>
                      <a:gd name="T25" fmla="*/ 122 h 193"/>
                      <a:gd name="T26" fmla="*/ 24 w 39"/>
                      <a:gd name="T27" fmla="*/ 132 h 193"/>
                      <a:gd name="T28" fmla="*/ 18 w 39"/>
                      <a:gd name="T29" fmla="*/ 144 h 193"/>
                      <a:gd name="T30" fmla="*/ 12 w 39"/>
                      <a:gd name="T31" fmla="*/ 155 h 193"/>
                      <a:gd name="T32" fmla="*/ 7 w 39"/>
                      <a:gd name="T33" fmla="*/ 165 h 193"/>
                      <a:gd name="T34" fmla="*/ 3 w 39"/>
                      <a:gd name="T35" fmla="*/ 174 h 193"/>
                      <a:gd name="T36" fmla="*/ 0 w 39"/>
                      <a:gd name="T37" fmla="*/ 192 h 193"/>
                      <a:gd name="T38" fmla="*/ 1 w 39"/>
                      <a:gd name="T39" fmla="*/ 174 h 193"/>
                      <a:gd name="T40" fmla="*/ 3 w 39"/>
                      <a:gd name="T41" fmla="*/ 162 h 193"/>
                      <a:gd name="T42" fmla="*/ 4 w 39"/>
                      <a:gd name="T43" fmla="*/ 151 h 193"/>
                      <a:gd name="T44" fmla="*/ 5 w 39"/>
                      <a:gd name="T45" fmla="*/ 139 h 193"/>
                      <a:gd name="T46" fmla="*/ 7 w 39"/>
                      <a:gd name="T47" fmla="*/ 124 h 193"/>
                      <a:gd name="T48" fmla="*/ 10 w 39"/>
                      <a:gd name="T49" fmla="*/ 113 h 193"/>
                      <a:gd name="T50" fmla="*/ 12 w 39"/>
                      <a:gd name="T51" fmla="*/ 102 h 193"/>
                      <a:gd name="T52" fmla="*/ 15 w 39"/>
                      <a:gd name="T53" fmla="*/ 93 h 193"/>
                      <a:gd name="T54" fmla="*/ 18 w 39"/>
                      <a:gd name="T55" fmla="*/ 82 h 193"/>
                      <a:gd name="T56" fmla="*/ 20 w 39"/>
                      <a:gd name="T57" fmla="*/ 72 h 193"/>
                      <a:gd name="T58" fmla="*/ 22 w 39"/>
                      <a:gd name="T59" fmla="*/ 61 h 193"/>
                      <a:gd name="T60" fmla="*/ 23 w 39"/>
                      <a:gd name="T61" fmla="*/ 52 h 193"/>
                      <a:gd name="T62" fmla="*/ 24 w 39"/>
                      <a:gd name="T63" fmla="*/ 41 h 193"/>
                      <a:gd name="T64" fmla="*/ 24 w 39"/>
                      <a:gd name="T65" fmla="*/ 30 h 193"/>
                      <a:gd name="T66" fmla="*/ 24 w 39"/>
                      <a:gd name="T67" fmla="*/ 15 h 193"/>
                      <a:gd name="T68" fmla="*/ 22 w 39"/>
                      <a:gd name="T69" fmla="*/ 8 h 193"/>
                      <a:gd name="T70" fmla="*/ 20 w 39"/>
                      <a:gd name="T71" fmla="*/ 0 h 193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9" h="193">
                        <a:moveTo>
                          <a:pt x="20" y="0"/>
                        </a:moveTo>
                        <a:lnTo>
                          <a:pt x="25" y="9"/>
                        </a:lnTo>
                        <a:lnTo>
                          <a:pt x="28" y="15"/>
                        </a:lnTo>
                        <a:lnTo>
                          <a:pt x="34" y="24"/>
                        </a:lnTo>
                        <a:lnTo>
                          <a:pt x="36" y="33"/>
                        </a:lnTo>
                        <a:lnTo>
                          <a:pt x="37" y="43"/>
                        </a:lnTo>
                        <a:lnTo>
                          <a:pt x="37" y="56"/>
                        </a:lnTo>
                        <a:lnTo>
                          <a:pt x="38" y="64"/>
                        </a:lnTo>
                        <a:lnTo>
                          <a:pt x="37" y="75"/>
                        </a:lnTo>
                        <a:lnTo>
                          <a:pt x="36" y="86"/>
                        </a:lnTo>
                        <a:lnTo>
                          <a:pt x="34" y="97"/>
                        </a:lnTo>
                        <a:lnTo>
                          <a:pt x="31" y="113"/>
                        </a:lnTo>
                        <a:lnTo>
                          <a:pt x="29" y="122"/>
                        </a:lnTo>
                        <a:lnTo>
                          <a:pt x="24" y="132"/>
                        </a:lnTo>
                        <a:lnTo>
                          <a:pt x="18" y="144"/>
                        </a:lnTo>
                        <a:lnTo>
                          <a:pt x="12" y="155"/>
                        </a:lnTo>
                        <a:lnTo>
                          <a:pt x="7" y="165"/>
                        </a:lnTo>
                        <a:lnTo>
                          <a:pt x="3" y="174"/>
                        </a:lnTo>
                        <a:lnTo>
                          <a:pt x="0" y="192"/>
                        </a:lnTo>
                        <a:lnTo>
                          <a:pt x="1" y="174"/>
                        </a:lnTo>
                        <a:lnTo>
                          <a:pt x="3" y="162"/>
                        </a:lnTo>
                        <a:lnTo>
                          <a:pt x="4" y="151"/>
                        </a:lnTo>
                        <a:lnTo>
                          <a:pt x="5" y="139"/>
                        </a:lnTo>
                        <a:lnTo>
                          <a:pt x="7" y="124"/>
                        </a:lnTo>
                        <a:lnTo>
                          <a:pt x="10" y="113"/>
                        </a:lnTo>
                        <a:lnTo>
                          <a:pt x="12" y="102"/>
                        </a:lnTo>
                        <a:lnTo>
                          <a:pt x="15" y="93"/>
                        </a:lnTo>
                        <a:lnTo>
                          <a:pt x="18" y="82"/>
                        </a:lnTo>
                        <a:lnTo>
                          <a:pt x="20" y="72"/>
                        </a:lnTo>
                        <a:lnTo>
                          <a:pt x="22" y="61"/>
                        </a:lnTo>
                        <a:lnTo>
                          <a:pt x="23" y="52"/>
                        </a:lnTo>
                        <a:lnTo>
                          <a:pt x="24" y="41"/>
                        </a:lnTo>
                        <a:lnTo>
                          <a:pt x="24" y="30"/>
                        </a:lnTo>
                        <a:lnTo>
                          <a:pt x="24" y="15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12">
                    <a:extLst>
                      <a:ext uri="{FF2B5EF4-FFF2-40B4-BE49-F238E27FC236}">
                        <a16:creationId xmlns:a16="http://schemas.microsoft.com/office/drawing/2014/main" id="{307D2E47-18B9-5CB8-C8FF-F024BAE87E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16" y="1535"/>
                    <a:ext cx="171" cy="50"/>
                  </a:xfrm>
                  <a:custGeom>
                    <a:avLst/>
                    <a:gdLst>
                      <a:gd name="T0" fmla="*/ 170 w 171"/>
                      <a:gd name="T1" fmla="*/ 49 h 50"/>
                      <a:gd name="T2" fmla="*/ 167 w 171"/>
                      <a:gd name="T3" fmla="*/ 40 h 50"/>
                      <a:gd name="T4" fmla="*/ 163 w 171"/>
                      <a:gd name="T5" fmla="*/ 33 h 50"/>
                      <a:gd name="T6" fmla="*/ 160 w 171"/>
                      <a:gd name="T7" fmla="*/ 31 h 50"/>
                      <a:gd name="T8" fmla="*/ 153 w 171"/>
                      <a:gd name="T9" fmla="*/ 29 h 50"/>
                      <a:gd name="T10" fmla="*/ 147 w 171"/>
                      <a:gd name="T11" fmla="*/ 27 h 50"/>
                      <a:gd name="T12" fmla="*/ 140 w 171"/>
                      <a:gd name="T13" fmla="*/ 29 h 50"/>
                      <a:gd name="T14" fmla="*/ 132 w 171"/>
                      <a:gd name="T15" fmla="*/ 30 h 50"/>
                      <a:gd name="T16" fmla="*/ 123 w 171"/>
                      <a:gd name="T17" fmla="*/ 27 h 50"/>
                      <a:gd name="T18" fmla="*/ 111 w 171"/>
                      <a:gd name="T19" fmla="*/ 22 h 50"/>
                      <a:gd name="T20" fmla="*/ 100 w 171"/>
                      <a:gd name="T21" fmla="*/ 18 h 50"/>
                      <a:gd name="T22" fmla="*/ 92 w 171"/>
                      <a:gd name="T23" fmla="*/ 16 h 50"/>
                      <a:gd name="T24" fmla="*/ 80 w 171"/>
                      <a:gd name="T25" fmla="*/ 12 h 50"/>
                      <a:gd name="T26" fmla="*/ 67 w 171"/>
                      <a:gd name="T27" fmla="*/ 8 h 50"/>
                      <a:gd name="T28" fmla="*/ 55 w 171"/>
                      <a:gd name="T29" fmla="*/ 5 h 50"/>
                      <a:gd name="T30" fmla="*/ 42 w 171"/>
                      <a:gd name="T31" fmla="*/ 1 h 50"/>
                      <a:gd name="T32" fmla="*/ 28 w 171"/>
                      <a:gd name="T33" fmla="*/ 1 h 50"/>
                      <a:gd name="T34" fmla="*/ 15 w 171"/>
                      <a:gd name="T35" fmla="*/ 0 h 50"/>
                      <a:gd name="T36" fmla="*/ 12 w 171"/>
                      <a:gd name="T37" fmla="*/ 1 h 50"/>
                      <a:gd name="T38" fmla="*/ 7 w 171"/>
                      <a:gd name="T39" fmla="*/ 4 h 50"/>
                      <a:gd name="T40" fmla="*/ 3 w 171"/>
                      <a:gd name="T41" fmla="*/ 7 h 50"/>
                      <a:gd name="T42" fmla="*/ 0 w 171"/>
                      <a:gd name="T43" fmla="*/ 11 h 50"/>
                      <a:gd name="T44" fmla="*/ 5 w 171"/>
                      <a:gd name="T45" fmla="*/ 11 h 50"/>
                      <a:gd name="T46" fmla="*/ 12 w 171"/>
                      <a:gd name="T47" fmla="*/ 12 h 50"/>
                      <a:gd name="T48" fmla="*/ 19 w 171"/>
                      <a:gd name="T49" fmla="*/ 12 h 50"/>
                      <a:gd name="T50" fmla="*/ 23 w 171"/>
                      <a:gd name="T51" fmla="*/ 11 h 50"/>
                      <a:gd name="T52" fmla="*/ 30 w 171"/>
                      <a:gd name="T53" fmla="*/ 11 h 50"/>
                      <a:gd name="T54" fmla="*/ 39 w 171"/>
                      <a:gd name="T55" fmla="*/ 11 h 50"/>
                      <a:gd name="T56" fmla="*/ 51 w 171"/>
                      <a:gd name="T57" fmla="*/ 11 h 50"/>
                      <a:gd name="T58" fmla="*/ 61 w 171"/>
                      <a:gd name="T59" fmla="*/ 12 h 50"/>
                      <a:gd name="T60" fmla="*/ 71 w 171"/>
                      <a:gd name="T61" fmla="*/ 14 h 50"/>
                      <a:gd name="T62" fmla="*/ 81 w 171"/>
                      <a:gd name="T63" fmla="*/ 15 h 50"/>
                      <a:gd name="T64" fmla="*/ 91 w 171"/>
                      <a:gd name="T65" fmla="*/ 16 h 50"/>
                      <a:gd name="T66" fmla="*/ 99 w 171"/>
                      <a:gd name="T67" fmla="*/ 19 h 50"/>
                      <a:gd name="T68" fmla="*/ 108 w 171"/>
                      <a:gd name="T69" fmla="*/ 23 h 50"/>
                      <a:gd name="T70" fmla="*/ 116 w 171"/>
                      <a:gd name="T71" fmla="*/ 27 h 50"/>
                      <a:gd name="T72" fmla="*/ 125 w 171"/>
                      <a:gd name="T73" fmla="*/ 31 h 50"/>
                      <a:gd name="T74" fmla="*/ 129 w 171"/>
                      <a:gd name="T75" fmla="*/ 32 h 50"/>
                      <a:gd name="T76" fmla="*/ 134 w 171"/>
                      <a:gd name="T77" fmla="*/ 31 h 50"/>
                      <a:gd name="T78" fmla="*/ 140 w 171"/>
                      <a:gd name="T79" fmla="*/ 34 h 50"/>
                      <a:gd name="T80" fmla="*/ 146 w 171"/>
                      <a:gd name="T81" fmla="*/ 37 h 50"/>
                      <a:gd name="T82" fmla="*/ 152 w 171"/>
                      <a:gd name="T83" fmla="*/ 40 h 50"/>
                      <a:gd name="T84" fmla="*/ 161 w 171"/>
                      <a:gd name="T85" fmla="*/ 44 h 50"/>
                      <a:gd name="T86" fmla="*/ 167 w 171"/>
                      <a:gd name="T87" fmla="*/ 46 h 50"/>
                      <a:gd name="T88" fmla="*/ 170 w 171"/>
                      <a:gd name="T89" fmla="*/ 49 h 50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71" h="50">
                        <a:moveTo>
                          <a:pt x="170" y="49"/>
                        </a:moveTo>
                        <a:lnTo>
                          <a:pt x="167" y="40"/>
                        </a:lnTo>
                        <a:lnTo>
                          <a:pt x="163" y="33"/>
                        </a:lnTo>
                        <a:lnTo>
                          <a:pt x="160" y="31"/>
                        </a:lnTo>
                        <a:lnTo>
                          <a:pt x="153" y="29"/>
                        </a:lnTo>
                        <a:lnTo>
                          <a:pt x="147" y="27"/>
                        </a:lnTo>
                        <a:lnTo>
                          <a:pt x="140" y="29"/>
                        </a:lnTo>
                        <a:lnTo>
                          <a:pt x="132" y="30"/>
                        </a:lnTo>
                        <a:lnTo>
                          <a:pt x="123" y="27"/>
                        </a:lnTo>
                        <a:lnTo>
                          <a:pt x="111" y="22"/>
                        </a:lnTo>
                        <a:lnTo>
                          <a:pt x="100" y="18"/>
                        </a:lnTo>
                        <a:lnTo>
                          <a:pt x="92" y="16"/>
                        </a:lnTo>
                        <a:lnTo>
                          <a:pt x="80" y="12"/>
                        </a:lnTo>
                        <a:lnTo>
                          <a:pt x="67" y="8"/>
                        </a:lnTo>
                        <a:lnTo>
                          <a:pt x="55" y="5"/>
                        </a:lnTo>
                        <a:lnTo>
                          <a:pt x="42" y="1"/>
                        </a:lnTo>
                        <a:lnTo>
                          <a:pt x="28" y="1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1"/>
                        </a:lnTo>
                        <a:lnTo>
                          <a:pt x="5" y="11"/>
                        </a:lnTo>
                        <a:lnTo>
                          <a:pt x="12" y="12"/>
                        </a:lnTo>
                        <a:lnTo>
                          <a:pt x="19" y="12"/>
                        </a:lnTo>
                        <a:lnTo>
                          <a:pt x="23" y="11"/>
                        </a:lnTo>
                        <a:lnTo>
                          <a:pt x="30" y="11"/>
                        </a:lnTo>
                        <a:lnTo>
                          <a:pt x="39" y="11"/>
                        </a:lnTo>
                        <a:lnTo>
                          <a:pt x="51" y="11"/>
                        </a:lnTo>
                        <a:lnTo>
                          <a:pt x="61" y="12"/>
                        </a:lnTo>
                        <a:lnTo>
                          <a:pt x="71" y="14"/>
                        </a:lnTo>
                        <a:lnTo>
                          <a:pt x="81" y="15"/>
                        </a:lnTo>
                        <a:lnTo>
                          <a:pt x="91" y="16"/>
                        </a:lnTo>
                        <a:lnTo>
                          <a:pt x="99" y="19"/>
                        </a:lnTo>
                        <a:lnTo>
                          <a:pt x="108" y="23"/>
                        </a:lnTo>
                        <a:lnTo>
                          <a:pt x="116" y="27"/>
                        </a:lnTo>
                        <a:lnTo>
                          <a:pt x="125" y="31"/>
                        </a:lnTo>
                        <a:lnTo>
                          <a:pt x="129" y="32"/>
                        </a:lnTo>
                        <a:lnTo>
                          <a:pt x="134" y="31"/>
                        </a:lnTo>
                        <a:lnTo>
                          <a:pt x="140" y="34"/>
                        </a:lnTo>
                        <a:lnTo>
                          <a:pt x="146" y="37"/>
                        </a:lnTo>
                        <a:lnTo>
                          <a:pt x="152" y="40"/>
                        </a:lnTo>
                        <a:lnTo>
                          <a:pt x="161" y="44"/>
                        </a:lnTo>
                        <a:lnTo>
                          <a:pt x="167" y="46"/>
                        </a:lnTo>
                        <a:lnTo>
                          <a:pt x="170" y="4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3">
                    <a:extLst>
                      <a:ext uri="{FF2B5EF4-FFF2-40B4-BE49-F238E27FC236}">
                        <a16:creationId xmlns:a16="http://schemas.microsoft.com/office/drawing/2014/main" id="{A33A9494-8BA9-1105-1EA9-F65F581D80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07" y="1563"/>
                    <a:ext cx="177" cy="21"/>
                  </a:xfrm>
                  <a:custGeom>
                    <a:avLst/>
                    <a:gdLst>
                      <a:gd name="T0" fmla="*/ 176 w 177"/>
                      <a:gd name="T1" fmla="*/ 20 h 21"/>
                      <a:gd name="T2" fmla="*/ 171 w 177"/>
                      <a:gd name="T3" fmla="*/ 18 h 21"/>
                      <a:gd name="T4" fmla="*/ 166 w 177"/>
                      <a:gd name="T5" fmla="*/ 16 h 21"/>
                      <a:gd name="T6" fmla="*/ 161 w 177"/>
                      <a:gd name="T7" fmla="*/ 13 h 21"/>
                      <a:gd name="T8" fmla="*/ 155 w 177"/>
                      <a:gd name="T9" fmla="*/ 12 h 21"/>
                      <a:gd name="T10" fmla="*/ 149 w 177"/>
                      <a:gd name="T11" fmla="*/ 10 h 21"/>
                      <a:gd name="T12" fmla="*/ 141 w 177"/>
                      <a:gd name="T13" fmla="*/ 6 h 21"/>
                      <a:gd name="T14" fmla="*/ 134 w 177"/>
                      <a:gd name="T15" fmla="*/ 3 h 21"/>
                      <a:gd name="T16" fmla="*/ 128 w 177"/>
                      <a:gd name="T17" fmla="*/ 2 h 21"/>
                      <a:gd name="T18" fmla="*/ 120 w 177"/>
                      <a:gd name="T19" fmla="*/ 3 h 21"/>
                      <a:gd name="T20" fmla="*/ 110 w 177"/>
                      <a:gd name="T21" fmla="*/ 5 h 21"/>
                      <a:gd name="T22" fmla="*/ 106 w 177"/>
                      <a:gd name="T23" fmla="*/ 5 h 21"/>
                      <a:gd name="T24" fmla="*/ 93 w 177"/>
                      <a:gd name="T25" fmla="*/ 3 h 21"/>
                      <a:gd name="T26" fmla="*/ 78 w 177"/>
                      <a:gd name="T27" fmla="*/ 1 h 21"/>
                      <a:gd name="T28" fmla="*/ 69 w 177"/>
                      <a:gd name="T29" fmla="*/ 0 h 21"/>
                      <a:gd name="T30" fmla="*/ 57 w 177"/>
                      <a:gd name="T31" fmla="*/ 0 h 21"/>
                      <a:gd name="T32" fmla="*/ 44 w 177"/>
                      <a:gd name="T33" fmla="*/ 0 h 21"/>
                      <a:gd name="T34" fmla="*/ 36 w 177"/>
                      <a:gd name="T35" fmla="*/ 1 h 21"/>
                      <a:gd name="T36" fmla="*/ 27 w 177"/>
                      <a:gd name="T37" fmla="*/ 2 h 21"/>
                      <a:gd name="T38" fmla="*/ 18 w 177"/>
                      <a:gd name="T39" fmla="*/ 3 h 21"/>
                      <a:gd name="T40" fmla="*/ 9 w 177"/>
                      <a:gd name="T41" fmla="*/ 4 h 21"/>
                      <a:gd name="T42" fmla="*/ 8 w 177"/>
                      <a:gd name="T43" fmla="*/ 8 h 21"/>
                      <a:gd name="T44" fmla="*/ 7 w 177"/>
                      <a:gd name="T45" fmla="*/ 11 h 21"/>
                      <a:gd name="T46" fmla="*/ 4 w 177"/>
                      <a:gd name="T47" fmla="*/ 15 h 21"/>
                      <a:gd name="T48" fmla="*/ 0 w 177"/>
                      <a:gd name="T49" fmla="*/ 17 h 21"/>
                      <a:gd name="T50" fmla="*/ 7 w 177"/>
                      <a:gd name="T51" fmla="*/ 16 h 21"/>
                      <a:gd name="T52" fmla="*/ 15 w 177"/>
                      <a:gd name="T53" fmla="*/ 14 h 21"/>
                      <a:gd name="T54" fmla="*/ 22 w 177"/>
                      <a:gd name="T55" fmla="*/ 12 h 21"/>
                      <a:gd name="T56" fmla="*/ 29 w 177"/>
                      <a:gd name="T57" fmla="*/ 11 h 21"/>
                      <a:gd name="T58" fmla="*/ 37 w 177"/>
                      <a:gd name="T59" fmla="*/ 10 h 21"/>
                      <a:gd name="T60" fmla="*/ 50 w 177"/>
                      <a:gd name="T61" fmla="*/ 10 h 21"/>
                      <a:gd name="T62" fmla="*/ 63 w 177"/>
                      <a:gd name="T63" fmla="*/ 8 h 21"/>
                      <a:gd name="T64" fmla="*/ 79 w 177"/>
                      <a:gd name="T65" fmla="*/ 8 h 21"/>
                      <a:gd name="T66" fmla="*/ 94 w 177"/>
                      <a:gd name="T67" fmla="*/ 7 h 21"/>
                      <a:gd name="T68" fmla="*/ 108 w 177"/>
                      <a:gd name="T69" fmla="*/ 6 h 21"/>
                      <a:gd name="T70" fmla="*/ 120 w 177"/>
                      <a:gd name="T71" fmla="*/ 7 h 21"/>
                      <a:gd name="T72" fmla="*/ 129 w 177"/>
                      <a:gd name="T73" fmla="*/ 10 h 21"/>
                      <a:gd name="T74" fmla="*/ 138 w 177"/>
                      <a:gd name="T75" fmla="*/ 12 h 21"/>
                      <a:gd name="T76" fmla="*/ 148 w 177"/>
                      <a:gd name="T77" fmla="*/ 14 h 21"/>
                      <a:gd name="T78" fmla="*/ 159 w 177"/>
                      <a:gd name="T79" fmla="*/ 17 h 21"/>
                      <a:gd name="T80" fmla="*/ 167 w 177"/>
                      <a:gd name="T81" fmla="*/ 18 h 21"/>
                      <a:gd name="T82" fmla="*/ 176 w 177"/>
                      <a:gd name="T83" fmla="*/ 20 h 21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7" h="21">
                        <a:moveTo>
                          <a:pt x="176" y="20"/>
                        </a:moveTo>
                        <a:lnTo>
                          <a:pt x="171" y="18"/>
                        </a:lnTo>
                        <a:lnTo>
                          <a:pt x="166" y="16"/>
                        </a:lnTo>
                        <a:lnTo>
                          <a:pt x="161" y="13"/>
                        </a:lnTo>
                        <a:lnTo>
                          <a:pt x="155" y="12"/>
                        </a:lnTo>
                        <a:lnTo>
                          <a:pt x="149" y="10"/>
                        </a:lnTo>
                        <a:lnTo>
                          <a:pt x="141" y="6"/>
                        </a:lnTo>
                        <a:lnTo>
                          <a:pt x="134" y="3"/>
                        </a:lnTo>
                        <a:lnTo>
                          <a:pt x="128" y="2"/>
                        </a:lnTo>
                        <a:lnTo>
                          <a:pt x="120" y="3"/>
                        </a:lnTo>
                        <a:lnTo>
                          <a:pt x="110" y="5"/>
                        </a:lnTo>
                        <a:lnTo>
                          <a:pt x="106" y="5"/>
                        </a:lnTo>
                        <a:lnTo>
                          <a:pt x="93" y="3"/>
                        </a:lnTo>
                        <a:lnTo>
                          <a:pt x="78" y="1"/>
                        </a:lnTo>
                        <a:lnTo>
                          <a:pt x="69" y="0"/>
                        </a:lnTo>
                        <a:lnTo>
                          <a:pt x="57" y="0"/>
                        </a:lnTo>
                        <a:lnTo>
                          <a:pt x="44" y="0"/>
                        </a:lnTo>
                        <a:lnTo>
                          <a:pt x="36" y="1"/>
                        </a:lnTo>
                        <a:lnTo>
                          <a:pt x="27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7" y="11"/>
                        </a:lnTo>
                        <a:lnTo>
                          <a:pt x="4" y="15"/>
                        </a:lnTo>
                        <a:lnTo>
                          <a:pt x="0" y="17"/>
                        </a:lnTo>
                        <a:lnTo>
                          <a:pt x="7" y="16"/>
                        </a:lnTo>
                        <a:lnTo>
                          <a:pt x="15" y="14"/>
                        </a:lnTo>
                        <a:lnTo>
                          <a:pt x="22" y="12"/>
                        </a:lnTo>
                        <a:lnTo>
                          <a:pt x="29" y="11"/>
                        </a:lnTo>
                        <a:lnTo>
                          <a:pt x="37" y="10"/>
                        </a:lnTo>
                        <a:lnTo>
                          <a:pt x="50" y="10"/>
                        </a:lnTo>
                        <a:lnTo>
                          <a:pt x="63" y="8"/>
                        </a:lnTo>
                        <a:lnTo>
                          <a:pt x="79" y="8"/>
                        </a:lnTo>
                        <a:lnTo>
                          <a:pt x="94" y="7"/>
                        </a:lnTo>
                        <a:lnTo>
                          <a:pt x="108" y="6"/>
                        </a:lnTo>
                        <a:lnTo>
                          <a:pt x="120" y="7"/>
                        </a:lnTo>
                        <a:lnTo>
                          <a:pt x="129" y="10"/>
                        </a:lnTo>
                        <a:lnTo>
                          <a:pt x="138" y="12"/>
                        </a:lnTo>
                        <a:lnTo>
                          <a:pt x="148" y="14"/>
                        </a:lnTo>
                        <a:lnTo>
                          <a:pt x="159" y="17"/>
                        </a:lnTo>
                        <a:lnTo>
                          <a:pt x="167" y="18"/>
                        </a:lnTo>
                        <a:lnTo>
                          <a:pt x="176" y="2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" name="Freeform 14">
                  <a:extLst>
                    <a:ext uri="{FF2B5EF4-FFF2-40B4-BE49-F238E27FC236}">
                      <a16:creationId xmlns:a16="http://schemas.microsoft.com/office/drawing/2014/main" id="{90D6F896-401E-C17B-9F81-F4161A85539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691" y="1023"/>
                  <a:ext cx="261" cy="374"/>
                </a:xfrm>
                <a:custGeom>
                  <a:avLst/>
                  <a:gdLst>
                    <a:gd name="T0" fmla="*/ 82 w 261"/>
                    <a:gd name="T1" fmla="*/ 162 h 374"/>
                    <a:gd name="T2" fmla="*/ 90 w 261"/>
                    <a:gd name="T3" fmla="*/ 154 h 374"/>
                    <a:gd name="T4" fmla="*/ 76 w 261"/>
                    <a:gd name="T5" fmla="*/ 104 h 374"/>
                    <a:gd name="T6" fmla="*/ 54 w 261"/>
                    <a:gd name="T7" fmla="*/ 56 h 374"/>
                    <a:gd name="T8" fmla="*/ 31 w 261"/>
                    <a:gd name="T9" fmla="*/ 33 h 374"/>
                    <a:gd name="T10" fmla="*/ 51 w 261"/>
                    <a:gd name="T11" fmla="*/ 45 h 374"/>
                    <a:gd name="T12" fmla="*/ 72 w 261"/>
                    <a:gd name="T13" fmla="*/ 84 h 374"/>
                    <a:gd name="T14" fmla="*/ 92 w 261"/>
                    <a:gd name="T15" fmla="*/ 126 h 374"/>
                    <a:gd name="T16" fmla="*/ 106 w 261"/>
                    <a:gd name="T17" fmla="*/ 168 h 374"/>
                    <a:gd name="T18" fmla="*/ 118 w 261"/>
                    <a:gd name="T19" fmla="*/ 150 h 374"/>
                    <a:gd name="T20" fmla="*/ 121 w 261"/>
                    <a:gd name="T21" fmla="*/ 114 h 374"/>
                    <a:gd name="T22" fmla="*/ 125 w 261"/>
                    <a:gd name="T23" fmla="*/ 65 h 374"/>
                    <a:gd name="T24" fmla="*/ 136 w 261"/>
                    <a:gd name="T25" fmla="*/ 26 h 374"/>
                    <a:gd name="T26" fmla="*/ 143 w 261"/>
                    <a:gd name="T27" fmla="*/ 12 h 374"/>
                    <a:gd name="T28" fmla="*/ 136 w 261"/>
                    <a:gd name="T29" fmla="*/ 53 h 374"/>
                    <a:gd name="T30" fmla="*/ 132 w 261"/>
                    <a:gd name="T31" fmla="*/ 106 h 374"/>
                    <a:gd name="T32" fmla="*/ 130 w 261"/>
                    <a:gd name="T33" fmla="*/ 155 h 374"/>
                    <a:gd name="T34" fmla="*/ 136 w 261"/>
                    <a:gd name="T35" fmla="*/ 183 h 374"/>
                    <a:gd name="T36" fmla="*/ 166 w 261"/>
                    <a:gd name="T37" fmla="*/ 177 h 374"/>
                    <a:gd name="T38" fmla="*/ 205 w 261"/>
                    <a:gd name="T39" fmla="*/ 178 h 374"/>
                    <a:gd name="T40" fmla="*/ 236 w 261"/>
                    <a:gd name="T41" fmla="*/ 193 h 374"/>
                    <a:gd name="T42" fmla="*/ 260 w 261"/>
                    <a:gd name="T43" fmla="*/ 227 h 374"/>
                    <a:gd name="T44" fmla="*/ 231 w 261"/>
                    <a:gd name="T45" fmla="*/ 222 h 374"/>
                    <a:gd name="T46" fmla="*/ 200 w 261"/>
                    <a:gd name="T47" fmla="*/ 211 h 374"/>
                    <a:gd name="T48" fmla="*/ 159 w 261"/>
                    <a:gd name="T49" fmla="*/ 204 h 374"/>
                    <a:gd name="T50" fmla="*/ 132 w 261"/>
                    <a:gd name="T51" fmla="*/ 208 h 374"/>
                    <a:gd name="T52" fmla="*/ 147 w 261"/>
                    <a:gd name="T53" fmla="*/ 224 h 374"/>
                    <a:gd name="T54" fmla="*/ 182 w 261"/>
                    <a:gd name="T55" fmla="*/ 233 h 374"/>
                    <a:gd name="T56" fmla="*/ 217 w 261"/>
                    <a:gd name="T57" fmla="*/ 240 h 374"/>
                    <a:gd name="T58" fmla="*/ 243 w 261"/>
                    <a:gd name="T59" fmla="*/ 264 h 374"/>
                    <a:gd name="T60" fmla="*/ 256 w 261"/>
                    <a:gd name="T61" fmla="*/ 297 h 374"/>
                    <a:gd name="T62" fmla="*/ 224 w 261"/>
                    <a:gd name="T63" fmla="*/ 277 h 374"/>
                    <a:gd name="T64" fmla="*/ 191 w 261"/>
                    <a:gd name="T65" fmla="*/ 256 h 374"/>
                    <a:gd name="T66" fmla="*/ 160 w 261"/>
                    <a:gd name="T67" fmla="*/ 238 h 374"/>
                    <a:gd name="T68" fmla="*/ 136 w 261"/>
                    <a:gd name="T69" fmla="*/ 230 h 374"/>
                    <a:gd name="T70" fmla="*/ 121 w 261"/>
                    <a:gd name="T71" fmla="*/ 246 h 374"/>
                    <a:gd name="T72" fmla="*/ 135 w 261"/>
                    <a:gd name="T73" fmla="*/ 290 h 374"/>
                    <a:gd name="T74" fmla="*/ 145 w 261"/>
                    <a:gd name="T75" fmla="*/ 342 h 374"/>
                    <a:gd name="T76" fmla="*/ 127 w 261"/>
                    <a:gd name="T77" fmla="*/ 346 h 374"/>
                    <a:gd name="T78" fmla="*/ 116 w 261"/>
                    <a:gd name="T79" fmla="*/ 290 h 374"/>
                    <a:gd name="T80" fmla="*/ 101 w 261"/>
                    <a:gd name="T81" fmla="*/ 256 h 374"/>
                    <a:gd name="T82" fmla="*/ 83 w 261"/>
                    <a:gd name="T83" fmla="*/ 274 h 374"/>
                    <a:gd name="T84" fmla="*/ 64 w 261"/>
                    <a:gd name="T85" fmla="*/ 309 h 374"/>
                    <a:gd name="T86" fmla="*/ 44 w 261"/>
                    <a:gd name="T87" fmla="*/ 360 h 374"/>
                    <a:gd name="T88" fmla="*/ 51 w 261"/>
                    <a:gd name="T89" fmla="*/ 314 h 374"/>
                    <a:gd name="T90" fmla="*/ 69 w 261"/>
                    <a:gd name="T91" fmla="*/ 272 h 374"/>
                    <a:gd name="T92" fmla="*/ 91 w 261"/>
                    <a:gd name="T93" fmla="*/ 238 h 374"/>
                    <a:gd name="T94" fmla="*/ 99 w 261"/>
                    <a:gd name="T95" fmla="*/ 212 h 374"/>
                    <a:gd name="T96" fmla="*/ 77 w 261"/>
                    <a:gd name="T97" fmla="*/ 226 h 374"/>
                    <a:gd name="T98" fmla="*/ 52 w 261"/>
                    <a:gd name="T99" fmla="*/ 261 h 374"/>
                    <a:gd name="T100" fmla="*/ 28 w 261"/>
                    <a:gd name="T101" fmla="*/ 301 h 374"/>
                    <a:gd name="T102" fmla="*/ 24 w 261"/>
                    <a:gd name="T103" fmla="*/ 288 h 374"/>
                    <a:gd name="T104" fmla="*/ 42 w 261"/>
                    <a:gd name="T105" fmla="*/ 262 h 374"/>
                    <a:gd name="T106" fmla="*/ 71 w 261"/>
                    <a:gd name="T107" fmla="*/ 229 h 374"/>
                    <a:gd name="T108" fmla="*/ 101 w 261"/>
                    <a:gd name="T109" fmla="*/ 206 h 374"/>
                    <a:gd name="T110" fmla="*/ 73 w 261"/>
                    <a:gd name="T111" fmla="*/ 180 h 374"/>
                    <a:gd name="T112" fmla="*/ 46 w 261"/>
                    <a:gd name="T113" fmla="*/ 148 h 374"/>
                    <a:gd name="T114" fmla="*/ 17 w 261"/>
                    <a:gd name="T115" fmla="*/ 118 h 374"/>
                    <a:gd name="T116" fmla="*/ 3 w 261"/>
                    <a:gd name="T117" fmla="*/ 98 h 374"/>
                    <a:gd name="T118" fmla="*/ 32 w 261"/>
                    <a:gd name="T119" fmla="*/ 115 h 374"/>
                    <a:gd name="T120" fmla="*/ 64 w 261"/>
                    <a:gd name="T121" fmla="*/ 145 h 37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61" h="374">
                      <a:moveTo>
                        <a:pt x="64" y="145"/>
                      </a:moveTo>
                      <a:lnTo>
                        <a:pt x="68" y="150"/>
                      </a:lnTo>
                      <a:lnTo>
                        <a:pt x="72" y="154"/>
                      </a:lnTo>
                      <a:lnTo>
                        <a:pt x="77" y="157"/>
                      </a:lnTo>
                      <a:lnTo>
                        <a:pt x="82" y="162"/>
                      </a:lnTo>
                      <a:lnTo>
                        <a:pt x="86" y="165"/>
                      </a:lnTo>
                      <a:lnTo>
                        <a:pt x="91" y="168"/>
                      </a:lnTo>
                      <a:lnTo>
                        <a:pt x="94" y="170"/>
                      </a:lnTo>
                      <a:lnTo>
                        <a:pt x="92" y="162"/>
                      </a:lnTo>
                      <a:lnTo>
                        <a:pt x="90" y="154"/>
                      </a:lnTo>
                      <a:lnTo>
                        <a:pt x="87" y="143"/>
                      </a:lnTo>
                      <a:lnTo>
                        <a:pt x="85" y="134"/>
                      </a:lnTo>
                      <a:lnTo>
                        <a:pt x="82" y="124"/>
                      </a:lnTo>
                      <a:lnTo>
                        <a:pt x="80" y="114"/>
                      </a:lnTo>
                      <a:lnTo>
                        <a:pt x="76" y="104"/>
                      </a:lnTo>
                      <a:lnTo>
                        <a:pt x="72" y="93"/>
                      </a:lnTo>
                      <a:lnTo>
                        <a:pt x="68" y="84"/>
                      </a:lnTo>
                      <a:lnTo>
                        <a:pt x="63" y="71"/>
                      </a:lnTo>
                      <a:lnTo>
                        <a:pt x="59" y="63"/>
                      </a:lnTo>
                      <a:lnTo>
                        <a:pt x="54" y="56"/>
                      </a:lnTo>
                      <a:lnTo>
                        <a:pt x="50" y="48"/>
                      </a:lnTo>
                      <a:lnTo>
                        <a:pt x="44" y="42"/>
                      </a:lnTo>
                      <a:lnTo>
                        <a:pt x="39" y="38"/>
                      </a:lnTo>
                      <a:lnTo>
                        <a:pt x="34" y="35"/>
                      </a:lnTo>
                      <a:lnTo>
                        <a:pt x="31" y="33"/>
                      </a:lnTo>
                      <a:lnTo>
                        <a:pt x="35" y="32"/>
                      </a:lnTo>
                      <a:lnTo>
                        <a:pt x="37" y="33"/>
                      </a:lnTo>
                      <a:lnTo>
                        <a:pt x="41" y="34"/>
                      </a:lnTo>
                      <a:lnTo>
                        <a:pt x="45" y="39"/>
                      </a:lnTo>
                      <a:lnTo>
                        <a:pt x="51" y="45"/>
                      </a:lnTo>
                      <a:lnTo>
                        <a:pt x="55" y="50"/>
                      </a:lnTo>
                      <a:lnTo>
                        <a:pt x="58" y="56"/>
                      </a:lnTo>
                      <a:lnTo>
                        <a:pt x="63" y="64"/>
                      </a:lnTo>
                      <a:lnTo>
                        <a:pt x="68" y="75"/>
                      </a:lnTo>
                      <a:lnTo>
                        <a:pt x="72" y="84"/>
                      </a:lnTo>
                      <a:lnTo>
                        <a:pt x="77" y="94"/>
                      </a:lnTo>
                      <a:lnTo>
                        <a:pt x="81" y="101"/>
                      </a:lnTo>
                      <a:lnTo>
                        <a:pt x="86" y="109"/>
                      </a:lnTo>
                      <a:lnTo>
                        <a:pt x="89" y="117"/>
                      </a:lnTo>
                      <a:lnTo>
                        <a:pt x="92" y="126"/>
                      </a:lnTo>
                      <a:lnTo>
                        <a:pt x="95" y="135"/>
                      </a:lnTo>
                      <a:lnTo>
                        <a:pt x="99" y="143"/>
                      </a:lnTo>
                      <a:lnTo>
                        <a:pt x="101" y="151"/>
                      </a:lnTo>
                      <a:lnTo>
                        <a:pt x="104" y="161"/>
                      </a:lnTo>
                      <a:lnTo>
                        <a:pt x="106" y="168"/>
                      </a:lnTo>
                      <a:lnTo>
                        <a:pt x="107" y="171"/>
                      </a:lnTo>
                      <a:lnTo>
                        <a:pt x="110" y="168"/>
                      </a:lnTo>
                      <a:lnTo>
                        <a:pt x="113" y="164"/>
                      </a:lnTo>
                      <a:lnTo>
                        <a:pt x="117" y="159"/>
                      </a:lnTo>
                      <a:lnTo>
                        <a:pt x="118" y="150"/>
                      </a:lnTo>
                      <a:lnTo>
                        <a:pt x="119" y="143"/>
                      </a:lnTo>
                      <a:lnTo>
                        <a:pt x="120" y="133"/>
                      </a:lnTo>
                      <a:lnTo>
                        <a:pt x="121" y="124"/>
                      </a:lnTo>
                      <a:lnTo>
                        <a:pt x="120" y="124"/>
                      </a:lnTo>
                      <a:lnTo>
                        <a:pt x="121" y="114"/>
                      </a:lnTo>
                      <a:lnTo>
                        <a:pt x="121" y="103"/>
                      </a:lnTo>
                      <a:lnTo>
                        <a:pt x="122" y="92"/>
                      </a:lnTo>
                      <a:lnTo>
                        <a:pt x="122" y="82"/>
                      </a:lnTo>
                      <a:lnTo>
                        <a:pt x="123" y="75"/>
                      </a:lnTo>
                      <a:lnTo>
                        <a:pt x="125" y="65"/>
                      </a:lnTo>
                      <a:lnTo>
                        <a:pt x="127" y="58"/>
                      </a:lnTo>
                      <a:lnTo>
                        <a:pt x="128" y="50"/>
                      </a:lnTo>
                      <a:lnTo>
                        <a:pt x="131" y="44"/>
                      </a:lnTo>
                      <a:lnTo>
                        <a:pt x="133" y="36"/>
                      </a:lnTo>
                      <a:lnTo>
                        <a:pt x="136" y="26"/>
                      </a:lnTo>
                      <a:lnTo>
                        <a:pt x="139" y="16"/>
                      </a:lnTo>
                      <a:lnTo>
                        <a:pt x="140" y="7"/>
                      </a:lnTo>
                      <a:lnTo>
                        <a:pt x="143" y="0"/>
                      </a:lnTo>
                      <a:lnTo>
                        <a:pt x="144" y="6"/>
                      </a:lnTo>
                      <a:lnTo>
                        <a:pt x="143" y="12"/>
                      </a:lnTo>
                      <a:lnTo>
                        <a:pt x="142" y="21"/>
                      </a:lnTo>
                      <a:lnTo>
                        <a:pt x="140" y="28"/>
                      </a:lnTo>
                      <a:lnTo>
                        <a:pt x="138" y="40"/>
                      </a:lnTo>
                      <a:lnTo>
                        <a:pt x="137" y="47"/>
                      </a:lnTo>
                      <a:lnTo>
                        <a:pt x="136" y="53"/>
                      </a:lnTo>
                      <a:lnTo>
                        <a:pt x="135" y="62"/>
                      </a:lnTo>
                      <a:lnTo>
                        <a:pt x="134" y="72"/>
                      </a:lnTo>
                      <a:lnTo>
                        <a:pt x="134" y="83"/>
                      </a:lnTo>
                      <a:lnTo>
                        <a:pt x="133" y="94"/>
                      </a:lnTo>
                      <a:lnTo>
                        <a:pt x="132" y="106"/>
                      </a:lnTo>
                      <a:lnTo>
                        <a:pt x="132" y="116"/>
                      </a:lnTo>
                      <a:lnTo>
                        <a:pt x="132" y="126"/>
                      </a:lnTo>
                      <a:lnTo>
                        <a:pt x="131" y="134"/>
                      </a:lnTo>
                      <a:lnTo>
                        <a:pt x="131" y="145"/>
                      </a:lnTo>
                      <a:lnTo>
                        <a:pt x="130" y="155"/>
                      </a:lnTo>
                      <a:lnTo>
                        <a:pt x="128" y="168"/>
                      </a:lnTo>
                      <a:lnTo>
                        <a:pt x="127" y="178"/>
                      </a:lnTo>
                      <a:lnTo>
                        <a:pt x="125" y="190"/>
                      </a:lnTo>
                      <a:lnTo>
                        <a:pt x="130" y="187"/>
                      </a:lnTo>
                      <a:lnTo>
                        <a:pt x="136" y="183"/>
                      </a:lnTo>
                      <a:lnTo>
                        <a:pt x="143" y="178"/>
                      </a:lnTo>
                      <a:lnTo>
                        <a:pt x="149" y="176"/>
                      </a:lnTo>
                      <a:lnTo>
                        <a:pt x="156" y="176"/>
                      </a:lnTo>
                      <a:lnTo>
                        <a:pt x="160" y="176"/>
                      </a:lnTo>
                      <a:lnTo>
                        <a:pt x="166" y="177"/>
                      </a:lnTo>
                      <a:lnTo>
                        <a:pt x="173" y="178"/>
                      </a:lnTo>
                      <a:lnTo>
                        <a:pt x="182" y="179"/>
                      </a:lnTo>
                      <a:lnTo>
                        <a:pt x="190" y="178"/>
                      </a:lnTo>
                      <a:lnTo>
                        <a:pt x="198" y="178"/>
                      </a:lnTo>
                      <a:lnTo>
                        <a:pt x="205" y="178"/>
                      </a:lnTo>
                      <a:lnTo>
                        <a:pt x="211" y="179"/>
                      </a:lnTo>
                      <a:lnTo>
                        <a:pt x="217" y="182"/>
                      </a:lnTo>
                      <a:lnTo>
                        <a:pt x="225" y="185"/>
                      </a:lnTo>
                      <a:lnTo>
                        <a:pt x="231" y="189"/>
                      </a:lnTo>
                      <a:lnTo>
                        <a:pt x="236" y="193"/>
                      </a:lnTo>
                      <a:lnTo>
                        <a:pt x="242" y="199"/>
                      </a:lnTo>
                      <a:lnTo>
                        <a:pt x="245" y="202"/>
                      </a:lnTo>
                      <a:lnTo>
                        <a:pt x="251" y="210"/>
                      </a:lnTo>
                      <a:lnTo>
                        <a:pt x="255" y="218"/>
                      </a:lnTo>
                      <a:lnTo>
                        <a:pt x="260" y="227"/>
                      </a:lnTo>
                      <a:lnTo>
                        <a:pt x="254" y="227"/>
                      </a:lnTo>
                      <a:lnTo>
                        <a:pt x="248" y="226"/>
                      </a:lnTo>
                      <a:lnTo>
                        <a:pt x="241" y="224"/>
                      </a:lnTo>
                      <a:lnTo>
                        <a:pt x="235" y="224"/>
                      </a:lnTo>
                      <a:lnTo>
                        <a:pt x="231" y="222"/>
                      </a:lnTo>
                      <a:lnTo>
                        <a:pt x="224" y="218"/>
                      </a:lnTo>
                      <a:lnTo>
                        <a:pt x="218" y="216"/>
                      </a:lnTo>
                      <a:lnTo>
                        <a:pt x="213" y="213"/>
                      </a:lnTo>
                      <a:lnTo>
                        <a:pt x="209" y="212"/>
                      </a:lnTo>
                      <a:lnTo>
                        <a:pt x="200" y="211"/>
                      </a:lnTo>
                      <a:lnTo>
                        <a:pt x="190" y="210"/>
                      </a:lnTo>
                      <a:lnTo>
                        <a:pt x="182" y="208"/>
                      </a:lnTo>
                      <a:lnTo>
                        <a:pt x="173" y="206"/>
                      </a:lnTo>
                      <a:lnTo>
                        <a:pt x="165" y="205"/>
                      </a:lnTo>
                      <a:lnTo>
                        <a:pt x="159" y="204"/>
                      </a:lnTo>
                      <a:lnTo>
                        <a:pt x="154" y="204"/>
                      </a:lnTo>
                      <a:lnTo>
                        <a:pt x="148" y="203"/>
                      </a:lnTo>
                      <a:lnTo>
                        <a:pt x="142" y="204"/>
                      </a:lnTo>
                      <a:lnTo>
                        <a:pt x="137" y="205"/>
                      </a:lnTo>
                      <a:lnTo>
                        <a:pt x="132" y="208"/>
                      </a:lnTo>
                      <a:lnTo>
                        <a:pt x="125" y="210"/>
                      </a:lnTo>
                      <a:lnTo>
                        <a:pt x="130" y="213"/>
                      </a:lnTo>
                      <a:lnTo>
                        <a:pt x="136" y="217"/>
                      </a:lnTo>
                      <a:lnTo>
                        <a:pt x="141" y="222"/>
                      </a:lnTo>
                      <a:lnTo>
                        <a:pt x="147" y="224"/>
                      </a:lnTo>
                      <a:lnTo>
                        <a:pt x="154" y="227"/>
                      </a:lnTo>
                      <a:lnTo>
                        <a:pt x="160" y="229"/>
                      </a:lnTo>
                      <a:lnTo>
                        <a:pt x="166" y="229"/>
                      </a:lnTo>
                      <a:lnTo>
                        <a:pt x="173" y="231"/>
                      </a:lnTo>
                      <a:lnTo>
                        <a:pt x="182" y="233"/>
                      </a:lnTo>
                      <a:lnTo>
                        <a:pt x="189" y="235"/>
                      </a:lnTo>
                      <a:lnTo>
                        <a:pt x="197" y="235"/>
                      </a:lnTo>
                      <a:lnTo>
                        <a:pt x="203" y="237"/>
                      </a:lnTo>
                      <a:lnTo>
                        <a:pt x="210" y="239"/>
                      </a:lnTo>
                      <a:lnTo>
                        <a:pt x="217" y="240"/>
                      </a:lnTo>
                      <a:lnTo>
                        <a:pt x="222" y="243"/>
                      </a:lnTo>
                      <a:lnTo>
                        <a:pt x="227" y="247"/>
                      </a:lnTo>
                      <a:lnTo>
                        <a:pt x="232" y="252"/>
                      </a:lnTo>
                      <a:lnTo>
                        <a:pt x="238" y="257"/>
                      </a:lnTo>
                      <a:lnTo>
                        <a:pt x="243" y="264"/>
                      </a:lnTo>
                      <a:lnTo>
                        <a:pt x="245" y="268"/>
                      </a:lnTo>
                      <a:lnTo>
                        <a:pt x="248" y="275"/>
                      </a:lnTo>
                      <a:lnTo>
                        <a:pt x="250" y="283"/>
                      </a:lnTo>
                      <a:lnTo>
                        <a:pt x="253" y="291"/>
                      </a:lnTo>
                      <a:lnTo>
                        <a:pt x="256" y="297"/>
                      </a:lnTo>
                      <a:lnTo>
                        <a:pt x="250" y="293"/>
                      </a:lnTo>
                      <a:lnTo>
                        <a:pt x="243" y="289"/>
                      </a:lnTo>
                      <a:lnTo>
                        <a:pt x="238" y="286"/>
                      </a:lnTo>
                      <a:lnTo>
                        <a:pt x="231" y="281"/>
                      </a:lnTo>
                      <a:lnTo>
                        <a:pt x="224" y="277"/>
                      </a:lnTo>
                      <a:lnTo>
                        <a:pt x="218" y="273"/>
                      </a:lnTo>
                      <a:lnTo>
                        <a:pt x="211" y="269"/>
                      </a:lnTo>
                      <a:lnTo>
                        <a:pt x="204" y="264"/>
                      </a:lnTo>
                      <a:lnTo>
                        <a:pt x="198" y="260"/>
                      </a:lnTo>
                      <a:lnTo>
                        <a:pt x="191" y="256"/>
                      </a:lnTo>
                      <a:lnTo>
                        <a:pt x="186" y="252"/>
                      </a:lnTo>
                      <a:lnTo>
                        <a:pt x="179" y="248"/>
                      </a:lnTo>
                      <a:lnTo>
                        <a:pt x="173" y="245"/>
                      </a:lnTo>
                      <a:lnTo>
                        <a:pt x="166" y="241"/>
                      </a:lnTo>
                      <a:lnTo>
                        <a:pt x="160" y="238"/>
                      </a:lnTo>
                      <a:lnTo>
                        <a:pt x="155" y="237"/>
                      </a:lnTo>
                      <a:lnTo>
                        <a:pt x="150" y="234"/>
                      </a:lnTo>
                      <a:lnTo>
                        <a:pt x="144" y="231"/>
                      </a:lnTo>
                      <a:lnTo>
                        <a:pt x="140" y="229"/>
                      </a:lnTo>
                      <a:lnTo>
                        <a:pt x="136" y="230"/>
                      </a:lnTo>
                      <a:lnTo>
                        <a:pt x="131" y="231"/>
                      </a:lnTo>
                      <a:lnTo>
                        <a:pt x="128" y="231"/>
                      </a:lnTo>
                      <a:lnTo>
                        <a:pt x="123" y="229"/>
                      </a:lnTo>
                      <a:lnTo>
                        <a:pt x="123" y="237"/>
                      </a:lnTo>
                      <a:lnTo>
                        <a:pt x="121" y="246"/>
                      </a:lnTo>
                      <a:lnTo>
                        <a:pt x="124" y="254"/>
                      </a:lnTo>
                      <a:lnTo>
                        <a:pt x="127" y="263"/>
                      </a:lnTo>
                      <a:lnTo>
                        <a:pt x="130" y="271"/>
                      </a:lnTo>
                      <a:lnTo>
                        <a:pt x="132" y="280"/>
                      </a:lnTo>
                      <a:lnTo>
                        <a:pt x="135" y="290"/>
                      </a:lnTo>
                      <a:lnTo>
                        <a:pt x="138" y="302"/>
                      </a:lnTo>
                      <a:lnTo>
                        <a:pt x="139" y="311"/>
                      </a:lnTo>
                      <a:lnTo>
                        <a:pt x="142" y="321"/>
                      </a:lnTo>
                      <a:lnTo>
                        <a:pt x="143" y="330"/>
                      </a:lnTo>
                      <a:lnTo>
                        <a:pt x="145" y="342"/>
                      </a:lnTo>
                      <a:lnTo>
                        <a:pt x="148" y="355"/>
                      </a:lnTo>
                      <a:lnTo>
                        <a:pt x="150" y="373"/>
                      </a:lnTo>
                      <a:lnTo>
                        <a:pt x="130" y="373"/>
                      </a:lnTo>
                      <a:lnTo>
                        <a:pt x="128" y="357"/>
                      </a:lnTo>
                      <a:lnTo>
                        <a:pt x="127" y="346"/>
                      </a:lnTo>
                      <a:lnTo>
                        <a:pt x="124" y="332"/>
                      </a:lnTo>
                      <a:lnTo>
                        <a:pt x="122" y="319"/>
                      </a:lnTo>
                      <a:lnTo>
                        <a:pt x="120" y="308"/>
                      </a:lnTo>
                      <a:lnTo>
                        <a:pt x="118" y="298"/>
                      </a:lnTo>
                      <a:lnTo>
                        <a:pt x="116" y="290"/>
                      </a:lnTo>
                      <a:lnTo>
                        <a:pt x="113" y="279"/>
                      </a:lnTo>
                      <a:lnTo>
                        <a:pt x="109" y="269"/>
                      </a:lnTo>
                      <a:lnTo>
                        <a:pt x="107" y="260"/>
                      </a:lnTo>
                      <a:lnTo>
                        <a:pt x="104" y="258"/>
                      </a:lnTo>
                      <a:lnTo>
                        <a:pt x="101" y="256"/>
                      </a:lnTo>
                      <a:lnTo>
                        <a:pt x="98" y="254"/>
                      </a:lnTo>
                      <a:lnTo>
                        <a:pt x="96" y="255"/>
                      </a:lnTo>
                      <a:lnTo>
                        <a:pt x="93" y="260"/>
                      </a:lnTo>
                      <a:lnTo>
                        <a:pt x="87" y="268"/>
                      </a:lnTo>
                      <a:lnTo>
                        <a:pt x="83" y="274"/>
                      </a:lnTo>
                      <a:lnTo>
                        <a:pt x="79" y="280"/>
                      </a:lnTo>
                      <a:lnTo>
                        <a:pt x="76" y="288"/>
                      </a:lnTo>
                      <a:lnTo>
                        <a:pt x="72" y="293"/>
                      </a:lnTo>
                      <a:lnTo>
                        <a:pt x="68" y="301"/>
                      </a:lnTo>
                      <a:lnTo>
                        <a:pt x="64" y="309"/>
                      </a:lnTo>
                      <a:lnTo>
                        <a:pt x="61" y="318"/>
                      </a:lnTo>
                      <a:lnTo>
                        <a:pt x="57" y="327"/>
                      </a:lnTo>
                      <a:lnTo>
                        <a:pt x="53" y="337"/>
                      </a:lnTo>
                      <a:lnTo>
                        <a:pt x="49" y="348"/>
                      </a:lnTo>
                      <a:lnTo>
                        <a:pt x="44" y="360"/>
                      </a:lnTo>
                      <a:lnTo>
                        <a:pt x="46" y="346"/>
                      </a:lnTo>
                      <a:lnTo>
                        <a:pt x="47" y="336"/>
                      </a:lnTo>
                      <a:lnTo>
                        <a:pt x="48" y="325"/>
                      </a:lnTo>
                      <a:lnTo>
                        <a:pt x="50" y="319"/>
                      </a:lnTo>
                      <a:lnTo>
                        <a:pt x="51" y="314"/>
                      </a:lnTo>
                      <a:lnTo>
                        <a:pt x="54" y="305"/>
                      </a:lnTo>
                      <a:lnTo>
                        <a:pt x="57" y="295"/>
                      </a:lnTo>
                      <a:lnTo>
                        <a:pt x="59" y="288"/>
                      </a:lnTo>
                      <a:lnTo>
                        <a:pt x="64" y="280"/>
                      </a:lnTo>
                      <a:lnTo>
                        <a:pt x="69" y="272"/>
                      </a:lnTo>
                      <a:lnTo>
                        <a:pt x="73" y="263"/>
                      </a:lnTo>
                      <a:lnTo>
                        <a:pt x="78" y="254"/>
                      </a:lnTo>
                      <a:lnTo>
                        <a:pt x="81" y="249"/>
                      </a:lnTo>
                      <a:lnTo>
                        <a:pt x="86" y="244"/>
                      </a:lnTo>
                      <a:lnTo>
                        <a:pt x="91" y="238"/>
                      </a:lnTo>
                      <a:lnTo>
                        <a:pt x="95" y="232"/>
                      </a:lnTo>
                      <a:lnTo>
                        <a:pt x="100" y="226"/>
                      </a:lnTo>
                      <a:lnTo>
                        <a:pt x="105" y="218"/>
                      </a:lnTo>
                      <a:lnTo>
                        <a:pt x="103" y="216"/>
                      </a:lnTo>
                      <a:lnTo>
                        <a:pt x="99" y="212"/>
                      </a:lnTo>
                      <a:lnTo>
                        <a:pt x="96" y="210"/>
                      </a:lnTo>
                      <a:lnTo>
                        <a:pt x="93" y="211"/>
                      </a:lnTo>
                      <a:lnTo>
                        <a:pt x="87" y="216"/>
                      </a:lnTo>
                      <a:lnTo>
                        <a:pt x="82" y="221"/>
                      </a:lnTo>
                      <a:lnTo>
                        <a:pt x="77" y="226"/>
                      </a:lnTo>
                      <a:lnTo>
                        <a:pt x="72" y="232"/>
                      </a:lnTo>
                      <a:lnTo>
                        <a:pt x="67" y="241"/>
                      </a:lnTo>
                      <a:lnTo>
                        <a:pt x="61" y="249"/>
                      </a:lnTo>
                      <a:lnTo>
                        <a:pt x="56" y="255"/>
                      </a:lnTo>
                      <a:lnTo>
                        <a:pt x="52" y="261"/>
                      </a:lnTo>
                      <a:lnTo>
                        <a:pt x="47" y="268"/>
                      </a:lnTo>
                      <a:lnTo>
                        <a:pt x="42" y="276"/>
                      </a:lnTo>
                      <a:lnTo>
                        <a:pt x="38" y="284"/>
                      </a:lnTo>
                      <a:lnTo>
                        <a:pt x="33" y="293"/>
                      </a:lnTo>
                      <a:lnTo>
                        <a:pt x="28" y="301"/>
                      </a:lnTo>
                      <a:lnTo>
                        <a:pt x="24" y="310"/>
                      </a:lnTo>
                      <a:lnTo>
                        <a:pt x="18" y="321"/>
                      </a:lnTo>
                      <a:lnTo>
                        <a:pt x="21" y="307"/>
                      </a:lnTo>
                      <a:lnTo>
                        <a:pt x="22" y="297"/>
                      </a:lnTo>
                      <a:lnTo>
                        <a:pt x="24" y="288"/>
                      </a:lnTo>
                      <a:lnTo>
                        <a:pt x="25" y="286"/>
                      </a:lnTo>
                      <a:lnTo>
                        <a:pt x="28" y="281"/>
                      </a:lnTo>
                      <a:lnTo>
                        <a:pt x="32" y="275"/>
                      </a:lnTo>
                      <a:lnTo>
                        <a:pt x="37" y="269"/>
                      </a:lnTo>
                      <a:lnTo>
                        <a:pt x="42" y="262"/>
                      </a:lnTo>
                      <a:lnTo>
                        <a:pt x="47" y="256"/>
                      </a:lnTo>
                      <a:lnTo>
                        <a:pt x="54" y="248"/>
                      </a:lnTo>
                      <a:lnTo>
                        <a:pt x="58" y="243"/>
                      </a:lnTo>
                      <a:lnTo>
                        <a:pt x="64" y="236"/>
                      </a:lnTo>
                      <a:lnTo>
                        <a:pt x="71" y="229"/>
                      </a:lnTo>
                      <a:lnTo>
                        <a:pt x="77" y="224"/>
                      </a:lnTo>
                      <a:lnTo>
                        <a:pt x="83" y="218"/>
                      </a:lnTo>
                      <a:lnTo>
                        <a:pt x="93" y="210"/>
                      </a:lnTo>
                      <a:lnTo>
                        <a:pt x="98" y="208"/>
                      </a:lnTo>
                      <a:lnTo>
                        <a:pt x="101" y="206"/>
                      </a:lnTo>
                      <a:lnTo>
                        <a:pt x="95" y="202"/>
                      </a:lnTo>
                      <a:lnTo>
                        <a:pt x="90" y="196"/>
                      </a:lnTo>
                      <a:lnTo>
                        <a:pt x="84" y="190"/>
                      </a:lnTo>
                      <a:lnTo>
                        <a:pt x="79" y="185"/>
                      </a:lnTo>
                      <a:lnTo>
                        <a:pt x="73" y="180"/>
                      </a:lnTo>
                      <a:lnTo>
                        <a:pt x="69" y="176"/>
                      </a:lnTo>
                      <a:lnTo>
                        <a:pt x="65" y="170"/>
                      </a:lnTo>
                      <a:lnTo>
                        <a:pt x="58" y="163"/>
                      </a:lnTo>
                      <a:lnTo>
                        <a:pt x="52" y="156"/>
                      </a:lnTo>
                      <a:lnTo>
                        <a:pt x="46" y="148"/>
                      </a:lnTo>
                      <a:lnTo>
                        <a:pt x="39" y="141"/>
                      </a:lnTo>
                      <a:lnTo>
                        <a:pt x="33" y="136"/>
                      </a:lnTo>
                      <a:lnTo>
                        <a:pt x="26" y="129"/>
                      </a:lnTo>
                      <a:lnTo>
                        <a:pt x="22" y="125"/>
                      </a:lnTo>
                      <a:lnTo>
                        <a:pt x="17" y="118"/>
                      </a:lnTo>
                      <a:lnTo>
                        <a:pt x="14" y="112"/>
                      </a:lnTo>
                      <a:lnTo>
                        <a:pt x="10" y="108"/>
                      </a:lnTo>
                      <a:lnTo>
                        <a:pt x="4" y="102"/>
                      </a:lnTo>
                      <a:lnTo>
                        <a:pt x="0" y="98"/>
                      </a:lnTo>
                      <a:lnTo>
                        <a:pt x="3" y="98"/>
                      </a:lnTo>
                      <a:lnTo>
                        <a:pt x="9" y="100"/>
                      </a:lnTo>
                      <a:lnTo>
                        <a:pt x="14" y="101"/>
                      </a:lnTo>
                      <a:lnTo>
                        <a:pt x="20" y="104"/>
                      </a:lnTo>
                      <a:lnTo>
                        <a:pt x="25" y="109"/>
                      </a:lnTo>
                      <a:lnTo>
                        <a:pt x="32" y="115"/>
                      </a:lnTo>
                      <a:lnTo>
                        <a:pt x="38" y="120"/>
                      </a:lnTo>
                      <a:lnTo>
                        <a:pt x="45" y="125"/>
                      </a:lnTo>
                      <a:lnTo>
                        <a:pt x="51" y="132"/>
                      </a:lnTo>
                      <a:lnTo>
                        <a:pt x="58" y="139"/>
                      </a:lnTo>
                      <a:lnTo>
                        <a:pt x="64" y="14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15">
                <a:extLst>
                  <a:ext uri="{FF2B5EF4-FFF2-40B4-BE49-F238E27FC236}">
                    <a16:creationId xmlns:a16="http://schemas.microsoft.com/office/drawing/2014/main" id="{BF20DEF5-57A4-8086-912A-3B2131DDE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3360"/>
                <a:ext cx="508" cy="820"/>
                <a:chOff x="1985" y="1201"/>
                <a:chExt cx="508" cy="820"/>
              </a:xfrm>
            </p:grpSpPr>
            <p:grpSp>
              <p:nvGrpSpPr>
                <p:cNvPr id="16" name="Group 16">
                  <a:extLst>
                    <a:ext uri="{FF2B5EF4-FFF2-40B4-BE49-F238E27FC236}">
                      <a16:creationId xmlns:a16="http://schemas.microsoft.com/office/drawing/2014/main" id="{A312BD38-B59C-4816-1E1B-6ADD2EB178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47" y="1201"/>
                  <a:ext cx="246" cy="810"/>
                  <a:chOff x="2247" y="1201"/>
                  <a:chExt cx="246" cy="810"/>
                </a:xfrm>
              </p:grpSpPr>
              <p:sp>
                <p:nvSpPr>
                  <p:cNvPr id="25" name="Freeform 17">
                    <a:extLst>
                      <a:ext uri="{FF2B5EF4-FFF2-40B4-BE49-F238E27FC236}">
                        <a16:creationId xmlns:a16="http://schemas.microsoft.com/office/drawing/2014/main" id="{7F5E2978-FEAD-D84F-75E3-4E2DC7B76D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2" y="1373"/>
                    <a:ext cx="92" cy="638"/>
                  </a:xfrm>
                  <a:custGeom>
                    <a:avLst/>
                    <a:gdLst>
                      <a:gd name="T0" fmla="*/ 91 w 92"/>
                      <a:gd name="T1" fmla="*/ 296 h 638"/>
                      <a:gd name="T2" fmla="*/ 83 w 92"/>
                      <a:gd name="T3" fmla="*/ 425 h 638"/>
                      <a:gd name="T4" fmla="*/ 75 w 92"/>
                      <a:gd name="T5" fmla="*/ 529 h 638"/>
                      <a:gd name="T6" fmla="*/ 70 w 92"/>
                      <a:gd name="T7" fmla="*/ 606 h 638"/>
                      <a:gd name="T8" fmla="*/ 71 w 92"/>
                      <a:gd name="T9" fmla="*/ 637 h 638"/>
                      <a:gd name="T10" fmla="*/ 60 w 92"/>
                      <a:gd name="T11" fmla="*/ 637 h 638"/>
                      <a:gd name="T12" fmla="*/ 57 w 92"/>
                      <a:gd name="T13" fmla="*/ 592 h 638"/>
                      <a:gd name="T14" fmla="*/ 55 w 92"/>
                      <a:gd name="T15" fmla="*/ 524 h 638"/>
                      <a:gd name="T16" fmla="*/ 51 w 92"/>
                      <a:gd name="T17" fmla="*/ 461 h 638"/>
                      <a:gd name="T18" fmla="*/ 49 w 92"/>
                      <a:gd name="T19" fmla="*/ 414 h 638"/>
                      <a:gd name="T20" fmla="*/ 45 w 92"/>
                      <a:gd name="T21" fmla="*/ 345 h 638"/>
                      <a:gd name="T22" fmla="*/ 40 w 92"/>
                      <a:gd name="T23" fmla="*/ 285 h 638"/>
                      <a:gd name="T24" fmla="*/ 35 w 92"/>
                      <a:gd name="T25" fmla="*/ 233 h 638"/>
                      <a:gd name="T26" fmla="*/ 31 w 92"/>
                      <a:gd name="T27" fmla="*/ 177 h 638"/>
                      <a:gd name="T28" fmla="*/ 24 w 92"/>
                      <a:gd name="T29" fmla="*/ 121 h 638"/>
                      <a:gd name="T30" fmla="*/ 17 w 92"/>
                      <a:gd name="T31" fmla="*/ 74 h 638"/>
                      <a:gd name="T32" fmla="*/ 4 w 92"/>
                      <a:gd name="T33" fmla="*/ 28 h 638"/>
                      <a:gd name="T34" fmla="*/ 0 w 92"/>
                      <a:gd name="T35" fmla="*/ 10 h 638"/>
                      <a:gd name="T36" fmla="*/ 5 w 92"/>
                      <a:gd name="T37" fmla="*/ 0 h 638"/>
                      <a:gd name="T38" fmla="*/ 13 w 92"/>
                      <a:gd name="T39" fmla="*/ 18 h 638"/>
                      <a:gd name="T40" fmla="*/ 24 w 92"/>
                      <a:gd name="T41" fmla="*/ 61 h 638"/>
                      <a:gd name="T42" fmla="*/ 33 w 92"/>
                      <a:gd name="T43" fmla="*/ 104 h 638"/>
                      <a:gd name="T44" fmla="*/ 40 w 92"/>
                      <a:gd name="T45" fmla="*/ 150 h 638"/>
                      <a:gd name="T46" fmla="*/ 44 w 92"/>
                      <a:gd name="T47" fmla="*/ 208 h 638"/>
                      <a:gd name="T48" fmla="*/ 48 w 92"/>
                      <a:gd name="T49" fmla="*/ 263 h 638"/>
                      <a:gd name="T50" fmla="*/ 55 w 92"/>
                      <a:gd name="T51" fmla="*/ 337 h 638"/>
                      <a:gd name="T52" fmla="*/ 59 w 92"/>
                      <a:gd name="T53" fmla="*/ 398 h 638"/>
                      <a:gd name="T54" fmla="*/ 61 w 92"/>
                      <a:gd name="T55" fmla="*/ 447 h 638"/>
                      <a:gd name="T56" fmla="*/ 63 w 92"/>
                      <a:gd name="T57" fmla="*/ 498 h 638"/>
                      <a:gd name="T58" fmla="*/ 68 w 92"/>
                      <a:gd name="T59" fmla="*/ 550 h 638"/>
                      <a:gd name="T60" fmla="*/ 73 w 92"/>
                      <a:gd name="T61" fmla="*/ 460 h 638"/>
                      <a:gd name="T62" fmla="*/ 80 w 92"/>
                      <a:gd name="T63" fmla="*/ 376 h 638"/>
                      <a:gd name="T64" fmla="*/ 91 w 92"/>
                      <a:gd name="T65" fmla="*/ 296 h 638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2" h="638">
                        <a:moveTo>
                          <a:pt x="91" y="296"/>
                        </a:moveTo>
                        <a:lnTo>
                          <a:pt x="83" y="425"/>
                        </a:lnTo>
                        <a:lnTo>
                          <a:pt x="75" y="529"/>
                        </a:lnTo>
                        <a:lnTo>
                          <a:pt x="70" y="606"/>
                        </a:lnTo>
                        <a:lnTo>
                          <a:pt x="71" y="637"/>
                        </a:lnTo>
                        <a:lnTo>
                          <a:pt x="60" y="637"/>
                        </a:lnTo>
                        <a:lnTo>
                          <a:pt x="57" y="592"/>
                        </a:lnTo>
                        <a:lnTo>
                          <a:pt x="55" y="524"/>
                        </a:lnTo>
                        <a:lnTo>
                          <a:pt x="51" y="461"/>
                        </a:lnTo>
                        <a:lnTo>
                          <a:pt x="49" y="414"/>
                        </a:lnTo>
                        <a:lnTo>
                          <a:pt x="45" y="345"/>
                        </a:lnTo>
                        <a:lnTo>
                          <a:pt x="40" y="285"/>
                        </a:lnTo>
                        <a:lnTo>
                          <a:pt x="35" y="233"/>
                        </a:lnTo>
                        <a:lnTo>
                          <a:pt x="31" y="177"/>
                        </a:lnTo>
                        <a:lnTo>
                          <a:pt x="24" y="121"/>
                        </a:lnTo>
                        <a:lnTo>
                          <a:pt x="17" y="74"/>
                        </a:lnTo>
                        <a:lnTo>
                          <a:pt x="4" y="28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  <a:lnTo>
                          <a:pt x="13" y="18"/>
                        </a:lnTo>
                        <a:lnTo>
                          <a:pt x="24" y="61"/>
                        </a:lnTo>
                        <a:lnTo>
                          <a:pt x="33" y="104"/>
                        </a:lnTo>
                        <a:lnTo>
                          <a:pt x="40" y="150"/>
                        </a:lnTo>
                        <a:lnTo>
                          <a:pt x="44" y="208"/>
                        </a:lnTo>
                        <a:lnTo>
                          <a:pt x="48" y="263"/>
                        </a:lnTo>
                        <a:lnTo>
                          <a:pt x="55" y="337"/>
                        </a:lnTo>
                        <a:lnTo>
                          <a:pt x="59" y="398"/>
                        </a:lnTo>
                        <a:lnTo>
                          <a:pt x="61" y="447"/>
                        </a:lnTo>
                        <a:lnTo>
                          <a:pt x="63" y="498"/>
                        </a:lnTo>
                        <a:lnTo>
                          <a:pt x="68" y="550"/>
                        </a:lnTo>
                        <a:lnTo>
                          <a:pt x="73" y="460"/>
                        </a:lnTo>
                        <a:lnTo>
                          <a:pt x="80" y="376"/>
                        </a:lnTo>
                        <a:lnTo>
                          <a:pt x="91" y="296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18">
                    <a:extLst>
                      <a:ext uri="{FF2B5EF4-FFF2-40B4-BE49-F238E27FC236}">
                        <a16:creationId xmlns:a16="http://schemas.microsoft.com/office/drawing/2014/main" id="{CB684628-AF43-BB3B-EFE4-29CF2FAA7D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47" y="1201"/>
                    <a:ext cx="246" cy="466"/>
                  </a:xfrm>
                  <a:custGeom>
                    <a:avLst/>
                    <a:gdLst>
                      <a:gd name="T0" fmla="*/ 136 w 246"/>
                      <a:gd name="T1" fmla="*/ 67 h 466"/>
                      <a:gd name="T2" fmla="*/ 105 w 246"/>
                      <a:gd name="T3" fmla="*/ 12 h 466"/>
                      <a:gd name="T4" fmla="*/ 55 w 246"/>
                      <a:gd name="T5" fmla="*/ 1 h 466"/>
                      <a:gd name="T6" fmla="*/ 58 w 246"/>
                      <a:gd name="T7" fmla="*/ 12 h 466"/>
                      <a:gd name="T8" fmla="*/ 96 w 246"/>
                      <a:gd name="T9" fmla="*/ 39 h 466"/>
                      <a:gd name="T10" fmla="*/ 130 w 246"/>
                      <a:gd name="T11" fmla="*/ 134 h 466"/>
                      <a:gd name="T12" fmla="*/ 73 w 246"/>
                      <a:gd name="T13" fmla="*/ 85 h 466"/>
                      <a:gd name="T14" fmla="*/ 32 w 246"/>
                      <a:gd name="T15" fmla="*/ 75 h 466"/>
                      <a:gd name="T16" fmla="*/ 7 w 246"/>
                      <a:gd name="T17" fmla="*/ 103 h 466"/>
                      <a:gd name="T18" fmla="*/ 38 w 246"/>
                      <a:gd name="T19" fmla="*/ 103 h 466"/>
                      <a:gd name="T20" fmla="*/ 108 w 246"/>
                      <a:gd name="T21" fmla="*/ 129 h 466"/>
                      <a:gd name="T22" fmla="*/ 104 w 246"/>
                      <a:gd name="T23" fmla="*/ 146 h 466"/>
                      <a:gd name="T24" fmla="*/ 92 w 246"/>
                      <a:gd name="T25" fmla="*/ 171 h 466"/>
                      <a:gd name="T26" fmla="*/ 126 w 246"/>
                      <a:gd name="T27" fmla="*/ 170 h 466"/>
                      <a:gd name="T28" fmla="*/ 69 w 246"/>
                      <a:gd name="T29" fmla="*/ 193 h 466"/>
                      <a:gd name="T30" fmla="*/ 37 w 246"/>
                      <a:gd name="T31" fmla="*/ 233 h 466"/>
                      <a:gd name="T32" fmla="*/ 6 w 246"/>
                      <a:gd name="T33" fmla="*/ 325 h 466"/>
                      <a:gd name="T34" fmla="*/ 72 w 246"/>
                      <a:gd name="T35" fmla="*/ 231 h 466"/>
                      <a:gd name="T36" fmla="*/ 118 w 246"/>
                      <a:gd name="T37" fmla="*/ 194 h 466"/>
                      <a:gd name="T38" fmla="*/ 94 w 246"/>
                      <a:gd name="T39" fmla="*/ 269 h 466"/>
                      <a:gd name="T40" fmla="*/ 76 w 246"/>
                      <a:gd name="T41" fmla="*/ 338 h 466"/>
                      <a:gd name="T42" fmla="*/ 71 w 246"/>
                      <a:gd name="T43" fmla="*/ 408 h 466"/>
                      <a:gd name="T44" fmla="*/ 98 w 246"/>
                      <a:gd name="T45" fmla="*/ 303 h 466"/>
                      <a:gd name="T46" fmla="*/ 124 w 246"/>
                      <a:gd name="T47" fmla="*/ 236 h 466"/>
                      <a:gd name="T48" fmla="*/ 125 w 246"/>
                      <a:gd name="T49" fmla="*/ 214 h 466"/>
                      <a:gd name="T50" fmla="*/ 118 w 246"/>
                      <a:gd name="T51" fmla="*/ 323 h 466"/>
                      <a:gd name="T52" fmla="*/ 138 w 246"/>
                      <a:gd name="T53" fmla="*/ 439 h 466"/>
                      <a:gd name="T54" fmla="*/ 128 w 246"/>
                      <a:gd name="T55" fmla="*/ 313 h 466"/>
                      <a:gd name="T56" fmla="*/ 127 w 246"/>
                      <a:gd name="T57" fmla="*/ 223 h 466"/>
                      <a:gd name="T58" fmla="*/ 147 w 246"/>
                      <a:gd name="T59" fmla="*/ 189 h 466"/>
                      <a:gd name="T60" fmla="*/ 188 w 246"/>
                      <a:gd name="T61" fmla="*/ 298 h 466"/>
                      <a:gd name="T62" fmla="*/ 223 w 246"/>
                      <a:gd name="T63" fmla="*/ 411 h 466"/>
                      <a:gd name="T64" fmla="*/ 193 w 246"/>
                      <a:gd name="T65" fmla="*/ 292 h 466"/>
                      <a:gd name="T66" fmla="*/ 160 w 246"/>
                      <a:gd name="T67" fmla="*/ 190 h 466"/>
                      <a:gd name="T68" fmla="*/ 164 w 246"/>
                      <a:gd name="T69" fmla="*/ 121 h 466"/>
                      <a:gd name="T70" fmla="*/ 194 w 246"/>
                      <a:gd name="T71" fmla="*/ 130 h 466"/>
                      <a:gd name="T72" fmla="*/ 240 w 246"/>
                      <a:gd name="T73" fmla="*/ 125 h 466"/>
                      <a:gd name="T74" fmla="*/ 216 w 246"/>
                      <a:gd name="T75" fmla="*/ 122 h 466"/>
                      <a:gd name="T76" fmla="*/ 163 w 246"/>
                      <a:gd name="T77" fmla="*/ 144 h 466"/>
                      <a:gd name="T78" fmla="*/ 194 w 246"/>
                      <a:gd name="T79" fmla="*/ 109 h 466"/>
                      <a:gd name="T80" fmla="*/ 244 w 246"/>
                      <a:gd name="T81" fmla="*/ 101 h 466"/>
                      <a:gd name="T82" fmla="*/ 229 w 246"/>
                      <a:gd name="T83" fmla="*/ 88 h 466"/>
                      <a:gd name="T84" fmla="*/ 163 w 246"/>
                      <a:gd name="T85" fmla="*/ 138 h 466"/>
                      <a:gd name="T86" fmla="*/ 172 w 246"/>
                      <a:gd name="T87" fmla="*/ 99 h 466"/>
                      <a:gd name="T88" fmla="*/ 226 w 246"/>
                      <a:gd name="T89" fmla="*/ 61 h 466"/>
                      <a:gd name="T90" fmla="*/ 188 w 246"/>
                      <a:gd name="T91" fmla="*/ 82 h 466"/>
                      <a:gd name="T92" fmla="*/ 147 w 246"/>
                      <a:gd name="T93" fmla="*/ 109 h 46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246" h="466">
                        <a:moveTo>
                          <a:pt x="147" y="109"/>
                        </a:moveTo>
                        <a:lnTo>
                          <a:pt x="143" y="88"/>
                        </a:lnTo>
                        <a:lnTo>
                          <a:pt x="136" y="67"/>
                        </a:lnTo>
                        <a:lnTo>
                          <a:pt x="127" y="44"/>
                        </a:lnTo>
                        <a:lnTo>
                          <a:pt x="117" y="27"/>
                        </a:lnTo>
                        <a:lnTo>
                          <a:pt x="105" y="12"/>
                        </a:lnTo>
                        <a:lnTo>
                          <a:pt x="89" y="5"/>
                        </a:lnTo>
                        <a:lnTo>
                          <a:pt x="69" y="0"/>
                        </a:lnTo>
                        <a:lnTo>
                          <a:pt x="55" y="1"/>
                        </a:lnTo>
                        <a:lnTo>
                          <a:pt x="39" y="0"/>
                        </a:lnTo>
                        <a:lnTo>
                          <a:pt x="49" y="11"/>
                        </a:lnTo>
                        <a:lnTo>
                          <a:pt x="58" y="12"/>
                        </a:lnTo>
                        <a:lnTo>
                          <a:pt x="69" y="19"/>
                        </a:lnTo>
                        <a:lnTo>
                          <a:pt x="80" y="25"/>
                        </a:lnTo>
                        <a:lnTo>
                          <a:pt x="96" y="39"/>
                        </a:lnTo>
                        <a:lnTo>
                          <a:pt x="109" y="58"/>
                        </a:lnTo>
                        <a:lnTo>
                          <a:pt x="118" y="82"/>
                        </a:lnTo>
                        <a:lnTo>
                          <a:pt x="130" y="134"/>
                        </a:lnTo>
                        <a:lnTo>
                          <a:pt x="96" y="99"/>
                        </a:lnTo>
                        <a:lnTo>
                          <a:pt x="85" y="91"/>
                        </a:lnTo>
                        <a:lnTo>
                          <a:pt x="73" y="85"/>
                        </a:lnTo>
                        <a:lnTo>
                          <a:pt x="61" y="83"/>
                        </a:lnTo>
                        <a:lnTo>
                          <a:pt x="54" y="80"/>
                        </a:lnTo>
                        <a:lnTo>
                          <a:pt x="32" y="75"/>
                        </a:lnTo>
                        <a:lnTo>
                          <a:pt x="0" y="72"/>
                        </a:lnTo>
                        <a:lnTo>
                          <a:pt x="0" y="103"/>
                        </a:lnTo>
                        <a:lnTo>
                          <a:pt x="7" y="103"/>
                        </a:lnTo>
                        <a:lnTo>
                          <a:pt x="17" y="104"/>
                        </a:lnTo>
                        <a:lnTo>
                          <a:pt x="29" y="103"/>
                        </a:lnTo>
                        <a:lnTo>
                          <a:pt x="38" y="103"/>
                        </a:lnTo>
                        <a:lnTo>
                          <a:pt x="62" y="107"/>
                        </a:lnTo>
                        <a:lnTo>
                          <a:pt x="72" y="111"/>
                        </a:lnTo>
                        <a:lnTo>
                          <a:pt x="108" y="129"/>
                        </a:lnTo>
                        <a:lnTo>
                          <a:pt x="127" y="144"/>
                        </a:lnTo>
                        <a:lnTo>
                          <a:pt x="113" y="146"/>
                        </a:lnTo>
                        <a:lnTo>
                          <a:pt x="104" y="146"/>
                        </a:lnTo>
                        <a:lnTo>
                          <a:pt x="89" y="161"/>
                        </a:lnTo>
                        <a:lnTo>
                          <a:pt x="82" y="183"/>
                        </a:lnTo>
                        <a:lnTo>
                          <a:pt x="92" y="171"/>
                        </a:lnTo>
                        <a:lnTo>
                          <a:pt x="120" y="155"/>
                        </a:lnTo>
                        <a:lnTo>
                          <a:pt x="137" y="162"/>
                        </a:lnTo>
                        <a:lnTo>
                          <a:pt x="126" y="170"/>
                        </a:lnTo>
                        <a:lnTo>
                          <a:pt x="113" y="171"/>
                        </a:lnTo>
                        <a:lnTo>
                          <a:pt x="79" y="189"/>
                        </a:lnTo>
                        <a:lnTo>
                          <a:pt x="69" y="193"/>
                        </a:lnTo>
                        <a:lnTo>
                          <a:pt x="57" y="199"/>
                        </a:lnTo>
                        <a:lnTo>
                          <a:pt x="48" y="209"/>
                        </a:lnTo>
                        <a:lnTo>
                          <a:pt x="37" y="233"/>
                        </a:lnTo>
                        <a:lnTo>
                          <a:pt x="31" y="251"/>
                        </a:lnTo>
                        <a:lnTo>
                          <a:pt x="13" y="310"/>
                        </a:lnTo>
                        <a:lnTo>
                          <a:pt x="6" y="325"/>
                        </a:lnTo>
                        <a:lnTo>
                          <a:pt x="36" y="281"/>
                        </a:lnTo>
                        <a:lnTo>
                          <a:pt x="50" y="265"/>
                        </a:lnTo>
                        <a:lnTo>
                          <a:pt x="72" y="231"/>
                        </a:lnTo>
                        <a:lnTo>
                          <a:pt x="83" y="218"/>
                        </a:lnTo>
                        <a:lnTo>
                          <a:pt x="92" y="209"/>
                        </a:lnTo>
                        <a:lnTo>
                          <a:pt x="118" y="194"/>
                        </a:lnTo>
                        <a:lnTo>
                          <a:pt x="132" y="181"/>
                        </a:lnTo>
                        <a:lnTo>
                          <a:pt x="121" y="195"/>
                        </a:lnTo>
                        <a:lnTo>
                          <a:pt x="94" y="269"/>
                        </a:lnTo>
                        <a:lnTo>
                          <a:pt x="84" y="302"/>
                        </a:lnTo>
                        <a:lnTo>
                          <a:pt x="79" y="320"/>
                        </a:lnTo>
                        <a:lnTo>
                          <a:pt x="76" y="338"/>
                        </a:lnTo>
                        <a:lnTo>
                          <a:pt x="75" y="359"/>
                        </a:lnTo>
                        <a:lnTo>
                          <a:pt x="74" y="375"/>
                        </a:lnTo>
                        <a:lnTo>
                          <a:pt x="71" y="408"/>
                        </a:lnTo>
                        <a:lnTo>
                          <a:pt x="84" y="375"/>
                        </a:lnTo>
                        <a:lnTo>
                          <a:pt x="92" y="330"/>
                        </a:lnTo>
                        <a:lnTo>
                          <a:pt x="98" y="303"/>
                        </a:lnTo>
                        <a:lnTo>
                          <a:pt x="104" y="286"/>
                        </a:lnTo>
                        <a:lnTo>
                          <a:pt x="118" y="252"/>
                        </a:lnTo>
                        <a:lnTo>
                          <a:pt x="124" y="236"/>
                        </a:lnTo>
                        <a:lnTo>
                          <a:pt x="128" y="216"/>
                        </a:lnTo>
                        <a:lnTo>
                          <a:pt x="137" y="188"/>
                        </a:lnTo>
                        <a:lnTo>
                          <a:pt x="125" y="214"/>
                        </a:lnTo>
                        <a:lnTo>
                          <a:pt x="119" y="243"/>
                        </a:lnTo>
                        <a:lnTo>
                          <a:pt x="117" y="302"/>
                        </a:lnTo>
                        <a:lnTo>
                          <a:pt x="118" y="323"/>
                        </a:lnTo>
                        <a:lnTo>
                          <a:pt x="120" y="362"/>
                        </a:lnTo>
                        <a:lnTo>
                          <a:pt x="123" y="377"/>
                        </a:lnTo>
                        <a:lnTo>
                          <a:pt x="138" y="439"/>
                        </a:lnTo>
                        <a:lnTo>
                          <a:pt x="141" y="465"/>
                        </a:lnTo>
                        <a:lnTo>
                          <a:pt x="137" y="379"/>
                        </a:lnTo>
                        <a:lnTo>
                          <a:pt x="128" y="313"/>
                        </a:lnTo>
                        <a:lnTo>
                          <a:pt x="126" y="291"/>
                        </a:lnTo>
                        <a:lnTo>
                          <a:pt x="125" y="238"/>
                        </a:lnTo>
                        <a:lnTo>
                          <a:pt x="127" y="223"/>
                        </a:lnTo>
                        <a:lnTo>
                          <a:pt x="133" y="196"/>
                        </a:lnTo>
                        <a:lnTo>
                          <a:pt x="138" y="179"/>
                        </a:lnTo>
                        <a:lnTo>
                          <a:pt x="147" y="189"/>
                        </a:lnTo>
                        <a:lnTo>
                          <a:pt x="161" y="212"/>
                        </a:lnTo>
                        <a:lnTo>
                          <a:pt x="177" y="259"/>
                        </a:lnTo>
                        <a:lnTo>
                          <a:pt x="188" y="298"/>
                        </a:lnTo>
                        <a:lnTo>
                          <a:pt x="197" y="333"/>
                        </a:lnTo>
                        <a:lnTo>
                          <a:pt x="213" y="384"/>
                        </a:lnTo>
                        <a:lnTo>
                          <a:pt x="223" y="411"/>
                        </a:lnTo>
                        <a:lnTo>
                          <a:pt x="232" y="429"/>
                        </a:lnTo>
                        <a:lnTo>
                          <a:pt x="228" y="403"/>
                        </a:lnTo>
                        <a:lnTo>
                          <a:pt x="193" y="292"/>
                        </a:lnTo>
                        <a:lnTo>
                          <a:pt x="171" y="232"/>
                        </a:lnTo>
                        <a:lnTo>
                          <a:pt x="165" y="210"/>
                        </a:lnTo>
                        <a:lnTo>
                          <a:pt x="160" y="190"/>
                        </a:lnTo>
                        <a:lnTo>
                          <a:pt x="144" y="150"/>
                        </a:lnTo>
                        <a:lnTo>
                          <a:pt x="147" y="132"/>
                        </a:lnTo>
                        <a:lnTo>
                          <a:pt x="164" y="121"/>
                        </a:lnTo>
                        <a:lnTo>
                          <a:pt x="172" y="125"/>
                        </a:lnTo>
                        <a:lnTo>
                          <a:pt x="183" y="126"/>
                        </a:lnTo>
                        <a:lnTo>
                          <a:pt x="194" y="130"/>
                        </a:lnTo>
                        <a:lnTo>
                          <a:pt x="239" y="136"/>
                        </a:lnTo>
                        <a:lnTo>
                          <a:pt x="236" y="136"/>
                        </a:lnTo>
                        <a:lnTo>
                          <a:pt x="240" y="125"/>
                        </a:lnTo>
                        <a:lnTo>
                          <a:pt x="242" y="125"/>
                        </a:lnTo>
                        <a:lnTo>
                          <a:pt x="230" y="122"/>
                        </a:lnTo>
                        <a:lnTo>
                          <a:pt x="216" y="122"/>
                        </a:lnTo>
                        <a:lnTo>
                          <a:pt x="199" y="127"/>
                        </a:lnTo>
                        <a:lnTo>
                          <a:pt x="180" y="135"/>
                        </a:lnTo>
                        <a:lnTo>
                          <a:pt x="163" y="144"/>
                        </a:lnTo>
                        <a:lnTo>
                          <a:pt x="150" y="149"/>
                        </a:lnTo>
                        <a:lnTo>
                          <a:pt x="168" y="129"/>
                        </a:lnTo>
                        <a:lnTo>
                          <a:pt x="194" y="109"/>
                        </a:lnTo>
                        <a:lnTo>
                          <a:pt x="220" y="100"/>
                        </a:lnTo>
                        <a:lnTo>
                          <a:pt x="232" y="100"/>
                        </a:lnTo>
                        <a:lnTo>
                          <a:pt x="244" y="101"/>
                        </a:lnTo>
                        <a:lnTo>
                          <a:pt x="239" y="101"/>
                        </a:lnTo>
                        <a:lnTo>
                          <a:pt x="245" y="85"/>
                        </a:lnTo>
                        <a:lnTo>
                          <a:pt x="229" y="88"/>
                        </a:lnTo>
                        <a:lnTo>
                          <a:pt x="212" y="97"/>
                        </a:lnTo>
                        <a:lnTo>
                          <a:pt x="193" y="111"/>
                        </a:lnTo>
                        <a:lnTo>
                          <a:pt x="163" y="138"/>
                        </a:lnTo>
                        <a:lnTo>
                          <a:pt x="150" y="149"/>
                        </a:lnTo>
                        <a:lnTo>
                          <a:pt x="157" y="114"/>
                        </a:lnTo>
                        <a:lnTo>
                          <a:pt x="172" y="99"/>
                        </a:lnTo>
                        <a:lnTo>
                          <a:pt x="190" y="85"/>
                        </a:lnTo>
                        <a:lnTo>
                          <a:pt x="214" y="67"/>
                        </a:lnTo>
                        <a:lnTo>
                          <a:pt x="226" y="61"/>
                        </a:lnTo>
                        <a:lnTo>
                          <a:pt x="212" y="57"/>
                        </a:lnTo>
                        <a:lnTo>
                          <a:pt x="200" y="67"/>
                        </a:lnTo>
                        <a:lnTo>
                          <a:pt x="188" y="82"/>
                        </a:lnTo>
                        <a:lnTo>
                          <a:pt x="178" y="93"/>
                        </a:lnTo>
                        <a:lnTo>
                          <a:pt x="163" y="115"/>
                        </a:lnTo>
                        <a:lnTo>
                          <a:pt x="147" y="10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19">
                  <a:extLst>
                    <a:ext uri="{FF2B5EF4-FFF2-40B4-BE49-F238E27FC236}">
                      <a16:creationId xmlns:a16="http://schemas.microsoft.com/office/drawing/2014/main" id="{E05723A8-2090-93A0-113E-DD66983D2E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602"/>
                  <a:chOff x="1985" y="1419"/>
                  <a:chExt cx="465" cy="602"/>
                </a:xfrm>
              </p:grpSpPr>
              <p:sp>
                <p:nvSpPr>
                  <p:cNvPr id="18" name="Freeform 20">
                    <a:extLst>
                      <a:ext uri="{FF2B5EF4-FFF2-40B4-BE49-F238E27FC236}">
                        <a16:creationId xmlns:a16="http://schemas.microsoft.com/office/drawing/2014/main" id="{9D20F90D-548A-8937-F996-109246A4A7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64" y="1525"/>
                    <a:ext cx="130" cy="496"/>
                  </a:xfrm>
                  <a:custGeom>
                    <a:avLst/>
                    <a:gdLst>
                      <a:gd name="T0" fmla="*/ 129 w 130"/>
                      <a:gd name="T1" fmla="*/ 230 h 496"/>
                      <a:gd name="T2" fmla="*/ 118 w 130"/>
                      <a:gd name="T3" fmla="*/ 330 h 496"/>
                      <a:gd name="T4" fmla="*/ 107 w 130"/>
                      <a:gd name="T5" fmla="*/ 411 h 496"/>
                      <a:gd name="T6" fmla="*/ 100 w 130"/>
                      <a:gd name="T7" fmla="*/ 471 h 496"/>
                      <a:gd name="T8" fmla="*/ 101 w 130"/>
                      <a:gd name="T9" fmla="*/ 495 h 496"/>
                      <a:gd name="T10" fmla="*/ 86 w 130"/>
                      <a:gd name="T11" fmla="*/ 495 h 496"/>
                      <a:gd name="T12" fmla="*/ 81 w 130"/>
                      <a:gd name="T13" fmla="*/ 460 h 496"/>
                      <a:gd name="T14" fmla="*/ 79 w 130"/>
                      <a:gd name="T15" fmla="*/ 408 h 496"/>
                      <a:gd name="T16" fmla="*/ 73 w 130"/>
                      <a:gd name="T17" fmla="*/ 358 h 496"/>
                      <a:gd name="T18" fmla="*/ 70 w 130"/>
                      <a:gd name="T19" fmla="*/ 321 h 496"/>
                      <a:gd name="T20" fmla="*/ 64 w 130"/>
                      <a:gd name="T21" fmla="*/ 268 h 496"/>
                      <a:gd name="T22" fmla="*/ 56 w 130"/>
                      <a:gd name="T23" fmla="*/ 222 h 496"/>
                      <a:gd name="T24" fmla="*/ 51 w 130"/>
                      <a:gd name="T25" fmla="*/ 181 h 496"/>
                      <a:gd name="T26" fmla="*/ 45 w 130"/>
                      <a:gd name="T27" fmla="*/ 137 h 496"/>
                      <a:gd name="T28" fmla="*/ 35 w 130"/>
                      <a:gd name="T29" fmla="*/ 94 h 496"/>
                      <a:gd name="T30" fmla="*/ 24 w 130"/>
                      <a:gd name="T31" fmla="*/ 57 h 496"/>
                      <a:gd name="T32" fmla="*/ 6 w 130"/>
                      <a:gd name="T33" fmla="*/ 21 h 496"/>
                      <a:gd name="T34" fmla="*/ 0 w 130"/>
                      <a:gd name="T35" fmla="*/ 8 h 496"/>
                      <a:gd name="T36" fmla="*/ 7 w 130"/>
                      <a:gd name="T37" fmla="*/ 0 h 496"/>
                      <a:gd name="T38" fmla="*/ 19 w 130"/>
                      <a:gd name="T39" fmla="*/ 14 h 496"/>
                      <a:gd name="T40" fmla="*/ 35 w 130"/>
                      <a:gd name="T41" fmla="*/ 47 h 496"/>
                      <a:gd name="T42" fmla="*/ 47 w 130"/>
                      <a:gd name="T43" fmla="*/ 81 h 496"/>
                      <a:gd name="T44" fmla="*/ 56 w 130"/>
                      <a:gd name="T45" fmla="*/ 116 h 496"/>
                      <a:gd name="T46" fmla="*/ 63 w 130"/>
                      <a:gd name="T47" fmla="*/ 161 h 496"/>
                      <a:gd name="T48" fmla="*/ 69 w 130"/>
                      <a:gd name="T49" fmla="*/ 204 h 496"/>
                      <a:gd name="T50" fmla="*/ 77 w 130"/>
                      <a:gd name="T51" fmla="*/ 262 h 496"/>
                      <a:gd name="T52" fmla="*/ 84 w 130"/>
                      <a:gd name="T53" fmla="*/ 309 h 496"/>
                      <a:gd name="T54" fmla="*/ 87 w 130"/>
                      <a:gd name="T55" fmla="*/ 347 h 496"/>
                      <a:gd name="T56" fmla="*/ 90 w 130"/>
                      <a:gd name="T57" fmla="*/ 386 h 496"/>
                      <a:gd name="T58" fmla="*/ 96 w 130"/>
                      <a:gd name="T59" fmla="*/ 427 h 496"/>
                      <a:gd name="T60" fmla="*/ 104 w 130"/>
                      <a:gd name="T61" fmla="*/ 357 h 496"/>
                      <a:gd name="T62" fmla="*/ 114 w 130"/>
                      <a:gd name="T63" fmla="*/ 292 h 496"/>
                      <a:gd name="T64" fmla="*/ 129 w 130"/>
                      <a:gd name="T65" fmla="*/ 230 h 49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130" h="496">
                        <a:moveTo>
                          <a:pt x="129" y="230"/>
                        </a:moveTo>
                        <a:lnTo>
                          <a:pt x="118" y="330"/>
                        </a:lnTo>
                        <a:lnTo>
                          <a:pt x="107" y="411"/>
                        </a:lnTo>
                        <a:lnTo>
                          <a:pt x="100" y="471"/>
                        </a:lnTo>
                        <a:lnTo>
                          <a:pt x="101" y="495"/>
                        </a:lnTo>
                        <a:lnTo>
                          <a:pt x="86" y="495"/>
                        </a:lnTo>
                        <a:lnTo>
                          <a:pt x="81" y="460"/>
                        </a:lnTo>
                        <a:lnTo>
                          <a:pt x="79" y="408"/>
                        </a:lnTo>
                        <a:lnTo>
                          <a:pt x="73" y="358"/>
                        </a:lnTo>
                        <a:lnTo>
                          <a:pt x="70" y="321"/>
                        </a:lnTo>
                        <a:lnTo>
                          <a:pt x="64" y="268"/>
                        </a:lnTo>
                        <a:lnTo>
                          <a:pt x="56" y="222"/>
                        </a:lnTo>
                        <a:lnTo>
                          <a:pt x="51" y="181"/>
                        </a:lnTo>
                        <a:lnTo>
                          <a:pt x="45" y="137"/>
                        </a:lnTo>
                        <a:lnTo>
                          <a:pt x="35" y="94"/>
                        </a:lnTo>
                        <a:lnTo>
                          <a:pt x="24" y="57"/>
                        </a:lnTo>
                        <a:lnTo>
                          <a:pt x="6" y="21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19" y="14"/>
                        </a:lnTo>
                        <a:lnTo>
                          <a:pt x="35" y="47"/>
                        </a:lnTo>
                        <a:lnTo>
                          <a:pt x="47" y="81"/>
                        </a:lnTo>
                        <a:lnTo>
                          <a:pt x="56" y="116"/>
                        </a:lnTo>
                        <a:lnTo>
                          <a:pt x="63" y="161"/>
                        </a:lnTo>
                        <a:lnTo>
                          <a:pt x="69" y="204"/>
                        </a:lnTo>
                        <a:lnTo>
                          <a:pt x="77" y="262"/>
                        </a:lnTo>
                        <a:lnTo>
                          <a:pt x="84" y="309"/>
                        </a:lnTo>
                        <a:lnTo>
                          <a:pt x="87" y="347"/>
                        </a:lnTo>
                        <a:lnTo>
                          <a:pt x="90" y="386"/>
                        </a:lnTo>
                        <a:lnTo>
                          <a:pt x="96" y="427"/>
                        </a:lnTo>
                        <a:lnTo>
                          <a:pt x="104" y="357"/>
                        </a:lnTo>
                        <a:lnTo>
                          <a:pt x="114" y="292"/>
                        </a:lnTo>
                        <a:lnTo>
                          <a:pt x="129" y="230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Freeform 21">
                    <a:extLst>
                      <a:ext uri="{FF2B5EF4-FFF2-40B4-BE49-F238E27FC236}">
                        <a16:creationId xmlns:a16="http://schemas.microsoft.com/office/drawing/2014/main" id="{7D9717FB-0059-C841-FDD2-4E2F5D5940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04" y="1606"/>
                    <a:ext cx="229" cy="358"/>
                  </a:xfrm>
                  <a:custGeom>
                    <a:avLst/>
                    <a:gdLst>
                      <a:gd name="T0" fmla="*/ 60 w 229"/>
                      <a:gd name="T1" fmla="*/ 58 h 358"/>
                      <a:gd name="T2" fmla="*/ 67 w 229"/>
                      <a:gd name="T3" fmla="*/ 44 h 358"/>
                      <a:gd name="T4" fmla="*/ 64 w 229"/>
                      <a:gd name="T5" fmla="*/ 5 h 358"/>
                      <a:gd name="T6" fmla="*/ 64 w 229"/>
                      <a:gd name="T7" fmla="*/ 5 h 358"/>
                      <a:gd name="T8" fmla="*/ 64 w 229"/>
                      <a:gd name="T9" fmla="*/ 5 h 358"/>
                      <a:gd name="T10" fmla="*/ 64 w 229"/>
                      <a:gd name="T11" fmla="*/ 5 h 358"/>
                      <a:gd name="T12" fmla="*/ 64 w 229"/>
                      <a:gd name="T13" fmla="*/ 5 h 358"/>
                      <a:gd name="T14" fmla="*/ 70 w 229"/>
                      <a:gd name="T15" fmla="*/ 2 h 358"/>
                      <a:gd name="T16" fmla="*/ 82 w 229"/>
                      <a:gd name="T17" fmla="*/ 66 h 358"/>
                      <a:gd name="T18" fmla="*/ 94 w 229"/>
                      <a:gd name="T19" fmla="*/ 39 h 358"/>
                      <a:gd name="T20" fmla="*/ 101 w 229"/>
                      <a:gd name="T21" fmla="*/ 5 h 358"/>
                      <a:gd name="T22" fmla="*/ 104 w 229"/>
                      <a:gd name="T23" fmla="*/ 5 h 358"/>
                      <a:gd name="T24" fmla="*/ 103 w 229"/>
                      <a:gd name="T25" fmla="*/ 5 h 358"/>
                      <a:gd name="T26" fmla="*/ 104 w 229"/>
                      <a:gd name="T27" fmla="*/ 5 h 358"/>
                      <a:gd name="T28" fmla="*/ 102 w 229"/>
                      <a:gd name="T29" fmla="*/ 5 h 358"/>
                      <a:gd name="T30" fmla="*/ 103 w 229"/>
                      <a:gd name="T31" fmla="*/ 5 h 358"/>
                      <a:gd name="T32" fmla="*/ 105 w 229"/>
                      <a:gd name="T33" fmla="*/ 47 h 358"/>
                      <a:gd name="T34" fmla="*/ 111 w 229"/>
                      <a:gd name="T35" fmla="*/ 88 h 358"/>
                      <a:gd name="T36" fmla="*/ 139 w 229"/>
                      <a:gd name="T37" fmla="*/ 79 h 358"/>
                      <a:gd name="T38" fmla="*/ 176 w 229"/>
                      <a:gd name="T39" fmla="*/ 81 h 358"/>
                      <a:gd name="T40" fmla="*/ 205 w 229"/>
                      <a:gd name="T41" fmla="*/ 104 h 358"/>
                      <a:gd name="T42" fmla="*/ 228 w 229"/>
                      <a:gd name="T43" fmla="*/ 155 h 358"/>
                      <a:gd name="T44" fmla="*/ 200 w 229"/>
                      <a:gd name="T45" fmla="*/ 147 h 358"/>
                      <a:gd name="T46" fmla="*/ 171 w 229"/>
                      <a:gd name="T47" fmla="*/ 131 h 358"/>
                      <a:gd name="T48" fmla="*/ 132 w 229"/>
                      <a:gd name="T49" fmla="*/ 121 h 358"/>
                      <a:gd name="T50" fmla="*/ 107 w 229"/>
                      <a:gd name="T51" fmla="*/ 125 h 358"/>
                      <a:gd name="T52" fmla="*/ 122 w 229"/>
                      <a:gd name="T53" fmla="*/ 150 h 358"/>
                      <a:gd name="T54" fmla="*/ 154 w 229"/>
                      <a:gd name="T55" fmla="*/ 165 h 358"/>
                      <a:gd name="T56" fmla="*/ 187 w 229"/>
                      <a:gd name="T57" fmla="*/ 175 h 358"/>
                      <a:gd name="T58" fmla="*/ 212 w 229"/>
                      <a:gd name="T59" fmla="*/ 212 h 358"/>
                      <a:gd name="T60" fmla="*/ 224 w 229"/>
                      <a:gd name="T61" fmla="*/ 262 h 358"/>
                      <a:gd name="T62" fmla="*/ 194 w 229"/>
                      <a:gd name="T63" fmla="*/ 231 h 358"/>
                      <a:gd name="T64" fmla="*/ 163 w 229"/>
                      <a:gd name="T65" fmla="*/ 199 h 358"/>
                      <a:gd name="T66" fmla="*/ 133 w 229"/>
                      <a:gd name="T67" fmla="*/ 172 h 358"/>
                      <a:gd name="T68" fmla="*/ 111 w 229"/>
                      <a:gd name="T69" fmla="*/ 159 h 358"/>
                      <a:gd name="T70" fmla="*/ 97 w 229"/>
                      <a:gd name="T71" fmla="*/ 185 h 358"/>
                      <a:gd name="T72" fmla="*/ 115 w 229"/>
                      <a:gd name="T73" fmla="*/ 245 h 358"/>
                      <a:gd name="T74" fmla="*/ 132 w 229"/>
                      <a:gd name="T75" fmla="*/ 312 h 358"/>
                      <a:gd name="T76" fmla="*/ 114 w 229"/>
                      <a:gd name="T77" fmla="*/ 328 h 358"/>
                      <a:gd name="T78" fmla="*/ 95 w 229"/>
                      <a:gd name="T79" fmla="*/ 236 h 358"/>
                      <a:gd name="T80" fmla="*/ 78 w 229"/>
                      <a:gd name="T81" fmla="*/ 179 h 358"/>
                      <a:gd name="T82" fmla="*/ 73 w 229"/>
                      <a:gd name="T83" fmla="*/ 197 h 358"/>
                      <a:gd name="T84" fmla="*/ 74 w 229"/>
                      <a:gd name="T85" fmla="*/ 186 h 358"/>
                      <a:gd name="T86" fmla="*/ 70 w 229"/>
                      <a:gd name="T87" fmla="*/ 206 h 358"/>
                      <a:gd name="T88" fmla="*/ 51 w 229"/>
                      <a:gd name="T89" fmla="*/ 257 h 358"/>
                      <a:gd name="T90" fmla="*/ 32 w 229"/>
                      <a:gd name="T91" fmla="*/ 322 h 358"/>
                      <a:gd name="T92" fmla="*/ 28 w 229"/>
                      <a:gd name="T93" fmla="*/ 304 h 358"/>
                      <a:gd name="T94" fmla="*/ 38 w 229"/>
                      <a:gd name="T95" fmla="*/ 249 h 358"/>
                      <a:gd name="T96" fmla="*/ 59 w 229"/>
                      <a:gd name="T97" fmla="*/ 189 h 358"/>
                      <a:gd name="T98" fmla="*/ 82 w 229"/>
                      <a:gd name="T99" fmla="*/ 143 h 358"/>
                      <a:gd name="T100" fmla="*/ 65 w 229"/>
                      <a:gd name="T101" fmla="*/ 139 h 358"/>
                      <a:gd name="T102" fmla="*/ 40 w 229"/>
                      <a:gd name="T103" fmla="*/ 189 h 358"/>
                      <a:gd name="T104" fmla="*/ 18 w 229"/>
                      <a:gd name="T105" fmla="*/ 243 h 358"/>
                      <a:gd name="T106" fmla="*/ 2 w 229"/>
                      <a:gd name="T107" fmla="*/ 278 h 358"/>
                      <a:gd name="T108" fmla="*/ 13 w 229"/>
                      <a:gd name="T109" fmla="*/ 229 h 358"/>
                      <a:gd name="T110" fmla="*/ 37 w 229"/>
                      <a:gd name="T111" fmla="*/ 179 h 358"/>
                      <a:gd name="T112" fmla="*/ 70 w 229"/>
                      <a:gd name="T113" fmla="*/ 130 h 358"/>
                      <a:gd name="T114" fmla="*/ 62 w 229"/>
                      <a:gd name="T115" fmla="*/ 99 h 358"/>
                      <a:gd name="T116" fmla="*/ 37 w 229"/>
                      <a:gd name="T117" fmla="*/ 59 h 358"/>
                      <a:gd name="T118" fmla="*/ 11 w 229"/>
                      <a:gd name="T119" fmla="*/ 12 h 358"/>
                      <a:gd name="T120" fmla="*/ 14 w 229"/>
                      <a:gd name="T121" fmla="*/ 5 h 358"/>
                      <a:gd name="T122" fmla="*/ 27 w 229"/>
                      <a:gd name="T123" fmla="*/ 5 h 358"/>
                      <a:gd name="T124" fmla="*/ 31 w 229"/>
                      <a:gd name="T125" fmla="*/ 10 h 358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229" h="358">
                        <a:moveTo>
                          <a:pt x="43" y="31"/>
                        </a:moveTo>
                        <a:lnTo>
                          <a:pt x="47" y="39"/>
                        </a:lnTo>
                        <a:lnTo>
                          <a:pt x="51" y="44"/>
                        </a:lnTo>
                        <a:lnTo>
                          <a:pt x="55" y="51"/>
                        </a:lnTo>
                        <a:lnTo>
                          <a:pt x="60" y="58"/>
                        </a:lnTo>
                        <a:lnTo>
                          <a:pt x="64" y="63"/>
                        </a:lnTo>
                        <a:lnTo>
                          <a:pt x="68" y="66"/>
                        </a:lnTo>
                        <a:lnTo>
                          <a:pt x="72" y="69"/>
                        </a:lnTo>
                        <a:lnTo>
                          <a:pt x="70" y="58"/>
                        </a:lnTo>
                        <a:lnTo>
                          <a:pt x="67" y="44"/>
                        </a:lnTo>
                        <a:lnTo>
                          <a:pt x="65" y="30"/>
                        </a:lnTo>
                        <a:lnTo>
                          <a:pt x="63" y="15"/>
                        </a:lnTo>
                        <a:lnTo>
                          <a:pt x="64" y="5"/>
                        </a:lnTo>
                        <a:lnTo>
                          <a:pt x="69" y="5"/>
                        </a:lnTo>
                        <a:lnTo>
                          <a:pt x="70" y="5"/>
                        </a:lnTo>
                        <a:lnTo>
                          <a:pt x="70" y="2"/>
                        </a:lnTo>
                        <a:lnTo>
                          <a:pt x="73" y="16"/>
                        </a:lnTo>
                        <a:lnTo>
                          <a:pt x="76" y="30"/>
                        </a:lnTo>
                        <a:lnTo>
                          <a:pt x="78" y="41"/>
                        </a:lnTo>
                        <a:lnTo>
                          <a:pt x="81" y="56"/>
                        </a:lnTo>
                        <a:lnTo>
                          <a:pt x="82" y="66"/>
                        </a:lnTo>
                        <a:lnTo>
                          <a:pt x="84" y="71"/>
                        </a:lnTo>
                        <a:lnTo>
                          <a:pt x="87" y="66"/>
                        </a:lnTo>
                        <a:lnTo>
                          <a:pt x="89" y="59"/>
                        </a:lnTo>
                        <a:lnTo>
                          <a:pt x="93" y="52"/>
                        </a:lnTo>
                        <a:lnTo>
                          <a:pt x="94" y="39"/>
                        </a:lnTo>
                        <a:lnTo>
                          <a:pt x="95" y="30"/>
                        </a:lnTo>
                        <a:lnTo>
                          <a:pt x="96" y="14"/>
                        </a:lnTo>
                        <a:lnTo>
                          <a:pt x="96" y="0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5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5" y="5"/>
                        </a:lnTo>
                        <a:lnTo>
                          <a:pt x="103" y="5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1" y="5"/>
                        </a:lnTo>
                        <a:lnTo>
                          <a:pt x="104" y="5"/>
                        </a:lnTo>
                        <a:lnTo>
                          <a:pt x="103" y="5"/>
                        </a:lnTo>
                        <a:lnTo>
                          <a:pt x="100" y="5"/>
                        </a:lnTo>
                        <a:lnTo>
                          <a:pt x="101" y="5"/>
                        </a:lnTo>
                        <a:lnTo>
                          <a:pt x="103" y="5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7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7" y="2"/>
                        </a:lnTo>
                        <a:lnTo>
                          <a:pt x="107" y="15"/>
                        </a:lnTo>
                        <a:lnTo>
                          <a:pt x="106" y="31"/>
                        </a:lnTo>
                        <a:lnTo>
                          <a:pt x="105" y="47"/>
                        </a:lnTo>
                        <a:lnTo>
                          <a:pt x="103" y="66"/>
                        </a:lnTo>
                        <a:lnTo>
                          <a:pt x="102" y="83"/>
                        </a:lnTo>
                        <a:lnTo>
                          <a:pt x="101" y="100"/>
                        </a:lnTo>
                        <a:lnTo>
                          <a:pt x="105" y="95"/>
                        </a:lnTo>
                        <a:lnTo>
                          <a:pt x="111" y="88"/>
                        </a:lnTo>
                        <a:lnTo>
                          <a:pt x="118" y="80"/>
                        </a:lnTo>
                        <a:lnTo>
                          <a:pt x="123" y="78"/>
                        </a:lnTo>
                        <a:lnTo>
                          <a:pt x="129" y="76"/>
                        </a:lnTo>
                        <a:lnTo>
                          <a:pt x="134" y="79"/>
                        </a:lnTo>
                        <a:lnTo>
                          <a:pt x="139" y="79"/>
                        </a:lnTo>
                        <a:lnTo>
                          <a:pt x="146" y="81"/>
                        </a:lnTo>
                        <a:lnTo>
                          <a:pt x="154" y="83"/>
                        </a:lnTo>
                        <a:lnTo>
                          <a:pt x="162" y="83"/>
                        </a:lnTo>
                        <a:lnTo>
                          <a:pt x="169" y="81"/>
                        </a:lnTo>
                        <a:lnTo>
                          <a:pt x="176" y="81"/>
                        </a:lnTo>
                        <a:lnTo>
                          <a:pt x="182" y="83"/>
                        </a:lnTo>
                        <a:lnTo>
                          <a:pt x="188" y="88"/>
                        </a:lnTo>
                        <a:lnTo>
                          <a:pt x="195" y="93"/>
                        </a:lnTo>
                        <a:lnTo>
                          <a:pt x="200" y="98"/>
                        </a:lnTo>
                        <a:lnTo>
                          <a:pt x="205" y="104"/>
                        </a:lnTo>
                        <a:lnTo>
                          <a:pt x="211" y="112"/>
                        </a:lnTo>
                        <a:lnTo>
                          <a:pt x="214" y="117"/>
                        </a:lnTo>
                        <a:lnTo>
                          <a:pt x="220" y="129"/>
                        </a:lnTo>
                        <a:lnTo>
                          <a:pt x="223" y="142"/>
                        </a:lnTo>
                        <a:lnTo>
                          <a:pt x="228" y="155"/>
                        </a:lnTo>
                        <a:lnTo>
                          <a:pt x="223" y="156"/>
                        </a:lnTo>
                        <a:lnTo>
                          <a:pt x="217" y="154"/>
                        </a:lnTo>
                        <a:lnTo>
                          <a:pt x="210" y="152"/>
                        </a:lnTo>
                        <a:lnTo>
                          <a:pt x="205" y="150"/>
                        </a:lnTo>
                        <a:lnTo>
                          <a:pt x="200" y="147"/>
                        </a:lnTo>
                        <a:lnTo>
                          <a:pt x="195" y="143"/>
                        </a:lnTo>
                        <a:lnTo>
                          <a:pt x="189" y="138"/>
                        </a:lnTo>
                        <a:lnTo>
                          <a:pt x="184" y="135"/>
                        </a:lnTo>
                        <a:lnTo>
                          <a:pt x="179" y="133"/>
                        </a:lnTo>
                        <a:lnTo>
                          <a:pt x="171" y="131"/>
                        </a:lnTo>
                        <a:lnTo>
                          <a:pt x="162" y="129"/>
                        </a:lnTo>
                        <a:lnTo>
                          <a:pt x="154" y="126"/>
                        </a:lnTo>
                        <a:lnTo>
                          <a:pt x="146" y="124"/>
                        </a:lnTo>
                        <a:lnTo>
                          <a:pt x="138" y="122"/>
                        </a:lnTo>
                        <a:lnTo>
                          <a:pt x="132" y="121"/>
                        </a:lnTo>
                        <a:lnTo>
                          <a:pt x="128" y="120"/>
                        </a:lnTo>
                        <a:lnTo>
                          <a:pt x="122" y="120"/>
                        </a:lnTo>
                        <a:lnTo>
                          <a:pt x="116" y="121"/>
                        </a:lnTo>
                        <a:lnTo>
                          <a:pt x="112" y="122"/>
                        </a:lnTo>
                        <a:lnTo>
                          <a:pt x="107" y="125"/>
                        </a:lnTo>
                        <a:lnTo>
                          <a:pt x="100" y="129"/>
                        </a:lnTo>
                        <a:lnTo>
                          <a:pt x="105" y="135"/>
                        </a:lnTo>
                        <a:lnTo>
                          <a:pt x="111" y="140"/>
                        </a:lnTo>
                        <a:lnTo>
                          <a:pt x="116" y="147"/>
                        </a:lnTo>
                        <a:lnTo>
                          <a:pt x="122" y="150"/>
                        </a:lnTo>
                        <a:lnTo>
                          <a:pt x="129" y="155"/>
                        </a:lnTo>
                        <a:lnTo>
                          <a:pt x="133" y="158"/>
                        </a:lnTo>
                        <a:lnTo>
                          <a:pt x="139" y="159"/>
                        </a:lnTo>
                        <a:lnTo>
                          <a:pt x="147" y="162"/>
                        </a:lnTo>
                        <a:lnTo>
                          <a:pt x="154" y="165"/>
                        </a:lnTo>
                        <a:lnTo>
                          <a:pt x="161" y="167"/>
                        </a:lnTo>
                        <a:lnTo>
                          <a:pt x="168" y="169"/>
                        </a:lnTo>
                        <a:lnTo>
                          <a:pt x="174" y="170"/>
                        </a:lnTo>
                        <a:lnTo>
                          <a:pt x="181" y="174"/>
                        </a:lnTo>
                        <a:lnTo>
                          <a:pt x="187" y="175"/>
                        </a:lnTo>
                        <a:lnTo>
                          <a:pt x="191" y="179"/>
                        </a:lnTo>
                        <a:lnTo>
                          <a:pt x="197" y="186"/>
                        </a:lnTo>
                        <a:lnTo>
                          <a:pt x="202" y="193"/>
                        </a:lnTo>
                        <a:lnTo>
                          <a:pt x="206" y="202"/>
                        </a:lnTo>
                        <a:lnTo>
                          <a:pt x="212" y="212"/>
                        </a:lnTo>
                        <a:lnTo>
                          <a:pt x="214" y="218"/>
                        </a:lnTo>
                        <a:lnTo>
                          <a:pt x="217" y="229"/>
                        </a:lnTo>
                        <a:lnTo>
                          <a:pt x="219" y="240"/>
                        </a:lnTo>
                        <a:lnTo>
                          <a:pt x="221" y="253"/>
                        </a:lnTo>
                        <a:lnTo>
                          <a:pt x="224" y="262"/>
                        </a:lnTo>
                        <a:lnTo>
                          <a:pt x="219" y="257"/>
                        </a:lnTo>
                        <a:lnTo>
                          <a:pt x="212" y="250"/>
                        </a:lnTo>
                        <a:lnTo>
                          <a:pt x="206" y="245"/>
                        </a:lnTo>
                        <a:lnTo>
                          <a:pt x="200" y="238"/>
                        </a:lnTo>
                        <a:lnTo>
                          <a:pt x="194" y="231"/>
                        </a:lnTo>
                        <a:lnTo>
                          <a:pt x="188" y="226"/>
                        </a:lnTo>
                        <a:lnTo>
                          <a:pt x="182" y="219"/>
                        </a:lnTo>
                        <a:lnTo>
                          <a:pt x="176" y="213"/>
                        </a:lnTo>
                        <a:lnTo>
                          <a:pt x="169" y="206"/>
                        </a:lnTo>
                        <a:lnTo>
                          <a:pt x="163" y="199"/>
                        </a:lnTo>
                        <a:lnTo>
                          <a:pt x="158" y="194"/>
                        </a:lnTo>
                        <a:lnTo>
                          <a:pt x="151" y="187"/>
                        </a:lnTo>
                        <a:lnTo>
                          <a:pt x="145" y="182"/>
                        </a:lnTo>
                        <a:lnTo>
                          <a:pt x="139" y="177"/>
                        </a:lnTo>
                        <a:lnTo>
                          <a:pt x="133" y="172"/>
                        </a:lnTo>
                        <a:lnTo>
                          <a:pt x="129" y="170"/>
                        </a:lnTo>
                        <a:lnTo>
                          <a:pt x="125" y="166"/>
                        </a:lnTo>
                        <a:lnTo>
                          <a:pt x="119" y="162"/>
                        </a:lnTo>
                        <a:lnTo>
                          <a:pt x="115" y="158"/>
                        </a:lnTo>
                        <a:lnTo>
                          <a:pt x="111" y="159"/>
                        </a:lnTo>
                        <a:lnTo>
                          <a:pt x="107" y="162"/>
                        </a:lnTo>
                        <a:lnTo>
                          <a:pt x="103" y="161"/>
                        </a:lnTo>
                        <a:lnTo>
                          <a:pt x="99" y="158"/>
                        </a:lnTo>
                        <a:lnTo>
                          <a:pt x="98" y="170"/>
                        </a:lnTo>
                        <a:lnTo>
                          <a:pt x="97" y="185"/>
                        </a:lnTo>
                        <a:lnTo>
                          <a:pt x="100" y="197"/>
                        </a:lnTo>
                        <a:lnTo>
                          <a:pt x="102" y="211"/>
                        </a:lnTo>
                        <a:lnTo>
                          <a:pt x="107" y="220"/>
                        </a:lnTo>
                        <a:lnTo>
                          <a:pt x="111" y="231"/>
                        </a:lnTo>
                        <a:lnTo>
                          <a:pt x="115" y="245"/>
                        </a:lnTo>
                        <a:lnTo>
                          <a:pt x="119" y="259"/>
                        </a:lnTo>
                        <a:lnTo>
                          <a:pt x="123" y="268"/>
                        </a:lnTo>
                        <a:lnTo>
                          <a:pt x="127" y="278"/>
                        </a:lnTo>
                        <a:lnTo>
                          <a:pt x="131" y="297"/>
                        </a:lnTo>
                        <a:lnTo>
                          <a:pt x="132" y="312"/>
                        </a:lnTo>
                        <a:lnTo>
                          <a:pt x="135" y="331"/>
                        </a:lnTo>
                        <a:lnTo>
                          <a:pt x="138" y="349"/>
                        </a:lnTo>
                        <a:lnTo>
                          <a:pt x="125" y="349"/>
                        </a:lnTo>
                        <a:lnTo>
                          <a:pt x="122" y="349"/>
                        </a:lnTo>
                        <a:lnTo>
                          <a:pt x="114" y="328"/>
                        </a:lnTo>
                        <a:lnTo>
                          <a:pt x="108" y="307"/>
                        </a:lnTo>
                        <a:lnTo>
                          <a:pt x="103" y="290"/>
                        </a:lnTo>
                        <a:lnTo>
                          <a:pt x="100" y="273"/>
                        </a:lnTo>
                        <a:lnTo>
                          <a:pt x="98" y="255"/>
                        </a:lnTo>
                        <a:lnTo>
                          <a:pt x="95" y="236"/>
                        </a:lnTo>
                        <a:lnTo>
                          <a:pt x="90" y="209"/>
                        </a:lnTo>
                        <a:lnTo>
                          <a:pt x="87" y="200"/>
                        </a:lnTo>
                        <a:lnTo>
                          <a:pt x="84" y="184"/>
                        </a:lnTo>
                        <a:lnTo>
                          <a:pt x="81" y="177"/>
                        </a:lnTo>
                        <a:lnTo>
                          <a:pt x="78" y="179"/>
                        </a:lnTo>
                        <a:lnTo>
                          <a:pt x="75" y="181"/>
                        </a:lnTo>
                        <a:lnTo>
                          <a:pt x="74" y="191"/>
                        </a:lnTo>
                        <a:lnTo>
                          <a:pt x="74" y="186"/>
                        </a:lnTo>
                        <a:lnTo>
                          <a:pt x="74" y="192"/>
                        </a:lnTo>
                        <a:lnTo>
                          <a:pt x="73" y="197"/>
                        </a:lnTo>
                        <a:lnTo>
                          <a:pt x="72" y="198"/>
                        </a:lnTo>
                        <a:lnTo>
                          <a:pt x="74" y="197"/>
                        </a:lnTo>
                        <a:lnTo>
                          <a:pt x="73" y="194"/>
                        </a:lnTo>
                        <a:lnTo>
                          <a:pt x="74" y="189"/>
                        </a:lnTo>
                        <a:lnTo>
                          <a:pt x="74" y="186"/>
                        </a:lnTo>
                        <a:lnTo>
                          <a:pt x="74" y="187"/>
                        </a:lnTo>
                        <a:lnTo>
                          <a:pt x="74" y="192"/>
                        </a:lnTo>
                        <a:lnTo>
                          <a:pt x="75" y="197"/>
                        </a:lnTo>
                        <a:lnTo>
                          <a:pt x="73" y="198"/>
                        </a:lnTo>
                        <a:lnTo>
                          <a:pt x="70" y="206"/>
                        </a:lnTo>
                        <a:lnTo>
                          <a:pt x="65" y="218"/>
                        </a:lnTo>
                        <a:lnTo>
                          <a:pt x="61" y="227"/>
                        </a:lnTo>
                        <a:lnTo>
                          <a:pt x="58" y="236"/>
                        </a:lnTo>
                        <a:lnTo>
                          <a:pt x="54" y="248"/>
                        </a:lnTo>
                        <a:lnTo>
                          <a:pt x="51" y="257"/>
                        </a:lnTo>
                        <a:lnTo>
                          <a:pt x="47" y="268"/>
                        </a:lnTo>
                        <a:lnTo>
                          <a:pt x="43" y="280"/>
                        </a:lnTo>
                        <a:lnTo>
                          <a:pt x="40" y="293"/>
                        </a:lnTo>
                        <a:lnTo>
                          <a:pt x="36" y="307"/>
                        </a:lnTo>
                        <a:lnTo>
                          <a:pt x="32" y="322"/>
                        </a:lnTo>
                        <a:lnTo>
                          <a:pt x="29" y="339"/>
                        </a:lnTo>
                        <a:lnTo>
                          <a:pt x="24" y="357"/>
                        </a:lnTo>
                        <a:lnTo>
                          <a:pt x="26" y="335"/>
                        </a:lnTo>
                        <a:lnTo>
                          <a:pt x="27" y="321"/>
                        </a:lnTo>
                        <a:lnTo>
                          <a:pt x="28" y="304"/>
                        </a:lnTo>
                        <a:lnTo>
                          <a:pt x="29" y="295"/>
                        </a:lnTo>
                        <a:lnTo>
                          <a:pt x="31" y="287"/>
                        </a:lnTo>
                        <a:lnTo>
                          <a:pt x="33" y="273"/>
                        </a:lnTo>
                        <a:lnTo>
                          <a:pt x="36" y="260"/>
                        </a:lnTo>
                        <a:lnTo>
                          <a:pt x="38" y="249"/>
                        </a:lnTo>
                        <a:lnTo>
                          <a:pt x="43" y="236"/>
                        </a:lnTo>
                        <a:lnTo>
                          <a:pt x="47" y="224"/>
                        </a:lnTo>
                        <a:lnTo>
                          <a:pt x="52" y="211"/>
                        </a:lnTo>
                        <a:lnTo>
                          <a:pt x="56" y="197"/>
                        </a:lnTo>
                        <a:lnTo>
                          <a:pt x="59" y="189"/>
                        </a:lnTo>
                        <a:lnTo>
                          <a:pt x="63" y="181"/>
                        </a:lnTo>
                        <a:lnTo>
                          <a:pt x="68" y="172"/>
                        </a:lnTo>
                        <a:lnTo>
                          <a:pt x="73" y="164"/>
                        </a:lnTo>
                        <a:lnTo>
                          <a:pt x="77" y="154"/>
                        </a:lnTo>
                        <a:lnTo>
                          <a:pt x="82" y="143"/>
                        </a:lnTo>
                        <a:lnTo>
                          <a:pt x="80" y="139"/>
                        </a:lnTo>
                        <a:lnTo>
                          <a:pt x="76" y="133"/>
                        </a:lnTo>
                        <a:lnTo>
                          <a:pt x="73" y="129"/>
                        </a:lnTo>
                        <a:lnTo>
                          <a:pt x="70" y="132"/>
                        </a:lnTo>
                        <a:lnTo>
                          <a:pt x="65" y="139"/>
                        </a:lnTo>
                        <a:lnTo>
                          <a:pt x="60" y="147"/>
                        </a:lnTo>
                        <a:lnTo>
                          <a:pt x="55" y="154"/>
                        </a:lnTo>
                        <a:lnTo>
                          <a:pt x="51" y="164"/>
                        </a:lnTo>
                        <a:lnTo>
                          <a:pt x="45" y="177"/>
                        </a:lnTo>
                        <a:lnTo>
                          <a:pt x="40" y="189"/>
                        </a:lnTo>
                        <a:lnTo>
                          <a:pt x="36" y="199"/>
                        </a:lnTo>
                        <a:lnTo>
                          <a:pt x="31" y="207"/>
                        </a:lnTo>
                        <a:lnTo>
                          <a:pt x="27" y="218"/>
                        </a:lnTo>
                        <a:lnTo>
                          <a:pt x="22" y="230"/>
                        </a:lnTo>
                        <a:lnTo>
                          <a:pt x="18" y="243"/>
                        </a:lnTo>
                        <a:lnTo>
                          <a:pt x="14" y="255"/>
                        </a:lnTo>
                        <a:lnTo>
                          <a:pt x="9" y="268"/>
                        </a:lnTo>
                        <a:lnTo>
                          <a:pt x="5" y="282"/>
                        </a:lnTo>
                        <a:lnTo>
                          <a:pt x="0" y="298"/>
                        </a:lnTo>
                        <a:lnTo>
                          <a:pt x="2" y="278"/>
                        </a:lnTo>
                        <a:lnTo>
                          <a:pt x="4" y="262"/>
                        </a:lnTo>
                        <a:lnTo>
                          <a:pt x="5" y="248"/>
                        </a:lnTo>
                        <a:lnTo>
                          <a:pt x="6" y="244"/>
                        </a:lnTo>
                        <a:lnTo>
                          <a:pt x="9" y="238"/>
                        </a:lnTo>
                        <a:lnTo>
                          <a:pt x="13" y="229"/>
                        </a:lnTo>
                        <a:lnTo>
                          <a:pt x="17" y="219"/>
                        </a:lnTo>
                        <a:lnTo>
                          <a:pt x="22" y="209"/>
                        </a:lnTo>
                        <a:lnTo>
                          <a:pt x="27" y="199"/>
                        </a:lnTo>
                        <a:lnTo>
                          <a:pt x="33" y="187"/>
                        </a:lnTo>
                        <a:lnTo>
                          <a:pt x="37" y="179"/>
                        </a:lnTo>
                        <a:lnTo>
                          <a:pt x="43" y="170"/>
                        </a:lnTo>
                        <a:lnTo>
                          <a:pt x="49" y="159"/>
                        </a:lnTo>
                        <a:lnTo>
                          <a:pt x="55" y="149"/>
                        </a:lnTo>
                        <a:lnTo>
                          <a:pt x="60" y="142"/>
                        </a:lnTo>
                        <a:lnTo>
                          <a:pt x="70" y="130"/>
                        </a:lnTo>
                        <a:lnTo>
                          <a:pt x="75" y="125"/>
                        </a:lnTo>
                        <a:lnTo>
                          <a:pt x="78" y="123"/>
                        </a:lnTo>
                        <a:lnTo>
                          <a:pt x="73" y="117"/>
                        </a:lnTo>
                        <a:lnTo>
                          <a:pt x="67" y="108"/>
                        </a:lnTo>
                        <a:lnTo>
                          <a:pt x="62" y="99"/>
                        </a:lnTo>
                        <a:lnTo>
                          <a:pt x="57" y="92"/>
                        </a:lnTo>
                        <a:lnTo>
                          <a:pt x="52" y="85"/>
                        </a:lnTo>
                        <a:lnTo>
                          <a:pt x="47" y="78"/>
                        </a:lnTo>
                        <a:lnTo>
                          <a:pt x="43" y="71"/>
                        </a:lnTo>
                        <a:lnTo>
                          <a:pt x="37" y="59"/>
                        </a:lnTo>
                        <a:lnTo>
                          <a:pt x="32" y="48"/>
                        </a:lnTo>
                        <a:lnTo>
                          <a:pt x="26" y="38"/>
                        </a:lnTo>
                        <a:lnTo>
                          <a:pt x="19" y="26"/>
                        </a:lnTo>
                        <a:lnTo>
                          <a:pt x="14" y="19"/>
                        </a:lnTo>
                        <a:lnTo>
                          <a:pt x="11" y="12"/>
                        </a:lnTo>
                        <a:lnTo>
                          <a:pt x="7" y="4"/>
                        </a:lnTo>
                        <a:lnTo>
                          <a:pt x="14" y="5"/>
                        </a:lnTo>
                        <a:lnTo>
                          <a:pt x="27" y="5"/>
                        </a:lnTo>
                        <a:lnTo>
                          <a:pt x="31" y="10"/>
                        </a:lnTo>
                        <a:lnTo>
                          <a:pt x="37" y="22"/>
                        </a:lnTo>
                        <a:lnTo>
                          <a:pt x="43" y="31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" name="Group 22">
                    <a:extLst>
                      <a:ext uri="{FF2B5EF4-FFF2-40B4-BE49-F238E27FC236}">
                        <a16:creationId xmlns:a16="http://schemas.microsoft.com/office/drawing/2014/main" id="{A4C9B4BF-8522-CE98-5C1D-1F5F895C73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5" y="1419"/>
                    <a:ext cx="465" cy="349"/>
                    <a:chOff x="1985" y="1419"/>
                    <a:chExt cx="465" cy="349"/>
                  </a:xfrm>
                </p:grpSpPr>
                <p:sp>
                  <p:nvSpPr>
                    <p:cNvPr id="21" name="Freeform 23">
                      <a:extLst>
                        <a:ext uri="{FF2B5EF4-FFF2-40B4-BE49-F238E27FC236}">
                          <a16:creationId xmlns:a16="http://schemas.microsoft.com/office/drawing/2014/main" id="{FAFB9E10-DAE7-0CE2-F6B5-1C8A8A7D96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030" y="1419"/>
                      <a:ext cx="420" cy="326"/>
                    </a:xfrm>
                    <a:custGeom>
                      <a:avLst/>
                      <a:gdLst>
                        <a:gd name="T0" fmla="*/ 159 w 420"/>
                        <a:gd name="T1" fmla="*/ 41 h 326"/>
                        <a:gd name="T2" fmla="*/ 193 w 420"/>
                        <a:gd name="T3" fmla="*/ 13 h 326"/>
                        <a:gd name="T4" fmla="*/ 233 w 420"/>
                        <a:gd name="T5" fmla="*/ 2 h 326"/>
                        <a:gd name="T6" fmla="*/ 279 w 420"/>
                        <a:gd name="T7" fmla="*/ 2 h 326"/>
                        <a:gd name="T8" fmla="*/ 290 w 420"/>
                        <a:gd name="T9" fmla="*/ 6 h 326"/>
                        <a:gd name="T10" fmla="*/ 260 w 420"/>
                        <a:gd name="T11" fmla="*/ 14 h 326"/>
                        <a:gd name="T12" fmla="*/ 225 w 420"/>
                        <a:gd name="T13" fmla="*/ 25 h 326"/>
                        <a:gd name="T14" fmla="*/ 186 w 420"/>
                        <a:gd name="T15" fmla="*/ 52 h 326"/>
                        <a:gd name="T16" fmla="*/ 183 w 420"/>
                        <a:gd name="T17" fmla="*/ 89 h 326"/>
                        <a:gd name="T18" fmla="*/ 240 w 420"/>
                        <a:gd name="T19" fmla="*/ 66 h 326"/>
                        <a:gd name="T20" fmla="*/ 288 w 420"/>
                        <a:gd name="T21" fmla="*/ 64 h 326"/>
                        <a:gd name="T22" fmla="*/ 338 w 420"/>
                        <a:gd name="T23" fmla="*/ 69 h 326"/>
                        <a:gd name="T24" fmla="*/ 397 w 420"/>
                        <a:gd name="T25" fmla="*/ 75 h 326"/>
                        <a:gd name="T26" fmla="*/ 398 w 420"/>
                        <a:gd name="T27" fmla="*/ 76 h 326"/>
                        <a:gd name="T28" fmla="*/ 341 w 420"/>
                        <a:gd name="T29" fmla="*/ 79 h 326"/>
                        <a:gd name="T30" fmla="*/ 288 w 420"/>
                        <a:gd name="T31" fmla="*/ 80 h 326"/>
                        <a:gd name="T32" fmla="*/ 242 w 420"/>
                        <a:gd name="T33" fmla="*/ 86 h 326"/>
                        <a:gd name="T34" fmla="*/ 191 w 420"/>
                        <a:gd name="T35" fmla="*/ 98 h 326"/>
                        <a:gd name="T36" fmla="*/ 212 w 420"/>
                        <a:gd name="T37" fmla="*/ 118 h 326"/>
                        <a:gd name="T38" fmla="*/ 227 w 420"/>
                        <a:gd name="T39" fmla="*/ 136 h 326"/>
                        <a:gd name="T40" fmla="*/ 175 w 420"/>
                        <a:gd name="T41" fmla="*/ 119 h 326"/>
                        <a:gd name="T42" fmla="*/ 165 w 420"/>
                        <a:gd name="T43" fmla="*/ 129 h 326"/>
                        <a:gd name="T44" fmla="*/ 221 w 420"/>
                        <a:gd name="T45" fmla="*/ 138 h 326"/>
                        <a:gd name="T46" fmla="*/ 269 w 420"/>
                        <a:gd name="T47" fmla="*/ 150 h 326"/>
                        <a:gd name="T48" fmla="*/ 306 w 420"/>
                        <a:gd name="T49" fmla="*/ 181 h 326"/>
                        <a:gd name="T50" fmla="*/ 335 w 420"/>
                        <a:gd name="T51" fmla="*/ 223 h 326"/>
                        <a:gd name="T52" fmla="*/ 329 w 420"/>
                        <a:gd name="T53" fmla="*/ 231 h 326"/>
                        <a:gd name="T54" fmla="*/ 290 w 420"/>
                        <a:gd name="T55" fmla="*/ 204 h 326"/>
                        <a:gd name="T56" fmla="*/ 248 w 420"/>
                        <a:gd name="T57" fmla="*/ 174 h 326"/>
                        <a:gd name="T58" fmla="*/ 202 w 420"/>
                        <a:gd name="T59" fmla="*/ 154 h 326"/>
                        <a:gd name="T60" fmla="*/ 173 w 420"/>
                        <a:gd name="T61" fmla="*/ 148 h 326"/>
                        <a:gd name="T62" fmla="*/ 196 w 420"/>
                        <a:gd name="T63" fmla="*/ 181 h 326"/>
                        <a:gd name="T64" fmla="*/ 227 w 420"/>
                        <a:gd name="T65" fmla="*/ 223 h 326"/>
                        <a:gd name="T66" fmla="*/ 244 w 420"/>
                        <a:gd name="T67" fmla="*/ 262 h 326"/>
                        <a:gd name="T68" fmla="*/ 243 w 420"/>
                        <a:gd name="T69" fmla="*/ 299 h 326"/>
                        <a:gd name="T70" fmla="*/ 222 w 420"/>
                        <a:gd name="T71" fmla="*/ 259 h 326"/>
                        <a:gd name="T72" fmla="*/ 199 w 420"/>
                        <a:gd name="T73" fmla="*/ 215 h 326"/>
                        <a:gd name="T74" fmla="*/ 173 w 420"/>
                        <a:gd name="T75" fmla="*/ 177 h 326"/>
                        <a:gd name="T76" fmla="*/ 150 w 420"/>
                        <a:gd name="T77" fmla="*/ 142 h 326"/>
                        <a:gd name="T78" fmla="*/ 109 w 420"/>
                        <a:gd name="T79" fmla="*/ 162 h 326"/>
                        <a:gd name="T80" fmla="*/ 77 w 420"/>
                        <a:gd name="T81" fmla="*/ 210 h 326"/>
                        <a:gd name="T82" fmla="*/ 49 w 420"/>
                        <a:gd name="T83" fmla="*/ 260 h 326"/>
                        <a:gd name="T84" fmla="*/ 18 w 420"/>
                        <a:gd name="T85" fmla="*/ 306 h 326"/>
                        <a:gd name="T86" fmla="*/ 8 w 420"/>
                        <a:gd name="T87" fmla="*/ 301 h 326"/>
                        <a:gd name="T88" fmla="*/ 45 w 420"/>
                        <a:gd name="T89" fmla="*/ 243 h 326"/>
                        <a:gd name="T90" fmla="*/ 78 w 420"/>
                        <a:gd name="T91" fmla="*/ 198 h 326"/>
                        <a:gd name="T92" fmla="*/ 107 w 420"/>
                        <a:gd name="T93" fmla="*/ 154 h 326"/>
                        <a:gd name="T94" fmla="*/ 132 w 420"/>
                        <a:gd name="T95" fmla="*/ 120 h 326"/>
                        <a:gd name="T96" fmla="*/ 95 w 420"/>
                        <a:gd name="T97" fmla="*/ 79 h 326"/>
                        <a:gd name="T98" fmla="*/ 42 w 420"/>
                        <a:gd name="T99" fmla="*/ 57 h 326"/>
                        <a:gd name="T100" fmla="*/ 19 w 420"/>
                        <a:gd name="T101" fmla="*/ 45 h 326"/>
                        <a:gd name="T102" fmla="*/ 60 w 420"/>
                        <a:gd name="T103" fmla="*/ 58 h 326"/>
                        <a:gd name="T104" fmla="*/ 116 w 420"/>
                        <a:gd name="T105" fmla="*/ 86 h 32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</a:gdLst>
                      <a:ahLst/>
                      <a:cxnLst>
                        <a:cxn ang="T106">
                          <a:pos x="T0" y="T1"/>
                        </a:cxn>
                        <a:cxn ang="T107">
                          <a:pos x="T2" y="T3"/>
                        </a:cxn>
                        <a:cxn ang="T108">
                          <a:pos x="T4" y="T5"/>
                        </a:cxn>
                        <a:cxn ang="T109">
                          <a:pos x="T6" y="T7"/>
                        </a:cxn>
                        <a:cxn ang="T110">
                          <a:pos x="T8" y="T9"/>
                        </a:cxn>
                        <a:cxn ang="T111">
                          <a:pos x="T10" y="T11"/>
                        </a:cxn>
                        <a:cxn ang="T112">
                          <a:pos x="T12" y="T13"/>
                        </a:cxn>
                        <a:cxn ang="T113">
                          <a:pos x="T14" y="T15"/>
                        </a:cxn>
                        <a:cxn ang="T114">
                          <a:pos x="T16" y="T17"/>
                        </a:cxn>
                        <a:cxn ang="T115">
                          <a:pos x="T18" y="T19"/>
                        </a:cxn>
                        <a:cxn ang="T116">
                          <a:pos x="T20" y="T21"/>
                        </a:cxn>
                        <a:cxn ang="T117">
                          <a:pos x="T22" y="T23"/>
                        </a:cxn>
                        <a:cxn ang="T118">
                          <a:pos x="T24" y="T25"/>
                        </a:cxn>
                        <a:cxn ang="T119">
                          <a:pos x="T26" y="T27"/>
                        </a:cxn>
                        <a:cxn ang="T120">
                          <a:pos x="T28" y="T29"/>
                        </a:cxn>
                        <a:cxn ang="T121">
                          <a:pos x="T30" y="T31"/>
                        </a:cxn>
                        <a:cxn ang="T122">
                          <a:pos x="T32" y="T33"/>
                        </a:cxn>
                        <a:cxn ang="T123">
                          <a:pos x="T34" y="T35"/>
                        </a:cxn>
                        <a:cxn ang="T124">
                          <a:pos x="T36" y="T37"/>
                        </a:cxn>
                        <a:cxn ang="T125">
                          <a:pos x="T38" y="T39"/>
                        </a:cxn>
                        <a:cxn ang="T126">
                          <a:pos x="T40" y="T41"/>
                        </a:cxn>
                        <a:cxn ang="T127">
                          <a:pos x="T42" y="T43"/>
                        </a:cxn>
                        <a:cxn ang="T128">
                          <a:pos x="T44" y="T45"/>
                        </a:cxn>
                        <a:cxn ang="T129">
                          <a:pos x="T46" y="T47"/>
                        </a:cxn>
                        <a:cxn ang="T130">
                          <a:pos x="T48" y="T49"/>
                        </a:cxn>
                        <a:cxn ang="T131">
                          <a:pos x="T50" y="T51"/>
                        </a:cxn>
                        <a:cxn ang="T132">
                          <a:pos x="T52" y="T53"/>
                        </a:cxn>
                        <a:cxn ang="T133">
                          <a:pos x="T54" y="T55"/>
                        </a:cxn>
                        <a:cxn ang="T134">
                          <a:pos x="T56" y="T57"/>
                        </a:cxn>
                        <a:cxn ang="T135">
                          <a:pos x="T58" y="T59"/>
                        </a:cxn>
                        <a:cxn ang="T136">
                          <a:pos x="T60" y="T61"/>
                        </a:cxn>
                        <a:cxn ang="T137">
                          <a:pos x="T62" y="T63"/>
                        </a:cxn>
                        <a:cxn ang="T138">
                          <a:pos x="T64" y="T65"/>
                        </a:cxn>
                        <a:cxn ang="T139">
                          <a:pos x="T66" y="T67"/>
                        </a:cxn>
                        <a:cxn ang="T140">
                          <a:pos x="T68" y="T69"/>
                        </a:cxn>
                        <a:cxn ang="T141">
                          <a:pos x="T70" y="T71"/>
                        </a:cxn>
                        <a:cxn ang="T142">
                          <a:pos x="T72" y="T73"/>
                        </a:cxn>
                        <a:cxn ang="T143">
                          <a:pos x="T74" y="T75"/>
                        </a:cxn>
                        <a:cxn ang="T144">
                          <a:pos x="T76" y="T77"/>
                        </a:cxn>
                        <a:cxn ang="T145">
                          <a:pos x="T78" y="T79"/>
                        </a:cxn>
                        <a:cxn ang="T146">
                          <a:pos x="T80" y="T81"/>
                        </a:cxn>
                        <a:cxn ang="T147">
                          <a:pos x="T82" y="T83"/>
                        </a:cxn>
                        <a:cxn ang="T148">
                          <a:pos x="T84" y="T85"/>
                        </a:cxn>
                        <a:cxn ang="T149">
                          <a:pos x="T86" y="T87"/>
                        </a:cxn>
                        <a:cxn ang="T150">
                          <a:pos x="T88" y="T89"/>
                        </a:cxn>
                        <a:cxn ang="T151">
                          <a:pos x="T90" y="T91"/>
                        </a:cxn>
                        <a:cxn ang="T152">
                          <a:pos x="T92" y="T93"/>
                        </a:cxn>
                        <a:cxn ang="T153">
                          <a:pos x="T94" y="T95"/>
                        </a:cxn>
                        <a:cxn ang="T154">
                          <a:pos x="T96" y="T97"/>
                        </a:cxn>
                        <a:cxn ang="T155">
                          <a:pos x="T98" y="T99"/>
                        </a:cxn>
                        <a:cxn ang="T156">
                          <a:pos x="T100" y="T101"/>
                        </a:cxn>
                        <a:cxn ang="T157">
                          <a:pos x="T102" y="T103"/>
                        </a:cxn>
                        <a:cxn ang="T158">
                          <a:pos x="T104" y="T105"/>
                        </a:cxn>
                      </a:cxnLst>
                      <a:rect l="0" t="0" r="r" b="b"/>
                      <a:pathLst>
                        <a:path w="420" h="326">
                          <a:moveTo>
                            <a:pt x="132" y="83"/>
                          </a:moveTo>
                          <a:lnTo>
                            <a:pt x="135" y="74"/>
                          </a:lnTo>
                          <a:lnTo>
                            <a:pt x="140" y="65"/>
                          </a:lnTo>
                          <a:lnTo>
                            <a:pt x="146" y="57"/>
                          </a:lnTo>
                          <a:lnTo>
                            <a:pt x="152" y="48"/>
                          </a:lnTo>
                          <a:lnTo>
                            <a:pt x="159" y="41"/>
                          </a:lnTo>
                          <a:lnTo>
                            <a:pt x="164" y="34"/>
                          </a:lnTo>
                          <a:lnTo>
                            <a:pt x="170" y="29"/>
                          </a:lnTo>
                          <a:lnTo>
                            <a:pt x="176" y="25"/>
                          </a:lnTo>
                          <a:lnTo>
                            <a:pt x="181" y="20"/>
                          </a:lnTo>
                          <a:lnTo>
                            <a:pt x="187" y="17"/>
                          </a:lnTo>
                          <a:lnTo>
                            <a:pt x="193" y="13"/>
                          </a:lnTo>
                          <a:lnTo>
                            <a:pt x="199" y="10"/>
                          </a:lnTo>
                          <a:lnTo>
                            <a:pt x="204" y="8"/>
                          </a:lnTo>
                          <a:lnTo>
                            <a:pt x="212" y="6"/>
                          </a:lnTo>
                          <a:lnTo>
                            <a:pt x="220" y="5"/>
                          </a:lnTo>
                          <a:lnTo>
                            <a:pt x="226" y="3"/>
                          </a:lnTo>
                          <a:lnTo>
                            <a:pt x="233" y="2"/>
                          </a:lnTo>
                          <a:lnTo>
                            <a:pt x="241" y="2"/>
                          </a:lnTo>
                          <a:lnTo>
                            <a:pt x="248" y="1"/>
                          </a:lnTo>
                          <a:lnTo>
                            <a:pt x="258" y="1"/>
                          </a:lnTo>
                          <a:lnTo>
                            <a:pt x="265" y="1"/>
                          </a:lnTo>
                          <a:lnTo>
                            <a:pt x="272" y="2"/>
                          </a:lnTo>
                          <a:lnTo>
                            <a:pt x="279" y="2"/>
                          </a:lnTo>
                          <a:lnTo>
                            <a:pt x="285" y="1"/>
                          </a:lnTo>
                          <a:lnTo>
                            <a:pt x="293" y="1"/>
                          </a:lnTo>
                          <a:lnTo>
                            <a:pt x="300" y="0"/>
                          </a:lnTo>
                          <a:lnTo>
                            <a:pt x="296" y="2"/>
                          </a:lnTo>
                          <a:lnTo>
                            <a:pt x="293" y="3"/>
                          </a:lnTo>
                          <a:lnTo>
                            <a:pt x="290" y="6"/>
                          </a:lnTo>
                          <a:lnTo>
                            <a:pt x="287" y="10"/>
                          </a:lnTo>
                          <a:lnTo>
                            <a:pt x="281" y="10"/>
                          </a:lnTo>
                          <a:lnTo>
                            <a:pt x="275" y="10"/>
                          </a:lnTo>
                          <a:lnTo>
                            <a:pt x="270" y="11"/>
                          </a:lnTo>
                          <a:lnTo>
                            <a:pt x="265" y="12"/>
                          </a:lnTo>
                          <a:lnTo>
                            <a:pt x="260" y="14"/>
                          </a:lnTo>
                          <a:lnTo>
                            <a:pt x="254" y="15"/>
                          </a:lnTo>
                          <a:lnTo>
                            <a:pt x="248" y="17"/>
                          </a:lnTo>
                          <a:lnTo>
                            <a:pt x="242" y="19"/>
                          </a:lnTo>
                          <a:lnTo>
                            <a:pt x="236" y="20"/>
                          </a:lnTo>
                          <a:lnTo>
                            <a:pt x="231" y="22"/>
                          </a:lnTo>
                          <a:lnTo>
                            <a:pt x="225" y="25"/>
                          </a:lnTo>
                          <a:lnTo>
                            <a:pt x="218" y="28"/>
                          </a:lnTo>
                          <a:lnTo>
                            <a:pt x="212" y="31"/>
                          </a:lnTo>
                          <a:lnTo>
                            <a:pt x="205" y="35"/>
                          </a:lnTo>
                          <a:lnTo>
                            <a:pt x="199" y="39"/>
                          </a:lnTo>
                          <a:lnTo>
                            <a:pt x="192" y="45"/>
                          </a:lnTo>
                          <a:lnTo>
                            <a:pt x="186" y="52"/>
                          </a:lnTo>
                          <a:lnTo>
                            <a:pt x="180" y="61"/>
                          </a:lnTo>
                          <a:lnTo>
                            <a:pt x="173" y="73"/>
                          </a:lnTo>
                          <a:lnTo>
                            <a:pt x="167" y="86"/>
                          </a:lnTo>
                          <a:lnTo>
                            <a:pt x="159" y="101"/>
                          </a:lnTo>
                          <a:lnTo>
                            <a:pt x="172" y="95"/>
                          </a:lnTo>
                          <a:lnTo>
                            <a:pt x="183" y="89"/>
                          </a:lnTo>
                          <a:lnTo>
                            <a:pt x="197" y="82"/>
                          </a:lnTo>
                          <a:lnTo>
                            <a:pt x="212" y="75"/>
                          </a:lnTo>
                          <a:lnTo>
                            <a:pt x="218" y="73"/>
                          </a:lnTo>
                          <a:lnTo>
                            <a:pt x="225" y="70"/>
                          </a:lnTo>
                          <a:lnTo>
                            <a:pt x="232" y="69"/>
                          </a:lnTo>
                          <a:lnTo>
                            <a:pt x="240" y="66"/>
                          </a:lnTo>
                          <a:lnTo>
                            <a:pt x="249" y="65"/>
                          </a:lnTo>
                          <a:lnTo>
                            <a:pt x="256" y="64"/>
                          </a:lnTo>
                          <a:lnTo>
                            <a:pt x="263" y="64"/>
                          </a:lnTo>
                          <a:lnTo>
                            <a:pt x="272" y="63"/>
                          </a:lnTo>
                          <a:lnTo>
                            <a:pt x="281" y="64"/>
                          </a:lnTo>
                          <a:lnTo>
                            <a:pt x="288" y="64"/>
                          </a:lnTo>
                          <a:lnTo>
                            <a:pt x="297" y="65"/>
                          </a:lnTo>
                          <a:lnTo>
                            <a:pt x="305" y="65"/>
                          </a:lnTo>
                          <a:lnTo>
                            <a:pt x="313" y="66"/>
                          </a:lnTo>
                          <a:lnTo>
                            <a:pt x="321" y="67"/>
                          </a:lnTo>
                          <a:lnTo>
                            <a:pt x="329" y="68"/>
                          </a:lnTo>
                          <a:lnTo>
                            <a:pt x="338" y="69"/>
                          </a:lnTo>
                          <a:lnTo>
                            <a:pt x="346" y="69"/>
                          </a:lnTo>
                          <a:lnTo>
                            <a:pt x="354" y="70"/>
                          </a:lnTo>
                          <a:lnTo>
                            <a:pt x="364" y="71"/>
                          </a:lnTo>
                          <a:lnTo>
                            <a:pt x="374" y="72"/>
                          </a:lnTo>
                          <a:lnTo>
                            <a:pt x="383" y="74"/>
                          </a:lnTo>
                          <a:lnTo>
                            <a:pt x="397" y="75"/>
                          </a:lnTo>
                          <a:lnTo>
                            <a:pt x="402" y="75"/>
                          </a:lnTo>
                          <a:lnTo>
                            <a:pt x="406" y="75"/>
                          </a:lnTo>
                          <a:lnTo>
                            <a:pt x="411" y="77"/>
                          </a:lnTo>
                          <a:lnTo>
                            <a:pt x="419" y="80"/>
                          </a:lnTo>
                          <a:lnTo>
                            <a:pt x="404" y="77"/>
                          </a:lnTo>
                          <a:lnTo>
                            <a:pt x="398" y="76"/>
                          </a:lnTo>
                          <a:lnTo>
                            <a:pt x="392" y="76"/>
                          </a:lnTo>
                          <a:lnTo>
                            <a:pt x="379" y="77"/>
                          </a:lnTo>
                          <a:lnTo>
                            <a:pt x="370" y="78"/>
                          </a:lnTo>
                          <a:lnTo>
                            <a:pt x="360" y="78"/>
                          </a:lnTo>
                          <a:lnTo>
                            <a:pt x="350" y="78"/>
                          </a:lnTo>
                          <a:lnTo>
                            <a:pt x="341" y="79"/>
                          </a:lnTo>
                          <a:lnTo>
                            <a:pt x="332" y="79"/>
                          </a:lnTo>
                          <a:lnTo>
                            <a:pt x="325" y="78"/>
                          </a:lnTo>
                          <a:lnTo>
                            <a:pt x="315" y="78"/>
                          </a:lnTo>
                          <a:lnTo>
                            <a:pt x="305" y="78"/>
                          </a:lnTo>
                          <a:lnTo>
                            <a:pt x="296" y="79"/>
                          </a:lnTo>
                          <a:lnTo>
                            <a:pt x="288" y="80"/>
                          </a:lnTo>
                          <a:lnTo>
                            <a:pt x="279" y="80"/>
                          </a:lnTo>
                          <a:lnTo>
                            <a:pt x="272" y="80"/>
                          </a:lnTo>
                          <a:lnTo>
                            <a:pt x="264" y="81"/>
                          </a:lnTo>
                          <a:lnTo>
                            <a:pt x="256" y="83"/>
                          </a:lnTo>
                          <a:lnTo>
                            <a:pt x="249" y="84"/>
                          </a:lnTo>
                          <a:lnTo>
                            <a:pt x="242" y="86"/>
                          </a:lnTo>
                          <a:lnTo>
                            <a:pt x="235" y="87"/>
                          </a:lnTo>
                          <a:lnTo>
                            <a:pt x="227" y="89"/>
                          </a:lnTo>
                          <a:lnTo>
                            <a:pt x="219" y="92"/>
                          </a:lnTo>
                          <a:lnTo>
                            <a:pt x="212" y="93"/>
                          </a:lnTo>
                          <a:lnTo>
                            <a:pt x="199" y="97"/>
                          </a:lnTo>
                          <a:lnTo>
                            <a:pt x="191" y="98"/>
                          </a:lnTo>
                          <a:lnTo>
                            <a:pt x="180" y="104"/>
                          </a:lnTo>
                          <a:lnTo>
                            <a:pt x="164" y="109"/>
                          </a:lnTo>
                          <a:lnTo>
                            <a:pt x="180" y="111"/>
                          </a:lnTo>
                          <a:lnTo>
                            <a:pt x="199" y="112"/>
                          </a:lnTo>
                          <a:lnTo>
                            <a:pt x="203" y="113"/>
                          </a:lnTo>
                          <a:lnTo>
                            <a:pt x="212" y="118"/>
                          </a:lnTo>
                          <a:lnTo>
                            <a:pt x="217" y="120"/>
                          </a:lnTo>
                          <a:lnTo>
                            <a:pt x="223" y="123"/>
                          </a:lnTo>
                          <a:lnTo>
                            <a:pt x="224" y="125"/>
                          </a:lnTo>
                          <a:lnTo>
                            <a:pt x="227" y="130"/>
                          </a:lnTo>
                          <a:lnTo>
                            <a:pt x="233" y="140"/>
                          </a:lnTo>
                          <a:lnTo>
                            <a:pt x="227" y="136"/>
                          </a:lnTo>
                          <a:lnTo>
                            <a:pt x="219" y="131"/>
                          </a:lnTo>
                          <a:lnTo>
                            <a:pt x="212" y="129"/>
                          </a:lnTo>
                          <a:lnTo>
                            <a:pt x="199" y="125"/>
                          </a:lnTo>
                          <a:lnTo>
                            <a:pt x="190" y="123"/>
                          </a:lnTo>
                          <a:lnTo>
                            <a:pt x="180" y="120"/>
                          </a:lnTo>
                          <a:lnTo>
                            <a:pt x="175" y="119"/>
                          </a:lnTo>
                          <a:lnTo>
                            <a:pt x="165" y="120"/>
                          </a:lnTo>
                          <a:lnTo>
                            <a:pt x="158" y="122"/>
                          </a:lnTo>
                          <a:lnTo>
                            <a:pt x="148" y="123"/>
                          </a:lnTo>
                          <a:lnTo>
                            <a:pt x="153" y="125"/>
                          </a:lnTo>
                          <a:lnTo>
                            <a:pt x="158" y="127"/>
                          </a:lnTo>
                          <a:lnTo>
                            <a:pt x="165" y="129"/>
                          </a:lnTo>
                          <a:lnTo>
                            <a:pt x="173" y="129"/>
                          </a:lnTo>
                          <a:lnTo>
                            <a:pt x="186" y="129"/>
                          </a:lnTo>
                          <a:lnTo>
                            <a:pt x="194" y="131"/>
                          </a:lnTo>
                          <a:lnTo>
                            <a:pt x="204" y="133"/>
                          </a:lnTo>
                          <a:lnTo>
                            <a:pt x="212" y="136"/>
                          </a:lnTo>
                          <a:lnTo>
                            <a:pt x="221" y="138"/>
                          </a:lnTo>
                          <a:lnTo>
                            <a:pt x="231" y="141"/>
                          </a:lnTo>
                          <a:lnTo>
                            <a:pt x="240" y="143"/>
                          </a:lnTo>
                          <a:lnTo>
                            <a:pt x="248" y="145"/>
                          </a:lnTo>
                          <a:lnTo>
                            <a:pt x="254" y="146"/>
                          </a:lnTo>
                          <a:lnTo>
                            <a:pt x="261" y="148"/>
                          </a:lnTo>
                          <a:lnTo>
                            <a:pt x="269" y="150"/>
                          </a:lnTo>
                          <a:lnTo>
                            <a:pt x="277" y="154"/>
                          </a:lnTo>
                          <a:lnTo>
                            <a:pt x="285" y="158"/>
                          </a:lnTo>
                          <a:lnTo>
                            <a:pt x="289" y="160"/>
                          </a:lnTo>
                          <a:lnTo>
                            <a:pt x="295" y="167"/>
                          </a:lnTo>
                          <a:lnTo>
                            <a:pt x="302" y="174"/>
                          </a:lnTo>
                          <a:lnTo>
                            <a:pt x="306" y="181"/>
                          </a:lnTo>
                          <a:lnTo>
                            <a:pt x="311" y="188"/>
                          </a:lnTo>
                          <a:lnTo>
                            <a:pt x="316" y="195"/>
                          </a:lnTo>
                          <a:lnTo>
                            <a:pt x="320" y="202"/>
                          </a:lnTo>
                          <a:lnTo>
                            <a:pt x="325" y="208"/>
                          </a:lnTo>
                          <a:lnTo>
                            <a:pt x="329" y="215"/>
                          </a:lnTo>
                          <a:lnTo>
                            <a:pt x="335" y="223"/>
                          </a:lnTo>
                          <a:lnTo>
                            <a:pt x="339" y="232"/>
                          </a:lnTo>
                          <a:lnTo>
                            <a:pt x="345" y="238"/>
                          </a:lnTo>
                          <a:lnTo>
                            <a:pt x="351" y="246"/>
                          </a:lnTo>
                          <a:lnTo>
                            <a:pt x="343" y="240"/>
                          </a:lnTo>
                          <a:lnTo>
                            <a:pt x="337" y="236"/>
                          </a:lnTo>
                          <a:lnTo>
                            <a:pt x="329" y="231"/>
                          </a:lnTo>
                          <a:lnTo>
                            <a:pt x="321" y="225"/>
                          </a:lnTo>
                          <a:lnTo>
                            <a:pt x="315" y="220"/>
                          </a:lnTo>
                          <a:lnTo>
                            <a:pt x="309" y="215"/>
                          </a:lnTo>
                          <a:lnTo>
                            <a:pt x="303" y="212"/>
                          </a:lnTo>
                          <a:lnTo>
                            <a:pt x="297" y="208"/>
                          </a:lnTo>
                          <a:lnTo>
                            <a:pt x="290" y="204"/>
                          </a:lnTo>
                          <a:lnTo>
                            <a:pt x="284" y="200"/>
                          </a:lnTo>
                          <a:lnTo>
                            <a:pt x="278" y="196"/>
                          </a:lnTo>
                          <a:lnTo>
                            <a:pt x="271" y="191"/>
                          </a:lnTo>
                          <a:lnTo>
                            <a:pt x="263" y="186"/>
                          </a:lnTo>
                          <a:lnTo>
                            <a:pt x="255" y="179"/>
                          </a:lnTo>
                          <a:lnTo>
                            <a:pt x="248" y="174"/>
                          </a:lnTo>
                          <a:lnTo>
                            <a:pt x="241" y="170"/>
                          </a:lnTo>
                          <a:lnTo>
                            <a:pt x="234" y="166"/>
                          </a:lnTo>
                          <a:lnTo>
                            <a:pt x="226" y="162"/>
                          </a:lnTo>
                          <a:lnTo>
                            <a:pt x="219" y="159"/>
                          </a:lnTo>
                          <a:lnTo>
                            <a:pt x="212" y="157"/>
                          </a:lnTo>
                          <a:lnTo>
                            <a:pt x="202" y="154"/>
                          </a:lnTo>
                          <a:lnTo>
                            <a:pt x="192" y="151"/>
                          </a:lnTo>
                          <a:lnTo>
                            <a:pt x="185" y="150"/>
                          </a:lnTo>
                          <a:lnTo>
                            <a:pt x="178" y="147"/>
                          </a:lnTo>
                          <a:lnTo>
                            <a:pt x="167" y="142"/>
                          </a:lnTo>
                          <a:lnTo>
                            <a:pt x="156" y="137"/>
                          </a:lnTo>
                          <a:lnTo>
                            <a:pt x="173" y="148"/>
                          </a:lnTo>
                          <a:lnTo>
                            <a:pt x="174" y="150"/>
                          </a:lnTo>
                          <a:lnTo>
                            <a:pt x="178" y="155"/>
                          </a:lnTo>
                          <a:lnTo>
                            <a:pt x="182" y="160"/>
                          </a:lnTo>
                          <a:lnTo>
                            <a:pt x="187" y="167"/>
                          </a:lnTo>
                          <a:lnTo>
                            <a:pt x="192" y="173"/>
                          </a:lnTo>
                          <a:lnTo>
                            <a:pt x="196" y="181"/>
                          </a:lnTo>
                          <a:lnTo>
                            <a:pt x="202" y="188"/>
                          </a:lnTo>
                          <a:lnTo>
                            <a:pt x="207" y="194"/>
                          </a:lnTo>
                          <a:lnTo>
                            <a:pt x="212" y="200"/>
                          </a:lnTo>
                          <a:lnTo>
                            <a:pt x="216" y="207"/>
                          </a:lnTo>
                          <a:lnTo>
                            <a:pt x="223" y="216"/>
                          </a:lnTo>
                          <a:lnTo>
                            <a:pt x="227" y="223"/>
                          </a:lnTo>
                          <a:lnTo>
                            <a:pt x="231" y="229"/>
                          </a:lnTo>
                          <a:lnTo>
                            <a:pt x="235" y="236"/>
                          </a:lnTo>
                          <a:lnTo>
                            <a:pt x="238" y="243"/>
                          </a:lnTo>
                          <a:lnTo>
                            <a:pt x="241" y="250"/>
                          </a:lnTo>
                          <a:lnTo>
                            <a:pt x="243" y="255"/>
                          </a:lnTo>
                          <a:lnTo>
                            <a:pt x="244" y="262"/>
                          </a:lnTo>
                          <a:lnTo>
                            <a:pt x="245" y="272"/>
                          </a:lnTo>
                          <a:lnTo>
                            <a:pt x="246" y="281"/>
                          </a:lnTo>
                          <a:lnTo>
                            <a:pt x="247" y="290"/>
                          </a:lnTo>
                          <a:lnTo>
                            <a:pt x="249" y="299"/>
                          </a:lnTo>
                          <a:lnTo>
                            <a:pt x="250" y="308"/>
                          </a:lnTo>
                          <a:lnTo>
                            <a:pt x="243" y="299"/>
                          </a:lnTo>
                          <a:lnTo>
                            <a:pt x="238" y="292"/>
                          </a:lnTo>
                          <a:lnTo>
                            <a:pt x="233" y="286"/>
                          </a:lnTo>
                          <a:lnTo>
                            <a:pt x="231" y="281"/>
                          </a:lnTo>
                          <a:lnTo>
                            <a:pt x="227" y="274"/>
                          </a:lnTo>
                          <a:lnTo>
                            <a:pt x="225" y="267"/>
                          </a:lnTo>
                          <a:lnTo>
                            <a:pt x="222" y="259"/>
                          </a:lnTo>
                          <a:lnTo>
                            <a:pt x="218" y="251"/>
                          </a:lnTo>
                          <a:lnTo>
                            <a:pt x="214" y="242"/>
                          </a:lnTo>
                          <a:lnTo>
                            <a:pt x="211" y="235"/>
                          </a:lnTo>
                          <a:lnTo>
                            <a:pt x="207" y="227"/>
                          </a:lnTo>
                          <a:lnTo>
                            <a:pt x="202" y="220"/>
                          </a:lnTo>
                          <a:lnTo>
                            <a:pt x="199" y="215"/>
                          </a:lnTo>
                          <a:lnTo>
                            <a:pt x="193" y="208"/>
                          </a:lnTo>
                          <a:lnTo>
                            <a:pt x="187" y="201"/>
                          </a:lnTo>
                          <a:lnTo>
                            <a:pt x="182" y="196"/>
                          </a:lnTo>
                          <a:lnTo>
                            <a:pt x="177" y="190"/>
                          </a:lnTo>
                          <a:lnTo>
                            <a:pt x="176" y="184"/>
                          </a:lnTo>
                          <a:lnTo>
                            <a:pt x="173" y="177"/>
                          </a:lnTo>
                          <a:lnTo>
                            <a:pt x="169" y="170"/>
                          </a:lnTo>
                          <a:lnTo>
                            <a:pt x="166" y="163"/>
                          </a:lnTo>
                          <a:lnTo>
                            <a:pt x="164" y="161"/>
                          </a:lnTo>
                          <a:lnTo>
                            <a:pt x="158" y="154"/>
                          </a:lnTo>
                          <a:lnTo>
                            <a:pt x="154" y="148"/>
                          </a:lnTo>
                          <a:lnTo>
                            <a:pt x="150" y="142"/>
                          </a:lnTo>
                          <a:lnTo>
                            <a:pt x="145" y="136"/>
                          </a:lnTo>
                          <a:lnTo>
                            <a:pt x="138" y="140"/>
                          </a:lnTo>
                          <a:lnTo>
                            <a:pt x="131" y="144"/>
                          </a:lnTo>
                          <a:lnTo>
                            <a:pt x="123" y="151"/>
                          </a:lnTo>
                          <a:lnTo>
                            <a:pt x="115" y="156"/>
                          </a:lnTo>
                          <a:lnTo>
                            <a:pt x="109" y="162"/>
                          </a:lnTo>
                          <a:lnTo>
                            <a:pt x="105" y="168"/>
                          </a:lnTo>
                          <a:lnTo>
                            <a:pt x="99" y="176"/>
                          </a:lnTo>
                          <a:lnTo>
                            <a:pt x="93" y="186"/>
                          </a:lnTo>
                          <a:lnTo>
                            <a:pt x="87" y="193"/>
                          </a:lnTo>
                          <a:lnTo>
                            <a:pt x="81" y="202"/>
                          </a:lnTo>
                          <a:lnTo>
                            <a:pt x="77" y="210"/>
                          </a:lnTo>
                          <a:lnTo>
                            <a:pt x="72" y="218"/>
                          </a:lnTo>
                          <a:lnTo>
                            <a:pt x="67" y="226"/>
                          </a:lnTo>
                          <a:lnTo>
                            <a:pt x="64" y="233"/>
                          </a:lnTo>
                          <a:lnTo>
                            <a:pt x="59" y="242"/>
                          </a:lnTo>
                          <a:lnTo>
                            <a:pt x="55" y="250"/>
                          </a:lnTo>
                          <a:lnTo>
                            <a:pt x="49" y="260"/>
                          </a:lnTo>
                          <a:lnTo>
                            <a:pt x="43" y="269"/>
                          </a:lnTo>
                          <a:lnTo>
                            <a:pt x="37" y="280"/>
                          </a:lnTo>
                          <a:lnTo>
                            <a:pt x="31" y="289"/>
                          </a:lnTo>
                          <a:lnTo>
                            <a:pt x="27" y="294"/>
                          </a:lnTo>
                          <a:lnTo>
                            <a:pt x="22" y="300"/>
                          </a:lnTo>
                          <a:lnTo>
                            <a:pt x="18" y="306"/>
                          </a:lnTo>
                          <a:lnTo>
                            <a:pt x="12" y="312"/>
                          </a:lnTo>
                          <a:lnTo>
                            <a:pt x="7" y="317"/>
                          </a:lnTo>
                          <a:lnTo>
                            <a:pt x="0" y="325"/>
                          </a:lnTo>
                          <a:lnTo>
                            <a:pt x="2" y="316"/>
                          </a:lnTo>
                          <a:lnTo>
                            <a:pt x="4" y="309"/>
                          </a:lnTo>
                          <a:lnTo>
                            <a:pt x="8" y="301"/>
                          </a:lnTo>
                          <a:lnTo>
                            <a:pt x="12" y="294"/>
                          </a:lnTo>
                          <a:lnTo>
                            <a:pt x="19" y="284"/>
                          </a:lnTo>
                          <a:lnTo>
                            <a:pt x="26" y="274"/>
                          </a:lnTo>
                          <a:lnTo>
                            <a:pt x="33" y="262"/>
                          </a:lnTo>
                          <a:lnTo>
                            <a:pt x="39" y="253"/>
                          </a:lnTo>
                          <a:lnTo>
                            <a:pt x="45" y="243"/>
                          </a:lnTo>
                          <a:lnTo>
                            <a:pt x="51" y="235"/>
                          </a:lnTo>
                          <a:lnTo>
                            <a:pt x="56" y="227"/>
                          </a:lnTo>
                          <a:lnTo>
                            <a:pt x="61" y="220"/>
                          </a:lnTo>
                          <a:lnTo>
                            <a:pt x="66" y="214"/>
                          </a:lnTo>
                          <a:lnTo>
                            <a:pt x="72" y="206"/>
                          </a:lnTo>
                          <a:lnTo>
                            <a:pt x="78" y="198"/>
                          </a:lnTo>
                          <a:lnTo>
                            <a:pt x="84" y="190"/>
                          </a:lnTo>
                          <a:lnTo>
                            <a:pt x="90" y="181"/>
                          </a:lnTo>
                          <a:lnTo>
                            <a:pt x="95" y="174"/>
                          </a:lnTo>
                          <a:lnTo>
                            <a:pt x="101" y="166"/>
                          </a:lnTo>
                          <a:lnTo>
                            <a:pt x="104" y="160"/>
                          </a:lnTo>
                          <a:lnTo>
                            <a:pt x="107" y="154"/>
                          </a:lnTo>
                          <a:lnTo>
                            <a:pt x="109" y="149"/>
                          </a:lnTo>
                          <a:lnTo>
                            <a:pt x="112" y="143"/>
                          </a:lnTo>
                          <a:lnTo>
                            <a:pt x="116" y="138"/>
                          </a:lnTo>
                          <a:lnTo>
                            <a:pt x="122" y="131"/>
                          </a:lnTo>
                          <a:lnTo>
                            <a:pt x="128" y="125"/>
                          </a:lnTo>
                          <a:lnTo>
                            <a:pt x="132" y="120"/>
                          </a:lnTo>
                          <a:lnTo>
                            <a:pt x="137" y="114"/>
                          </a:lnTo>
                          <a:lnTo>
                            <a:pt x="135" y="109"/>
                          </a:lnTo>
                          <a:lnTo>
                            <a:pt x="133" y="101"/>
                          </a:lnTo>
                          <a:lnTo>
                            <a:pt x="121" y="97"/>
                          </a:lnTo>
                          <a:lnTo>
                            <a:pt x="108" y="88"/>
                          </a:lnTo>
                          <a:lnTo>
                            <a:pt x="95" y="79"/>
                          </a:lnTo>
                          <a:lnTo>
                            <a:pt x="87" y="74"/>
                          </a:lnTo>
                          <a:lnTo>
                            <a:pt x="81" y="71"/>
                          </a:lnTo>
                          <a:lnTo>
                            <a:pt x="71" y="66"/>
                          </a:lnTo>
                          <a:lnTo>
                            <a:pt x="61" y="63"/>
                          </a:lnTo>
                          <a:lnTo>
                            <a:pt x="50" y="60"/>
                          </a:lnTo>
                          <a:lnTo>
                            <a:pt x="42" y="57"/>
                          </a:lnTo>
                          <a:lnTo>
                            <a:pt x="32" y="53"/>
                          </a:lnTo>
                          <a:lnTo>
                            <a:pt x="23" y="51"/>
                          </a:lnTo>
                          <a:lnTo>
                            <a:pt x="14" y="49"/>
                          </a:lnTo>
                          <a:lnTo>
                            <a:pt x="7" y="47"/>
                          </a:lnTo>
                          <a:lnTo>
                            <a:pt x="14" y="46"/>
                          </a:lnTo>
                          <a:lnTo>
                            <a:pt x="19" y="45"/>
                          </a:lnTo>
                          <a:lnTo>
                            <a:pt x="23" y="44"/>
                          </a:lnTo>
                          <a:lnTo>
                            <a:pt x="28" y="44"/>
                          </a:lnTo>
                          <a:lnTo>
                            <a:pt x="33" y="44"/>
                          </a:lnTo>
                          <a:lnTo>
                            <a:pt x="43" y="49"/>
                          </a:lnTo>
                          <a:lnTo>
                            <a:pt x="51" y="53"/>
                          </a:lnTo>
                          <a:lnTo>
                            <a:pt x="60" y="58"/>
                          </a:lnTo>
                          <a:lnTo>
                            <a:pt x="69" y="63"/>
                          </a:lnTo>
                          <a:lnTo>
                            <a:pt x="79" y="68"/>
                          </a:lnTo>
                          <a:lnTo>
                            <a:pt x="89" y="74"/>
                          </a:lnTo>
                          <a:lnTo>
                            <a:pt x="96" y="77"/>
                          </a:lnTo>
                          <a:lnTo>
                            <a:pt x="109" y="84"/>
                          </a:lnTo>
                          <a:lnTo>
                            <a:pt x="116" y="86"/>
                          </a:lnTo>
                          <a:lnTo>
                            <a:pt x="122" y="85"/>
                          </a:lnTo>
                          <a:lnTo>
                            <a:pt x="127" y="84"/>
                          </a:lnTo>
                          <a:lnTo>
                            <a:pt x="132" y="83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Freeform 24">
                      <a:extLst>
                        <a:ext uri="{FF2B5EF4-FFF2-40B4-BE49-F238E27FC236}">
                          <a16:creationId xmlns:a16="http://schemas.microsoft.com/office/drawing/2014/main" id="{E56FB9F8-9662-A67E-BBC7-C63B4AA139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2175" y="1587"/>
                      <a:ext cx="38" cy="181"/>
                    </a:xfrm>
                    <a:custGeom>
                      <a:avLst/>
                      <a:gdLst>
                        <a:gd name="T0" fmla="*/ 20 w 38"/>
                        <a:gd name="T1" fmla="*/ 0 h 181"/>
                        <a:gd name="T2" fmla="*/ 24 w 38"/>
                        <a:gd name="T3" fmla="*/ 8 h 181"/>
                        <a:gd name="T4" fmla="*/ 27 w 38"/>
                        <a:gd name="T5" fmla="*/ 14 h 181"/>
                        <a:gd name="T6" fmla="*/ 33 w 38"/>
                        <a:gd name="T7" fmla="*/ 22 h 181"/>
                        <a:gd name="T8" fmla="*/ 35 w 38"/>
                        <a:gd name="T9" fmla="*/ 30 h 181"/>
                        <a:gd name="T10" fmla="*/ 36 w 38"/>
                        <a:gd name="T11" fmla="*/ 41 h 181"/>
                        <a:gd name="T12" fmla="*/ 36 w 38"/>
                        <a:gd name="T13" fmla="*/ 53 h 181"/>
                        <a:gd name="T14" fmla="*/ 37 w 38"/>
                        <a:gd name="T15" fmla="*/ 61 h 181"/>
                        <a:gd name="T16" fmla="*/ 36 w 38"/>
                        <a:gd name="T17" fmla="*/ 70 h 181"/>
                        <a:gd name="T18" fmla="*/ 35 w 38"/>
                        <a:gd name="T19" fmla="*/ 81 h 181"/>
                        <a:gd name="T20" fmla="*/ 33 w 38"/>
                        <a:gd name="T21" fmla="*/ 91 h 181"/>
                        <a:gd name="T22" fmla="*/ 30 w 38"/>
                        <a:gd name="T23" fmla="*/ 106 h 181"/>
                        <a:gd name="T24" fmla="*/ 28 w 38"/>
                        <a:gd name="T25" fmla="*/ 114 h 181"/>
                        <a:gd name="T26" fmla="*/ 23 w 38"/>
                        <a:gd name="T27" fmla="*/ 124 h 181"/>
                        <a:gd name="T28" fmla="*/ 17 w 38"/>
                        <a:gd name="T29" fmla="*/ 135 h 181"/>
                        <a:gd name="T30" fmla="*/ 12 w 38"/>
                        <a:gd name="T31" fmla="*/ 145 h 181"/>
                        <a:gd name="T32" fmla="*/ 7 w 38"/>
                        <a:gd name="T33" fmla="*/ 155 h 181"/>
                        <a:gd name="T34" fmla="*/ 3 w 38"/>
                        <a:gd name="T35" fmla="*/ 163 h 181"/>
                        <a:gd name="T36" fmla="*/ 0 w 38"/>
                        <a:gd name="T37" fmla="*/ 180 h 181"/>
                        <a:gd name="T38" fmla="*/ 1 w 38"/>
                        <a:gd name="T39" fmla="*/ 163 h 181"/>
                        <a:gd name="T40" fmla="*/ 3 w 38"/>
                        <a:gd name="T41" fmla="*/ 152 h 181"/>
                        <a:gd name="T42" fmla="*/ 4 w 38"/>
                        <a:gd name="T43" fmla="*/ 141 h 181"/>
                        <a:gd name="T44" fmla="*/ 5 w 38"/>
                        <a:gd name="T45" fmla="*/ 130 h 181"/>
                        <a:gd name="T46" fmla="*/ 7 w 38"/>
                        <a:gd name="T47" fmla="*/ 116 h 181"/>
                        <a:gd name="T48" fmla="*/ 9 w 38"/>
                        <a:gd name="T49" fmla="*/ 106 h 181"/>
                        <a:gd name="T50" fmla="*/ 12 w 38"/>
                        <a:gd name="T51" fmla="*/ 96 h 181"/>
                        <a:gd name="T52" fmla="*/ 15 w 38"/>
                        <a:gd name="T53" fmla="*/ 87 h 181"/>
                        <a:gd name="T54" fmla="*/ 17 w 38"/>
                        <a:gd name="T55" fmla="*/ 77 h 181"/>
                        <a:gd name="T56" fmla="*/ 20 w 38"/>
                        <a:gd name="T57" fmla="*/ 67 h 181"/>
                        <a:gd name="T58" fmla="*/ 21 w 38"/>
                        <a:gd name="T59" fmla="*/ 57 h 181"/>
                        <a:gd name="T60" fmla="*/ 22 w 38"/>
                        <a:gd name="T61" fmla="*/ 49 h 181"/>
                        <a:gd name="T62" fmla="*/ 23 w 38"/>
                        <a:gd name="T63" fmla="*/ 39 h 181"/>
                        <a:gd name="T64" fmla="*/ 23 w 38"/>
                        <a:gd name="T65" fmla="*/ 28 h 181"/>
                        <a:gd name="T66" fmla="*/ 23 w 38"/>
                        <a:gd name="T67" fmla="*/ 14 h 181"/>
                        <a:gd name="T68" fmla="*/ 22 w 38"/>
                        <a:gd name="T69" fmla="*/ 8 h 181"/>
                        <a:gd name="T70" fmla="*/ 20 w 38"/>
                        <a:gd name="T71" fmla="*/ 0 h 181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38" h="181">
                          <a:moveTo>
                            <a:pt x="20" y="0"/>
                          </a:moveTo>
                          <a:lnTo>
                            <a:pt x="24" y="8"/>
                          </a:lnTo>
                          <a:lnTo>
                            <a:pt x="27" y="14"/>
                          </a:lnTo>
                          <a:lnTo>
                            <a:pt x="33" y="22"/>
                          </a:lnTo>
                          <a:lnTo>
                            <a:pt x="35" y="30"/>
                          </a:lnTo>
                          <a:lnTo>
                            <a:pt x="36" y="41"/>
                          </a:lnTo>
                          <a:lnTo>
                            <a:pt x="36" y="53"/>
                          </a:lnTo>
                          <a:lnTo>
                            <a:pt x="37" y="61"/>
                          </a:lnTo>
                          <a:lnTo>
                            <a:pt x="36" y="70"/>
                          </a:lnTo>
                          <a:lnTo>
                            <a:pt x="35" y="81"/>
                          </a:lnTo>
                          <a:lnTo>
                            <a:pt x="33" y="91"/>
                          </a:lnTo>
                          <a:lnTo>
                            <a:pt x="30" y="106"/>
                          </a:lnTo>
                          <a:lnTo>
                            <a:pt x="28" y="114"/>
                          </a:lnTo>
                          <a:lnTo>
                            <a:pt x="23" y="124"/>
                          </a:lnTo>
                          <a:lnTo>
                            <a:pt x="17" y="135"/>
                          </a:lnTo>
                          <a:lnTo>
                            <a:pt x="12" y="145"/>
                          </a:lnTo>
                          <a:lnTo>
                            <a:pt x="7" y="155"/>
                          </a:lnTo>
                          <a:lnTo>
                            <a:pt x="3" y="163"/>
                          </a:lnTo>
                          <a:lnTo>
                            <a:pt x="0" y="180"/>
                          </a:lnTo>
                          <a:lnTo>
                            <a:pt x="1" y="163"/>
                          </a:lnTo>
                          <a:lnTo>
                            <a:pt x="3" y="152"/>
                          </a:lnTo>
                          <a:lnTo>
                            <a:pt x="4" y="141"/>
                          </a:lnTo>
                          <a:lnTo>
                            <a:pt x="5" y="130"/>
                          </a:lnTo>
                          <a:lnTo>
                            <a:pt x="7" y="116"/>
                          </a:lnTo>
                          <a:lnTo>
                            <a:pt x="9" y="106"/>
                          </a:lnTo>
                          <a:lnTo>
                            <a:pt x="12" y="96"/>
                          </a:lnTo>
                          <a:lnTo>
                            <a:pt x="15" y="87"/>
                          </a:lnTo>
                          <a:lnTo>
                            <a:pt x="17" y="77"/>
                          </a:lnTo>
                          <a:lnTo>
                            <a:pt x="20" y="67"/>
                          </a:lnTo>
                          <a:lnTo>
                            <a:pt x="21" y="57"/>
                          </a:lnTo>
                          <a:lnTo>
                            <a:pt x="22" y="49"/>
                          </a:lnTo>
                          <a:lnTo>
                            <a:pt x="23" y="39"/>
                          </a:lnTo>
                          <a:lnTo>
                            <a:pt x="23" y="28"/>
                          </a:lnTo>
                          <a:lnTo>
                            <a:pt x="23" y="14"/>
                          </a:lnTo>
                          <a:lnTo>
                            <a:pt x="22" y="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Freeform 25">
                      <a:extLst>
                        <a:ext uri="{FF2B5EF4-FFF2-40B4-BE49-F238E27FC236}">
                          <a16:creationId xmlns:a16="http://schemas.microsoft.com/office/drawing/2014/main" id="{8C105983-0A12-0FF6-1B60-B203B360BF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1991" y="1486"/>
                      <a:ext cx="168" cy="48"/>
                    </a:xfrm>
                    <a:custGeom>
                      <a:avLst/>
                      <a:gdLst>
                        <a:gd name="T0" fmla="*/ 167 w 168"/>
                        <a:gd name="T1" fmla="*/ 47 h 48"/>
                        <a:gd name="T2" fmla="*/ 164 w 168"/>
                        <a:gd name="T3" fmla="*/ 38 h 48"/>
                        <a:gd name="T4" fmla="*/ 160 w 168"/>
                        <a:gd name="T5" fmla="*/ 31 h 48"/>
                        <a:gd name="T6" fmla="*/ 157 w 168"/>
                        <a:gd name="T7" fmla="*/ 30 h 48"/>
                        <a:gd name="T8" fmla="*/ 150 w 168"/>
                        <a:gd name="T9" fmla="*/ 28 h 48"/>
                        <a:gd name="T10" fmla="*/ 144 w 168"/>
                        <a:gd name="T11" fmla="*/ 26 h 48"/>
                        <a:gd name="T12" fmla="*/ 137 w 168"/>
                        <a:gd name="T13" fmla="*/ 28 h 48"/>
                        <a:gd name="T14" fmla="*/ 130 w 168"/>
                        <a:gd name="T15" fmla="*/ 29 h 48"/>
                        <a:gd name="T16" fmla="*/ 121 w 168"/>
                        <a:gd name="T17" fmla="*/ 25 h 48"/>
                        <a:gd name="T18" fmla="*/ 109 w 168"/>
                        <a:gd name="T19" fmla="*/ 21 h 48"/>
                        <a:gd name="T20" fmla="*/ 98 w 168"/>
                        <a:gd name="T21" fmla="*/ 17 h 48"/>
                        <a:gd name="T22" fmla="*/ 91 w 168"/>
                        <a:gd name="T23" fmla="*/ 15 h 48"/>
                        <a:gd name="T24" fmla="*/ 78 w 168"/>
                        <a:gd name="T25" fmla="*/ 12 h 48"/>
                        <a:gd name="T26" fmla="*/ 66 w 168"/>
                        <a:gd name="T27" fmla="*/ 8 h 48"/>
                        <a:gd name="T28" fmla="*/ 54 w 168"/>
                        <a:gd name="T29" fmla="*/ 4 h 48"/>
                        <a:gd name="T30" fmla="*/ 41 w 168"/>
                        <a:gd name="T31" fmla="*/ 1 h 48"/>
                        <a:gd name="T32" fmla="*/ 28 w 168"/>
                        <a:gd name="T33" fmla="*/ 0 h 48"/>
                        <a:gd name="T34" fmla="*/ 15 w 168"/>
                        <a:gd name="T35" fmla="*/ 0 h 48"/>
                        <a:gd name="T36" fmla="*/ 12 w 168"/>
                        <a:gd name="T37" fmla="*/ 1 h 48"/>
                        <a:gd name="T38" fmla="*/ 7 w 168"/>
                        <a:gd name="T39" fmla="*/ 4 h 48"/>
                        <a:gd name="T40" fmla="*/ 3 w 168"/>
                        <a:gd name="T41" fmla="*/ 7 h 48"/>
                        <a:gd name="T42" fmla="*/ 0 w 168"/>
                        <a:gd name="T43" fmla="*/ 10 h 48"/>
                        <a:gd name="T44" fmla="*/ 5 w 168"/>
                        <a:gd name="T45" fmla="*/ 10 h 48"/>
                        <a:gd name="T46" fmla="*/ 12 w 168"/>
                        <a:gd name="T47" fmla="*/ 11 h 48"/>
                        <a:gd name="T48" fmla="*/ 18 w 168"/>
                        <a:gd name="T49" fmla="*/ 12 h 48"/>
                        <a:gd name="T50" fmla="*/ 23 w 168"/>
                        <a:gd name="T51" fmla="*/ 11 h 48"/>
                        <a:gd name="T52" fmla="*/ 29 w 168"/>
                        <a:gd name="T53" fmla="*/ 10 h 48"/>
                        <a:gd name="T54" fmla="*/ 38 w 168"/>
                        <a:gd name="T55" fmla="*/ 10 h 48"/>
                        <a:gd name="T56" fmla="*/ 50 w 168"/>
                        <a:gd name="T57" fmla="*/ 10 h 48"/>
                        <a:gd name="T58" fmla="*/ 60 w 168"/>
                        <a:gd name="T59" fmla="*/ 12 h 48"/>
                        <a:gd name="T60" fmla="*/ 70 w 168"/>
                        <a:gd name="T61" fmla="*/ 13 h 48"/>
                        <a:gd name="T62" fmla="*/ 79 w 168"/>
                        <a:gd name="T63" fmla="*/ 15 h 48"/>
                        <a:gd name="T64" fmla="*/ 89 w 168"/>
                        <a:gd name="T65" fmla="*/ 16 h 48"/>
                        <a:gd name="T66" fmla="*/ 98 w 168"/>
                        <a:gd name="T67" fmla="*/ 18 h 48"/>
                        <a:gd name="T68" fmla="*/ 106 w 168"/>
                        <a:gd name="T69" fmla="*/ 22 h 48"/>
                        <a:gd name="T70" fmla="*/ 114 w 168"/>
                        <a:gd name="T71" fmla="*/ 26 h 48"/>
                        <a:gd name="T72" fmla="*/ 123 w 168"/>
                        <a:gd name="T73" fmla="*/ 30 h 48"/>
                        <a:gd name="T74" fmla="*/ 127 w 168"/>
                        <a:gd name="T75" fmla="*/ 30 h 48"/>
                        <a:gd name="T76" fmla="*/ 131 w 168"/>
                        <a:gd name="T77" fmla="*/ 30 h 48"/>
                        <a:gd name="T78" fmla="*/ 137 w 168"/>
                        <a:gd name="T79" fmla="*/ 33 h 48"/>
                        <a:gd name="T80" fmla="*/ 144 w 168"/>
                        <a:gd name="T81" fmla="*/ 36 h 48"/>
                        <a:gd name="T82" fmla="*/ 150 w 168"/>
                        <a:gd name="T83" fmla="*/ 38 h 48"/>
                        <a:gd name="T84" fmla="*/ 158 w 168"/>
                        <a:gd name="T85" fmla="*/ 42 h 48"/>
                        <a:gd name="T86" fmla="*/ 164 w 168"/>
                        <a:gd name="T87" fmla="*/ 45 h 48"/>
                        <a:gd name="T88" fmla="*/ 167 w 168"/>
                        <a:gd name="T89" fmla="*/ 47 h 48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</a:gdLst>
                      <a:ahLst/>
                      <a:cxnLst>
                        <a:cxn ang="T90">
                          <a:pos x="T0" y="T1"/>
                        </a:cxn>
                        <a:cxn ang="T91">
                          <a:pos x="T2" y="T3"/>
                        </a:cxn>
                        <a:cxn ang="T92">
                          <a:pos x="T4" y="T5"/>
                        </a:cxn>
                        <a:cxn ang="T93">
                          <a:pos x="T6" y="T7"/>
                        </a:cxn>
                        <a:cxn ang="T94">
                          <a:pos x="T8" y="T9"/>
                        </a:cxn>
                        <a:cxn ang="T95">
                          <a:pos x="T10" y="T11"/>
                        </a:cxn>
                        <a:cxn ang="T96">
                          <a:pos x="T12" y="T13"/>
                        </a:cxn>
                        <a:cxn ang="T97">
                          <a:pos x="T14" y="T15"/>
                        </a:cxn>
                        <a:cxn ang="T98">
                          <a:pos x="T16" y="T17"/>
                        </a:cxn>
                        <a:cxn ang="T99">
                          <a:pos x="T18" y="T19"/>
                        </a:cxn>
                        <a:cxn ang="T100">
                          <a:pos x="T20" y="T21"/>
                        </a:cxn>
                        <a:cxn ang="T101">
                          <a:pos x="T22" y="T23"/>
                        </a:cxn>
                        <a:cxn ang="T102">
                          <a:pos x="T24" y="T25"/>
                        </a:cxn>
                        <a:cxn ang="T103">
                          <a:pos x="T26" y="T27"/>
                        </a:cxn>
                        <a:cxn ang="T104">
                          <a:pos x="T28" y="T29"/>
                        </a:cxn>
                        <a:cxn ang="T105">
                          <a:pos x="T30" y="T31"/>
                        </a:cxn>
                        <a:cxn ang="T106">
                          <a:pos x="T32" y="T33"/>
                        </a:cxn>
                        <a:cxn ang="T107">
                          <a:pos x="T34" y="T35"/>
                        </a:cxn>
                        <a:cxn ang="T108">
                          <a:pos x="T36" y="T37"/>
                        </a:cxn>
                        <a:cxn ang="T109">
                          <a:pos x="T38" y="T39"/>
                        </a:cxn>
                        <a:cxn ang="T110">
                          <a:pos x="T40" y="T41"/>
                        </a:cxn>
                        <a:cxn ang="T111">
                          <a:pos x="T42" y="T43"/>
                        </a:cxn>
                        <a:cxn ang="T112">
                          <a:pos x="T44" y="T45"/>
                        </a:cxn>
                        <a:cxn ang="T113">
                          <a:pos x="T46" y="T47"/>
                        </a:cxn>
                        <a:cxn ang="T114">
                          <a:pos x="T48" y="T49"/>
                        </a:cxn>
                        <a:cxn ang="T115">
                          <a:pos x="T50" y="T51"/>
                        </a:cxn>
                        <a:cxn ang="T116">
                          <a:pos x="T52" y="T53"/>
                        </a:cxn>
                        <a:cxn ang="T117">
                          <a:pos x="T54" y="T55"/>
                        </a:cxn>
                        <a:cxn ang="T118">
                          <a:pos x="T56" y="T57"/>
                        </a:cxn>
                        <a:cxn ang="T119">
                          <a:pos x="T58" y="T59"/>
                        </a:cxn>
                        <a:cxn ang="T120">
                          <a:pos x="T60" y="T61"/>
                        </a:cxn>
                        <a:cxn ang="T121">
                          <a:pos x="T62" y="T63"/>
                        </a:cxn>
                        <a:cxn ang="T122">
                          <a:pos x="T64" y="T65"/>
                        </a:cxn>
                        <a:cxn ang="T123">
                          <a:pos x="T66" y="T67"/>
                        </a:cxn>
                        <a:cxn ang="T124">
                          <a:pos x="T68" y="T69"/>
                        </a:cxn>
                        <a:cxn ang="T125">
                          <a:pos x="T70" y="T71"/>
                        </a:cxn>
                        <a:cxn ang="T126">
                          <a:pos x="T72" y="T73"/>
                        </a:cxn>
                        <a:cxn ang="T127">
                          <a:pos x="T74" y="T75"/>
                        </a:cxn>
                        <a:cxn ang="T128">
                          <a:pos x="T76" y="T77"/>
                        </a:cxn>
                        <a:cxn ang="T129">
                          <a:pos x="T78" y="T79"/>
                        </a:cxn>
                        <a:cxn ang="T130">
                          <a:pos x="T80" y="T81"/>
                        </a:cxn>
                        <a:cxn ang="T131">
                          <a:pos x="T82" y="T83"/>
                        </a:cxn>
                        <a:cxn ang="T132">
                          <a:pos x="T84" y="T85"/>
                        </a:cxn>
                        <a:cxn ang="T133">
                          <a:pos x="T86" y="T87"/>
                        </a:cxn>
                        <a:cxn ang="T134">
                          <a:pos x="T88" y="T89"/>
                        </a:cxn>
                      </a:cxnLst>
                      <a:rect l="0" t="0" r="r" b="b"/>
                      <a:pathLst>
                        <a:path w="168" h="48">
                          <a:moveTo>
                            <a:pt x="167" y="47"/>
                          </a:moveTo>
                          <a:lnTo>
                            <a:pt x="164" y="38"/>
                          </a:lnTo>
                          <a:lnTo>
                            <a:pt x="160" y="31"/>
                          </a:lnTo>
                          <a:lnTo>
                            <a:pt x="157" y="30"/>
                          </a:lnTo>
                          <a:lnTo>
                            <a:pt x="150" y="28"/>
                          </a:lnTo>
                          <a:lnTo>
                            <a:pt x="144" y="26"/>
                          </a:lnTo>
                          <a:lnTo>
                            <a:pt x="137" y="28"/>
                          </a:lnTo>
                          <a:lnTo>
                            <a:pt x="130" y="29"/>
                          </a:lnTo>
                          <a:lnTo>
                            <a:pt x="121" y="25"/>
                          </a:lnTo>
                          <a:lnTo>
                            <a:pt x="109" y="21"/>
                          </a:lnTo>
                          <a:lnTo>
                            <a:pt x="98" y="17"/>
                          </a:lnTo>
                          <a:lnTo>
                            <a:pt x="91" y="15"/>
                          </a:lnTo>
                          <a:lnTo>
                            <a:pt x="78" y="12"/>
                          </a:lnTo>
                          <a:lnTo>
                            <a:pt x="66" y="8"/>
                          </a:lnTo>
                          <a:lnTo>
                            <a:pt x="54" y="4"/>
                          </a:lnTo>
                          <a:lnTo>
                            <a:pt x="41" y="1"/>
                          </a:lnTo>
                          <a:lnTo>
                            <a:pt x="28" y="0"/>
                          </a:lnTo>
                          <a:lnTo>
                            <a:pt x="15" y="0"/>
                          </a:lnTo>
                          <a:lnTo>
                            <a:pt x="12" y="1"/>
                          </a:lnTo>
                          <a:lnTo>
                            <a:pt x="7" y="4"/>
                          </a:lnTo>
                          <a:lnTo>
                            <a:pt x="3" y="7"/>
                          </a:lnTo>
                          <a:lnTo>
                            <a:pt x="0" y="10"/>
                          </a:lnTo>
                          <a:lnTo>
                            <a:pt x="5" y="10"/>
                          </a:lnTo>
                          <a:lnTo>
                            <a:pt x="12" y="11"/>
                          </a:lnTo>
                          <a:lnTo>
                            <a:pt x="18" y="12"/>
                          </a:lnTo>
                          <a:lnTo>
                            <a:pt x="23" y="11"/>
                          </a:lnTo>
                          <a:lnTo>
                            <a:pt x="29" y="10"/>
                          </a:lnTo>
                          <a:lnTo>
                            <a:pt x="38" y="10"/>
                          </a:lnTo>
                          <a:lnTo>
                            <a:pt x="50" y="10"/>
                          </a:lnTo>
                          <a:lnTo>
                            <a:pt x="60" y="12"/>
                          </a:lnTo>
                          <a:lnTo>
                            <a:pt x="70" y="13"/>
                          </a:lnTo>
                          <a:lnTo>
                            <a:pt x="79" y="15"/>
                          </a:lnTo>
                          <a:lnTo>
                            <a:pt x="89" y="16"/>
                          </a:lnTo>
                          <a:lnTo>
                            <a:pt x="98" y="18"/>
                          </a:lnTo>
                          <a:lnTo>
                            <a:pt x="106" y="22"/>
                          </a:lnTo>
                          <a:lnTo>
                            <a:pt x="114" y="26"/>
                          </a:lnTo>
                          <a:lnTo>
                            <a:pt x="123" y="30"/>
                          </a:lnTo>
                          <a:lnTo>
                            <a:pt x="127" y="30"/>
                          </a:lnTo>
                          <a:lnTo>
                            <a:pt x="131" y="30"/>
                          </a:lnTo>
                          <a:lnTo>
                            <a:pt x="137" y="33"/>
                          </a:lnTo>
                          <a:lnTo>
                            <a:pt x="144" y="36"/>
                          </a:lnTo>
                          <a:lnTo>
                            <a:pt x="150" y="38"/>
                          </a:lnTo>
                          <a:lnTo>
                            <a:pt x="158" y="42"/>
                          </a:lnTo>
                          <a:lnTo>
                            <a:pt x="164" y="45"/>
                          </a:lnTo>
                          <a:lnTo>
                            <a:pt x="167" y="47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Freeform 26">
                      <a:extLst>
                        <a:ext uri="{FF2B5EF4-FFF2-40B4-BE49-F238E27FC236}">
                          <a16:creationId xmlns:a16="http://schemas.microsoft.com/office/drawing/2014/main" id="{08C9E174-CE03-DEDE-35C3-AB62832917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ltGray">
                    <a:xfrm>
                      <a:off x="1985" y="1514"/>
                      <a:ext cx="173" cy="20"/>
                    </a:xfrm>
                    <a:custGeom>
                      <a:avLst/>
                      <a:gdLst>
                        <a:gd name="T0" fmla="*/ 172 w 173"/>
                        <a:gd name="T1" fmla="*/ 19 h 20"/>
                        <a:gd name="T2" fmla="*/ 167 w 173"/>
                        <a:gd name="T3" fmla="*/ 17 h 20"/>
                        <a:gd name="T4" fmla="*/ 163 w 173"/>
                        <a:gd name="T5" fmla="*/ 15 h 20"/>
                        <a:gd name="T6" fmla="*/ 157 w 173"/>
                        <a:gd name="T7" fmla="*/ 13 h 20"/>
                        <a:gd name="T8" fmla="*/ 152 w 173"/>
                        <a:gd name="T9" fmla="*/ 11 h 20"/>
                        <a:gd name="T10" fmla="*/ 146 w 173"/>
                        <a:gd name="T11" fmla="*/ 9 h 20"/>
                        <a:gd name="T12" fmla="*/ 138 w 173"/>
                        <a:gd name="T13" fmla="*/ 6 h 20"/>
                        <a:gd name="T14" fmla="*/ 131 w 173"/>
                        <a:gd name="T15" fmla="*/ 2 h 20"/>
                        <a:gd name="T16" fmla="*/ 125 w 173"/>
                        <a:gd name="T17" fmla="*/ 2 h 20"/>
                        <a:gd name="T18" fmla="*/ 118 w 173"/>
                        <a:gd name="T19" fmla="*/ 3 h 20"/>
                        <a:gd name="T20" fmla="*/ 108 w 173"/>
                        <a:gd name="T21" fmla="*/ 5 h 20"/>
                        <a:gd name="T22" fmla="*/ 103 w 173"/>
                        <a:gd name="T23" fmla="*/ 5 h 20"/>
                        <a:gd name="T24" fmla="*/ 91 w 173"/>
                        <a:gd name="T25" fmla="*/ 3 h 20"/>
                        <a:gd name="T26" fmla="*/ 77 w 173"/>
                        <a:gd name="T27" fmla="*/ 1 h 20"/>
                        <a:gd name="T28" fmla="*/ 67 w 173"/>
                        <a:gd name="T29" fmla="*/ 0 h 20"/>
                        <a:gd name="T30" fmla="*/ 55 w 173"/>
                        <a:gd name="T31" fmla="*/ 0 h 20"/>
                        <a:gd name="T32" fmla="*/ 43 w 173"/>
                        <a:gd name="T33" fmla="*/ 0 h 20"/>
                        <a:gd name="T34" fmla="*/ 35 w 173"/>
                        <a:gd name="T35" fmla="*/ 1 h 20"/>
                        <a:gd name="T36" fmla="*/ 26 w 173"/>
                        <a:gd name="T37" fmla="*/ 2 h 20"/>
                        <a:gd name="T38" fmla="*/ 18 w 173"/>
                        <a:gd name="T39" fmla="*/ 3 h 20"/>
                        <a:gd name="T40" fmla="*/ 9 w 173"/>
                        <a:gd name="T41" fmla="*/ 4 h 20"/>
                        <a:gd name="T42" fmla="*/ 8 w 173"/>
                        <a:gd name="T43" fmla="*/ 8 h 20"/>
                        <a:gd name="T44" fmla="*/ 6 w 173"/>
                        <a:gd name="T45" fmla="*/ 11 h 20"/>
                        <a:gd name="T46" fmla="*/ 4 w 173"/>
                        <a:gd name="T47" fmla="*/ 14 h 20"/>
                        <a:gd name="T48" fmla="*/ 0 w 173"/>
                        <a:gd name="T49" fmla="*/ 16 h 20"/>
                        <a:gd name="T50" fmla="*/ 7 w 173"/>
                        <a:gd name="T51" fmla="*/ 15 h 20"/>
                        <a:gd name="T52" fmla="*/ 15 w 173"/>
                        <a:gd name="T53" fmla="*/ 13 h 20"/>
                        <a:gd name="T54" fmla="*/ 21 w 173"/>
                        <a:gd name="T55" fmla="*/ 12 h 20"/>
                        <a:gd name="T56" fmla="*/ 29 w 173"/>
                        <a:gd name="T57" fmla="*/ 11 h 20"/>
                        <a:gd name="T58" fmla="*/ 36 w 173"/>
                        <a:gd name="T59" fmla="*/ 10 h 20"/>
                        <a:gd name="T60" fmla="*/ 49 w 173"/>
                        <a:gd name="T61" fmla="*/ 9 h 20"/>
                        <a:gd name="T62" fmla="*/ 62 w 173"/>
                        <a:gd name="T63" fmla="*/ 8 h 20"/>
                        <a:gd name="T64" fmla="*/ 77 w 173"/>
                        <a:gd name="T65" fmla="*/ 7 h 20"/>
                        <a:gd name="T66" fmla="*/ 92 w 173"/>
                        <a:gd name="T67" fmla="*/ 6 h 20"/>
                        <a:gd name="T68" fmla="*/ 106 w 173"/>
                        <a:gd name="T69" fmla="*/ 6 h 20"/>
                        <a:gd name="T70" fmla="*/ 118 w 173"/>
                        <a:gd name="T71" fmla="*/ 7 h 20"/>
                        <a:gd name="T72" fmla="*/ 126 w 173"/>
                        <a:gd name="T73" fmla="*/ 9 h 20"/>
                        <a:gd name="T74" fmla="*/ 135 w 173"/>
                        <a:gd name="T75" fmla="*/ 11 h 20"/>
                        <a:gd name="T76" fmla="*/ 145 w 173"/>
                        <a:gd name="T77" fmla="*/ 13 h 20"/>
                        <a:gd name="T78" fmla="*/ 155 w 173"/>
                        <a:gd name="T79" fmla="*/ 16 h 20"/>
                        <a:gd name="T80" fmla="*/ 163 w 173"/>
                        <a:gd name="T81" fmla="*/ 17 h 20"/>
                        <a:gd name="T82" fmla="*/ 172 w 173"/>
                        <a:gd name="T83" fmla="*/ 19 h 2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173" h="20">
                          <a:moveTo>
                            <a:pt x="172" y="19"/>
                          </a:moveTo>
                          <a:lnTo>
                            <a:pt x="167" y="17"/>
                          </a:lnTo>
                          <a:lnTo>
                            <a:pt x="163" y="15"/>
                          </a:lnTo>
                          <a:lnTo>
                            <a:pt x="157" y="13"/>
                          </a:lnTo>
                          <a:lnTo>
                            <a:pt x="152" y="11"/>
                          </a:lnTo>
                          <a:lnTo>
                            <a:pt x="146" y="9"/>
                          </a:lnTo>
                          <a:lnTo>
                            <a:pt x="138" y="6"/>
                          </a:lnTo>
                          <a:lnTo>
                            <a:pt x="131" y="2"/>
                          </a:lnTo>
                          <a:lnTo>
                            <a:pt x="125" y="2"/>
                          </a:lnTo>
                          <a:lnTo>
                            <a:pt x="118" y="3"/>
                          </a:lnTo>
                          <a:lnTo>
                            <a:pt x="108" y="5"/>
                          </a:lnTo>
                          <a:lnTo>
                            <a:pt x="103" y="5"/>
                          </a:lnTo>
                          <a:lnTo>
                            <a:pt x="91" y="3"/>
                          </a:lnTo>
                          <a:lnTo>
                            <a:pt x="77" y="1"/>
                          </a:lnTo>
                          <a:lnTo>
                            <a:pt x="67" y="0"/>
                          </a:lnTo>
                          <a:lnTo>
                            <a:pt x="55" y="0"/>
                          </a:lnTo>
                          <a:lnTo>
                            <a:pt x="43" y="0"/>
                          </a:lnTo>
                          <a:lnTo>
                            <a:pt x="35" y="1"/>
                          </a:lnTo>
                          <a:lnTo>
                            <a:pt x="26" y="2"/>
                          </a:lnTo>
                          <a:lnTo>
                            <a:pt x="18" y="3"/>
                          </a:lnTo>
                          <a:lnTo>
                            <a:pt x="9" y="4"/>
                          </a:lnTo>
                          <a:lnTo>
                            <a:pt x="8" y="8"/>
                          </a:lnTo>
                          <a:lnTo>
                            <a:pt x="6" y="11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7" y="15"/>
                          </a:lnTo>
                          <a:lnTo>
                            <a:pt x="15" y="13"/>
                          </a:lnTo>
                          <a:lnTo>
                            <a:pt x="21" y="12"/>
                          </a:lnTo>
                          <a:lnTo>
                            <a:pt x="29" y="11"/>
                          </a:lnTo>
                          <a:lnTo>
                            <a:pt x="36" y="10"/>
                          </a:lnTo>
                          <a:lnTo>
                            <a:pt x="49" y="9"/>
                          </a:lnTo>
                          <a:lnTo>
                            <a:pt x="62" y="8"/>
                          </a:lnTo>
                          <a:lnTo>
                            <a:pt x="77" y="7"/>
                          </a:lnTo>
                          <a:lnTo>
                            <a:pt x="92" y="6"/>
                          </a:lnTo>
                          <a:lnTo>
                            <a:pt x="106" y="6"/>
                          </a:lnTo>
                          <a:lnTo>
                            <a:pt x="118" y="7"/>
                          </a:lnTo>
                          <a:lnTo>
                            <a:pt x="126" y="9"/>
                          </a:lnTo>
                          <a:lnTo>
                            <a:pt x="135" y="11"/>
                          </a:lnTo>
                          <a:lnTo>
                            <a:pt x="145" y="13"/>
                          </a:lnTo>
                          <a:lnTo>
                            <a:pt x="155" y="16"/>
                          </a:lnTo>
                          <a:lnTo>
                            <a:pt x="163" y="17"/>
                          </a:lnTo>
                          <a:lnTo>
                            <a:pt x="172" y="19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7" name="Group 27">
              <a:extLst>
                <a:ext uri="{FF2B5EF4-FFF2-40B4-BE49-F238E27FC236}">
                  <a16:creationId xmlns:a16="http://schemas.microsoft.com/office/drawing/2014/main" id="{48E06F71-D2A8-CC2E-E0E1-76D912A4B4D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98" y="3858"/>
              <a:ext cx="203" cy="265"/>
              <a:chOff x="112" y="4288"/>
              <a:chExt cx="439" cy="478"/>
            </a:xfrm>
          </p:grpSpPr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3F0C5A7-0EDD-5A99-5E0B-75735030F0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" y="4288"/>
                <a:ext cx="148" cy="478"/>
                <a:chOff x="259" y="4288"/>
                <a:chExt cx="148" cy="478"/>
              </a:xfrm>
            </p:grpSpPr>
            <p:sp>
              <p:nvSpPr>
                <p:cNvPr id="12" name="Freeform 29">
                  <a:extLst>
                    <a:ext uri="{FF2B5EF4-FFF2-40B4-BE49-F238E27FC236}">
                      <a16:creationId xmlns:a16="http://schemas.microsoft.com/office/drawing/2014/main" id="{0CDFA9F8-3DFC-B8CD-DD05-852C3D686F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" y="4288"/>
                  <a:ext cx="147" cy="478"/>
                </a:xfrm>
                <a:custGeom>
                  <a:avLst/>
                  <a:gdLst>
                    <a:gd name="T0" fmla="*/ 49 w 147"/>
                    <a:gd name="T1" fmla="*/ 188 h 478"/>
                    <a:gd name="T2" fmla="*/ 131 w 147"/>
                    <a:gd name="T3" fmla="*/ 472 h 478"/>
                    <a:gd name="T4" fmla="*/ 135 w 147"/>
                    <a:gd name="T5" fmla="*/ 475 h 478"/>
                    <a:gd name="T6" fmla="*/ 139 w 147"/>
                    <a:gd name="T7" fmla="*/ 477 h 478"/>
                    <a:gd name="T8" fmla="*/ 142 w 147"/>
                    <a:gd name="T9" fmla="*/ 475 h 478"/>
                    <a:gd name="T10" fmla="*/ 144 w 147"/>
                    <a:gd name="T11" fmla="*/ 472 h 478"/>
                    <a:gd name="T12" fmla="*/ 146 w 147"/>
                    <a:gd name="T13" fmla="*/ 468 h 478"/>
                    <a:gd name="T14" fmla="*/ 146 w 147"/>
                    <a:gd name="T15" fmla="*/ 463 h 478"/>
                    <a:gd name="T16" fmla="*/ 143 w 147"/>
                    <a:gd name="T17" fmla="*/ 455 h 478"/>
                    <a:gd name="T18" fmla="*/ 61 w 147"/>
                    <a:gd name="T19" fmla="*/ 176 h 478"/>
                    <a:gd name="T20" fmla="*/ 9 w 147"/>
                    <a:gd name="T21" fmla="*/ 5 h 478"/>
                    <a:gd name="T22" fmla="*/ 6 w 147"/>
                    <a:gd name="T23" fmla="*/ 2 h 478"/>
                    <a:gd name="T24" fmla="*/ 4 w 147"/>
                    <a:gd name="T25" fmla="*/ 1 h 478"/>
                    <a:gd name="T26" fmla="*/ 1 w 147"/>
                    <a:gd name="T27" fmla="*/ 0 h 478"/>
                    <a:gd name="T28" fmla="*/ 0 w 147"/>
                    <a:gd name="T29" fmla="*/ 2 h 478"/>
                    <a:gd name="T30" fmla="*/ 0 w 147"/>
                    <a:gd name="T31" fmla="*/ 6 h 478"/>
                    <a:gd name="T32" fmla="*/ 0 w 147"/>
                    <a:gd name="T33" fmla="*/ 10 h 478"/>
                    <a:gd name="T34" fmla="*/ 49 w 147"/>
                    <a:gd name="T35" fmla="*/ 188 h 47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7" h="478">
                      <a:moveTo>
                        <a:pt x="49" y="188"/>
                      </a:moveTo>
                      <a:lnTo>
                        <a:pt x="131" y="472"/>
                      </a:lnTo>
                      <a:lnTo>
                        <a:pt x="135" y="475"/>
                      </a:lnTo>
                      <a:lnTo>
                        <a:pt x="139" y="477"/>
                      </a:lnTo>
                      <a:lnTo>
                        <a:pt x="142" y="475"/>
                      </a:lnTo>
                      <a:lnTo>
                        <a:pt x="144" y="472"/>
                      </a:lnTo>
                      <a:lnTo>
                        <a:pt x="146" y="468"/>
                      </a:lnTo>
                      <a:lnTo>
                        <a:pt x="146" y="463"/>
                      </a:lnTo>
                      <a:lnTo>
                        <a:pt x="143" y="455"/>
                      </a:lnTo>
                      <a:lnTo>
                        <a:pt x="61" y="176"/>
                      </a:lnTo>
                      <a:lnTo>
                        <a:pt x="9" y="5"/>
                      </a:lnTo>
                      <a:lnTo>
                        <a:pt x="6" y="2"/>
                      </a:lnTo>
                      <a:lnTo>
                        <a:pt x="4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49" y="188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Freeform 30">
                  <a:extLst>
                    <a:ext uri="{FF2B5EF4-FFF2-40B4-BE49-F238E27FC236}">
                      <a16:creationId xmlns:a16="http://schemas.microsoft.com/office/drawing/2014/main" id="{4962C510-DB20-9C2F-3AB7-878D0F4DB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" y="4289"/>
                  <a:ext cx="146" cy="477"/>
                </a:xfrm>
                <a:custGeom>
                  <a:avLst/>
                  <a:gdLst>
                    <a:gd name="T0" fmla="*/ 50 w 146"/>
                    <a:gd name="T1" fmla="*/ 186 h 477"/>
                    <a:gd name="T2" fmla="*/ 131 w 146"/>
                    <a:gd name="T3" fmla="*/ 471 h 477"/>
                    <a:gd name="T4" fmla="*/ 133 w 146"/>
                    <a:gd name="T5" fmla="*/ 474 h 477"/>
                    <a:gd name="T6" fmla="*/ 138 w 146"/>
                    <a:gd name="T7" fmla="*/ 476 h 477"/>
                    <a:gd name="T8" fmla="*/ 141 w 146"/>
                    <a:gd name="T9" fmla="*/ 474 h 477"/>
                    <a:gd name="T10" fmla="*/ 144 w 146"/>
                    <a:gd name="T11" fmla="*/ 473 h 477"/>
                    <a:gd name="T12" fmla="*/ 145 w 146"/>
                    <a:gd name="T13" fmla="*/ 467 h 477"/>
                    <a:gd name="T14" fmla="*/ 145 w 146"/>
                    <a:gd name="T15" fmla="*/ 462 h 477"/>
                    <a:gd name="T16" fmla="*/ 143 w 146"/>
                    <a:gd name="T17" fmla="*/ 454 h 477"/>
                    <a:gd name="T18" fmla="*/ 61 w 146"/>
                    <a:gd name="T19" fmla="*/ 174 h 477"/>
                    <a:gd name="T20" fmla="*/ 9 w 146"/>
                    <a:gd name="T21" fmla="*/ 4 h 477"/>
                    <a:gd name="T22" fmla="*/ 6 w 146"/>
                    <a:gd name="T23" fmla="*/ 2 h 477"/>
                    <a:gd name="T24" fmla="*/ 4 w 146"/>
                    <a:gd name="T25" fmla="*/ 0 h 477"/>
                    <a:gd name="T26" fmla="*/ 2 w 146"/>
                    <a:gd name="T27" fmla="*/ 0 h 477"/>
                    <a:gd name="T28" fmla="*/ 1 w 146"/>
                    <a:gd name="T29" fmla="*/ 2 h 477"/>
                    <a:gd name="T30" fmla="*/ 0 w 146"/>
                    <a:gd name="T31" fmla="*/ 5 h 477"/>
                    <a:gd name="T32" fmla="*/ 0 w 146"/>
                    <a:gd name="T33" fmla="*/ 9 h 477"/>
                    <a:gd name="T34" fmla="*/ 50 w 146"/>
                    <a:gd name="T35" fmla="*/ 186 h 47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6" h="477">
                      <a:moveTo>
                        <a:pt x="50" y="186"/>
                      </a:moveTo>
                      <a:lnTo>
                        <a:pt x="131" y="471"/>
                      </a:lnTo>
                      <a:lnTo>
                        <a:pt x="133" y="474"/>
                      </a:lnTo>
                      <a:lnTo>
                        <a:pt x="138" y="476"/>
                      </a:lnTo>
                      <a:lnTo>
                        <a:pt x="141" y="474"/>
                      </a:lnTo>
                      <a:lnTo>
                        <a:pt x="144" y="473"/>
                      </a:lnTo>
                      <a:lnTo>
                        <a:pt x="145" y="467"/>
                      </a:lnTo>
                      <a:lnTo>
                        <a:pt x="145" y="462"/>
                      </a:lnTo>
                      <a:lnTo>
                        <a:pt x="143" y="454"/>
                      </a:lnTo>
                      <a:lnTo>
                        <a:pt x="61" y="174"/>
                      </a:lnTo>
                      <a:lnTo>
                        <a:pt x="9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50" y="18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1">
                <a:extLst>
                  <a:ext uri="{FF2B5EF4-FFF2-40B4-BE49-F238E27FC236}">
                    <a16:creationId xmlns:a16="http://schemas.microsoft.com/office/drawing/2014/main" id="{ACC11591-B49C-A540-185A-80783FFC3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" y="4295"/>
                <a:ext cx="439" cy="321"/>
                <a:chOff x="112" y="4295"/>
                <a:chExt cx="439" cy="321"/>
              </a:xfrm>
            </p:grpSpPr>
            <p:sp>
              <p:nvSpPr>
                <p:cNvPr id="10" name="Freeform 32">
                  <a:extLst>
                    <a:ext uri="{FF2B5EF4-FFF2-40B4-BE49-F238E27FC236}">
                      <a16:creationId xmlns:a16="http://schemas.microsoft.com/office/drawing/2014/main" id="{31B5AAC1-EDFE-F5D8-771F-D4AA66761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" y="4304"/>
                  <a:ext cx="273" cy="276"/>
                </a:xfrm>
                <a:custGeom>
                  <a:avLst/>
                  <a:gdLst>
                    <a:gd name="T0" fmla="*/ 43 w 273"/>
                    <a:gd name="T1" fmla="*/ 32 h 276"/>
                    <a:gd name="T2" fmla="*/ 69 w 273"/>
                    <a:gd name="T3" fmla="*/ 13 h 276"/>
                    <a:gd name="T4" fmla="*/ 92 w 273"/>
                    <a:gd name="T5" fmla="*/ 4 h 276"/>
                    <a:gd name="T6" fmla="*/ 123 w 273"/>
                    <a:gd name="T7" fmla="*/ 0 h 276"/>
                    <a:gd name="T8" fmla="*/ 154 w 273"/>
                    <a:gd name="T9" fmla="*/ 9 h 276"/>
                    <a:gd name="T10" fmla="*/ 194 w 273"/>
                    <a:gd name="T11" fmla="*/ 36 h 276"/>
                    <a:gd name="T12" fmla="*/ 232 w 273"/>
                    <a:gd name="T13" fmla="*/ 75 h 276"/>
                    <a:gd name="T14" fmla="*/ 265 w 273"/>
                    <a:gd name="T15" fmla="*/ 128 h 276"/>
                    <a:gd name="T16" fmla="*/ 268 w 273"/>
                    <a:gd name="T17" fmla="*/ 156 h 276"/>
                    <a:gd name="T18" fmla="*/ 261 w 273"/>
                    <a:gd name="T19" fmla="*/ 146 h 276"/>
                    <a:gd name="T20" fmla="*/ 253 w 273"/>
                    <a:gd name="T21" fmla="*/ 138 h 276"/>
                    <a:gd name="T22" fmla="*/ 242 w 273"/>
                    <a:gd name="T23" fmla="*/ 133 h 276"/>
                    <a:gd name="T24" fmla="*/ 232 w 273"/>
                    <a:gd name="T25" fmla="*/ 132 h 276"/>
                    <a:gd name="T26" fmla="*/ 220 w 273"/>
                    <a:gd name="T27" fmla="*/ 133 h 276"/>
                    <a:gd name="T28" fmla="*/ 209 w 273"/>
                    <a:gd name="T29" fmla="*/ 137 h 276"/>
                    <a:gd name="T30" fmla="*/ 201 w 273"/>
                    <a:gd name="T31" fmla="*/ 144 h 276"/>
                    <a:gd name="T32" fmla="*/ 193 w 273"/>
                    <a:gd name="T33" fmla="*/ 155 h 276"/>
                    <a:gd name="T34" fmla="*/ 187 w 273"/>
                    <a:gd name="T35" fmla="*/ 167 h 276"/>
                    <a:gd name="T36" fmla="*/ 184 w 273"/>
                    <a:gd name="T37" fmla="*/ 181 h 276"/>
                    <a:gd name="T38" fmla="*/ 186 w 273"/>
                    <a:gd name="T39" fmla="*/ 196 h 276"/>
                    <a:gd name="T40" fmla="*/ 166 w 273"/>
                    <a:gd name="T41" fmla="*/ 150 h 276"/>
                    <a:gd name="T42" fmla="*/ 99 w 273"/>
                    <a:gd name="T43" fmla="*/ 225 h 276"/>
                    <a:gd name="T44" fmla="*/ 99 w 273"/>
                    <a:gd name="T45" fmla="*/ 231 h 276"/>
                    <a:gd name="T46" fmla="*/ 92 w 273"/>
                    <a:gd name="T47" fmla="*/ 221 h 276"/>
                    <a:gd name="T48" fmla="*/ 83 w 273"/>
                    <a:gd name="T49" fmla="*/ 212 h 276"/>
                    <a:gd name="T50" fmla="*/ 73 w 273"/>
                    <a:gd name="T51" fmla="*/ 207 h 276"/>
                    <a:gd name="T52" fmla="*/ 63 w 273"/>
                    <a:gd name="T53" fmla="*/ 204 h 276"/>
                    <a:gd name="T54" fmla="*/ 53 w 273"/>
                    <a:gd name="T55" fmla="*/ 206 h 276"/>
                    <a:gd name="T56" fmla="*/ 43 w 273"/>
                    <a:gd name="T57" fmla="*/ 208 h 276"/>
                    <a:gd name="T58" fmla="*/ 33 w 273"/>
                    <a:gd name="T59" fmla="*/ 214 h 276"/>
                    <a:gd name="T60" fmla="*/ 25 w 273"/>
                    <a:gd name="T61" fmla="*/ 222 h 276"/>
                    <a:gd name="T62" fmla="*/ 19 w 273"/>
                    <a:gd name="T63" fmla="*/ 231 h 276"/>
                    <a:gd name="T64" fmla="*/ 15 w 273"/>
                    <a:gd name="T65" fmla="*/ 243 h 276"/>
                    <a:gd name="T66" fmla="*/ 14 w 273"/>
                    <a:gd name="T67" fmla="*/ 258 h 276"/>
                    <a:gd name="T68" fmla="*/ 17 w 273"/>
                    <a:gd name="T69" fmla="*/ 275 h 276"/>
                    <a:gd name="T70" fmla="*/ 3 w 273"/>
                    <a:gd name="T71" fmla="*/ 229 h 276"/>
                    <a:gd name="T72" fmla="*/ 0 w 273"/>
                    <a:gd name="T73" fmla="*/ 173 h 276"/>
                    <a:gd name="T74" fmla="*/ 4 w 273"/>
                    <a:gd name="T75" fmla="*/ 119 h 276"/>
                    <a:gd name="T76" fmla="*/ 30 w 273"/>
                    <a:gd name="T77" fmla="*/ 48 h 27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73" h="276">
                      <a:moveTo>
                        <a:pt x="30" y="48"/>
                      </a:moveTo>
                      <a:lnTo>
                        <a:pt x="43" y="32"/>
                      </a:lnTo>
                      <a:lnTo>
                        <a:pt x="55" y="21"/>
                      </a:lnTo>
                      <a:lnTo>
                        <a:pt x="69" y="13"/>
                      </a:lnTo>
                      <a:lnTo>
                        <a:pt x="78" y="8"/>
                      </a:lnTo>
                      <a:lnTo>
                        <a:pt x="92" y="4"/>
                      </a:lnTo>
                      <a:lnTo>
                        <a:pt x="108" y="0"/>
                      </a:lnTo>
                      <a:lnTo>
                        <a:pt x="123" y="0"/>
                      </a:lnTo>
                      <a:lnTo>
                        <a:pt x="144" y="4"/>
                      </a:lnTo>
                      <a:lnTo>
                        <a:pt x="154" y="9"/>
                      </a:lnTo>
                      <a:lnTo>
                        <a:pt x="173" y="20"/>
                      </a:lnTo>
                      <a:lnTo>
                        <a:pt x="194" y="36"/>
                      </a:lnTo>
                      <a:lnTo>
                        <a:pt x="213" y="55"/>
                      </a:lnTo>
                      <a:lnTo>
                        <a:pt x="232" y="75"/>
                      </a:lnTo>
                      <a:lnTo>
                        <a:pt x="247" y="105"/>
                      </a:lnTo>
                      <a:lnTo>
                        <a:pt x="265" y="128"/>
                      </a:lnTo>
                      <a:lnTo>
                        <a:pt x="272" y="165"/>
                      </a:lnTo>
                      <a:lnTo>
                        <a:pt x="268" y="156"/>
                      </a:lnTo>
                      <a:lnTo>
                        <a:pt x="265" y="150"/>
                      </a:lnTo>
                      <a:lnTo>
                        <a:pt x="261" y="146"/>
                      </a:lnTo>
                      <a:lnTo>
                        <a:pt x="256" y="142"/>
                      </a:lnTo>
                      <a:lnTo>
                        <a:pt x="253" y="138"/>
                      </a:lnTo>
                      <a:lnTo>
                        <a:pt x="247" y="136"/>
                      </a:lnTo>
                      <a:lnTo>
                        <a:pt x="242" y="133"/>
                      </a:lnTo>
                      <a:lnTo>
                        <a:pt x="237" y="132"/>
                      </a:lnTo>
                      <a:lnTo>
                        <a:pt x="232" y="132"/>
                      </a:lnTo>
                      <a:lnTo>
                        <a:pt x="226" y="132"/>
                      </a:lnTo>
                      <a:lnTo>
                        <a:pt x="220" y="133"/>
                      </a:lnTo>
                      <a:lnTo>
                        <a:pt x="215" y="134"/>
                      </a:lnTo>
                      <a:lnTo>
                        <a:pt x="209" y="137"/>
                      </a:lnTo>
                      <a:lnTo>
                        <a:pt x="205" y="141"/>
                      </a:lnTo>
                      <a:lnTo>
                        <a:pt x="201" y="144"/>
                      </a:lnTo>
                      <a:lnTo>
                        <a:pt x="196" y="149"/>
                      </a:lnTo>
                      <a:lnTo>
                        <a:pt x="193" y="155"/>
                      </a:lnTo>
                      <a:lnTo>
                        <a:pt x="190" y="161"/>
                      </a:lnTo>
                      <a:lnTo>
                        <a:pt x="187" y="167"/>
                      </a:lnTo>
                      <a:lnTo>
                        <a:pt x="186" y="175"/>
                      </a:lnTo>
                      <a:lnTo>
                        <a:pt x="184" y="181"/>
                      </a:lnTo>
                      <a:lnTo>
                        <a:pt x="185" y="190"/>
                      </a:lnTo>
                      <a:lnTo>
                        <a:pt x="186" y="196"/>
                      </a:lnTo>
                      <a:lnTo>
                        <a:pt x="187" y="203"/>
                      </a:lnTo>
                      <a:lnTo>
                        <a:pt x="166" y="150"/>
                      </a:lnTo>
                      <a:lnTo>
                        <a:pt x="98" y="175"/>
                      </a:lnTo>
                      <a:lnTo>
                        <a:pt x="99" y="225"/>
                      </a:lnTo>
                      <a:lnTo>
                        <a:pt x="102" y="239"/>
                      </a:lnTo>
                      <a:lnTo>
                        <a:pt x="99" y="231"/>
                      </a:lnTo>
                      <a:lnTo>
                        <a:pt x="96" y="226"/>
                      </a:lnTo>
                      <a:lnTo>
                        <a:pt x="92" y="221"/>
                      </a:lnTo>
                      <a:lnTo>
                        <a:pt x="87" y="217"/>
                      </a:lnTo>
                      <a:lnTo>
                        <a:pt x="83" y="212"/>
                      </a:lnTo>
                      <a:lnTo>
                        <a:pt x="78" y="210"/>
                      </a:lnTo>
                      <a:lnTo>
                        <a:pt x="73" y="207"/>
                      </a:lnTo>
                      <a:lnTo>
                        <a:pt x="68" y="206"/>
                      </a:lnTo>
                      <a:lnTo>
                        <a:pt x="63" y="204"/>
                      </a:lnTo>
                      <a:lnTo>
                        <a:pt x="58" y="204"/>
                      </a:lnTo>
                      <a:lnTo>
                        <a:pt x="53" y="206"/>
                      </a:lnTo>
                      <a:lnTo>
                        <a:pt x="48" y="206"/>
                      </a:lnTo>
                      <a:lnTo>
                        <a:pt x="43" y="208"/>
                      </a:lnTo>
                      <a:lnTo>
                        <a:pt x="38" y="211"/>
                      </a:lnTo>
                      <a:lnTo>
                        <a:pt x="33" y="214"/>
                      </a:lnTo>
                      <a:lnTo>
                        <a:pt x="28" y="218"/>
                      </a:lnTo>
                      <a:lnTo>
                        <a:pt x="25" y="222"/>
                      </a:lnTo>
                      <a:lnTo>
                        <a:pt x="22" y="226"/>
                      </a:lnTo>
                      <a:lnTo>
                        <a:pt x="19" y="231"/>
                      </a:lnTo>
                      <a:lnTo>
                        <a:pt x="17" y="238"/>
                      </a:lnTo>
                      <a:lnTo>
                        <a:pt x="15" y="243"/>
                      </a:lnTo>
                      <a:lnTo>
                        <a:pt x="14" y="252"/>
                      </a:lnTo>
                      <a:lnTo>
                        <a:pt x="14" y="258"/>
                      </a:lnTo>
                      <a:lnTo>
                        <a:pt x="15" y="264"/>
                      </a:lnTo>
                      <a:lnTo>
                        <a:pt x="17" y="275"/>
                      </a:lnTo>
                      <a:lnTo>
                        <a:pt x="12" y="262"/>
                      </a:lnTo>
                      <a:lnTo>
                        <a:pt x="3" y="229"/>
                      </a:lnTo>
                      <a:lnTo>
                        <a:pt x="2" y="207"/>
                      </a:lnTo>
                      <a:lnTo>
                        <a:pt x="0" y="173"/>
                      </a:lnTo>
                      <a:lnTo>
                        <a:pt x="0" y="144"/>
                      </a:lnTo>
                      <a:lnTo>
                        <a:pt x="4" y="119"/>
                      </a:lnTo>
                      <a:lnTo>
                        <a:pt x="11" y="84"/>
                      </a:lnTo>
                      <a:lnTo>
                        <a:pt x="30" y="48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Freeform 33">
                  <a:extLst>
                    <a:ext uri="{FF2B5EF4-FFF2-40B4-BE49-F238E27FC236}">
                      <a16:creationId xmlns:a16="http://schemas.microsoft.com/office/drawing/2014/main" id="{7B6A6544-B692-9DDE-242F-08D95B787B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" y="4295"/>
                  <a:ext cx="439" cy="321"/>
                </a:xfrm>
                <a:custGeom>
                  <a:avLst/>
                  <a:gdLst>
                    <a:gd name="T0" fmla="*/ 146 w 439"/>
                    <a:gd name="T1" fmla="*/ 22 h 321"/>
                    <a:gd name="T2" fmla="*/ 113 w 439"/>
                    <a:gd name="T3" fmla="*/ 43 h 321"/>
                    <a:gd name="T4" fmla="*/ 83 w 439"/>
                    <a:gd name="T5" fmla="*/ 67 h 321"/>
                    <a:gd name="T6" fmla="*/ 57 w 439"/>
                    <a:gd name="T7" fmla="*/ 96 h 321"/>
                    <a:gd name="T8" fmla="*/ 31 w 439"/>
                    <a:gd name="T9" fmla="*/ 134 h 321"/>
                    <a:gd name="T10" fmla="*/ 12 w 439"/>
                    <a:gd name="T11" fmla="*/ 177 h 321"/>
                    <a:gd name="T12" fmla="*/ 1 w 439"/>
                    <a:gd name="T13" fmla="*/ 227 h 321"/>
                    <a:gd name="T14" fmla="*/ 0 w 439"/>
                    <a:gd name="T15" fmla="*/ 278 h 321"/>
                    <a:gd name="T16" fmla="*/ 9 w 439"/>
                    <a:gd name="T17" fmla="*/ 320 h 321"/>
                    <a:gd name="T18" fmla="*/ 10 w 439"/>
                    <a:gd name="T19" fmla="*/ 282 h 321"/>
                    <a:gd name="T20" fmla="*/ 29 w 439"/>
                    <a:gd name="T21" fmla="*/ 258 h 321"/>
                    <a:gd name="T22" fmla="*/ 55 w 439"/>
                    <a:gd name="T23" fmla="*/ 250 h 321"/>
                    <a:gd name="T24" fmla="*/ 81 w 439"/>
                    <a:gd name="T25" fmla="*/ 260 h 321"/>
                    <a:gd name="T26" fmla="*/ 94 w 439"/>
                    <a:gd name="T27" fmla="*/ 276 h 321"/>
                    <a:gd name="T28" fmla="*/ 84 w 439"/>
                    <a:gd name="T29" fmla="*/ 229 h 321"/>
                    <a:gd name="T30" fmla="*/ 81 w 439"/>
                    <a:gd name="T31" fmla="*/ 178 h 321"/>
                    <a:gd name="T32" fmla="*/ 85 w 439"/>
                    <a:gd name="T33" fmla="*/ 129 h 321"/>
                    <a:gd name="T34" fmla="*/ 96 w 439"/>
                    <a:gd name="T35" fmla="*/ 91 h 321"/>
                    <a:gd name="T36" fmla="*/ 113 w 439"/>
                    <a:gd name="T37" fmla="*/ 57 h 321"/>
                    <a:gd name="T38" fmla="*/ 138 w 439"/>
                    <a:gd name="T39" fmla="*/ 30 h 321"/>
                    <a:gd name="T40" fmla="*/ 149 w 439"/>
                    <a:gd name="T41" fmla="*/ 30 h 321"/>
                    <a:gd name="T42" fmla="*/ 146 w 439"/>
                    <a:gd name="T43" fmla="*/ 71 h 321"/>
                    <a:gd name="T44" fmla="*/ 150 w 439"/>
                    <a:gd name="T45" fmla="*/ 116 h 321"/>
                    <a:gd name="T46" fmla="*/ 161 w 439"/>
                    <a:gd name="T47" fmla="*/ 172 h 321"/>
                    <a:gd name="T48" fmla="*/ 174 w 439"/>
                    <a:gd name="T49" fmla="*/ 220 h 321"/>
                    <a:gd name="T50" fmla="*/ 179 w 439"/>
                    <a:gd name="T51" fmla="*/ 231 h 321"/>
                    <a:gd name="T52" fmla="*/ 189 w 439"/>
                    <a:gd name="T53" fmla="*/ 196 h 321"/>
                    <a:gd name="T54" fmla="*/ 217 w 439"/>
                    <a:gd name="T55" fmla="*/ 178 h 321"/>
                    <a:gd name="T56" fmla="*/ 247 w 439"/>
                    <a:gd name="T57" fmla="*/ 184 h 321"/>
                    <a:gd name="T58" fmla="*/ 262 w 439"/>
                    <a:gd name="T59" fmla="*/ 198 h 321"/>
                    <a:gd name="T60" fmla="*/ 248 w 439"/>
                    <a:gd name="T61" fmla="*/ 158 h 321"/>
                    <a:gd name="T62" fmla="*/ 231 w 439"/>
                    <a:gd name="T63" fmla="*/ 115 h 321"/>
                    <a:gd name="T64" fmla="*/ 211 w 439"/>
                    <a:gd name="T65" fmla="*/ 75 h 321"/>
                    <a:gd name="T66" fmla="*/ 192 w 439"/>
                    <a:gd name="T67" fmla="*/ 44 h 321"/>
                    <a:gd name="T68" fmla="*/ 170 w 439"/>
                    <a:gd name="T69" fmla="*/ 20 h 321"/>
                    <a:gd name="T70" fmla="*/ 183 w 439"/>
                    <a:gd name="T71" fmla="*/ 12 h 321"/>
                    <a:gd name="T72" fmla="*/ 217 w 439"/>
                    <a:gd name="T73" fmla="*/ 14 h 321"/>
                    <a:gd name="T74" fmla="*/ 251 w 439"/>
                    <a:gd name="T75" fmla="*/ 30 h 321"/>
                    <a:gd name="T76" fmla="*/ 278 w 439"/>
                    <a:gd name="T77" fmla="*/ 52 h 321"/>
                    <a:gd name="T78" fmla="*/ 303 w 439"/>
                    <a:gd name="T79" fmla="*/ 80 h 321"/>
                    <a:gd name="T80" fmla="*/ 324 w 439"/>
                    <a:gd name="T81" fmla="*/ 112 h 321"/>
                    <a:gd name="T82" fmla="*/ 341 w 439"/>
                    <a:gd name="T83" fmla="*/ 149 h 321"/>
                    <a:gd name="T84" fmla="*/ 350 w 439"/>
                    <a:gd name="T85" fmla="*/ 157 h 321"/>
                    <a:gd name="T86" fmla="*/ 360 w 439"/>
                    <a:gd name="T87" fmla="*/ 125 h 321"/>
                    <a:gd name="T88" fmla="*/ 383 w 439"/>
                    <a:gd name="T89" fmla="*/ 106 h 321"/>
                    <a:gd name="T90" fmla="*/ 407 w 439"/>
                    <a:gd name="T91" fmla="*/ 106 h 321"/>
                    <a:gd name="T92" fmla="*/ 430 w 439"/>
                    <a:gd name="T93" fmla="*/ 125 h 321"/>
                    <a:gd name="T94" fmla="*/ 430 w 439"/>
                    <a:gd name="T95" fmla="*/ 116 h 321"/>
                    <a:gd name="T96" fmla="*/ 411 w 439"/>
                    <a:gd name="T97" fmla="*/ 83 h 321"/>
                    <a:gd name="T98" fmla="*/ 387 w 439"/>
                    <a:gd name="T99" fmla="*/ 53 h 321"/>
                    <a:gd name="T100" fmla="*/ 356 w 439"/>
                    <a:gd name="T101" fmla="*/ 29 h 321"/>
                    <a:gd name="T102" fmla="*/ 324 w 439"/>
                    <a:gd name="T103" fmla="*/ 13 h 321"/>
                    <a:gd name="T104" fmla="*/ 291 w 439"/>
                    <a:gd name="T105" fmla="*/ 4 h 321"/>
                    <a:gd name="T106" fmla="*/ 256 w 439"/>
                    <a:gd name="T107" fmla="*/ 0 h 321"/>
                    <a:gd name="T108" fmla="*/ 217 w 439"/>
                    <a:gd name="T109" fmla="*/ 1 h 321"/>
                    <a:gd name="T110" fmla="*/ 180 w 439"/>
                    <a:gd name="T111" fmla="*/ 9 h 321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439" h="321">
                      <a:moveTo>
                        <a:pt x="172" y="12"/>
                      </a:moveTo>
                      <a:lnTo>
                        <a:pt x="162" y="16"/>
                      </a:lnTo>
                      <a:lnTo>
                        <a:pt x="157" y="17"/>
                      </a:lnTo>
                      <a:lnTo>
                        <a:pt x="152" y="20"/>
                      </a:lnTo>
                      <a:lnTo>
                        <a:pt x="146" y="22"/>
                      </a:lnTo>
                      <a:lnTo>
                        <a:pt x="138" y="26"/>
                      </a:lnTo>
                      <a:lnTo>
                        <a:pt x="132" y="30"/>
                      </a:lnTo>
                      <a:lnTo>
                        <a:pt x="126" y="33"/>
                      </a:lnTo>
                      <a:lnTo>
                        <a:pt x="119" y="38"/>
                      </a:lnTo>
                      <a:lnTo>
                        <a:pt x="113" y="43"/>
                      </a:lnTo>
                      <a:lnTo>
                        <a:pt x="107" y="47"/>
                      </a:lnTo>
                      <a:lnTo>
                        <a:pt x="101" y="52"/>
                      </a:lnTo>
                      <a:lnTo>
                        <a:pt x="94" y="57"/>
                      </a:lnTo>
                      <a:lnTo>
                        <a:pt x="88" y="61"/>
                      </a:lnTo>
                      <a:lnTo>
                        <a:pt x="83" y="67"/>
                      </a:lnTo>
                      <a:lnTo>
                        <a:pt x="77" y="72"/>
                      </a:lnTo>
                      <a:lnTo>
                        <a:pt x="72" y="79"/>
                      </a:lnTo>
                      <a:lnTo>
                        <a:pt x="66" y="84"/>
                      </a:lnTo>
                      <a:lnTo>
                        <a:pt x="61" y="90"/>
                      </a:lnTo>
                      <a:lnTo>
                        <a:pt x="57" y="96"/>
                      </a:lnTo>
                      <a:lnTo>
                        <a:pt x="51" y="103"/>
                      </a:lnTo>
                      <a:lnTo>
                        <a:pt x="46" y="110"/>
                      </a:lnTo>
                      <a:lnTo>
                        <a:pt x="41" y="118"/>
                      </a:lnTo>
                      <a:lnTo>
                        <a:pt x="36" y="126"/>
                      </a:lnTo>
                      <a:lnTo>
                        <a:pt x="31" y="134"/>
                      </a:lnTo>
                      <a:lnTo>
                        <a:pt x="27" y="141"/>
                      </a:lnTo>
                      <a:lnTo>
                        <a:pt x="23" y="150"/>
                      </a:lnTo>
                      <a:lnTo>
                        <a:pt x="18" y="160"/>
                      </a:lnTo>
                      <a:lnTo>
                        <a:pt x="15" y="169"/>
                      </a:lnTo>
                      <a:lnTo>
                        <a:pt x="12" y="177"/>
                      </a:lnTo>
                      <a:lnTo>
                        <a:pt x="9" y="186"/>
                      </a:lnTo>
                      <a:lnTo>
                        <a:pt x="6" y="196"/>
                      </a:lnTo>
                      <a:lnTo>
                        <a:pt x="4" y="207"/>
                      </a:lnTo>
                      <a:lnTo>
                        <a:pt x="3" y="216"/>
                      </a:lnTo>
                      <a:lnTo>
                        <a:pt x="1" y="227"/>
                      </a:lnTo>
                      <a:lnTo>
                        <a:pt x="0" y="239"/>
                      </a:lnTo>
                      <a:lnTo>
                        <a:pt x="0" y="250"/>
                      </a:lnTo>
                      <a:lnTo>
                        <a:pt x="0" y="260"/>
                      </a:lnTo>
                      <a:lnTo>
                        <a:pt x="0" y="270"/>
                      </a:lnTo>
                      <a:lnTo>
                        <a:pt x="0" y="278"/>
                      </a:lnTo>
                      <a:lnTo>
                        <a:pt x="1" y="286"/>
                      </a:lnTo>
                      <a:lnTo>
                        <a:pt x="3" y="294"/>
                      </a:lnTo>
                      <a:lnTo>
                        <a:pt x="4" y="302"/>
                      </a:lnTo>
                      <a:lnTo>
                        <a:pt x="6" y="310"/>
                      </a:lnTo>
                      <a:lnTo>
                        <a:pt x="9" y="320"/>
                      </a:lnTo>
                      <a:lnTo>
                        <a:pt x="7" y="310"/>
                      </a:lnTo>
                      <a:lnTo>
                        <a:pt x="7" y="302"/>
                      </a:lnTo>
                      <a:lnTo>
                        <a:pt x="7" y="295"/>
                      </a:lnTo>
                      <a:lnTo>
                        <a:pt x="9" y="289"/>
                      </a:lnTo>
                      <a:lnTo>
                        <a:pt x="10" y="282"/>
                      </a:lnTo>
                      <a:lnTo>
                        <a:pt x="13" y="276"/>
                      </a:lnTo>
                      <a:lnTo>
                        <a:pt x="16" y="271"/>
                      </a:lnTo>
                      <a:lnTo>
                        <a:pt x="21" y="264"/>
                      </a:lnTo>
                      <a:lnTo>
                        <a:pt x="25" y="260"/>
                      </a:lnTo>
                      <a:lnTo>
                        <a:pt x="29" y="258"/>
                      </a:lnTo>
                      <a:lnTo>
                        <a:pt x="33" y="255"/>
                      </a:lnTo>
                      <a:lnTo>
                        <a:pt x="39" y="252"/>
                      </a:lnTo>
                      <a:lnTo>
                        <a:pt x="45" y="251"/>
                      </a:lnTo>
                      <a:lnTo>
                        <a:pt x="50" y="250"/>
                      </a:lnTo>
                      <a:lnTo>
                        <a:pt x="55" y="250"/>
                      </a:lnTo>
                      <a:lnTo>
                        <a:pt x="60" y="251"/>
                      </a:lnTo>
                      <a:lnTo>
                        <a:pt x="66" y="252"/>
                      </a:lnTo>
                      <a:lnTo>
                        <a:pt x="72" y="255"/>
                      </a:lnTo>
                      <a:lnTo>
                        <a:pt x="75" y="258"/>
                      </a:lnTo>
                      <a:lnTo>
                        <a:pt x="81" y="260"/>
                      </a:lnTo>
                      <a:lnTo>
                        <a:pt x="85" y="266"/>
                      </a:lnTo>
                      <a:lnTo>
                        <a:pt x="89" y="271"/>
                      </a:lnTo>
                      <a:lnTo>
                        <a:pt x="93" y="278"/>
                      </a:lnTo>
                      <a:lnTo>
                        <a:pt x="96" y="285"/>
                      </a:lnTo>
                      <a:lnTo>
                        <a:pt x="94" y="276"/>
                      </a:lnTo>
                      <a:lnTo>
                        <a:pt x="92" y="268"/>
                      </a:lnTo>
                      <a:lnTo>
                        <a:pt x="89" y="259"/>
                      </a:lnTo>
                      <a:lnTo>
                        <a:pt x="87" y="248"/>
                      </a:lnTo>
                      <a:lnTo>
                        <a:pt x="86" y="239"/>
                      </a:lnTo>
                      <a:lnTo>
                        <a:pt x="84" y="229"/>
                      </a:lnTo>
                      <a:lnTo>
                        <a:pt x="83" y="220"/>
                      </a:lnTo>
                      <a:lnTo>
                        <a:pt x="82" y="211"/>
                      </a:lnTo>
                      <a:lnTo>
                        <a:pt x="81" y="200"/>
                      </a:lnTo>
                      <a:lnTo>
                        <a:pt x="81" y="189"/>
                      </a:lnTo>
                      <a:lnTo>
                        <a:pt x="81" y="178"/>
                      </a:lnTo>
                      <a:lnTo>
                        <a:pt x="81" y="166"/>
                      </a:lnTo>
                      <a:lnTo>
                        <a:pt x="82" y="155"/>
                      </a:lnTo>
                      <a:lnTo>
                        <a:pt x="83" y="147"/>
                      </a:lnTo>
                      <a:lnTo>
                        <a:pt x="84" y="138"/>
                      </a:lnTo>
                      <a:lnTo>
                        <a:pt x="85" y="129"/>
                      </a:lnTo>
                      <a:lnTo>
                        <a:pt x="87" y="119"/>
                      </a:lnTo>
                      <a:lnTo>
                        <a:pt x="90" y="111"/>
                      </a:lnTo>
                      <a:lnTo>
                        <a:pt x="92" y="103"/>
                      </a:lnTo>
                      <a:lnTo>
                        <a:pt x="93" y="96"/>
                      </a:lnTo>
                      <a:lnTo>
                        <a:pt x="96" y="91"/>
                      </a:lnTo>
                      <a:lnTo>
                        <a:pt x="99" y="86"/>
                      </a:lnTo>
                      <a:lnTo>
                        <a:pt x="102" y="77"/>
                      </a:lnTo>
                      <a:lnTo>
                        <a:pt x="105" y="69"/>
                      </a:lnTo>
                      <a:lnTo>
                        <a:pt x="109" y="63"/>
                      </a:lnTo>
                      <a:lnTo>
                        <a:pt x="113" y="57"/>
                      </a:lnTo>
                      <a:lnTo>
                        <a:pt x="117" y="52"/>
                      </a:lnTo>
                      <a:lnTo>
                        <a:pt x="123" y="45"/>
                      </a:lnTo>
                      <a:lnTo>
                        <a:pt x="127" y="40"/>
                      </a:lnTo>
                      <a:lnTo>
                        <a:pt x="132" y="34"/>
                      </a:lnTo>
                      <a:lnTo>
                        <a:pt x="138" y="30"/>
                      </a:lnTo>
                      <a:lnTo>
                        <a:pt x="144" y="26"/>
                      </a:lnTo>
                      <a:lnTo>
                        <a:pt x="150" y="22"/>
                      </a:lnTo>
                      <a:lnTo>
                        <a:pt x="154" y="21"/>
                      </a:lnTo>
                      <a:lnTo>
                        <a:pt x="151" y="25"/>
                      </a:lnTo>
                      <a:lnTo>
                        <a:pt x="149" y="30"/>
                      </a:lnTo>
                      <a:lnTo>
                        <a:pt x="147" y="38"/>
                      </a:lnTo>
                      <a:lnTo>
                        <a:pt x="147" y="47"/>
                      </a:lnTo>
                      <a:lnTo>
                        <a:pt x="146" y="53"/>
                      </a:lnTo>
                      <a:lnTo>
                        <a:pt x="146" y="63"/>
                      </a:lnTo>
                      <a:lnTo>
                        <a:pt x="146" y="71"/>
                      </a:lnTo>
                      <a:lnTo>
                        <a:pt x="146" y="77"/>
                      </a:lnTo>
                      <a:lnTo>
                        <a:pt x="147" y="87"/>
                      </a:lnTo>
                      <a:lnTo>
                        <a:pt x="147" y="98"/>
                      </a:lnTo>
                      <a:lnTo>
                        <a:pt x="149" y="107"/>
                      </a:lnTo>
                      <a:lnTo>
                        <a:pt x="150" y="116"/>
                      </a:lnTo>
                      <a:lnTo>
                        <a:pt x="152" y="129"/>
                      </a:lnTo>
                      <a:lnTo>
                        <a:pt x="154" y="139"/>
                      </a:lnTo>
                      <a:lnTo>
                        <a:pt x="156" y="151"/>
                      </a:lnTo>
                      <a:lnTo>
                        <a:pt x="159" y="162"/>
                      </a:lnTo>
                      <a:lnTo>
                        <a:pt x="161" y="172"/>
                      </a:lnTo>
                      <a:lnTo>
                        <a:pt x="163" y="181"/>
                      </a:lnTo>
                      <a:lnTo>
                        <a:pt x="165" y="190"/>
                      </a:lnTo>
                      <a:lnTo>
                        <a:pt x="168" y="200"/>
                      </a:lnTo>
                      <a:lnTo>
                        <a:pt x="171" y="209"/>
                      </a:lnTo>
                      <a:lnTo>
                        <a:pt x="174" y="220"/>
                      </a:lnTo>
                      <a:lnTo>
                        <a:pt x="176" y="229"/>
                      </a:lnTo>
                      <a:lnTo>
                        <a:pt x="178" y="237"/>
                      </a:lnTo>
                      <a:lnTo>
                        <a:pt x="181" y="248"/>
                      </a:lnTo>
                      <a:lnTo>
                        <a:pt x="180" y="240"/>
                      </a:lnTo>
                      <a:lnTo>
                        <a:pt x="179" y="231"/>
                      </a:lnTo>
                      <a:lnTo>
                        <a:pt x="180" y="223"/>
                      </a:lnTo>
                      <a:lnTo>
                        <a:pt x="180" y="216"/>
                      </a:lnTo>
                      <a:lnTo>
                        <a:pt x="183" y="209"/>
                      </a:lnTo>
                      <a:lnTo>
                        <a:pt x="186" y="203"/>
                      </a:lnTo>
                      <a:lnTo>
                        <a:pt x="189" y="196"/>
                      </a:lnTo>
                      <a:lnTo>
                        <a:pt x="193" y="190"/>
                      </a:lnTo>
                      <a:lnTo>
                        <a:pt x="198" y="186"/>
                      </a:lnTo>
                      <a:lnTo>
                        <a:pt x="204" y="182"/>
                      </a:lnTo>
                      <a:lnTo>
                        <a:pt x="210" y="178"/>
                      </a:lnTo>
                      <a:lnTo>
                        <a:pt x="217" y="178"/>
                      </a:lnTo>
                      <a:lnTo>
                        <a:pt x="223" y="177"/>
                      </a:lnTo>
                      <a:lnTo>
                        <a:pt x="230" y="177"/>
                      </a:lnTo>
                      <a:lnTo>
                        <a:pt x="236" y="178"/>
                      </a:lnTo>
                      <a:lnTo>
                        <a:pt x="243" y="181"/>
                      </a:lnTo>
                      <a:lnTo>
                        <a:pt x="247" y="184"/>
                      </a:lnTo>
                      <a:lnTo>
                        <a:pt x="252" y="188"/>
                      </a:lnTo>
                      <a:lnTo>
                        <a:pt x="256" y="193"/>
                      </a:lnTo>
                      <a:lnTo>
                        <a:pt x="261" y="198"/>
                      </a:lnTo>
                      <a:lnTo>
                        <a:pt x="267" y="212"/>
                      </a:lnTo>
                      <a:lnTo>
                        <a:pt x="262" y="198"/>
                      </a:lnTo>
                      <a:lnTo>
                        <a:pt x="259" y="190"/>
                      </a:lnTo>
                      <a:lnTo>
                        <a:pt x="257" y="184"/>
                      </a:lnTo>
                      <a:lnTo>
                        <a:pt x="255" y="176"/>
                      </a:lnTo>
                      <a:lnTo>
                        <a:pt x="252" y="168"/>
                      </a:lnTo>
                      <a:lnTo>
                        <a:pt x="248" y="158"/>
                      </a:lnTo>
                      <a:lnTo>
                        <a:pt x="244" y="149"/>
                      </a:lnTo>
                      <a:lnTo>
                        <a:pt x="241" y="139"/>
                      </a:lnTo>
                      <a:lnTo>
                        <a:pt x="238" y="131"/>
                      </a:lnTo>
                      <a:lnTo>
                        <a:pt x="234" y="123"/>
                      </a:lnTo>
                      <a:lnTo>
                        <a:pt x="231" y="115"/>
                      </a:lnTo>
                      <a:lnTo>
                        <a:pt x="227" y="106"/>
                      </a:lnTo>
                      <a:lnTo>
                        <a:pt x="222" y="98"/>
                      </a:lnTo>
                      <a:lnTo>
                        <a:pt x="219" y="90"/>
                      </a:lnTo>
                      <a:lnTo>
                        <a:pt x="215" y="83"/>
                      </a:lnTo>
                      <a:lnTo>
                        <a:pt x="211" y="75"/>
                      </a:lnTo>
                      <a:lnTo>
                        <a:pt x="207" y="68"/>
                      </a:lnTo>
                      <a:lnTo>
                        <a:pt x="204" y="61"/>
                      </a:lnTo>
                      <a:lnTo>
                        <a:pt x="201" y="55"/>
                      </a:lnTo>
                      <a:lnTo>
                        <a:pt x="196" y="49"/>
                      </a:lnTo>
                      <a:lnTo>
                        <a:pt x="192" y="44"/>
                      </a:lnTo>
                      <a:lnTo>
                        <a:pt x="188" y="37"/>
                      </a:lnTo>
                      <a:lnTo>
                        <a:pt x="184" y="32"/>
                      </a:lnTo>
                      <a:lnTo>
                        <a:pt x="180" y="28"/>
                      </a:lnTo>
                      <a:lnTo>
                        <a:pt x="175" y="24"/>
                      </a:lnTo>
                      <a:lnTo>
                        <a:pt x="170" y="20"/>
                      </a:lnTo>
                      <a:lnTo>
                        <a:pt x="165" y="18"/>
                      </a:lnTo>
                      <a:lnTo>
                        <a:pt x="161" y="17"/>
                      </a:lnTo>
                      <a:lnTo>
                        <a:pt x="169" y="14"/>
                      </a:lnTo>
                      <a:lnTo>
                        <a:pt x="176" y="13"/>
                      </a:lnTo>
                      <a:lnTo>
                        <a:pt x="183" y="12"/>
                      </a:lnTo>
                      <a:lnTo>
                        <a:pt x="190" y="12"/>
                      </a:lnTo>
                      <a:lnTo>
                        <a:pt x="198" y="12"/>
                      </a:lnTo>
                      <a:lnTo>
                        <a:pt x="205" y="12"/>
                      </a:lnTo>
                      <a:lnTo>
                        <a:pt x="211" y="13"/>
                      </a:lnTo>
                      <a:lnTo>
                        <a:pt x="217" y="14"/>
                      </a:lnTo>
                      <a:lnTo>
                        <a:pt x="224" y="17"/>
                      </a:lnTo>
                      <a:lnTo>
                        <a:pt x="231" y="20"/>
                      </a:lnTo>
                      <a:lnTo>
                        <a:pt x="238" y="24"/>
                      </a:lnTo>
                      <a:lnTo>
                        <a:pt x="245" y="26"/>
                      </a:lnTo>
                      <a:lnTo>
                        <a:pt x="251" y="30"/>
                      </a:lnTo>
                      <a:lnTo>
                        <a:pt x="256" y="33"/>
                      </a:lnTo>
                      <a:lnTo>
                        <a:pt x="261" y="37"/>
                      </a:lnTo>
                      <a:lnTo>
                        <a:pt x="267" y="43"/>
                      </a:lnTo>
                      <a:lnTo>
                        <a:pt x="273" y="47"/>
                      </a:lnTo>
                      <a:lnTo>
                        <a:pt x="278" y="52"/>
                      </a:lnTo>
                      <a:lnTo>
                        <a:pt x="284" y="57"/>
                      </a:lnTo>
                      <a:lnTo>
                        <a:pt x="289" y="63"/>
                      </a:lnTo>
                      <a:lnTo>
                        <a:pt x="294" y="68"/>
                      </a:lnTo>
                      <a:lnTo>
                        <a:pt x="298" y="73"/>
                      </a:lnTo>
                      <a:lnTo>
                        <a:pt x="303" y="80"/>
                      </a:lnTo>
                      <a:lnTo>
                        <a:pt x="308" y="87"/>
                      </a:lnTo>
                      <a:lnTo>
                        <a:pt x="312" y="92"/>
                      </a:lnTo>
                      <a:lnTo>
                        <a:pt x="315" y="99"/>
                      </a:lnTo>
                      <a:lnTo>
                        <a:pt x="320" y="106"/>
                      </a:lnTo>
                      <a:lnTo>
                        <a:pt x="324" y="112"/>
                      </a:lnTo>
                      <a:lnTo>
                        <a:pt x="327" y="119"/>
                      </a:lnTo>
                      <a:lnTo>
                        <a:pt x="331" y="126"/>
                      </a:lnTo>
                      <a:lnTo>
                        <a:pt x="335" y="134"/>
                      </a:lnTo>
                      <a:lnTo>
                        <a:pt x="338" y="141"/>
                      </a:lnTo>
                      <a:lnTo>
                        <a:pt x="341" y="149"/>
                      </a:lnTo>
                      <a:lnTo>
                        <a:pt x="345" y="157"/>
                      </a:lnTo>
                      <a:lnTo>
                        <a:pt x="348" y="165"/>
                      </a:lnTo>
                      <a:lnTo>
                        <a:pt x="351" y="176"/>
                      </a:lnTo>
                      <a:lnTo>
                        <a:pt x="350" y="164"/>
                      </a:lnTo>
                      <a:lnTo>
                        <a:pt x="350" y="157"/>
                      </a:lnTo>
                      <a:lnTo>
                        <a:pt x="350" y="149"/>
                      </a:lnTo>
                      <a:lnTo>
                        <a:pt x="351" y="142"/>
                      </a:lnTo>
                      <a:lnTo>
                        <a:pt x="354" y="135"/>
                      </a:lnTo>
                      <a:lnTo>
                        <a:pt x="356" y="130"/>
                      </a:lnTo>
                      <a:lnTo>
                        <a:pt x="360" y="125"/>
                      </a:lnTo>
                      <a:lnTo>
                        <a:pt x="364" y="119"/>
                      </a:lnTo>
                      <a:lnTo>
                        <a:pt x="369" y="114"/>
                      </a:lnTo>
                      <a:lnTo>
                        <a:pt x="374" y="111"/>
                      </a:lnTo>
                      <a:lnTo>
                        <a:pt x="378" y="108"/>
                      </a:lnTo>
                      <a:lnTo>
                        <a:pt x="383" y="106"/>
                      </a:lnTo>
                      <a:lnTo>
                        <a:pt x="388" y="104"/>
                      </a:lnTo>
                      <a:lnTo>
                        <a:pt x="393" y="103"/>
                      </a:lnTo>
                      <a:lnTo>
                        <a:pt x="398" y="103"/>
                      </a:lnTo>
                      <a:lnTo>
                        <a:pt x="402" y="104"/>
                      </a:lnTo>
                      <a:lnTo>
                        <a:pt x="407" y="106"/>
                      </a:lnTo>
                      <a:lnTo>
                        <a:pt x="412" y="108"/>
                      </a:lnTo>
                      <a:lnTo>
                        <a:pt x="417" y="111"/>
                      </a:lnTo>
                      <a:lnTo>
                        <a:pt x="422" y="114"/>
                      </a:lnTo>
                      <a:lnTo>
                        <a:pt x="426" y="119"/>
                      </a:lnTo>
                      <a:lnTo>
                        <a:pt x="430" y="125"/>
                      </a:lnTo>
                      <a:lnTo>
                        <a:pt x="434" y="130"/>
                      </a:lnTo>
                      <a:lnTo>
                        <a:pt x="438" y="137"/>
                      </a:lnTo>
                      <a:lnTo>
                        <a:pt x="435" y="129"/>
                      </a:lnTo>
                      <a:lnTo>
                        <a:pt x="432" y="123"/>
                      </a:lnTo>
                      <a:lnTo>
                        <a:pt x="430" y="116"/>
                      </a:lnTo>
                      <a:lnTo>
                        <a:pt x="427" y="110"/>
                      </a:lnTo>
                      <a:lnTo>
                        <a:pt x="423" y="103"/>
                      </a:lnTo>
                      <a:lnTo>
                        <a:pt x="420" y="95"/>
                      </a:lnTo>
                      <a:lnTo>
                        <a:pt x="415" y="88"/>
                      </a:lnTo>
                      <a:lnTo>
                        <a:pt x="411" y="83"/>
                      </a:lnTo>
                      <a:lnTo>
                        <a:pt x="407" y="76"/>
                      </a:lnTo>
                      <a:lnTo>
                        <a:pt x="402" y="69"/>
                      </a:lnTo>
                      <a:lnTo>
                        <a:pt x="396" y="64"/>
                      </a:lnTo>
                      <a:lnTo>
                        <a:pt x="392" y="59"/>
                      </a:lnTo>
                      <a:lnTo>
                        <a:pt x="387" y="53"/>
                      </a:lnTo>
                      <a:lnTo>
                        <a:pt x="381" y="48"/>
                      </a:lnTo>
                      <a:lnTo>
                        <a:pt x="375" y="43"/>
                      </a:lnTo>
                      <a:lnTo>
                        <a:pt x="369" y="38"/>
                      </a:lnTo>
                      <a:lnTo>
                        <a:pt x="362" y="33"/>
                      </a:lnTo>
                      <a:lnTo>
                        <a:pt x="356" y="29"/>
                      </a:lnTo>
                      <a:lnTo>
                        <a:pt x="350" y="26"/>
                      </a:lnTo>
                      <a:lnTo>
                        <a:pt x="343" y="22"/>
                      </a:lnTo>
                      <a:lnTo>
                        <a:pt x="337" y="20"/>
                      </a:lnTo>
                      <a:lnTo>
                        <a:pt x="330" y="16"/>
                      </a:lnTo>
                      <a:lnTo>
                        <a:pt x="324" y="13"/>
                      </a:lnTo>
                      <a:lnTo>
                        <a:pt x="317" y="10"/>
                      </a:lnTo>
                      <a:lnTo>
                        <a:pt x="310" y="9"/>
                      </a:lnTo>
                      <a:lnTo>
                        <a:pt x="304" y="6"/>
                      </a:lnTo>
                      <a:lnTo>
                        <a:pt x="297" y="5"/>
                      </a:lnTo>
                      <a:lnTo>
                        <a:pt x="291" y="4"/>
                      </a:lnTo>
                      <a:lnTo>
                        <a:pt x="285" y="2"/>
                      </a:lnTo>
                      <a:lnTo>
                        <a:pt x="279" y="1"/>
                      </a:lnTo>
                      <a:lnTo>
                        <a:pt x="270" y="0"/>
                      </a:lnTo>
                      <a:lnTo>
                        <a:pt x="263" y="0"/>
                      </a:lnTo>
                      <a:lnTo>
                        <a:pt x="256" y="0"/>
                      </a:lnTo>
                      <a:lnTo>
                        <a:pt x="249" y="0"/>
                      </a:lnTo>
                      <a:lnTo>
                        <a:pt x="240" y="0"/>
                      </a:lnTo>
                      <a:lnTo>
                        <a:pt x="232" y="0"/>
                      </a:lnTo>
                      <a:lnTo>
                        <a:pt x="225" y="0"/>
                      </a:lnTo>
                      <a:lnTo>
                        <a:pt x="217" y="1"/>
                      </a:lnTo>
                      <a:lnTo>
                        <a:pt x="209" y="2"/>
                      </a:lnTo>
                      <a:lnTo>
                        <a:pt x="203" y="4"/>
                      </a:lnTo>
                      <a:lnTo>
                        <a:pt x="196" y="5"/>
                      </a:lnTo>
                      <a:lnTo>
                        <a:pt x="189" y="8"/>
                      </a:lnTo>
                      <a:lnTo>
                        <a:pt x="180" y="9"/>
                      </a:lnTo>
                      <a:lnTo>
                        <a:pt x="172" y="12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6" name="Group 39">
            <a:extLst>
              <a:ext uri="{FF2B5EF4-FFF2-40B4-BE49-F238E27FC236}">
                <a16:creationId xmlns:a16="http://schemas.microsoft.com/office/drawing/2014/main" id="{50842403-BE5B-E37B-A597-71E9F16C7C42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44450"/>
            <a:ext cx="1055688" cy="815975"/>
            <a:chOff x="20" y="28"/>
            <a:chExt cx="665" cy="514"/>
          </a:xfrm>
        </p:grpSpPr>
        <p:sp>
          <p:nvSpPr>
            <p:cNvPr id="37" name="Oval 40">
              <a:extLst>
                <a:ext uri="{FF2B5EF4-FFF2-40B4-BE49-F238E27FC236}">
                  <a16:creationId xmlns:a16="http://schemas.microsoft.com/office/drawing/2014/main" id="{8607435F-BB30-08ED-DB77-4B9C39F1C7B7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0" y="28"/>
              <a:ext cx="528" cy="4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FD82299F-07BD-FB50-6BEF-0492DBFC28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241"/>
              <a:ext cx="246" cy="94"/>
            </a:xfrm>
            <a:custGeom>
              <a:avLst/>
              <a:gdLst>
                <a:gd name="T0" fmla="*/ 7 w 246"/>
                <a:gd name="T1" fmla="*/ 52 h 94"/>
                <a:gd name="T2" fmla="*/ 22 w 246"/>
                <a:gd name="T3" fmla="*/ 48 h 94"/>
                <a:gd name="T4" fmla="*/ 38 w 246"/>
                <a:gd name="T5" fmla="*/ 48 h 94"/>
                <a:gd name="T6" fmla="*/ 53 w 246"/>
                <a:gd name="T7" fmla="*/ 50 h 94"/>
                <a:gd name="T8" fmla="*/ 69 w 246"/>
                <a:gd name="T9" fmla="*/ 54 h 94"/>
                <a:gd name="T10" fmla="*/ 84 w 246"/>
                <a:gd name="T11" fmla="*/ 59 h 94"/>
                <a:gd name="T12" fmla="*/ 99 w 246"/>
                <a:gd name="T13" fmla="*/ 65 h 94"/>
                <a:gd name="T14" fmla="*/ 113 w 246"/>
                <a:gd name="T15" fmla="*/ 72 h 94"/>
                <a:gd name="T16" fmla="*/ 124 w 246"/>
                <a:gd name="T17" fmla="*/ 66 h 94"/>
                <a:gd name="T18" fmla="*/ 136 w 246"/>
                <a:gd name="T19" fmla="*/ 48 h 94"/>
                <a:gd name="T20" fmla="*/ 150 w 246"/>
                <a:gd name="T21" fmla="*/ 35 h 94"/>
                <a:gd name="T22" fmla="*/ 166 w 246"/>
                <a:gd name="T23" fmla="*/ 24 h 94"/>
                <a:gd name="T24" fmla="*/ 183 w 246"/>
                <a:gd name="T25" fmla="*/ 16 h 94"/>
                <a:gd name="T26" fmla="*/ 201 w 246"/>
                <a:gd name="T27" fmla="*/ 9 h 94"/>
                <a:gd name="T28" fmla="*/ 219 w 246"/>
                <a:gd name="T29" fmla="*/ 5 h 94"/>
                <a:gd name="T30" fmla="*/ 237 w 246"/>
                <a:gd name="T31" fmla="*/ 1 h 94"/>
                <a:gd name="T32" fmla="*/ 237 w 246"/>
                <a:gd name="T33" fmla="*/ 3 h 94"/>
                <a:gd name="T34" fmla="*/ 222 w 246"/>
                <a:gd name="T35" fmla="*/ 11 h 94"/>
                <a:gd name="T36" fmla="*/ 207 w 246"/>
                <a:gd name="T37" fmla="*/ 19 h 94"/>
                <a:gd name="T38" fmla="*/ 191 w 246"/>
                <a:gd name="T39" fmla="*/ 28 h 94"/>
                <a:gd name="T40" fmla="*/ 177 w 246"/>
                <a:gd name="T41" fmla="*/ 39 h 94"/>
                <a:gd name="T42" fmla="*/ 163 w 246"/>
                <a:gd name="T43" fmla="*/ 51 h 94"/>
                <a:gd name="T44" fmla="*/ 152 w 246"/>
                <a:gd name="T45" fmla="*/ 64 h 94"/>
                <a:gd name="T46" fmla="*/ 142 w 246"/>
                <a:gd name="T47" fmla="*/ 79 h 94"/>
                <a:gd name="T48" fmla="*/ 135 w 246"/>
                <a:gd name="T49" fmla="*/ 90 h 94"/>
                <a:gd name="T50" fmla="*/ 130 w 246"/>
                <a:gd name="T51" fmla="*/ 93 h 94"/>
                <a:gd name="T52" fmla="*/ 123 w 246"/>
                <a:gd name="T53" fmla="*/ 90 h 94"/>
                <a:gd name="T54" fmla="*/ 116 w 246"/>
                <a:gd name="T55" fmla="*/ 87 h 94"/>
                <a:gd name="T56" fmla="*/ 107 w 246"/>
                <a:gd name="T57" fmla="*/ 84 h 94"/>
                <a:gd name="T58" fmla="*/ 93 w 246"/>
                <a:gd name="T59" fmla="*/ 78 h 94"/>
                <a:gd name="T60" fmla="*/ 79 w 246"/>
                <a:gd name="T61" fmla="*/ 71 h 94"/>
                <a:gd name="T62" fmla="*/ 63 w 246"/>
                <a:gd name="T63" fmla="*/ 64 h 94"/>
                <a:gd name="T64" fmla="*/ 47 w 246"/>
                <a:gd name="T65" fmla="*/ 58 h 94"/>
                <a:gd name="T66" fmla="*/ 31 w 246"/>
                <a:gd name="T67" fmla="*/ 54 h 94"/>
                <a:gd name="T68" fmla="*/ 17 w 246"/>
                <a:gd name="T69" fmla="*/ 52 h 94"/>
                <a:gd name="T70" fmla="*/ 5 w 246"/>
                <a:gd name="T71" fmla="*/ 53 h 9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46" h="94">
                  <a:moveTo>
                    <a:pt x="0" y="55"/>
                  </a:moveTo>
                  <a:lnTo>
                    <a:pt x="7" y="52"/>
                  </a:lnTo>
                  <a:lnTo>
                    <a:pt x="14" y="50"/>
                  </a:lnTo>
                  <a:lnTo>
                    <a:pt x="22" y="48"/>
                  </a:lnTo>
                  <a:lnTo>
                    <a:pt x="30" y="48"/>
                  </a:lnTo>
                  <a:lnTo>
                    <a:pt x="38" y="48"/>
                  </a:lnTo>
                  <a:lnTo>
                    <a:pt x="45" y="48"/>
                  </a:lnTo>
                  <a:lnTo>
                    <a:pt x="53" y="50"/>
                  </a:lnTo>
                  <a:lnTo>
                    <a:pt x="61" y="51"/>
                  </a:lnTo>
                  <a:lnTo>
                    <a:pt x="69" y="54"/>
                  </a:lnTo>
                  <a:lnTo>
                    <a:pt x="76" y="56"/>
                  </a:lnTo>
                  <a:lnTo>
                    <a:pt x="84" y="59"/>
                  </a:lnTo>
                  <a:lnTo>
                    <a:pt x="92" y="62"/>
                  </a:lnTo>
                  <a:lnTo>
                    <a:pt x="99" y="65"/>
                  </a:lnTo>
                  <a:lnTo>
                    <a:pt x="106" y="68"/>
                  </a:lnTo>
                  <a:lnTo>
                    <a:pt x="113" y="72"/>
                  </a:lnTo>
                  <a:lnTo>
                    <a:pt x="119" y="75"/>
                  </a:lnTo>
                  <a:lnTo>
                    <a:pt x="124" y="66"/>
                  </a:lnTo>
                  <a:lnTo>
                    <a:pt x="130" y="56"/>
                  </a:lnTo>
                  <a:lnTo>
                    <a:pt x="136" y="48"/>
                  </a:lnTo>
                  <a:lnTo>
                    <a:pt x="143" y="42"/>
                  </a:lnTo>
                  <a:lnTo>
                    <a:pt x="150" y="35"/>
                  </a:lnTo>
                  <a:lnTo>
                    <a:pt x="158" y="29"/>
                  </a:lnTo>
                  <a:lnTo>
                    <a:pt x="166" y="24"/>
                  </a:lnTo>
                  <a:lnTo>
                    <a:pt x="175" y="20"/>
                  </a:lnTo>
                  <a:lnTo>
                    <a:pt x="183" y="16"/>
                  </a:lnTo>
                  <a:lnTo>
                    <a:pt x="193" y="13"/>
                  </a:lnTo>
                  <a:lnTo>
                    <a:pt x="201" y="9"/>
                  </a:lnTo>
                  <a:lnTo>
                    <a:pt x="210" y="7"/>
                  </a:lnTo>
                  <a:lnTo>
                    <a:pt x="219" y="5"/>
                  </a:lnTo>
                  <a:lnTo>
                    <a:pt x="228" y="3"/>
                  </a:lnTo>
                  <a:lnTo>
                    <a:pt x="237" y="1"/>
                  </a:lnTo>
                  <a:lnTo>
                    <a:pt x="245" y="0"/>
                  </a:lnTo>
                  <a:lnTo>
                    <a:pt x="237" y="3"/>
                  </a:lnTo>
                  <a:lnTo>
                    <a:pt x="230" y="7"/>
                  </a:lnTo>
                  <a:lnTo>
                    <a:pt x="222" y="11"/>
                  </a:lnTo>
                  <a:lnTo>
                    <a:pt x="214" y="15"/>
                  </a:lnTo>
                  <a:lnTo>
                    <a:pt x="207" y="19"/>
                  </a:lnTo>
                  <a:lnTo>
                    <a:pt x="199" y="24"/>
                  </a:lnTo>
                  <a:lnTo>
                    <a:pt x="191" y="28"/>
                  </a:lnTo>
                  <a:lnTo>
                    <a:pt x="185" y="33"/>
                  </a:lnTo>
                  <a:lnTo>
                    <a:pt x="177" y="39"/>
                  </a:lnTo>
                  <a:lnTo>
                    <a:pt x="170" y="44"/>
                  </a:lnTo>
                  <a:lnTo>
                    <a:pt x="163" y="51"/>
                  </a:lnTo>
                  <a:lnTo>
                    <a:pt x="158" y="57"/>
                  </a:lnTo>
                  <a:lnTo>
                    <a:pt x="152" y="64"/>
                  </a:lnTo>
                  <a:lnTo>
                    <a:pt x="146" y="71"/>
                  </a:lnTo>
                  <a:lnTo>
                    <a:pt x="142" y="79"/>
                  </a:lnTo>
                  <a:lnTo>
                    <a:pt x="138" y="87"/>
                  </a:lnTo>
                  <a:lnTo>
                    <a:pt x="135" y="90"/>
                  </a:lnTo>
                  <a:lnTo>
                    <a:pt x="133" y="92"/>
                  </a:lnTo>
                  <a:lnTo>
                    <a:pt x="130" y="93"/>
                  </a:lnTo>
                  <a:lnTo>
                    <a:pt x="127" y="91"/>
                  </a:lnTo>
                  <a:lnTo>
                    <a:pt x="123" y="90"/>
                  </a:lnTo>
                  <a:lnTo>
                    <a:pt x="120" y="89"/>
                  </a:lnTo>
                  <a:lnTo>
                    <a:pt x="116" y="87"/>
                  </a:lnTo>
                  <a:lnTo>
                    <a:pt x="113" y="86"/>
                  </a:lnTo>
                  <a:lnTo>
                    <a:pt x="107" y="84"/>
                  </a:lnTo>
                  <a:lnTo>
                    <a:pt x="101" y="80"/>
                  </a:lnTo>
                  <a:lnTo>
                    <a:pt x="93" y="78"/>
                  </a:lnTo>
                  <a:lnTo>
                    <a:pt x="87" y="74"/>
                  </a:lnTo>
                  <a:lnTo>
                    <a:pt x="79" y="71"/>
                  </a:lnTo>
                  <a:lnTo>
                    <a:pt x="71" y="67"/>
                  </a:lnTo>
                  <a:lnTo>
                    <a:pt x="63" y="64"/>
                  </a:lnTo>
                  <a:lnTo>
                    <a:pt x="55" y="61"/>
                  </a:lnTo>
                  <a:lnTo>
                    <a:pt x="47" y="58"/>
                  </a:lnTo>
                  <a:lnTo>
                    <a:pt x="39" y="55"/>
                  </a:lnTo>
                  <a:lnTo>
                    <a:pt x="31" y="54"/>
                  </a:lnTo>
                  <a:lnTo>
                    <a:pt x="24" y="52"/>
                  </a:lnTo>
                  <a:lnTo>
                    <a:pt x="17" y="52"/>
                  </a:lnTo>
                  <a:lnTo>
                    <a:pt x="10" y="52"/>
                  </a:lnTo>
                  <a:lnTo>
                    <a:pt x="5" y="53"/>
                  </a:lnTo>
                  <a:lnTo>
                    <a:pt x="0" y="5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CC522479-B9DB-C4BD-005D-E54674100F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" y="430"/>
              <a:ext cx="295" cy="112"/>
            </a:xfrm>
            <a:custGeom>
              <a:avLst/>
              <a:gdLst>
                <a:gd name="T0" fmla="*/ 8 w 295"/>
                <a:gd name="T1" fmla="*/ 62 h 112"/>
                <a:gd name="T2" fmla="*/ 26 w 295"/>
                <a:gd name="T3" fmla="*/ 57 h 112"/>
                <a:gd name="T4" fmla="*/ 45 w 295"/>
                <a:gd name="T5" fmla="*/ 57 h 112"/>
                <a:gd name="T6" fmla="*/ 63 w 295"/>
                <a:gd name="T7" fmla="*/ 59 h 112"/>
                <a:gd name="T8" fmla="*/ 82 w 295"/>
                <a:gd name="T9" fmla="*/ 64 h 112"/>
                <a:gd name="T10" fmla="*/ 100 w 295"/>
                <a:gd name="T11" fmla="*/ 70 h 112"/>
                <a:gd name="T12" fmla="*/ 118 w 295"/>
                <a:gd name="T13" fmla="*/ 77 h 112"/>
                <a:gd name="T14" fmla="*/ 135 w 295"/>
                <a:gd name="T15" fmla="*/ 85 h 112"/>
                <a:gd name="T16" fmla="*/ 148 w 295"/>
                <a:gd name="T17" fmla="*/ 78 h 112"/>
                <a:gd name="T18" fmla="*/ 163 w 295"/>
                <a:gd name="T19" fmla="*/ 57 h 112"/>
                <a:gd name="T20" fmla="*/ 180 w 295"/>
                <a:gd name="T21" fmla="*/ 41 h 112"/>
                <a:gd name="T22" fmla="*/ 199 w 295"/>
                <a:gd name="T23" fmla="*/ 28 h 112"/>
                <a:gd name="T24" fmla="*/ 219 w 295"/>
                <a:gd name="T25" fmla="*/ 19 h 112"/>
                <a:gd name="T26" fmla="*/ 241 w 295"/>
                <a:gd name="T27" fmla="*/ 10 h 112"/>
                <a:gd name="T28" fmla="*/ 262 w 295"/>
                <a:gd name="T29" fmla="*/ 5 h 112"/>
                <a:gd name="T30" fmla="*/ 284 w 295"/>
                <a:gd name="T31" fmla="*/ 1 h 112"/>
                <a:gd name="T32" fmla="*/ 284 w 295"/>
                <a:gd name="T33" fmla="*/ 3 h 112"/>
                <a:gd name="T34" fmla="*/ 266 w 295"/>
                <a:gd name="T35" fmla="*/ 13 h 112"/>
                <a:gd name="T36" fmla="*/ 248 w 295"/>
                <a:gd name="T37" fmla="*/ 22 h 112"/>
                <a:gd name="T38" fmla="*/ 229 w 295"/>
                <a:gd name="T39" fmla="*/ 33 h 112"/>
                <a:gd name="T40" fmla="*/ 212 w 295"/>
                <a:gd name="T41" fmla="*/ 46 h 112"/>
                <a:gd name="T42" fmla="*/ 195 w 295"/>
                <a:gd name="T43" fmla="*/ 60 h 112"/>
                <a:gd name="T44" fmla="*/ 182 w 295"/>
                <a:gd name="T45" fmla="*/ 76 h 112"/>
                <a:gd name="T46" fmla="*/ 170 w 295"/>
                <a:gd name="T47" fmla="*/ 94 h 112"/>
                <a:gd name="T48" fmla="*/ 162 w 295"/>
                <a:gd name="T49" fmla="*/ 107 h 112"/>
                <a:gd name="T50" fmla="*/ 156 w 295"/>
                <a:gd name="T51" fmla="*/ 111 h 112"/>
                <a:gd name="T52" fmla="*/ 147 w 295"/>
                <a:gd name="T53" fmla="*/ 107 h 112"/>
                <a:gd name="T54" fmla="*/ 139 w 295"/>
                <a:gd name="T55" fmla="*/ 103 h 112"/>
                <a:gd name="T56" fmla="*/ 128 w 295"/>
                <a:gd name="T57" fmla="*/ 100 h 112"/>
                <a:gd name="T58" fmla="*/ 111 w 295"/>
                <a:gd name="T59" fmla="*/ 93 h 112"/>
                <a:gd name="T60" fmla="*/ 94 w 295"/>
                <a:gd name="T61" fmla="*/ 84 h 112"/>
                <a:gd name="T62" fmla="*/ 75 w 295"/>
                <a:gd name="T63" fmla="*/ 76 h 112"/>
                <a:gd name="T64" fmla="*/ 56 w 295"/>
                <a:gd name="T65" fmla="*/ 69 h 112"/>
                <a:gd name="T66" fmla="*/ 37 w 295"/>
                <a:gd name="T67" fmla="*/ 64 h 112"/>
                <a:gd name="T68" fmla="*/ 20 w 295"/>
                <a:gd name="T69" fmla="*/ 62 h 112"/>
                <a:gd name="T70" fmla="*/ 6 w 295"/>
                <a:gd name="T71" fmla="*/ 63 h 11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95" h="112">
                  <a:moveTo>
                    <a:pt x="0" y="65"/>
                  </a:moveTo>
                  <a:lnTo>
                    <a:pt x="8" y="62"/>
                  </a:lnTo>
                  <a:lnTo>
                    <a:pt x="16" y="59"/>
                  </a:lnTo>
                  <a:lnTo>
                    <a:pt x="26" y="57"/>
                  </a:lnTo>
                  <a:lnTo>
                    <a:pt x="36" y="57"/>
                  </a:lnTo>
                  <a:lnTo>
                    <a:pt x="45" y="57"/>
                  </a:lnTo>
                  <a:lnTo>
                    <a:pt x="54" y="57"/>
                  </a:lnTo>
                  <a:lnTo>
                    <a:pt x="63" y="59"/>
                  </a:lnTo>
                  <a:lnTo>
                    <a:pt x="73" y="60"/>
                  </a:lnTo>
                  <a:lnTo>
                    <a:pt x="82" y="64"/>
                  </a:lnTo>
                  <a:lnTo>
                    <a:pt x="91" y="66"/>
                  </a:lnTo>
                  <a:lnTo>
                    <a:pt x="100" y="70"/>
                  </a:lnTo>
                  <a:lnTo>
                    <a:pt x="110" y="74"/>
                  </a:lnTo>
                  <a:lnTo>
                    <a:pt x="118" y="77"/>
                  </a:lnTo>
                  <a:lnTo>
                    <a:pt x="127" y="81"/>
                  </a:lnTo>
                  <a:lnTo>
                    <a:pt x="135" y="85"/>
                  </a:lnTo>
                  <a:lnTo>
                    <a:pt x="142" y="89"/>
                  </a:lnTo>
                  <a:lnTo>
                    <a:pt x="148" y="78"/>
                  </a:lnTo>
                  <a:lnTo>
                    <a:pt x="156" y="66"/>
                  </a:lnTo>
                  <a:lnTo>
                    <a:pt x="163" y="57"/>
                  </a:lnTo>
                  <a:lnTo>
                    <a:pt x="171" y="50"/>
                  </a:lnTo>
                  <a:lnTo>
                    <a:pt x="180" y="41"/>
                  </a:lnTo>
                  <a:lnTo>
                    <a:pt x="189" y="34"/>
                  </a:lnTo>
                  <a:lnTo>
                    <a:pt x="199" y="28"/>
                  </a:lnTo>
                  <a:lnTo>
                    <a:pt x="210" y="23"/>
                  </a:lnTo>
                  <a:lnTo>
                    <a:pt x="219" y="19"/>
                  </a:lnTo>
                  <a:lnTo>
                    <a:pt x="231" y="15"/>
                  </a:lnTo>
                  <a:lnTo>
                    <a:pt x="241" y="10"/>
                  </a:lnTo>
                  <a:lnTo>
                    <a:pt x="252" y="8"/>
                  </a:lnTo>
                  <a:lnTo>
                    <a:pt x="262" y="5"/>
                  </a:lnTo>
                  <a:lnTo>
                    <a:pt x="273" y="3"/>
                  </a:lnTo>
                  <a:lnTo>
                    <a:pt x="284" y="1"/>
                  </a:lnTo>
                  <a:lnTo>
                    <a:pt x="294" y="0"/>
                  </a:lnTo>
                  <a:lnTo>
                    <a:pt x="284" y="3"/>
                  </a:lnTo>
                  <a:lnTo>
                    <a:pt x="276" y="8"/>
                  </a:lnTo>
                  <a:lnTo>
                    <a:pt x="266" y="13"/>
                  </a:lnTo>
                  <a:lnTo>
                    <a:pt x="256" y="17"/>
                  </a:lnTo>
                  <a:lnTo>
                    <a:pt x="248" y="22"/>
                  </a:lnTo>
                  <a:lnTo>
                    <a:pt x="238" y="28"/>
                  </a:lnTo>
                  <a:lnTo>
                    <a:pt x="229" y="33"/>
                  </a:lnTo>
                  <a:lnTo>
                    <a:pt x="222" y="39"/>
                  </a:lnTo>
                  <a:lnTo>
                    <a:pt x="212" y="46"/>
                  </a:lnTo>
                  <a:lnTo>
                    <a:pt x="204" y="52"/>
                  </a:lnTo>
                  <a:lnTo>
                    <a:pt x="195" y="60"/>
                  </a:lnTo>
                  <a:lnTo>
                    <a:pt x="189" y="68"/>
                  </a:lnTo>
                  <a:lnTo>
                    <a:pt x="182" y="76"/>
                  </a:lnTo>
                  <a:lnTo>
                    <a:pt x="175" y="84"/>
                  </a:lnTo>
                  <a:lnTo>
                    <a:pt x="170" y="94"/>
                  </a:lnTo>
                  <a:lnTo>
                    <a:pt x="165" y="103"/>
                  </a:lnTo>
                  <a:lnTo>
                    <a:pt x="162" y="107"/>
                  </a:lnTo>
                  <a:lnTo>
                    <a:pt x="159" y="109"/>
                  </a:lnTo>
                  <a:lnTo>
                    <a:pt x="156" y="111"/>
                  </a:lnTo>
                  <a:lnTo>
                    <a:pt x="152" y="108"/>
                  </a:lnTo>
                  <a:lnTo>
                    <a:pt x="147" y="107"/>
                  </a:lnTo>
                  <a:lnTo>
                    <a:pt x="144" y="106"/>
                  </a:lnTo>
                  <a:lnTo>
                    <a:pt x="139" y="103"/>
                  </a:lnTo>
                  <a:lnTo>
                    <a:pt x="135" y="102"/>
                  </a:lnTo>
                  <a:lnTo>
                    <a:pt x="128" y="100"/>
                  </a:lnTo>
                  <a:lnTo>
                    <a:pt x="121" y="95"/>
                  </a:lnTo>
                  <a:lnTo>
                    <a:pt x="111" y="93"/>
                  </a:lnTo>
                  <a:lnTo>
                    <a:pt x="104" y="88"/>
                  </a:lnTo>
                  <a:lnTo>
                    <a:pt x="94" y="84"/>
                  </a:lnTo>
                  <a:lnTo>
                    <a:pt x="85" y="79"/>
                  </a:lnTo>
                  <a:lnTo>
                    <a:pt x="75" y="76"/>
                  </a:lnTo>
                  <a:lnTo>
                    <a:pt x="66" y="72"/>
                  </a:lnTo>
                  <a:lnTo>
                    <a:pt x="56" y="69"/>
                  </a:lnTo>
                  <a:lnTo>
                    <a:pt x="46" y="65"/>
                  </a:lnTo>
                  <a:lnTo>
                    <a:pt x="37" y="64"/>
                  </a:lnTo>
                  <a:lnTo>
                    <a:pt x="28" y="62"/>
                  </a:lnTo>
                  <a:lnTo>
                    <a:pt x="20" y="62"/>
                  </a:lnTo>
                  <a:lnTo>
                    <a:pt x="12" y="62"/>
                  </a:lnTo>
                  <a:lnTo>
                    <a:pt x="6" y="63"/>
                  </a:lnTo>
                  <a:lnTo>
                    <a:pt x="0" y="6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5682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1116013" y="1549400"/>
            <a:ext cx="6945312" cy="1989138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 sz="6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95683" name="Rectangle 3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25888"/>
            <a:ext cx="6545262" cy="655637"/>
          </a:xfrm>
        </p:spPr>
        <p:txBody>
          <a:bodyPr/>
          <a:lstStyle>
            <a:lvl1pPr marL="0" indent="0" algn="ctr">
              <a:buFontTx/>
              <a:buNone/>
              <a:defRPr sz="3600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FD472050-9FF9-6EF4-99CE-960C22660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96509102-3E52-23B8-89D8-7A829C769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4B52FF52-0766-66D9-8252-D6F5542774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/>
            </a:lvl1pPr>
          </a:lstStyle>
          <a:p>
            <a:fld id="{F6687C27-0848-4D0E-A5FB-05DD03D6B6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168327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19A394-6D06-38E3-23F8-A8AD02483F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8B6DC0-23EA-C632-1489-AE551F74F2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C322E4-8FB4-5253-4B1C-D9509618F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C569E-EAA3-45C4-883A-30B8D74414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775757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5913" y="404813"/>
            <a:ext cx="2089150" cy="56880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404813"/>
            <a:ext cx="6118225" cy="56880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E6AFB3-6807-CD1C-97FA-3E27A0FF6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3C1EC1-31D2-B6B3-BB4F-D49AD5AF88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EB07A1-EE0E-45F9-CD66-BBF59838D1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765EA-5D91-44AF-9590-E63CC789A3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286332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D90A80-1716-770D-D12D-8F659712C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BFB752-1064-56E2-6714-D99EDC241F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FE0CF2-A7BE-7CD3-1B90-C774F2B69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39693-0CB1-4F5D-9729-EB8396CED1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236586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196DD4-F97B-CCDE-23E8-170647C0F9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8DABFC-FBC3-6940-E9A3-656E3630A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FC81F9-E13F-2C8E-3F09-2BDC9E25D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BF61F-13EB-4C7F-A5A4-9BCE5AF65D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668257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0512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100513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82793-5D3C-9787-FE9B-1A3305AFF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DA847-9096-6164-74FA-81286FC0AD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BB5EE-91CA-B855-74D8-052A75518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67425-BFD2-4D3B-99A6-3EFC39998C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779610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EA3D54-1F28-9BC5-B9C0-ED7C61F98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BB879D-8C75-C3B1-ABE8-EB9B64CB9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B55DFBA-8D17-D588-0901-98BA345DA6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B4F79F-9734-494B-A03D-1219081ED5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795136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03A1EB-CFC3-E9CF-C430-175A34BC52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508C3B-E6D0-AF84-9167-4F7AE4AA9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84A3CE-10A2-94E4-0A80-A285A6058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71C8D-B4A3-4E48-810A-13EC2E37BF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252507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A8BB2D-D719-486B-A0E0-31A5A2FDB1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B71BDC0-C673-0D4D-12E6-6C8127C81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9B06A1-B42B-D794-9746-9B21F41391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E65D2-A90A-4844-B42B-F3EA2B3C9B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894499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32E2-7925-2238-4F10-91CFC59B7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7CFDE-810A-6C06-C915-738197453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CC8D3-FA25-B2C8-2D60-D78172444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C5519-DDB0-495B-8BEF-95C7510F94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442680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74105-13EE-E364-9B90-B2B23DED6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28F122-60C9-A412-A039-1186C6794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1AD961-AB39-F180-0D3D-D5FE83BBB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73D48-D9C3-4AE0-A592-B46F06DA4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768370"/>
      </p:ext>
    </p:extLst>
  </p:cSld>
  <p:clrMapOvr>
    <a:masterClrMapping/>
  </p:clrMapOvr>
  <p:transition spd="med">
    <p:fad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BDDEFF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E554D0-01CF-7F06-F72C-E88C2FDB2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04813"/>
            <a:ext cx="83597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9B808F0-A4D1-F03B-934E-6CB08C7C8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628775"/>
            <a:ext cx="83534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4628" name="Rectangle 4">
            <a:extLst>
              <a:ext uri="{FF2B5EF4-FFF2-40B4-BE49-F238E27FC236}">
                <a16:creationId xmlns:a16="http://schemas.microsoft.com/office/drawing/2014/main" id="{ED1CC370-01C8-28C0-6274-258DE79C44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975" y="62849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4629" name="Rectangle 5">
            <a:extLst>
              <a:ext uri="{FF2B5EF4-FFF2-40B4-BE49-F238E27FC236}">
                <a16:creationId xmlns:a16="http://schemas.microsoft.com/office/drawing/2014/main" id="{7E86AFB8-0A5F-C145-B11D-F419305E21F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308725"/>
            <a:ext cx="417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800" b="1">
                <a:solidFill>
                  <a:srgbClr val="0066FF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Chapter4 Advanced SQL</a:t>
            </a:r>
          </a:p>
        </p:txBody>
      </p:sp>
      <p:sp>
        <p:nvSpPr>
          <p:cNvPr id="794630" name="Rectangle 6">
            <a:extLst>
              <a:ext uri="{FF2B5EF4-FFF2-40B4-BE49-F238E27FC236}">
                <a16:creationId xmlns:a16="http://schemas.microsoft.com/office/drawing/2014/main" id="{A65B533C-078C-3C8D-1744-5B993D784A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7813" y="63087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/>
            </a:lvl1pPr>
          </a:lstStyle>
          <a:p>
            <a:fld id="{CA3315C2-BE01-4EE0-BA13-5C143796598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5D08A17D-2A45-902D-902E-3A4EDA1D055A}"/>
              </a:ext>
            </a:extLst>
          </p:cNvPr>
          <p:cNvSpPr>
            <a:spLocks/>
          </p:cNvSpPr>
          <p:nvPr userDrawn="1"/>
        </p:nvSpPr>
        <p:spPr bwMode="auto">
          <a:xfrm>
            <a:off x="31750" y="382588"/>
            <a:ext cx="390525" cy="149225"/>
          </a:xfrm>
          <a:custGeom>
            <a:avLst/>
            <a:gdLst>
              <a:gd name="T0" fmla="*/ 17641888 w 246"/>
              <a:gd name="T1" fmla="*/ 131048125 h 94"/>
              <a:gd name="T2" fmla="*/ 55443438 w 246"/>
              <a:gd name="T3" fmla="*/ 120967500 h 94"/>
              <a:gd name="T4" fmla="*/ 95765938 w 246"/>
              <a:gd name="T5" fmla="*/ 120967500 h 94"/>
              <a:gd name="T6" fmla="*/ 133569075 w 246"/>
              <a:gd name="T7" fmla="*/ 126007813 h 94"/>
              <a:gd name="T8" fmla="*/ 173891575 w 246"/>
              <a:gd name="T9" fmla="*/ 136088438 h 94"/>
              <a:gd name="T10" fmla="*/ 211693125 w 246"/>
              <a:gd name="T11" fmla="*/ 148690013 h 94"/>
              <a:gd name="T12" fmla="*/ 249496263 w 246"/>
              <a:gd name="T13" fmla="*/ 163810950 h 94"/>
              <a:gd name="T14" fmla="*/ 284778450 w 246"/>
              <a:gd name="T15" fmla="*/ 181451250 h 94"/>
              <a:gd name="T16" fmla="*/ 312499375 w 246"/>
              <a:gd name="T17" fmla="*/ 166330313 h 94"/>
              <a:gd name="T18" fmla="*/ 342741250 w 246"/>
              <a:gd name="T19" fmla="*/ 120967500 h 94"/>
              <a:gd name="T20" fmla="*/ 378023438 w 246"/>
              <a:gd name="T21" fmla="*/ 88206263 h 94"/>
              <a:gd name="T22" fmla="*/ 418345938 w 246"/>
              <a:gd name="T23" fmla="*/ 60483750 h 94"/>
              <a:gd name="T24" fmla="*/ 461189388 w 246"/>
              <a:gd name="T25" fmla="*/ 40322500 h 94"/>
              <a:gd name="T26" fmla="*/ 506552200 w 246"/>
              <a:gd name="T27" fmla="*/ 22682200 h 94"/>
              <a:gd name="T28" fmla="*/ 551915013 w 246"/>
              <a:gd name="T29" fmla="*/ 12601575 h 94"/>
              <a:gd name="T30" fmla="*/ 597277825 w 246"/>
              <a:gd name="T31" fmla="*/ 2520950 h 94"/>
              <a:gd name="T32" fmla="*/ 597277825 w 246"/>
              <a:gd name="T33" fmla="*/ 7561263 h 94"/>
              <a:gd name="T34" fmla="*/ 559474688 w 246"/>
              <a:gd name="T35" fmla="*/ 27722513 h 94"/>
              <a:gd name="T36" fmla="*/ 521673138 w 246"/>
              <a:gd name="T37" fmla="*/ 47883763 h 94"/>
              <a:gd name="T38" fmla="*/ 481350638 w 246"/>
              <a:gd name="T39" fmla="*/ 70564375 h 94"/>
              <a:gd name="T40" fmla="*/ 446068450 w 246"/>
              <a:gd name="T41" fmla="*/ 98286888 h 94"/>
              <a:gd name="T42" fmla="*/ 410786263 w 246"/>
              <a:gd name="T43" fmla="*/ 128528763 h 94"/>
              <a:gd name="T44" fmla="*/ 383063750 w 246"/>
              <a:gd name="T45" fmla="*/ 161290000 h 94"/>
              <a:gd name="T46" fmla="*/ 357862188 w 246"/>
              <a:gd name="T47" fmla="*/ 199093138 h 94"/>
              <a:gd name="T48" fmla="*/ 340221888 w 246"/>
              <a:gd name="T49" fmla="*/ 226814063 h 94"/>
              <a:gd name="T50" fmla="*/ 327620313 w 246"/>
              <a:gd name="T51" fmla="*/ 234375325 h 94"/>
              <a:gd name="T52" fmla="*/ 309980013 w 246"/>
              <a:gd name="T53" fmla="*/ 226814063 h 94"/>
              <a:gd name="T54" fmla="*/ 292338125 w 246"/>
              <a:gd name="T55" fmla="*/ 219254388 h 94"/>
              <a:gd name="T56" fmla="*/ 269657513 w 246"/>
              <a:gd name="T57" fmla="*/ 211693125 h 94"/>
              <a:gd name="T58" fmla="*/ 234375325 w 246"/>
              <a:gd name="T59" fmla="*/ 196572188 h 94"/>
              <a:gd name="T60" fmla="*/ 199093138 w 246"/>
              <a:gd name="T61" fmla="*/ 178931888 h 94"/>
              <a:gd name="T62" fmla="*/ 158770638 w 246"/>
              <a:gd name="T63" fmla="*/ 161290000 h 94"/>
              <a:gd name="T64" fmla="*/ 118448138 w 246"/>
              <a:gd name="T65" fmla="*/ 146169063 h 94"/>
              <a:gd name="T66" fmla="*/ 78125638 w 246"/>
              <a:gd name="T67" fmla="*/ 136088438 h 94"/>
              <a:gd name="T68" fmla="*/ 42843450 w 246"/>
              <a:gd name="T69" fmla="*/ 131048125 h 94"/>
              <a:gd name="T70" fmla="*/ 12601575 w 246"/>
              <a:gd name="T71" fmla="*/ 133569075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5193DA03-6034-421C-E3F7-6D4DE7A3F664}"/>
              </a:ext>
            </a:extLst>
          </p:cNvPr>
          <p:cNvSpPr>
            <a:spLocks/>
          </p:cNvSpPr>
          <p:nvPr userDrawn="1"/>
        </p:nvSpPr>
        <p:spPr bwMode="auto">
          <a:xfrm>
            <a:off x="468313" y="620713"/>
            <a:ext cx="468312" cy="177800"/>
          </a:xfrm>
          <a:custGeom>
            <a:avLst/>
            <a:gdLst>
              <a:gd name="T0" fmla="*/ 20161228 w 295"/>
              <a:gd name="T1" fmla="*/ 156249688 h 112"/>
              <a:gd name="T2" fmla="*/ 65523993 w 295"/>
              <a:gd name="T3" fmla="*/ 143649700 h 112"/>
              <a:gd name="T4" fmla="*/ 113406116 w 295"/>
              <a:gd name="T5" fmla="*/ 143649700 h 112"/>
              <a:gd name="T6" fmla="*/ 158768880 w 295"/>
              <a:gd name="T7" fmla="*/ 148690013 h 112"/>
              <a:gd name="T8" fmla="*/ 206652592 w 295"/>
              <a:gd name="T9" fmla="*/ 161290000 h 112"/>
              <a:gd name="T10" fmla="*/ 252015356 w 295"/>
              <a:gd name="T11" fmla="*/ 176410938 h 112"/>
              <a:gd name="T12" fmla="*/ 297378120 w 295"/>
              <a:gd name="T13" fmla="*/ 194052825 h 112"/>
              <a:gd name="T14" fmla="*/ 340219937 w 295"/>
              <a:gd name="T15" fmla="*/ 214214075 h 112"/>
              <a:gd name="T16" fmla="*/ 372982727 w 295"/>
              <a:gd name="T17" fmla="*/ 196572188 h 112"/>
              <a:gd name="T18" fmla="*/ 410784236 w 295"/>
              <a:gd name="T19" fmla="*/ 143649700 h 112"/>
              <a:gd name="T20" fmla="*/ 453627641 w 295"/>
              <a:gd name="T21" fmla="*/ 103327200 h 112"/>
              <a:gd name="T22" fmla="*/ 501509765 w 295"/>
              <a:gd name="T23" fmla="*/ 70564375 h 112"/>
              <a:gd name="T24" fmla="*/ 551912836 w 295"/>
              <a:gd name="T25" fmla="*/ 47883763 h 112"/>
              <a:gd name="T26" fmla="*/ 607356214 w 295"/>
              <a:gd name="T27" fmla="*/ 25201563 h 112"/>
              <a:gd name="T28" fmla="*/ 660280233 w 295"/>
              <a:gd name="T29" fmla="*/ 12601575 h 112"/>
              <a:gd name="T30" fmla="*/ 715723611 w 295"/>
              <a:gd name="T31" fmla="*/ 2520950 h 112"/>
              <a:gd name="T32" fmla="*/ 715723611 w 295"/>
              <a:gd name="T33" fmla="*/ 7561263 h 112"/>
              <a:gd name="T34" fmla="*/ 670360847 w 295"/>
              <a:gd name="T35" fmla="*/ 32762825 h 112"/>
              <a:gd name="T36" fmla="*/ 624998083 w 295"/>
              <a:gd name="T37" fmla="*/ 55443438 h 112"/>
              <a:gd name="T38" fmla="*/ 577114371 w 295"/>
              <a:gd name="T39" fmla="*/ 83165950 h 112"/>
              <a:gd name="T40" fmla="*/ 534272555 w 295"/>
              <a:gd name="T41" fmla="*/ 115927188 h 112"/>
              <a:gd name="T42" fmla="*/ 491429150 w 295"/>
              <a:gd name="T43" fmla="*/ 151209375 h 112"/>
              <a:gd name="T44" fmla="*/ 458667948 w 295"/>
              <a:gd name="T45" fmla="*/ 191531875 h 112"/>
              <a:gd name="T46" fmla="*/ 428426105 w 295"/>
              <a:gd name="T47" fmla="*/ 236894688 h 112"/>
              <a:gd name="T48" fmla="*/ 408264877 w 295"/>
              <a:gd name="T49" fmla="*/ 269657513 h 112"/>
              <a:gd name="T50" fmla="*/ 393143955 w 295"/>
              <a:gd name="T51" fmla="*/ 279738138 h 112"/>
              <a:gd name="T52" fmla="*/ 370461779 w 295"/>
              <a:gd name="T53" fmla="*/ 269657513 h 112"/>
              <a:gd name="T54" fmla="*/ 350300551 w 295"/>
              <a:gd name="T55" fmla="*/ 259576888 h 112"/>
              <a:gd name="T56" fmla="*/ 322579656 w 295"/>
              <a:gd name="T57" fmla="*/ 252015625 h 112"/>
              <a:gd name="T58" fmla="*/ 279736251 w 295"/>
              <a:gd name="T59" fmla="*/ 234375325 h 112"/>
              <a:gd name="T60" fmla="*/ 236894435 w 295"/>
              <a:gd name="T61" fmla="*/ 211693125 h 112"/>
              <a:gd name="T62" fmla="*/ 189010723 w 295"/>
              <a:gd name="T63" fmla="*/ 191531875 h 112"/>
              <a:gd name="T64" fmla="*/ 141128599 w 295"/>
              <a:gd name="T65" fmla="*/ 173891575 h 112"/>
              <a:gd name="T66" fmla="*/ 93244888 w 295"/>
              <a:gd name="T67" fmla="*/ 161290000 h 112"/>
              <a:gd name="T68" fmla="*/ 50403071 w 295"/>
              <a:gd name="T69" fmla="*/ 156249688 h 112"/>
              <a:gd name="T70" fmla="*/ 15120921 w 295"/>
              <a:gd name="T71" fmla="*/ 158770638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3" name="Group 9">
            <a:extLst>
              <a:ext uri="{FF2B5EF4-FFF2-40B4-BE49-F238E27FC236}">
                <a16:creationId xmlns:a16="http://schemas.microsoft.com/office/drawing/2014/main" id="{2A02A4D8-8696-5BAD-04CF-56FBBDE8920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85163" y="5516563"/>
            <a:ext cx="858837" cy="1196975"/>
            <a:chOff x="1685" y="1023"/>
            <a:chExt cx="506" cy="927"/>
          </a:xfrm>
        </p:grpSpPr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3F966102-5620-EBA2-3A83-51F6E9DA14C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33" y="1329"/>
              <a:ext cx="76" cy="621"/>
            </a:xfrm>
            <a:custGeom>
              <a:avLst/>
              <a:gdLst>
                <a:gd name="T0" fmla="*/ 0 w 76"/>
                <a:gd name="T1" fmla="*/ 54 h 621"/>
                <a:gd name="T2" fmla="*/ 11 w 76"/>
                <a:gd name="T3" fmla="*/ 269 h 621"/>
                <a:gd name="T4" fmla="*/ 22 w 76"/>
                <a:gd name="T5" fmla="*/ 442 h 621"/>
                <a:gd name="T6" fmla="*/ 30 w 76"/>
                <a:gd name="T7" fmla="*/ 570 h 621"/>
                <a:gd name="T8" fmla="*/ 28 w 76"/>
                <a:gd name="T9" fmla="*/ 620 h 621"/>
                <a:gd name="T10" fmla="*/ 44 w 76"/>
                <a:gd name="T11" fmla="*/ 620 h 621"/>
                <a:gd name="T12" fmla="*/ 49 w 76"/>
                <a:gd name="T13" fmla="*/ 546 h 621"/>
                <a:gd name="T14" fmla="*/ 52 w 76"/>
                <a:gd name="T15" fmla="*/ 434 h 621"/>
                <a:gd name="T16" fmla="*/ 58 w 76"/>
                <a:gd name="T17" fmla="*/ 329 h 621"/>
                <a:gd name="T18" fmla="*/ 61 w 76"/>
                <a:gd name="T19" fmla="*/ 250 h 621"/>
                <a:gd name="T20" fmla="*/ 67 w 76"/>
                <a:gd name="T21" fmla="*/ 135 h 621"/>
                <a:gd name="T22" fmla="*/ 75 w 76"/>
                <a:gd name="T23" fmla="*/ 36 h 621"/>
                <a:gd name="T24" fmla="*/ 70 w 76"/>
                <a:gd name="T25" fmla="*/ 11 h 621"/>
                <a:gd name="T26" fmla="*/ 62 w 76"/>
                <a:gd name="T27" fmla="*/ 0 h 621"/>
                <a:gd name="T28" fmla="*/ 53 w 76"/>
                <a:gd name="T29" fmla="*/ 121 h 621"/>
                <a:gd name="T30" fmla="*/ 45 w 76"/>
                <a:gd name="T31" fmla="*/ 224 h 621"/>
                <a:gd name="T32" fmla="*/ 43 w 76"/>
                <a:gd name="T33" fmla="*/ 305 h 621"/>
                <a:gd name="T34" fmla="*/ 40 w 76"/>
                <a:gd name="T35" fmla="*/ 390 h 621"/>
                <a:gd name="T36" fmla="*/ 34 w 76"/>
                <a:gd name="T37" fmla="*/ 475 h 621"/>
                <a:gd name="T38" fmla="*/ 25 w 76"/>
                <a:gd name="T39" fmla="*/ 327 h 621"/>
                <a:gd name="T40" fmla="*/ 15 w 76"/>
                <a:gd name="T41" fmla="*/ 187 h 621"/>
                <a:gd name="T42" fmla="*/ 0 w 76"/>
                <a:gd name="T43" fmla="*/ 54 h 6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6" h="621">
                  <a:moveTo>
                    <a:pt x="0" y="54"/>
                  </a:moveTo>
                  <a:lnTo>
                    <a:pt x="11" y="269"/>
                  </a:lnTo>
                  <a:lnTo>
                    <a:pt x="22" y="442"/>
                  </a:lnTo>
                  <a:lnTo>
                    <a:pt x="30" y="570"/>
                  </a:lnTo>
                  <a:lnTo>
                    <a:pt x="28" y="620"/>
                  </a:lnTo>
                  <a:lnTo>
                    <a:pt x="44" y="620"/>
                  </a:lnTo>
                  <a:lnTo>
                    <a:pt x="49" y="546"/>
                  </a:lnTo>
                  <a:lnTo>
                    <a:pt x="52" y="434"/>
                  </a:lnTo>
                  <a:lnTo>
                    <a:pt x="58" y="329"/>
                  </a:lnTo>
                  <a:lnTo>
                    <a:pt x="61" y="250"/>
                  </a:lnTo>
                  <a:lnTo>
                    <a:pt x="67" y="135"/>
                  </a:lnTo>
                  <a:lnTo>
                    <a:pt x="75" y="36"/>
                  </a:lnTo>
                  <a:lnTo>
                    <a:pt x="70" y="11"/>
                  </a:lnTo>
                  <a:lnTo>
                    <a:pt x="62" y="0"/>
                  </a:lnTo>
                  <a:lnTo>
                    <a:pt x="53" y="121"/>
                  </a:lnTo>
                  <a:lnTo>
                    <a:pt x="45" y="224"/>
                  </a:lnTo>
                  <a:lnTo>
                    <a:pt x="43" y="305"/>
                  </a:lnTo>
                  <a:lnTo>
                    <a:pt x="40" y="390"/>
                  </a:lnTo>
                  <a:lnTo>
                    <a:pt x="34" y="475"/>
                  </a:lnTo>
                  <a:lnTo>
                    <a:pt x="25" y="327"/>
                  </a:lnTo>
                  <a:lnTo>
                    <a:pt x="15" y="187"/>
                  </a:lnTo>
                  <a:lnTo>
                    <a:pt x="0" y="54"/>
                  </a:lnTo>
                </a:path>
              </a:pathLst>
            </a:custGeom>
            <a:solidFill>
              <a:srgbClr val="3C002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DAAA0527-43D9-FFBB-4D46-75FC9499DCF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790" y="1583"/>
              <a:ext cx="120" cy="349"/>
            </a:xfrm>
            <a:custGeom>
              <a:avLst/>
              <a:gdLst>
                <a:gd name="T0" fmla="*/ 0 w 120"/>
                <a:gd name="T1" fmla="*/ 161 h 349"/>
                <a:gd name="T2" fmla="*/ 10 w 120"/>
                <a:gd name="T3" fmla="*/ 232 h 349"/>
                <a:gd name="T4" fmla="*/ 20 w 120"/>
                <a:gd name="T5" fmla="*/ 289 h 349"/>
                <a:gd name="T6" fmla="*/ 26 w 120"/>
                <a:gd name="T7" fmla="*/ 331 h 349"/>
                <a:gd name="T8" fmla="*/ 25 w 120"/>
                <a:gd name="T9" fmla="*/ 348 h 349"/>
                <a:gd name="T10" fmla="*/ 39 w 120"/>
                <a:gd name="T11" fmla="*/ 348 h 349"/>
                <a:gd name="T12" fmla="*/ 43 w 120"/>
                <a:gd name="T13" fmla="*/ 323 h 349"/>
                <a:gd name="T14" fmla="*/ 45 w 120"/>
                <a:gd name="T15" fmla="*/ 286 h 349"/>
                <a:gd name="T16" fmla="*/ 51 w 120"/>
                <a:gd name="T17" fmla="*/ 252 h 349"/>
                <a:gd name="T18" fmla="*/ 54 w 120"/>
                <a:gd name="T19" fmla="*/ 226 h 349"/>
                <a:gd name="T20" fmla="*/ 59 w 120"/>
                <a:gd name="T21" fmla="*/ 188 h 349"/>
                <a:gd name="T22" fmla="*/ 66 w 120"/>
                <a:gd name="T23" fmla="*/ 156 h 349"/>
                <a:gd name="T24" fmla="*/ 71 w 120"/>
                <a:gd name="T25" fmla="*/ 127 h 349"/>
                <a:gd name="T26" fmla="*/ 77 w 120"/>
                <a:gd name="T27" fmla="*/ 96 h 349"/>
                <a:gd name="T28" fmla="*/ 86 w 120"/>
                <a:gd name="T29" fmla="*/ 66 h 349"/>
                <a:gd name="T30" fmla="*/ 96 w 120"/>
                <a:gd name="T31" fmla="*/ 40 h 349"/>
                <a:gd name="T32" fmla="*/ 113 w 120"/>
                <a:gd name="T33" fmla="*/ 15 h 349"/>
                <a:gd name="T34" fmla="*/ 119 w 120"/>
                <a:gd name="T35" fmla="*/ 5 h 349"/>
                <a:gd name="T36" fmla="*/ 112 w 120"/>
                <a:gd name="T37" fmla="*/ 0 h 349"/>
                <a:gd name="T38" fmla="*/ 101 w 120"/>
                <a:gd name="T39" fmla="*/ 10 h 349"/>
                <a:gd name="T40" fmla="*/ 86 w 120"/>
                <a:gd name="T41" fmla="*/ 33 h 349"/>
                <a:gd name="T42" fmla="*/ 75 w 120"/>
                <a:gd name="T43" fmla="*/ 57 h 349"/>
                <a:gd name="T44" fmla="*/ 66 w 120"/>
                <a:gd name="T45" fmla="*/ 81 h 349"/>
                <a:gd name="T46" fmla="*/ 60 w 120"/>
                <a:gd name="T47" fmla="*/ 113 h 349"/>
                <a:gd name="T48" fmla="*/ 55 w 120"/>
                <a:gd name="T49" fmla="*/ 144 h 349"/>
                <a:gd name="T50" fmla="*/ 47 w 120"/>
                <a:gd name="T51" fmla="*/ 184 h 349"/>
                <a:gd name="T52" fmla="*/ 40 w 120"/>
                <a:gd name="T53" fmla="*/ 217 h 349"/>
                <a:gd name="T54" fmla="*/ 37 w 120"/>
                <a:gd name="T55" fmla="*/ 244 h 349"/>
                <a:gd name="T56" fmla="*/ 36 w 120"/>
                <a:gd name="T57" fmla="*/ 272 h 349"/>
                <a:gd name="T58" fmla="*/ 30 w 120"/>
                <a:gd name="T59" fmla="*/ 300 h 349"/>
                <a:gd name="T60" fmla="*/ 22 w 120"/>
                <a:gd name="T61" fmla="*/ 251 h 349"/>
                <a:gd name="T62" fmla="*/ 13 w 120"/>
                <a:gd name="T63" fmla="*/ 205 h 349"/>
                <a:gd name="T64" fmla="*/ 0 w 120"/>
                <a:gd name="T65" fmla="*/ 161 h 3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20" h="349">
                  <a:moveTo>
                    <a:pt x="0" y="161"/>
                  </a:moveTo>
                  <a:lnTo>
                    <a:pt x="10" y="232"/>
                  </a:lnTo>
                  <a:lnTo>
                    <a:pt x="20" y="289"/>
                  </a:lnTo>
                  <a:lnTo>
                    <a:pt x="26" y="331"/>
                  </a:lnTo>
                  <a:lnTo>
                    <a:pt x="25" y="348"/>
                  </a:lnTo>
                  <a:lnTo>
                    <a:pt x="39" y="348"/>
                  </a:lnTo>
                  <a:lnTo>
                    <a:pt x="43" y="323"/>
                  </a:lnTo>
                  <a:lnTo>
                    <a:pt x="45" y="286"/>
                  </a:lnTo>
                  <a:lnTo>
                    <a:pt x="51" y="252"/>
                  </a:lnTo>
                  <a:lnTo>
                    <a:pt x="54" y="226"/>
                  </a:lnTo>
                  <a:lnTo>
                    <a:pt x="59" y="188"/>
                  </a:lnTo>
                  <a:lnTo>
                    <a:pt x="66" y="156"/>
                  </a:lnTo>
                  <a:lnTo>
                    <a:pt x="71" y="127"/>
                  </a:lnTo>
                  <a:lnTo>
                    <a:pt x="77" y="96"/>
                  </a:lnTo>
                  <a:lnTo>
                    <a:pt x="86" y="66"/>
                  </a:lnTo>
                  <a:lnTo>
                    <a:pt x="96" y="40"/>
                  </a:lnTo>
                  <a:lnTo>
                    <a:pt x="113" y="15"/>
                  </a:lnTo>
                  <a:lnTo>
                    <a:pt x="119" y="5"/>
                  </a:lnTo>
                  <a:lnTo>
                    <a:pt x="112" y="0"/>
                  </a:lnTo>
                  <a:lnTo>
                    <a:pt x="101" y="10"/>
                  </a:lnTo>
                  <a:lnTo>
                    <a:pt x="86" y="33"/>
                  </a:lnTo>
                  <a:lnTo>
                    <a:pt x="75" y="57"/>
                  </a:lnTo>
                  <a:lnTo>
                    <a:pt x="66" y="81"/>
                  </a:lnTo>
                  <a:lnTo>
                    <a:pt x="60" y="113"/>
                  </a:lnTo>
                  <a:lnTo>
                    <a:pt x="55" y="144"/>
                  </a:lnTo>
                  <a:lnTo>
                    <a:pt x="47" y="184"/>
                  </a:lnTo>
                  <a:lnTo>
                    <a:pt x="40" y="217"/>
                  </a:lnTo>
                  <a:lnTo>
                    <a:pt x="37" y="244"/>
                  </a:lnTo>
                  <a:lnTo>
                    <a:pt x="36" y="272"/>
                  </a:lnTo>
                  <a:lnTo>
                    <a:pt x="30" y="300"/>
                  </a:lnTo>
                  <a:lnTo>
                    <a:pt x="22" y="251"/>
                  </a:lnTo>
                  <a:lnTo>
                    <a:pt x="13" y="205"/>
                  </a:lnTo>
                  <a:lnTo>
                    <a:pt x="0" y="161"/>
                  </a:lnTo>
                </a:path>
              </a:pathLst>
            </a:custGeom>
            <a:solidFill>
              <a:srgbClr val="3C002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20BACD64-1DC0-EA94-C1D5-DFDF01709FD8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85" y="1239"/>
              <a:ext cx="266" cy="391"/>
            </a:xfrm>
            <a:custGeom>
              <a:avLst/>
              <a:gdLst>
                <a:gd name="T0" fmla="*/ 107 w 266"/>
                <a:gd name="T1" fmla="*/ 123 h 391"/>
                <a:gd name="T2" fmla="*/ 116 w 266"/>
                <a:gd name="T3" fmla="*/ 135 h 391"/>
                <a:gd name="T4" fmla="*/ 163 w 266"/>
                <a:gd name="T5" fmla="*/ 114 h 391"/>
                <a:gd name="T6" fmla="*/ 211 w 266"/>
                <a:gd name="T7" fmla="*/ 81 h 391"/>
                <a:gd name="T8" fmla="*/ 233 w 266"/>
                <a:gd name="T9" fmla="*/ 46 h 391"/>
                <a:gd name="T10" fmla="*/ 220 w 266"/>
                <a:gd name="T11" fmla="*/ 76 h 391"/>
                <a:gd name="T12" fmla="*/ 183 w 266"/>
                <a:gd name="T13" fmla="*/ 109 h 391"/>
                <a:gd name="T14" fmla="*/ 142 w 266"/>
                <a:gd name="T15" fmla="*/ 138 h 391"/>
                <a:gd name="T16" fmla="*/ 102 w 266"/>
                <a:gd name="T17" fmla="*/ 159 h 391"/>
                <a:gd name="T18" fmla="*/ 119 w 266"/>
                <a:gd name="T19" fmla="*/ 178 h 391"/>
                <a:gd name="T20" fmla="*/ 155 w 266"/>
                <a:gd name="T21" fmla="*/ 180 h 391"/>
                <a:gd name="T22" fmla="*/ 202 w 266"/>
                <a:gd name="T23" fmla="*/ 187 h 391"/>
                <a:gd name="T24" fmla="*/ 239 w 266"/>
                <a:gd name="T25" fmla="*/ 204 h 391"/>
                <a:gd name="T26" fmla="*/ 251 w 266"/>
                <a:gd name="T27" fmla="*/ 215 h 391"/>
                <a:gd name="T28" fmla="*/ 213 w 266"/>
                <a:gd name="T29" fmla="*/ 204 h 391"/>
                <a:gd name="T30" fmla="*/ 162 w 266"/>
                <a:gd name="T31" fmla="*/ 198 h 391"/>
                <a:gd name="T32" fmla="*/ 114 w 266"/>
                <a:gd name="T33" fmla="*/ 195 h 391"/>
                <a:gd name="T34" fmla="*/ 88 w 266"/>
                <a:gd name="T35" fmla="*/ 203 h 391"/>
                <a:gd name="T36" fmla="*/ 93 w 266"/>
                <a:gd name="T37" fmla="*/ 248 h 391"/>
                <a:gd name="T38" fmla="*/ 93 w 266"/>
                <a:gd name="T39" fmla="*/ 307 h 391"/>
                <a:gd name="T40" fmla="*/ 77 w 266"/>
                <a:gd name="T41" fmla="*/ 354 h 391"/>
                <a:gd name="T42" fmla="*/ 46 w 266"/>
                <a:gd name="T43" fmla="*/ 390 h 391"/>
                <a:gd name="T44" fmla="*/ 50 w 266"/>
                <a:gd name="T45" fmla="*/ 346 h 391"/>
                <a:gd name="T46" fmla="*/ 61 w 266"/>
                <a:gd name="T47" fmla="*/ 299 h 391"/>
                <a:gd name="T48" fmla="*/ 67 w 266"/>
                <a:gd name="T49" fmla="*/ 238 h 391"/>
                <a:gd name="T50" fmla="*/ 64 w 266"/>
                <a:gd name="T51" fmla="*/ 198 h 391"/>
                <a:gd name="T52" fmla="*/ 48 w 266"/>
                <a:gd name="T53" fmla="*/ 221 h 391"/>
                <a:gd name="T54" fmla="*/ 39 w 266"/>
                <a:gd name="T55" fmla="*/ 273 h 391"/>
                <a:gd name="T56" fmla="*/ 32 w 266"/>
                <a:gd name="T57" fmla="*/ 325 h 391"/>
                <a:gd name="T58" fmla="*/ 10 w 266"/>
                <a:gd name="T59" fmla="*/ 364 h 391"/>
                <a:gd name="T60" fmla="*/ 2 w 266"/>
                <a:gd name="T61" fmla="*/ 364 h 391"/>
                <a:gd name="T62" fmla="*/ 2 w 266"/>
                <a:gd name="T63" fmla="*/ 324 h 391"/>
                <a:gd name="T64" fmla="*/ 17 w 266"/>
                <a:gd name="T65" fmla="*/ 287 h 391"/>
                <a:gd name="T66" fmla="*/ 34 w 266"/>
                <a:gd name="T67" fmla="*/ 239 h 391"/>
                <a:gd name="T68" fmla="*/ 42 w 266"/>
                <a:gd name="T69" fmla="*/ 204 h 391"/>
                <a:gd name="T70" fmla="*/ 26 w 266"/>
                <a:gd name="T71" fmla="*/ 182 h 391"/>
                <a:gd name="T72" fmla="*/ 2 w 266"/>
                <a:gd name="T73" fmla="*/ 184 h 391"/>
                <a:gd name="T74" fmla="*/ 2 w 266"/>
                <a:gd name="T75" fmla="*/ 184 h 391"/>
                <a:gd name="T76" fmla="*/ 2 w 266"/>
                <a:gd name="T77" fmla="*/ 184 h 391"/>
                <a:gd name="T78" fmla="*/ 2 w 266"/>
                <a:gd name="T79" fmla="*/ 184 h 391"/>
                <a:gd name="T80" fmla="*/ 2 w 266"/>
                <a:gd name="T81" fmla="*/ 184 h 391"/>
                <a:gd name="T82" fmla="*/ 2 w 266"/>
                <a:gd name="T83" fmla="*/ 184 h 391"/>
                <a:gd name="T84" fmla="*/ 13 w 266"/>
                <a:gd name="T85" fmla="*/ 161 h 391"/>
                <a:gd name="T86" fmla="*/ 13 w 266"/>
                <a:gd name="T87" fmla="*/ 138 h 391"/>
                <a:gd name="T88" fmla="*/ 2 w 266"/>
                <a:gd name="T89" fmla="*/ 105 h 391"/>
                <a:gd name="T90" fmla="*/ 2 w 266"/>
                <a:gd name="T91" fmla="*/ 105 h 391"/>
                <a:gd name="T92" fmla="*/ 2 w 266"/>
                <a:gd name="T93" fmla="*/ 105 h 391"/>
                <a:gd name="T94" fmla="*/ 2 w 266"/>
                <a:gd name="T95" fmla="*/ 105 h 391"/>
                <a:gd name="T96" fmla="*/ 24 w 266"/>
                <a:gd name="T97" fmla="*/ 122 h 391"/>
                <a:gd name="T98" fmla="*/ 53 w 266"/>
                <a:gd name="T99" fmla="*/ 157 h 391"/>
                <a:gd name="T100" fmla="*/ 55 w 266"/>
                <a:gd name="T101" fmla="*/ 130 h 391"/>
                <a:gd name="T102" fmla="*/ 24 w 266"/>
                <a:gd name="T103" fmla="*/ 91 h 391"/>
                <a:gd name="T104" fmla="*/ 2 w 266"/>
                <a:gd name="T105" fmla="*/ 65 h 391"/>
                <a:gd name="T106" fmla="*/ 2 w 266"/>
                <a:gd name="T107" fmla="*/ 65 h 391"/>
                <a:gd name="T108" fmla="*/ 2 w 266"/>
                <a:gd name="T109" fmla="*/ 48 h 391"/>
                <a:gd name="T110" fmla="*/ 30 w 266"/>
                <a:gd name="T111" fmla="*/ 87 h 391"/>
                <a:gd name="T112" fmla="*/ 61 w 266"/>
                <a:gd name="T113" fmla="*/ 138 h 391"/>
                <a:gd name="T114" fmla="*/ 80 w 266"/>
                <a:gd name="T115" fmla="*/ 127 h 391"/>
                <a:gd name="T116" fmla="*/ 106 w 266"/>
                <a:gd name="T117" fmla="*/ 87 h 391"/>
                <a:gd name="T118" fmla="*/ 139 w 266"/>
                <a:gd name="T119" fmla="*/ 39 h 391"/>
                <a:gd name="T120" fmla="*/ 165 w 266"/>
                <a:gd name="T121" fmla="*/ 6 h 391"/>
                <a:gd name="T122" fmla="*/ 163 w 266"/>
                <a:gd name="T123" fmla="*/ 29 h 391"/>
                <a:gd name="T124" fmla="*/ 137 w 266"/>
                <a:gd name="T125" fmla="*/ 76 h 3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66" h="391">
                  <a:moveTo>
                    <a:pt x="124" y="95"/>
                  </a:moveTo>
                  <a:lnTo>
                    <a:pt x="119" y="101"/>
                  </a:lnTo>
                  <a:lnTo>
                    <a:pt x="115" y="108"/>
                  </a:lnTo>
                  <a:lnTo>
                    <a:pt x="111" y="115"/>
                  </a:lnTo>
                  <a:lnTo>
                    <a:pt x="107" y="123"/>
                  </a:lnTo>
                  <a:lnTo>
                    <a:pt x="104" y="129"/>
                  </a:lnTo>
                  <a:lnTo>
                    <a:pt x="102" y="136"/>
                  </a:lnTo>
                  <a:lnTo>
                    <a:pt x="100" y="142"/>
                  </a:lnTo>
                  <a:lnTo>
                    <a:pt x="107" y="138"/>
                  </a:lnTo>
                  <a:lnTo>
                    <a:pt x="116" y="135"/>
                  </a:lnTo>
                  <a:lnTo>
                    <a:pt x="125" y="131"/>
                  </a:lnTo>
                  <a:lnTo>
                    <a:pt x="134" y="127"/>
                  </a:lnTo>
                  <a:lnTo>
                    <a:pt x="144" y="124"/>
                  </a:lnTo>
                  <a:lnTo>
                    <a:pt x="154" y="119"/>
                  </a:lnTo>
                  <a:lnTo>
                    <a:pt x="163" y="114"/>
                  </a:lnTo>
                  <a:lnTo>
                    <a:pt x="175" y="107"/>
                  </a:lnTo>
                  <a:lnTo>
                    <a:pt x="184" y="101"/>
                  </a:lnTo>
                  <a:lnTo>
                    <a:pt x="195" y="93"/>
                  </a:lnTo>
                  <a:lnTo>
                    <a:pt x="203" y="89"/>
                  </a:lnTo>
                  <a:lnTo>
                    <a:pt x="211" y="81"/>
                  </a:lnTo>
                  <a:lnTo>
                    <a:pt x="218" y="75"/>
                  </a:lnTo>
                  <a:lnTo>
                    <a:pt x="224" y="66"/>
                  </a:lnTo>
                  <a:lnTo>
                    <a:pt x="227" y="59"/>
                  </a:lnTo>
                  <a:lnTo>
                    <a:pt x="230" y="51"/>
                  </a:lnTo>
                  <a:lnTo>
                    <a:pt x="233" y="46"/>
                  </a:lnTo>
                  <a:lnTo>
                    <a:pt x="233" y="52"/>
                  </a:lnTo>
                  <a:lnTo>
                    <a:pt x="233" y="56"/>
                  </a:lnTo>
                  <a:lnTo>
                    <a:pt x="231" y="61"/>
                  </a:lnTo>
                  <a:lnTo>
                    <a:pt x="227" y="67"/>
                  </a:lnTo>
                  <a:lnTo>
                    <a:pt x="220" y="76"/>
                  </a:lnTo>
                  <a:lnTo>
                    <a:pt x="217" y="83"/>
                  </a:lnTo>
                  <a:lnTo>
                    <a:pt x="210" y="88"/>
                  </a:lnTo>
                  <a:lnTo>
                    <a:pt x="202" y="94"/>
                  </a:lnTo>
                  <a:lnTo>
                    <a:pt x="192" y="101"/>
                  </a:lnTo>
                  <a:lnTo>
                    <a:pt x="183" y="109"/>
                  </a:lnTo>
                  <a:lnTo>
                    <a:pt x="173" y="116"/>
                  </a:lnTo>
                  <a:lnTo>
                    <a:pt x="167" y="122"/>
                  </a:lnTo>
                  <a:lnTo>
                    <a:pt x="159" y="129"/>
                  </a:lnTo>
                  <a:lnTo>
                    <a:pt x="151" y="133"/>
                  </a:lnTo>
                  <a:lnTo>
                    <a:pt x="142" y="138"/>
                  </a:lnTo>
                  <a:lnTo>
                    <a:pt x="133" y="143"/>
                  </a:lnTo>
                  <a:lnTo>
                    <a:pt x="125" y="148"/>
                  </a:lnTo>
                  <a:lnTo>
                    <a:pt x="118" y="152"/>
                  </a:lnTo>
                  <a:lnTo>
                    <a:pt x="109" y="156"/>
                  </a:lnTo>
                  <a:lnTo>
                    <a:pt x="102" y="159"/>
                  </a:lnTo>
                  <a:lnTo>
                    <a:pt x="100" y="161"/>
                  </a:lnTo>
                  <a:lnTo>
                    <a:pt x="102" y="165"/>
                  </a:lnTo>
                  <a:lnTo>
                    <a:pt x="106" y="170"/>
                  </a:lnTo>
                  <a:lnTo>
                    <a:pt x="110" y="176"/>
                  </a:lnTo>
                  <a:lnTo>
                    <a:pt x="119" y="178"/>
                  </a:lnTo>
                  <a:lnTo>
                    <a:pt x="125" y="178"/>
                  </a:lnTo>
                  <a:lnTo>
                    <a:pt x="135" y="180"/>
                  </a:lnTo>
                  <a:lnTo>
                    <a:pt x="144" y="180"/>
                  </a:lnTo>
                  <a:lnTo>
                    <a:pt x="155" y="180"/>
                  </a:lnTo>
                  <a:lnTo>
                    <a:pt x="165" y="182"/>
                  </a:lnTo>
                  <a:lnTo>
                    <a:pt x="175" y="182"/>
                  </a:lnTo>
                  <a:lnTo>
                    <a:pt x="185" y="184"/>
                  </a:lnTo>
                  <a:lnTo>
                    <a:pt x="193" y="185"/>
                  </a:lnTo>
                  <a:lnTo>
                    <a:pt x="202" y="187"/>
                  </a:lnTo>
                  <a:lnTo>
                    <a:pt x="208" y="189"/>
                  </a:lnTo>
                  <a:lnTo>
                    <a:pt x="215" y="193"/>
                  </a:lnTo>
                  <a:lnTo>
                    <a:pt x="221" y="196"/>
                  </a:lnTo>
                  <a:lnTo>
                    <a:pt x="229" y="200"/>
                  </a:lnTo>
                  <a:lnTo>
                    <a:pt x="239" y="204"/>
                  </a:lnTo>
                  <a:lnTo>
                    <a:pt x="249" y="208"/>
                  </a:lnTo>
                  <a:lnTo>
                    <a:pt x="256" y="211"/>
                  </a:lnTo>
                  <a:lnTo>
                    <a:pt x="265" y="214"/>
                  </a:lnTo>
                  <a:lnTo>
                    <a:pt x="258" y="215"/>
                  </a:lnTo>
                  <a:lnTo>
                    <a:pt x="251" y="215"/>
                  </a:lnTo>
                  <a:lnTo>
                    <a:pt x="244" y="213"/>
                  </a:lnTo>
                  <a:lnTo>
                    <a:pt x="236" y="211"/>
                  </a:lnTo>
                  <a:lnTo>
                    <a:pt x="226" y="207"/>
                  </a:lnTo>
                  <a:lnTo>
                    <a:pt x="219" y="206"/>
                  </a:lnTo>
                  <a:lnTo>
                    <a:pt x="213" y="204"/>
                  </a:lnTo>
                  <a:lnTo>
                    <a:pt x="204" y="202"/>
                  </a:lnTo>
                  <a:lnTo>
                    <a:pt x="195" y="201"/>
                  </a:lnTo>
                  <a:lnTo>
                    <a:pt x="184" y="200"/>
                  </a:lnTo>
                  <a:lnTo>
                    <a:pt x="173" y="199"/>
                  </a:lnTo>
                  <a:lnTo>
                    <a:pt x="162" y="198"/>
                  </a:lnTo>
                  <a:lnTo>
                    <a:pt x="152" y="198"/>
                  </a:lnTo>
                  <a:lnTo>
                    <a:pt x="142" y="198"/>
                  </a:lnTo>
                  <a:lnTo>
                    <a:pt x="134" y="197"/>
                  </a:lnTo>
                  <a:lnTo>
                    <a:pt x="124" y="197"/>
                  </a:lnTo>
                  <a:lnTo>
                    <a:pt x="114" y="195"/>
                  </a:lnTo>
                  <a:lnTo>
                    <a:pt x="102" y="192"/>
                  </a:lnTo>
                  <a:lnTo>
                    <a:pt x="92" y="189"/>
                  </a:lnTo>
                  <a:lnTo>
                    <a:pt x="80" y="188"/>
                  </a:lnTo>
                  <a:lnTo>
                    <a:pt x="84" y="195"/>
                  </a:lnTo>
                  <a:lnTo>
                    <a:pt x="88" y="203"/>
                  </a:lnTo>
                  <a:lnTo>
                    <a:pt x="93" y="215"/>
                  </a:lnTo>
                  <a:lnTo>
                    <a:pt x="94" y="223"/>
                  </a:lnTo>
                  <a:lnTo>
                    <a:pt x="95" y="233"/>
                  </a:lnTo>
                  <a:lnTo>
                    <a:pt x="94" y="241"/>
                  </a:lnTo>
                  <a:lnTo>
                    <a:pt x="93" y="248"/>
                  </a:lnTo>
                  <a:lnTo>
                    <a:pt x="93" y="259"/>
                  </a:lnTo>
                  <a:lnTo>
                    <a:pt x="92" y="273"/>
                  </a:lnTo>
                  <a:lnTo>
                    <a:pt x="92" y="285"/>
                  </a:lnTo>
                  <a:lnTo>
                    <a:pt x="93" y="297"/>
                  </a:lnTo>
                  <a:lnTo>
                    <a:pt x="93" y="307"/>
                  </a:lnTo>
                  <a:lnTo>
                    <a:pt x="92" y="316"/>
                  </a:lnTo>
                  <a:lnTo>
                    <a:pt x="89" y="326"/>
                  </a:lnTo>
                  <a:lnTo>
                    <a:pt x="85" y="338"/>
                  </a:lnTo>
                  <a:lnTo>
                    <a:pt x="82" y="346"/>
                  </a:lnTo>
                  <a:lnTo>
                    <a:pt x="77" y="354"/>
                  </a:lnTo>
                  <a:lnTo>
                    <a:pt x="73" y="363"/>
                  </a:lnTo>
                  <a:lnTo>
                    <a:pt x="69" y="369"/>
                  </a:lnTo>
                  <a:lnTo>
                    <a:pt x="62" y="376"/>
                  </a:lnTo>
                  <a:lnTo>
                    <a:pt x="53" y="382"/>
                  </a:lnTo>
                  <a:lnTo>
                    <a:pt x="46" y="390"/>
                  </a:lnTo>
                  <a:lnTo>
                    <a:pt x="45" y="382"/>
                  </a:lnTo>
                  <a:lnTo>
                    <a:pt x="46" y="372"/>
                  </a:lnTo>
                  <a:lnTo>
                    <a:pt x="47" y="362"/>
                  </a:lnTo>
                  <a:lnTo>
                    <a:pt x="48" y="353"/>
                  </a:lnTo>
                  <a:lnTo>
                    <a:pt x="50" y="346"/>
                  </a:lnTo>
                  <a:lnTo>
                    <a:pt x="53" y="337"/>
                  </a:lnTo>
                  <a:lnTo>
                    <a:pt x="56" y="328"/>
                  </a:lnTo>
                  <a:lnTo>
                    <a:pt x="58" y="320"/>
                  </a:lnTo>
                  <a:lnTo>
                    <a:pt x="59" y="313"/>
                  </a:lnTo>
                  <a:lnTo>
                    <a:pt x="61" y="299"/>
                  </a:lnTo>
                  <a:lnTo>
                    <a:pt x="62" y="285"/>
                  </a:lnTo>
                  <a:lnTo>
                    <a:pt x="63" y="273"/>
                  </a:lnTo>
                  <a:lnTo>
                    <a:pt x="65" y="260"/>
                  </a:lnTo>
                  <a:lnTo>
                    <a:pt x="67" y="247"/>
                  </a:lnTo>
                  <a:lnTo>
                    <a:pt x="67" y="238"/>
                  </a:lnTo>
                  <a:lnTo>
                    <a:pt x="67" y="231"/>
                  </a:lnTo>
                  <a:lnTo>
                    <a:pt x="68" y="222"/>
                  </a:lnTo>
                  <a:lnTo>
                    <a:pt x="67" y="212"/>
                  </a:lnTo>
                  <a:lnTo>
                    <a:pt x="66" y="206"/>
                  </a:lnTo>
                  <a:lnTo>
                    <a:pt x="64" y="198"/>
                  </a:lnTo>
                  <a:lnTo>
                    <a:pt x="62" y="187"/>
                  </a:lnTo>
                  <a:lnTo>
                    <a:pt x="58" y="195"/>
                  </a:lnTo>
                  <a:lnTo>
                    <a:pt x="54" y="203"/>
                  </a:lnTo>
                  <a:lnTo>
                    <a:pt x="50" y="212"/>
                  </a:lnTo>
                  <a:lnTo>
                    <a:pt x="48" y="221"/>
                  </a:lnTo>
                  <a:lnTo>
                    <a:pt x="46" y="232"/>
                  </a:lnTo>
                  <a:lnTo>
                    <a:pt x="44" y="239"/>
                  </a:lnTo>
                  <a:lnTo>
                    <a:pt x="43" y="249"/>
                  </a:lnTo>
                  <a:lnTo>
                    <a:pt x="41" y="260"/>
                  </a:lnTo>
                  <a:lnTo>
                    <a:pt x="39" y="273"/>
                  </a:lnTo>
                  <a:lnTo>
                    <a:pt x="38" y="283"/>
                  </a:lnTo>
                  <a:lnTo>
                    <a:pt x="37" y="295"/>
                  </a:lnTo>
                  <a:lnTo>
                    <a:pt x="36" y="305"/>
                  </a:lnTo>
                  <a:lnTo>
                    <a:pt x="33" y="315"/>
                  </a:lnTo>
                  <a:lnTo>
                    <a:pt x="32" y="325"/>
                  </a:lnTo>
                  <a:lnTo>
                    <a:pt x="30" y="333"/>
                  </a:lnTo>
                  <a:lnTo>
                    <a:pt x="26" y="340"/>
                  </a:lnTo>
                  <a:lnTo>
                    <a:pt x="21" y="348"/>
                  </a:lnTo>
                  <a:lnTo>
                    <a:pt x="15" y="356"/>
                  </a:lnTo>
                  <a:lnTo>
                    <a:pt x="10" y="364"/>
                  </a:lnTo>
                  <a:lnTo>
                    <a:pt x="5" y="368"/>
                  </a:lnTo>
                  <a:lnTo>
                    <a:pt x="2" y="364"/>
                  </a:lnTo>
                  <a:lnTo>
                    <a:pt x="2" y="344"/>
                  </a:lnTo>
                  <a:lnTo>
                    <a:pt x="2" y="364"/>
                  </a:lnTo>
                  <a:lnTo>
                    <a:pt x="2" y="344"/>
                  </a:lnTo>
                  <a:lnTo>
                    <a:pt x="2" y="324"/>
                  </a:lnTo>
                  <a:lnTo>
                    <a:pt x="5" y="316"/>
                  </a:lnTo>
                  <a:lnTo>
                    <a:pt x="9" y="306"/>
                  </a:lnTo>
                  <a:lnTo>
                    <a:pt x="13" y="297"/>
                  </a:lnTo>
                  <a:lnTo>
                    <a:pt x="17" y="287"/>
                  </a:lnTo>
                  <a:lnTo>
                    <a:pt x="21" y="278"/>
                  </a:lnTo>
                  <a:lnTo>
                    <a:pt x="25" y="268"/>
                  </a:lnTo>
                  <a:lnTo>
                    <a:pt x="28" y="259"/>
                  </a:lnTo>
                  <a:lnTo>
                    <a:pt x="31" y="249"/>
                  </a:lnTo>
                  <a:lnTo>
                    <a:pt x="34" y="239"/>
                  </a:lnTo>
                  <a:lnTo>
                    <a:pt x="36" y="233"/>
                  </a:lnTo>
                  <a:lnTo>
                    <a:pt x="38" y="225"/>
                  </a:lnTo>
                  <a:lnTo>
                    <a:pt x="41" y="216"/>
                  </a:lnTo>
                  <a:lnTo>
                    <a:pt x="44" y="210"/>
                  </a:lnTo>
                  <a:lnTo>
                    <a:pt x="42" y="204"/>
                  </a:lnTo>
                  <a:lnTo>
                    <a:pt x="41" y="197"/>
                  </a:lnTo>
                  <a:lnTo>
                    <a:pt x="42" y="192"/>
                  </a:lnTo>
                  <a:lnTo>
                    <a:pt x="43" y="185"/>
                  </a:lnTo>
                  <a:lnTo>
                    <a:pt x="36" y="184"/>
                  </a:lnTo>
                  <a:lnTo>
                    <a:pt x="26" y="182"/>
                  </a:lnTo>
                  <a:lnTo>
                    <a:pt x="18" y="187"/>
                  </a:lnTo>
                  <a:lnTo>
                    <a:pt x="11" y="191"/>
                  </a:lnTo>
                  <a:lnTo>
                    <a:pt x="3" y="195"/>
                  </a:lnTo>
                  <a:lnTo>
                    <a:pt x="2" y="184"/>
                  </a:lnTo>
                  <a:lnTo>
                    <a:pt x="2" y="164"/>
                  </a:lnTo>
                  <a:lnTo>
                    <a:pt x="2" y="184"/>
                  </a:lnTo>
                  <a:lnTo>
                    <a:pt x="2" y="164"/>
                  </a:lnTo>
                  <a:lnTo>
                    <a:pt x="5" y="164"/>
                  </a:lnTo>
                  <a:lnTo>
                    <a:pt x="13" y="161"/>
                  </a:lnTo>
                  <a:lnTo>
                    <a:pt x="15" y="156"/>
                  </a:lnTo>
                  <a:lnTo>
                    <a:pt x="17" y="151"/>
                  </a:lnTo>
                  <a:lnTo>
                    <a:pt x="19" y="146"/>
                  </a:lnTo>
                  <a:lnTo>
                    <a:pt x="18" y="144"/>
                  </a:lnTo>
                  <a:lnTo>
                    <a:pt x="13" y="138"/>
                  </a:lnTo>
                  <a:lnTo>
                    <a:pt x="6" y="132"/>
                  </a:lnTo>
                  <a:lnTo>
                    <a:pt x="0" y="125"/>
                  </a:lnTo>
                  <a:lnTo>
                    <a:pt x="2" y="124"/>
                  </a:lnTo>
                  <a:lnTo>
                    <a:pt x="2" y="105"/>
                  </a:lnTo>
                  <a:lnTo>
                    <a:pt x="1" y="103"/>
                  </a:lnTo>
                  <a:lnTo>
                    <a:pt x="11" y="110"/>
                  </a:lnTo>
                  <a:lnTo>
                    <a:pt x="19" y="117"/>
                  </a:lnTo>
                  <a:lnTo>
                    <a:pt x="24" y="122"/>
                  </a:lnTo>
                  <a:lnTo>
                    <a:pt x="28" y="128"/>
                  </a:lnTo>
                  <a:lnTo>
                    <a:pt x="35" y="137"/>
                  </a:lnTo>
                  <a:lnTo>
                    <a:pt x="40" y="143"/>
                  </a:lnTo>
                  <a:lnTo>
                    <a:pt x="46" y="150"/>
                  </a:lnTo>
                  <a:lnTo>
                    <a:pt x="53" y="157"/>
                  </a:lnTo>
                  <a:lnTo>
                    <a:pt x="55" y="155"/>
                  </a:lnTo>
                  <a:lnTo>
                    <a:pt x="59" y="148"/>
                  </a:lnTo>
                  <a:lnTo>
                    <a:pt x="62" y="143"/>
                  </a:lnTo>
                  <a:lnTo>
                    <a:pt x="60" y="138"/>
                  </a:lnTo>
                  <a:lnTo>
                    <a:pt x="55" y="130"/>
                  </a:lnTo>
                  <a:lnTo>
                    <a:pt x="51" y="123"/>
                  </a:lnTo>
                  <a:lnTo>
                    <a:pt x="46" y="115"/>
                  </a:lnTo>
                  <a:lnTo>
                    <a:pt x="40" y="109"/>
                  </a:lnTo>
                  <a:lnTo>
                    <a:pt x="31" y="100"/>
                  </a:lnTo>
                  <a:lnTo>
                    <a:pt x="24" y="91"/>
                  </a:lnTo>
                  <a:lnTo>
                    <a:pt x="17" y="84"/>
                  </a:lnTo>
                  <a:lnTo>
                    <a:pt x="12" y="78"/>
                  </a:lnTo>
                  <a:lnTo>
                    <a:pt x="6" y="70"/>
                  </a:lnTo>
                  <a:lnTo>
                    <a:pt x="2" y="65"/>
                  </a:lnTo>
                  <a:lnTo>
                    <a:pt x="2" y="44"/>
                  </a:lnTo>
                  <a:lnTo>
                    <a:pt x="2" y="65"/>
                  </a:lnTo>
                  <a:lnTo>
                    <a:pt x="2" y="44"/>
                  </a:lnTo>
                  <a:lnTo>
                    <a:pt x="2" y="53"/>
                  </a:lnTo>
                  <a:lnTo>
                    <a:pt x="2" y="48"/>
                  </a:lnTo>
                  <a:lnTo>
                    <a:pt x="4" y="55"/>
                  </a:lnTo>
                  <a:lnTo>
                    <a:pt x="11" y="63"/>
                  </a:lnTo>
                  <a:lnTo>
                    <a:pt x="17" y="70"/>
                  </a:lnTo>
                  <a:lnTo>
                    <a:pt x="25" y="80"/>
                  </a:lnTo>
                  <a:lnTo>
                    <a:pt x="30" y="87"/>
                  </a:lnTo>
                  <a:lnTo>
                    <a:pt x="37" y="95"/>
                  </a:lnTo>
                  <a:lnTo>
                    <a:pt x="43" y="106"/>
                  </a:lnTo>
                  <a:lnTo>
                    <a:pt x="48" y="115"/>
                  </a:lnTo>
                  <a:lnTo>
                    <a:pt x="54" y="124"/>
                  </a:lnTo>
                  <a:lnTo>
                    <a:pt x="61" y="138"/>
                  </a:lnTo>
                  <a:lnTo>
                    <a:pt x="64" y="146"/>
                  </a:lnTo>
                  <a:lnTo>
                    <a:pt x="66" y="151"/>
                  </a:lnTo>
                  <a:lnTo>
                    <a:pt x="70" y="143"/>
                  </a:lnTo>
                  <a:lnTo>
                    <a:pt x="75" y="135"/>
                  </a:lnTo>
                  <a:lnTo>
                    <a:pt x="80" y="127"/>
                  </a:lnTo>
                  <a:lnTo>
                    <a:pt x="85" y="118"/>
                  </a:lnTo>
                  <a:lnTo>
                    <a:pt x="90" y="110"/>
                  </a:lnTo>
                  <a:lnTo>
                    <a:pt x="94" y="103"/>
                  </a:lnTo>
                  <a:lnTo>
                    <a:pt x="100" y="96"/>
                  </a:lnTo>
                  <a:lnTo>
                    <a:pt x="106" y="87"/>
                  </a:lnTo>
                  <a:lnTo>
                    <a:pt x="113" y="78"/>
                  </a:lnTo>
                  <a:lnTo>
                    <a:pt x="120" y="68"/>
                  </a:lnTo>
                  <a:lnTo>
                    <a:pt x="127" y="58"/>
                  </a:lnTo>
                  <a:lnTo>
                    <a:pt x="132" y="50"/>
                  </a:lnTo>
                  <a:lnTo>
                    <a:pt x="139" y="39"/>
                  </a:lnTo>
                  <a:lnTo>
                    <a:pt x="144" y="33"/>
                  </a:lnTo>
                  <a:lnTo>
                    <a:pt x="150" y="26"/>
                  </a:lnTo>
                  <a:lnTo>
                    <a:pt x="156" y="21"/>
                  </a:lnTo>
                  <a:lnTo>
                    <a:pt x="161" y="15"/>
                  </a:lnTo>
                  <a:lnTo>
                    <a:pt x="165" y="6"/>
                  </a:lnTo>
                  <a:lnTo>
                    <a:pt x="170" y="0"/>
                  </a:lnTo>
                  <a:lnTo>
                    <a:pt x="169" y="5"/>
                  </a:lnTo>
                  <a:lnTo>
                    <a:pt x="168" y="13"/>
                  </a:lnTo>
                  <a:lnTo>
                    <a:pt x="166" y="21"/>
                  </a:lnTo>
                  <a:lnTo>
                    <a:pt x="163" y="29"/>
                  </a:lnTo>
                  <a:lnTo>
                    <a:pt x="159" y="37"/>
                  </a:lnTo>
                  <a:lnTo>
                    <a:pt x="153" y="47"/>
                  </a:lnTo>
                  <a:lnTo>
                    <a:pt x="148" y="56"/>
                  </a:lnTo>
                  <a:lnTo>
                    <a:pt x="143" y="67"/>
                  </a:lnTo>
                  <a:lnTo>
                    <a:pt x="137" y="76"/>
                  </a:lnTo>
                  <a:lnTo>
                    <a:pt x="130" y="87"/>
                  </a:lnTo>
                  <a:lnTo>
                    <a:pt x="124" y="95"/>
                  </a:lnTo>
                </a:path>
              </a:pathLst>
            </a:custGeom>
            <a:solidFill>
              <a:srgbClr val="037C0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7" name="Group 13">
              <a:extLst>
                <a:ext uri="{FF2B5EF4-FFF2-40B4-BE49-F238E27FC236}">
                  <a16:creationId xmlns:a16="http://schemas.microsoft.com/office/drawing/2014/main" id="{ADBF0CB9-5020-1C27-709C-BC6D5574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7" y="1466"/>
              <a:ext cx="484" cy="368"/>
              <a:chOff x="1707" y="1466"/>
              <a:chExt cx="484" cy="368"/>
            </a:xfrm>
          </p:grpSpPr>
          <p:sp>
            <p:nvSpPr>
              <p:cNvPr id="1039" name="Freeform 14">
                <a:extLst>
                  <a:ext uri="{FF2B5EF4-FFF2-40B4-BE49-F238E27FC236}">
                    <a16:creationId xmlns:a16="http://schemas.microsoft.com/office/drawing/2014/main" id="{88EE38FC-21BD-61DF-A9DC-E900229A108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51" y="1466"/>
                <a:ext cx="440" cy="342"/>
              </a:xfrm>
              <a:custGeom>
                <a:avLst/>
                <a:gdLst>
                  <a:gd name="T0" fmla="*/ 167 w 440"/>
                  <a:gd name="T1" fmla="*/ 42 h 342"/>
                  <a:gd name="T2" fmla="*/ 202 w 440"/>
                  <a:gd name="T3" fmla="*/ 14 h 342"/>
                  <a:gd name="T4" fmla="*/ 245 w 440"/>
                  <a:gd name="T5" fmla="*/ 3 h 342"/>
                  <a:gd name="T6" fmla="*/ 292 w 440"/>
                  <a:gd name="T7" fmla="*/ 2 h 342"/>
                  <a:gd name="T8" fmla="*/ 304 w 440"/>
                  <a:gd name="T9" fmla="*/ 7 h 342"/>
                  <a:gd name="T10" fmla="*/ 272 w 440"/>
                  <a:gd name="T11" fmla="*/ 15 h 342"/>
                  <a:gd name="T12" fmla="*/ 236 w 440"/>
                  <a:gd name="T13" fmla="*/ 26 h 342"/>
                  <a:gd name="T14" fmla="*/ 195 w 440"/>
                  <a:gd name="T15" fmla="*/ 55 h 342"/>
                  <a:gd name="T16" fmla="*/ 191 w 440"/>
                  <a:gd name="T17" fmla="*/ 94 h 342"/>
                  <a:gd name="T18" fmla="*/ 252 w 440"/>
                  <a:gd name="T19" fmla="*/ 70 h 342"/>
                  <a:gd name="T20" fmla="*/ 301 w 440"/>
                  <a:gd name="T21" fmla="*/ 67 h 342"/>
                  <a:gd name="T22" fmla="*/ 354 w 440"/>
                  <a:gd name="T23" fmla="*/ 72 h 342"/>
                  <a:gd name="T24" fmla="*/ 416 w 440"/>
                  <a:gd name="T25" fmla="*/ 79 h 342"/>
                  <a:gd name="T26" fmla="*/ 417 w 440"/>
                  <a:gd name="T27" fmla="*/ 80 h 342"/>
                  <a:gd name="T28" fmla="*/ 357 w 440"/>
                  <a:gd name="T29" fmla="*/ 83 h 342"/>
                  <a:gd name="T30" fmla="*/ 302 w 440"/>
                  <a:gd name="T31" fmla="*/ 84 h 342"/>
                  <a:gd name="T32" fmla="*/ 254 w 440"/>
                  <a:gd name="T33" fmla="*/ 90 h 342"/>
                  <a:gd name="T34" fmla="*/ 200 w 440"/>
                  <a:gd name="T35" fmla="*/ 103 h 342"/>
                  <a:gd name="T36" fmla="*/ 222 w 440"/>
                  <a:gd name="T37" fmla="*/ 123 h 342"/>
                  <a:gd name="T38" fmla="*/ 238 w 440"/>
                  <a:gd name="T39" fmla="*/ 142 h 342"/>
                  <a:gd name="T40" fmla="*/ 184 w 440"/>
                  <a:gd name="T41" fmla="*/ 125 h 342"/>
                  <a:gd name="T42" fmla="*/ 173 w 440"/>
                  <a:gd name="T43" fmla="*/ 136 h 342"/>
                  <a:gd name="T44" fmla="*/ 232 w 440"/>
                  <a:gd name="T45" fmla="*/ 145 h 342"/>
                  <a:gd name="T46" fmla="*/ 282 w 440"/>
                  <a:gd name="T47" fmla="*/ 157 h 342"/>
                  <a:gd name="T48" fmla="*/ 321 w 440"/>
                  <a:gd name="T49" fmla="*/ 190 h 342"/>
                  <a:gd name="T50" fmla="*/ 351 w 440"/>
                  <a:gd name="T51" fmla="*/ 234 h 342"/>
                  <a:gd name="T52" fmla="*/ 344 w 440"/>
                  <a:gd name="T53" fmla="*/ 242 h 342"/>
                  <a:gd name="T54" fmla="*/ 304 w 440"/>
                  <a:gd name="T55" fmla="*/ 214 h 342"/>
                  <a:gd name="T56" fmla="*/ 259 w 440"/>
                  <a:gd name="T57" fmla="*/ 183 h 342"/>
                  <a:gd name="T58" fmla="*/ 211 w 440"/>
                  <a:gd name="T59" fmla="*/ 162 h 342"/>
                  <a:gd name="T60" fmla="*/ 180 w 440"/>
                  <a:gd name="T61" fmla="*/ 155 h 342"/>
                  <a:gd name="T62" fmla="*/ 206 w 440"/>
                  <a:gd name="T63" fmla="*/ 189 h 342"/>
                  <a:gd name="T64" fmla="*/ 238 w 440"/>
                  <a:gd name="T65" fmla="*/ 234 h 342"/>
                  <a:gd name="T66" fmla="*/ 256 w 440"/>
                  <a:gd name="T67" fmla="*/ 275 h 342"/>
                  <a:gd name="T68" fmla="*/ 255 w 440"/>
                  <a:gd name="T69" fmla="*/ 313 h 342"/>
                  <a:gd name="T70" fmla="*/ 232 w 440"/>
                  <a:gd name="T71" fmla="*/ 271 h 342"/>
                  <a:gd name="T72" fmla="*/ 208 w 440"/>
                  <a:gd name="T73" fmla="*/ 226 h 342"/>
                  <a:gd name="T74" fmla="*/ 181 w 440"/>
                  <a:gd name="T75" fmla="*/ 185 h 342"/>
                  <a:gd name="T76" fmla="*/ 157 w 440"/>
                  <a:gd name="T77" fmla="*/ 149 h 342"/>
                  <a:gd name="T78" fmla="*/ 115 w 440"/>
                  <a:gd name="T79" fmla="*/ 170 h 342"/>
                  <a:gd name="T80" fmla="*/ 80 w 440"/>
                  <a:gd name="T81" fmla="*/ 221 h 342"/>
                  <a:gd name="T82" fmla="*/ 51 w 440"/>
                  <a:gd name="T83" fmla="*/ 273 h 342"/>
                  <a:gd name="T84" fmla="*/ 18 w 440"/>
                  <a:gd name="T85" fmla="*/ 321 h 342"/>
                  <a:gd name="T86" fmla="*/ 8 w 440"/>
                  <a:gd name="T87" fmla="*/ 315 h 342"/>
                  <a:gd name="T88" fmla="*/ 47 w 440"/>
                  <a:gd name="T89" fmla="*/ 255 h 342"/>
                  <a:gd name="T90" fmla="*/ 82 w 440"/>
                  <a:gd name="T91" fmla="*/ 208 h 342"/>
                  <a:gd name="T92" fmla="*/ 112 w 440"/>
                  <a:gd name="T93" fmla="*/ 162 h 342"/>
                  <a:gd name="T94" fmla="*/ 139 w 440"/>
                  <a:gd name="T95" fmla="*/ 126 h 342"/>
                  <a:gd name="T96" fmla="*/ 99 w 440"/>
                  <a:gd name="T97" fmla="*/ 83 h 342"/>
                  <a:gd name="T98" fmla="*/ 43 w 440"/>
                  <a:gd name="T99" fmla="*/ 60 h 342"/>
                  <a:gd name="T100" fmla="*/ 20 w 440"/>
                  <a:gd name="T101" fmla="*/ 47 h 342"/>
                  <a:gd name="T102" fmla="*/ 63 w 440"/>
                  <a:gd name="T103" fmla="*/ 61 h 342"/>
                  <a:gd name="T104" fmla="*/ 122 w 440"/>
                  <a:gd name="T105" fmla="*/ 90 h 34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440" h="342">
                    <a:moveTo>
                      <a:pt x="138" y="87"/>
                    </a:moveTo>
                    <a:lnTo>
                      <a:pt x="141" y="78"/>
                    </a:lnTo>
                    <a:lnTo>
                      <a:pt x="146" y="69"/>
                    </a:lnTo>
                    <a:lnTo>
                      <a:pt x="153" y="59"/>
                    </a:lnTo>
                    <a:lnTo>
                      <a:pt x="160" y="51"/>
                    </a:lnTo>
                    <a:lnTo>
                      <a:pt x="167" y="42"/>
                    </a:lnTo>
                    <a:lnTo>
                      <a:pt x="172" y="36"/>
                    </a:lnTo>
                    <a:lnTo>
                      <a:pt x="178" y="31"/>
                    </a:lnTo>
                    <a:lnTo>
                      <a:pt x="184" y="26"/>
                    </a:lnTo>
                    <a:lnTo>
                      <a:pt x="190" y="21"/>
                    </a:lnTo>
                    <a:lnTo>
                      <a:pt x="196" y="17"/>
                    </a:lnTo>
                    <a:lnTo>
                      <a:pt x="202" y="14"/>
                    </a:lnTo>
                    <a:lnTo>
                      <a:pt x="208" y="11"/>
                    </a:lnTo>
                    <a:lnTo>
                      <a:pt x="215" y="8"/>
                    </a:lnTo>
                    <a:lnTo>
                      <a:pt x="222" y="7"/>
                    </a:lnTo>
                    <a:lnTo>
                      <a:pt x="230" y="5"/>
                    </a:lnTo>
                    <a:lnTo>
                      <a:pt x="237" y="3"/>
                    </a:lnTo>
                    <a:lnTo>
                      <a:pt x="245" y="3"/>
                    </a:lnTo>
                    <a:lnTo>
                      <a:pt x="252" y="2"/>
                    </a:lnTo>
                    <a:lnTo>
                      <a:pt x="260" y="2"/>
                    </a:lnTo>
                    <a:lnTo>
                      <a:pt x="270" y="1"/>
                    </a:lnTo>
                    <a:lnTo>
                      <a:pt x="278" y="2"/>
                    </a:lnTo>
                    <a:lnTo>
                      <a:pt x="285" y="2"/>
                    </a:lnTo>
                    <a:lnTo>
                      <a:pt x="292" y="2"/>
                    </a:lnTo>
                    <a:lnTo>
                      <a:pt x="299" y="2"/>
                    </a:lnTo>
                    <a:lnTo>
                      <a:pt x="307" y="1"/>
                    </a:lnTo>
                    <a:lnTo>
                      <a:pt x="314" y="0"/>
                    </a:lnTo>
                    <a:lnTo>
                      <a:pt x="310" y="2"/>
                    </a:lnTo>
                    <a:lnTo>
                      <a:pt x="307" y="4"/>
                    </a:lnTo>
                    <a:lnTo>
                      <a:pt x="304" y="7"/>
                    </a:lnTo>
                    <a:lnTo>
                      <a:pt x="301" y="10"/>
                    </a:lnTo>
                    <a:lnTo>
                      <a:pt x="295" y="10"/>
                    </a:lnTo>
                    <a:lnTo>
                      <a:pt x="288" y="11"/>
                    </a:lnTo>
                    <a:lnTo>
                      <a:pt x="284" y="12"/>
                    </a:lnTo>
                    <a:lnTo>
                      <a:pt x="278" y="13"/>
                    </a:lnTo>
                    <a:lnTo>
                      <a:pt x="272" y="15"/>
                    </a:lnTo>
                    <a:lnTo>
                      <a:pt x="266" y="16"/>
                    </a:lnTo>
                    <a:lnTo>
                      <a:pt x="260" y="17"/>
                    </a:lnTo>
                    <a:lnTo>
                      <a:pt x="254" y="19"/>
                    </a:lnTo>
                    <a:lnTo>
                      <a:pt x="248" y="21"/>
                    </a:lnTo>
                    <a:lnTo>
                      <a:pt x="241" y="23"/>
                    </a:lnTo>
                    <a:lnTo>
                      <a:pt x="236" y="26"/>
                    </a:lnTo>
                    <a:lnTo>
                      <a:pt x="229" y="29"/>
                    </a:lnTo>
                    <a:lnTo>
                      <a:pt x="222" y="32"/>
                    </a:lnTo>
                    <a:lnTo>
                      <a:pt x="215" y="36"/>
                    </a:lnTo>
                    <a:lnTo>
                      <a:pt x="208" y="41"/>
                    </a:lnTo>
                    <a:lnTo>
                      <a:pt x="201" y="47"/>
                    </a:lnTo>
                    <a:lnTo>
                      <a:pt x="195" y="55"/>
                    </a:lnTo>
                    <a:lnTo>
                      <a:pt x="189" y="64"/>
                    </a:lnTo>
                    <a:lnTo>
                      <a:pt x="181" y="77"/>
                    </a:lnTo>
                    <a:lnTo>
                      <a:pt x="175" y="90"/>
                    </a:lnTo>
                    <a:lnTo>
                      <a:pt x="167" y="106"/>
                    </a:lnTo>
                    <a:lnTo>
                      <a:pt x="180" y="99"/>
                    </a:lnTo>
                    <a:lnTo>
                      <a:pt x="191" y="94"/>
                    </a:lnTo>
                    <a:lnTo>
                      <a:pt x="206" y="86"/>
                    </a:lnTo>
                    <a:lnTo>
                      <a:pt x="222" y="78"/>
                    </a:lnTo>
                    <a:lnTo>
                      <a:pt x="229" y="77"/>
                    </a:lnTo>
                    <a:lnTo>
                      <a:pt x="236" y="74"/>
                    </a:lnTo>
                    <a:lnTo>
                      <a:pt x="243" y="72"/>
                    </a:lnTo>
                    <a:lnTo>
                      <a:pt x="252" y="70"/>
                    </a:lnTo>
                    <a:lnTo>
                      <a:pt x="261" y="68"/>
                    </a:lnTo>
                    <a:lnTo>
                      <a:pt x="269" y="68"/>
                    </a:lnTo>
                    <a:lnTo>
                      <a:pt x="275" y="67"/>
                    </a:lnTo>
                    <a:lnTo>
                      <a:pt x="285" y="66"/>
                    </a:lnTo>
                    <a:lnTo>
                      <a:pt x="294" y="66"/>
                    </a:lnTo>
                    <a:lnTo>
                      <a:pt x="301" y="67"/>
                    </a:lnTo>
                    <a:lnTo>
                      <a:pt x="311" y="68"/>
                    </a:lnTo>
                    <a:lnTo>
                      <a:pt x="319" y="69"/>
                    </a:lnTo>
                    <a:lnTo>
                      <a:pt x="328" y="69"/>
                    </a:lnTo>
                    <a:lnTo>
                      <a:pt x="336" y="70"/>
                    </a:lnTo>
                    <a:lnTo>
                      <a:pt x="345" y="71"/>
                    </a:lnTo>
                    <a:lnTo>
                      <a:pt x="354" y="72"/>
                    </a:lnTo>
                    <a:lnTo>
                      <a:pt x="363" y="73"/>
                    </a:lnTo>
                    <a:lnTo>
                      <a:pt x="371" y="74"/>
                    </a:lnTo>
                    <a:lnTo>
                      <a:pt x="381" y="75"/>
                    </a:lnTo>
                    <a:lnTo>
                      <a:pt x="392" y="76"/>
                    </a:lnTo>
                    <a:lnTo>
                      <a:pt x="401" y="77"/>
                    </a:lnTo>
                    <a:lnTo>
                      <a:pt x="416" y="79"/>
                    </a:lnTo>
                    <a:lnTo>
                      <a:pt x="421" y="79"/>
                    </a:lnTo>
                    <a:lnTo>
                      <a:pt x="425" y="79"/>
                    </a:lnTo>
                    <a:lnTo>
                      <a:pt x="430" y="81"/>
                    </a:lnTo>
                    <a:lnTo>
                      <a:pt x="439" y="84"/>
                    </a:lnTo>
                    <a:lnTo>
                      <a:pt x="424" y="81"/>
                    </a:lnTo>
                    <a:lnTo>
                      <a:pt x="417" y="80"/>
                    </a:lnTo>
                    <a:lnTo>
                      <a:pt x="411" y="80"/>
                    </a:lnTo>
                    <a:lnTo>
                      <a:pt x="397" y="81"/>
                    </a:lnTo>
                    <a:lnTo>
                      <a:pt x="388" y="82"/>
                    </a:lnTo>
                    <a:lnTo>
                      <a:pt x="377" y="82"/>
                    </a:lnTo>
                    <a:lnTo>
                      <a:pt x="367" y="82"/>
                    </a:lnTo>
                    <a:lnTo>
                      <a:pt x="357" y="83"/>
                    </a:lnTo>
                    <a:lnTo>
                      <a:pt x="348" y="83"/>
                    </a:lnTo>
                    <a:lnTo>
                      <a:pt x="340" y="82"/>
                    </a:lnTo>
                    <a:lnTo>
                      <a:pt x="330" y="82"/>
                    </a:lnTo>
                    <a:lnTo>
                      <a:pt x="319" y="82"/>
                    </a:lnTo>
                    <a:lnTo>
                      <a:pt x="310" y="83"/>
                    </a:lnTo>
                    <a:lnTo>
                      <a:pt x="302" y="84"/>
                    </a:lnTo>
                    <a:lnTo>
                      <a:pt x="292" y="84"/>
                    </a:lnTo>
                    <a:lnTo>
                      <a:pt x="285" y="84"/>
                    </a:lnTo>
                    <a:lnTo>
                      <a:pt x="276" y="85"/>
                    </a:lnTo>
                    <a:lnTo>
                      <a:pt x="269" y="87"/>
                    </a:lnTo>
                    <a:lnTo>
                      <a:pt x="261" y="88"/>
                    </a:lnTo>
                    <a:lnTo>
                      <a:pt x="254" y="90"/>
                    </a:lnTo>
                    <a:lnTo>
                      <a:pt x="246" y="92"/>
                    </a:lnTo>
                    <a:lnTo>
                      <a:pt x="238" y="94"/>
                    </a:lnTo>
                    <a:lnTo>
                      <a:pt x="229" y="96"/>
                    </a:lnTo>
                    <a:lnTo>
                      <a:pt x="222" y="98"/>
                    </a:lnTo>
                    <a:lnTo>
                      <a:pt x="208" y="102"/>
                    </a:lnTo>
                    <a:lnTo>
                      <a:pt x="200" y="103"/>
                    </a:lnTo>
                    <a:lnTo>
                      <a:pt x="189" y="108"/>
                    </a:lnTo>
                    <a:lnTo>
                      <a:pt x="172" y="115"/>
                    </a:lnTo>
                    <a:lnTo>
                      <a:pt x="189" y="117"/>
                    </a:lnTo>
                    <a:lnTo>
                      <a:pt x="209" y="118"/>
                    </a:lnTo>
                    <a:lnTo>
                      <a:pt x="213" y="118"/>
                    </a:lnTo>
                    <a:lnTo>
                      <a:pt x="222" y="123"/>
                    </a:lnTo>
                    <a:lnTo>
                      <a:pt x="228" y="126"/>
                    </a:lnTo>
                    <a:lnTo>
                      <a:pt x="234" y="129"/>
                    </a:lnTo>
                    <a:lnTo>
                      <a:pt x="235" y="131"/>
                    </a:lnTo>
                    <a:lnTo>
                      <a:pt x="238" y="137"/>
                    </a:lnTo>
                    <a:lnTo>
                      <a:pt x="245" y="146"/>
                    </a:lnTo>
                    <a:lnTo>
                      <a:pt x="238" y="142"/>
                    </a:lnTo>
                    <a:lnTo>
                      <a:pt x="229" y="137"/>
                    </a:lnTo>
                    <a:lnTo>
                      <a:pt x="222" y="135"/>
                    </a:lnTo>
                    <a:lnTo>
                      <a:pt x="209" y="132"/>
                    </a:lnTo>
                    <a:lnTo>
                      <a:pt x="199" y="129"/>
                    </a:lnTo>
                    <a:lnTo>
                      <a:pt x="189" y="126"/>
                    </a:lnTo>
                    <a:lnTo>
                      <a:pt x="184" y="125"/>
                    </a:lnTo>
                    <a:lnTo>
                      <a:pt x="172" y="126"/>
                    </a:lnTo>
                    <a:lnTo>
                      <a:pt x="165" y="127"/>
                    </a:lnTo>
                    <a:lnTo>
                      <a:pt x="155" y="129"/>
                    </a:lnTo>
                    <a:lnTo>
                      <a:pt x="160" y="131"/>
                    </a:lnTo>
                    <a:lnTo>
                      <a:pt x="166" y="132"/>
                    </a:lnTo>
                    <a:lnTo>
                      <a:pt x="173" y="136"/>
                    </a:lnTo>
                    <a:lnTo>
                      <a:pt x="181" y="135"/>
                    </a:lnTo>
                    <a:lnTo>
                      <a:pt x="195" y="136"/>
                    </a:lnTo>
                    <a:lnTo>
                      <a:pt x="203" y="137"/>
                    </a:lnTo>
                    <a:lnTo>
                      <a:pt x="215" y="140"/>
                    </a:lnTo>
                    <a:lnTo>
                      <a:pt x="222" y="143"/>
                    </a:lnTo>
                    <a:lnTo>
                      <a:pt x="232" y="145"/>
                    </a:lnTo>
                    <a:lnTo>
                      <a:pt x="242" y="148"/>
                    </a:lnTo>
                    <a:lnTo>
                      <a:pt x="251" y="151"/>
                    </a:lnTo>
                    <a:lnTo>
                      <a:pt x="259" y="152"/>
                    </a:lnTo>
                    <a:lnTo>
                      <a:pt x="266" y="153"/>
                    </a:lnTo>
                    <a:lnTo>
                      <a:pt x="273" y="155"/>
                    </a:lnTo>
                    <a:lnTo>
                      <a:pt x="282" y="157"/>
                    </a:lnTo>
                    <a:lnTo>
                      <a:pt x="291" y="161"/>
                    </a:lnTo>
                    <a:lnTo>
                      <a:pt x="299" y="165"/>
                    </a:lnTo>
                    <a:lnTo>
                      <a:pt x="303" y="169"/>
                    </a:lnTo>
                    <a:lnTo>
                      <a:pt x="309" y="175"/>
                    </a:lnTo>
                    <a:lnTo>
                      <a:pt x="316" y="183"/>
                    </a:lnTo>
                    <a:lnTo>
                      <a:pt x="321" y="190"/>
                    </a:lnTo>
                    <a:lnTo>
                      <a:pt x="326" y="197"/>
                    </a:lnTo>
                    <a:lnTo>
                      <a:pt x="331" y="204"/>
                    </a:lnTo>
                    <a:lnTo>
                      <a:pt x="335" y="212"/>
                    </a:lnTo>
                    <a:lnTo>
                      <a:pt x="340" y="218"/>
                    </a:lnTo>
                    <a:lnTo>
                      <a:pt x="345" y="226"/>
                    </a:lnTo>
                    <a:lnTo>
                      <a:pt x="351" y="234"/>
                    </a:lnTo>
                    <a:lnTo>
                      <a:pt x="356" y="243"/>
                    </a:lnTo>
                    <a:lnTo>
                      <a:pt x="361" y="250"/>
                    </a:lnTo>
                    <a:lnTo>
                      <a:pt x="368" y="258"/>
                    </a:lnTo>
                    <a:lnTo>
                      <a:pt x="359" y="251"/>
                    </a:lnTo>
                    <a:lnTo>
                      <a:pt x="353" y="247"/>
                    </a:lnTo>
                    <a:lnTo>
                      <a:pt x="344" y="242"/>
                    </a:lnTo>
                    <a:lnTo>
                      <a:pt x="336" y="236"/>
                    </a:lnTo>
                    <a:lnTo>
                      <a:pt x="330" y="231"/>
                    </a:lnTo>
                    <a:lnTo>
                      <a:pt x="323" y="226"/>
                    </a:lnTo>
                    <a:lnTo>
                      <a:pt x="317" y="222"/>
                    </a:lnTo>
                    <a:lnTo>
                      <a:pt x="311" y="218"/>
                    </a:lnTo>
                    <a:lnTo>
                      <a:pt x="304" y="214"/>
                    </a:lnTo>
                    <a:lnTo>
                      <a:pt x="297" y="210"/>
                    </a:lnTo>
                    <a:lnTo>
                      <a:pt x="291" y="205"/>
                    </a:lnTo>
                    <a:lnTo>
                      <a:pt x="284" y="200"/>
                    </a:lnTo>
                    <a:lnTo>
                      <a:pt x="275" y="195"/>
                    </a:lnTo>
                    <a:lnTo>
                      <a:pt x="267" y="189"/>
                    </a:lnTo>
                    <a:lnTo>
                      <a:pt x="259" y="183"/>
                    </a:lnTo>
                    <a:lnTo>
                      <a:pt x="252" y="179"/>
                    </a:lnTo>
                    <a:lnTo>
                      <a:pt x="245" y="174"/>
                    </a:lnTo>
                    <a:lnTo>
                      <a:pt x="237" y="170"/>
                    </a:lnTo>
                    <a:lnTo>
                      <a:pt x="229" y="167"/>
                    </a:lnTo>
                    <a:lnTo>
                      <a:pt x="222" y="165"/>
                    </a:lnTo>
                    <a:lnTo>
                      <a:pt x="211" y="162"/>
                    </a:lnTo>
                    <a:lnTo>
                      <a:pt x="201" y="159"/>
                    </a:lnTo>
                    <a:lnTo>
                      <a:pt x="194" y="157"/>
                    </a:lnTo>
                    <a:lnTo>
                      <a:pt x="186" y="155"/>
                    </a:lnTo>
                    <a:lnTo>
                      <a:pt x="175" y="149"/>
                    </a:lnTo>
                    <a:lnTo>
                      <a:pt x="163" y="144"/>
                    </a:lnTo>
                    <a:lnTo>
                      <a:pt x="180" y="155"/>
                    </a:lnTo>
                    <a:lnTo>
                      <a:pt x="182" y="157"/>
                    </a:lnTo>
                    <a:lnTo>
                      <a:pt x="186" y="162"/>
                    </a:lnTo>
                    <a:lnTo>
                      <a:pt x="190" y="168"/>
                    </a:lnTo>
                    <a:lnTo>
                      <a:pt x="195" y="175"/>
                    </a:lnTo>
                    <a:lnTo>
                      <a:pt x="201" y="182"/>
                    </a:lnTo>
                    <a:lnTo>
                      <a:pt x="206" y="189"/>
                    </a:lnTo>
                    <a:lnTo>
                      <a:pt x="212" y="197"/>
                    </a:lnTo>
                    <a:lnTo>
                      <a:pt x="217" y="204"/>
                    </a:lnTo>
                    <a:lnTo>
                      <a:pt x="222" y="210"/>
                    </a:lnTo>
                    <a:lnTo>
                      <a:pt x="227" y="217"/>
                    </a:lnTo>
                    <a:lnTo>
                      <a:pt x="233" y="227"/>
                    </a:lnTo>
                    <a:lnTo>
                      <a:pt x="238" y="234"/>
                    </a:lnTo>
                    <a:lnTo>
                      <a:pt x="242" y="241"/>
                    </a:lnTo>
                    <a:lnTo>
                      <a:pt x="246" y="248"/>
                    </a:lnTo>
                    <a:lnTo>
                      <a:pt x="250" y="255"/>
                    </a:lnTo>
                    <a:lnTo>
                      <a:pt x="252" y="262"/>
                    </a:lnTo>
                    <a:lnTo>
                      <a:pt x="254" y="267"/>
                    </a:lnTo>
                    <a:lnTo>
                      <a:pt x="256" y="275"/>
                    </a:lnTo>
                    <a:lnTo>
                      <a:pt x="257" y="285"/>
                    </a:lnTo>
                    <a:lnTo>
                      <a:pt x="258" y="294"/>
                    </a:lnTo>
                    <a:lnTo>
                      <a:pt x="259" y="304"/>
                    </a:lnTo>
                    <a:lnTo>
                      <a:pt x="261" y="313"/>
                    </a:lnTo>
                    <a:lnTo>
                      <a:pt x="262" y="323"/>
                    </a:lnTo>
                    <a:lnTo>
                      <a:pt x="255" y="313"/>
                    </a:lnTo>
                    <a:lnTo>
                      <a:pt x="249" y="307"/>
                    </a:lnTo>
                    <a:lnTo>
                      <a:pt x="245" y="300"/>
                    </a:lnTo>
                    <a:lnTo>
                      <a:pt x="241" y="295"/>
                    </a:lnTo>
                    <a:lnTo>
                      <a:pt x="238" y="288"/>
                    </a:lnTo>
                    <a:lnTo>
                      <a:pt x="236" y="280"/>
                    </a:lnTo>
                    <a:lnTo>
                      <a:pt x="232" y="271"/>
                    </a:lnTo>
                    <a:lnTo>
                      <a:pt x="228" y="263"/>
                    </a:lnTo>
                    <a:lnTo>
                      <a:pt x="224" y="254"/>
                    </a:lnTo>
                    <a:lnTo>
                      <a:pt x="221" y="246"/>
                    </a:lnTo>
                    <a:lnTo>
                      <a:pt x="217" y="238"/>
                    </a:lnTo>
                    <a:lnTo>
                      <a:pt x="212" y="232"/>
                    </a:lnTo>
                    <a:lnTo>
                      <a:pt x="208" y="226"/>
                    </a:lnTo>
                    <a:lnTo>
                      <a:pt x="202" y="218"/>
                    </a:lnTo>
                    <a:lnTo>
                      <a:pt x="196" y="211"/>
                    </a:lnTo>
                    <a:lnTo>
                      <a:pt x="191" y="205"/>
                    </a:lnTo>
                    <a:lnTo>
                      <a:pt x="186" y="199"/>
                    </a:lnTo>
                    <a:lnTo>
                      <a:pt x="185" y="194"/>
                    </a:lnTo>
                    <a:lnTo>
                      <a:pt x="181" y="185"/>
                    </a:lnTo>
                    <a:lnTo>
                      <a:pt x="177" y="179"/>
                    </a:lnTo>
                    <a:lnTo>
                      <a:pt x="174" y="171"/>
                    </a:lnTo>
                    <a:lnTo>
                      <a:pt x="172" y="169"/>
                    </a:lnTo>
                    <a:lnTo>
                      <a:pt x="165" y="162"/>
                    </a:lnTo>
                    <a:lnTo>
                      <a:pt x="161" y="155"/>
                    </a:lnTo>
                    <a:lnTo>
                      <a:pt x="157" y="149"/>
                    </a:lnTo>
                    <a:lnTo>
                      <a:pt x="153" y="143"/>
                    </a:lnTo>
                    <a:lnTo>
                      <a:pt x="145" y="146"/>
                    </a:lnTo>
                    <a:lnTo>
                      <a:pt x="137" y="151"/>
                    </a:lnTo>
                    <a:lnTo>
                      <a:pt x="129" y="158"/>
                    </a:lnTo>
                    <a:lnTo>
                      <a:pt x="121" y="164"/>
                    </a:lnTo>
                    <a:lnTo>
                      <a:pt x="115" y="170"/>
                    </a:lnTo>
                    <a:lnTo>
                      <a:pt x="110" y="176"/>
                    </a:lnTo>
                    <a:lnTo>
                      <a:pt x="104" y="185"/>
                    </a:lnTo>
                    <a:lnTo>
                      <a:pt x="97" y="195"/>
                    </a:lnTo>
                    <a:lnTo>
                      <a:pt x="92" y="203"/>
                    </a:lnTo>
                    <a:lnTo>
                      <a:pt x="85" y="212"/>
                    </a:lnTo>
                    <a:lnTo>
                      <a:pt x="80" y="221"/>
                    </a:lnTo>
                    <a:lnTo>
                      <a:pt x="76" y="229"/>
                    </a:lnTo>
                    <a:lnTo>
                      <a:pt x="71" y="237"/>
                    </a:lnTo>
                    <a:lnTo>
                      <a:pt x="67" y="245"/>
                    </a:lnTo>
                    <a:lnTo>
                      <a:pt x="62" y="254"/>
                    </a:lnTo>
                    <a:lnTo>
                      <a:pt x="58" y="263"/>
                    </a:lnTo>
                    <a:lnTo>
                      <a:pt x="51" y="273"/>
                    </a:lnTo>
                    <a:lnTo>
                      <a:pt x="45" y="283"/>
                    </a:lnTo>
                    <a:lnTo>
                      <a:pt x="38" y="294"/>
                    </a:lnTo>
                    <a:lnTo>
                      <a:pt x="33" y="303"/>
                    </a:lnTo>
                    <a:lnTo>
                      <a:pt x="28" y="309"/>
                    </a:lnTo>
                    <a:lnTo>
                      <a:pt x="24" y="315"/>
                    </a:lnTo>
                    <a:lnTo>
                      <a:pt x="18" y="321"/>
                    </a:lnTo>
                    <a:lnTo>
                      <a:pt x="13" y="327"/>
                    </a:lnTo>
                    <a:lnTo>
                      <a:pt x="7" y="333"/>
                    </a:lnTo>
                    <a:lnTo>
                      <a:pt x="0" y="341"/>
                    </a:lnTo>
                    <a:lnTo>
                      <a:pt x="2" y="331"/>
                    </a:lnTo>
                    <a:lnTo>
                      <a:pt x="5" y="324"/>
                    </a:lnTo>
                    <a:lnTo>
                      <a:pt x="8" y="315"/>
                    </a:lnTo>
                    <a:lnTo>
                      <a:pt x="13" y="309"/>
                    </a:lnTo>
                    <a:lnTo>
                      <a:pt x="20" y="298"/>
                    </a:lnTo>
                    <a:lnTo>
                      <a:pt x="27" y="287"/>
                    </a:lnTo>
                    <a:lnTo>
                      <a:pt x="35" y="275"/>
                    </a:lnTo>
                    <a:lnTo>
                      <a:pt x="41" y="265"/>
                    </a:lnTo>
                    <a:lnTo>
                      <a:pt x="47" y="255"/>
                    </a:lnTo>
                    <a:lnTo>
                      <a:pt x="54" y="246"/>
                    </a:lnTo>
                    <a:lnTo>
                      <a:pt x="59" y="238"/>
                    </a:lnTo>
                    <a:lnTo>
                      <a:pt x="64" y="231"/>
                    </a:lnTo>
                    <a:lnTo>
                      <a:pt x="69" y="224"/>
                    </a:lnTo>
                    <a:lnTo>
                      <a:pt x="76" y="216"/>
                    </a:lnTo>
                    <a:lnTo>
                      <a:pt x="82" y="208"/>
                    </a:lnTo>
                    <a:lnTo>
                      <a:pt x="88" y="199"/>
                    </a:lnTo>
                    <a:lnTo>
                      <a:pt x="95" y="190"/>
                    </a:lnTo>
                    <a:lnTo>
                      <a:pt x="100" y="183"/>
                    </a:lnTo>
                    <a:lnTo>
                      <a:pt x="105" y="175"/>
                    </a:lnTo>
                    <a:lnTo>
                      <a:pt x="110" y="167"/>
                    </a:lnTo>
                    <a:lnTo>
                      <a:pt x="112" y="162"/>
                    </a:lnTo>
                    <a:lnTo>
                      <a:pt x="114" y="156"/>
                    </a:lnTo>
                    <a:lnTo>
                      <a:pt x="118" y="151"/>
                    </a:lnTo>
                    <a:lnTo>
                      <a:pt x="122" y="145"/>
                    </a:lnTo>
                    <a:lnTo>
                      <a:pt x="129" y="138"/>
                    </a:lnTo>
                    <a:lnTo>
                      <a:pt x="134" y="131"/>
                    </a:lnTo>
                    <a:lnTo>
                      <a:pt x="139" y="126"/>
                    </a:lnTo>
                    <a:lnTo>
                      <a:pt x="143" y="119"/>
                    </a:lnTo>
                    <a:lnTo>
                      <a:pt x="141" y="114"/>
                    </a:lnTo>
                    <a:lnTo>
                      <a:pt x="139" y="106"/>
                    </a:lnTo>
                    <a:lnTo>
                      <a:pt x="127" y="102"/>
                    </a:lnTo>
                    <a:lnTo>
                      <a:pt x="113" y="92"/>
                    </a:lnTo>
                    <a:lnTo>
                      <a:pt x="99" y="83"/>
                    </a:lnTo>
                    <a:lnTo>
                      <a:pt x="92" y="78"/>
                    </a:lnTo>
                    <a:lnTo>
                      <a:pt x="86" y="74"/>
                    </a:lnTo>
                    <a:lnTo>
                      <a:pt x="75" y="70"/>
                    </a:lnTo>
                    <a:lnTo>
                      <a:pt x="64" y="66"/>
                    </a:lnTo>
                    <a:lnTo>
                      <a:pt x="52" y="63"/>
                    </a:lnTo>
                    <a:lnTo>
                      <a:pt x="43" y="60"/>
                    </a:lnTo>
                    <a:lnTo>
                      <a:pt x="33" y="56"/>
                    </a:lnTo>
                    <a:lnTo>
                      <a:pt x="24" y="53"/>
                    </a:lnTo>
                    <a:lnTo>
                      <a:pt x="15" y="51"/>
                    </a:lnTo>
                    <a:lnTo>
                      <a:pt x="8" y="49"/>
                    </a:lnTo>
                    <a:lnTo>
                      <a:pt x="15" y="49"/>
                    </a:lnTo>
                    <a:lnTo>
                      <a:pt x="20" y="47"/>
                    </a:lnTo>
                    <a:lnTo>
                      <a:pt x="25" y="47"/>
                    </a:lnTo>
                    <a:lnTo>
                      <a:pt x="29" y="46"/>
                    </a:lnTo>
                    <a:lnTo>
                      <a:pt x="34" y="47"/>
                    </a:lnTo>
                    <a:lnTo>
                      <a:pt x="45" y="51"/>
                    </a:lnTo>
                    <a:lnTo>
                      <a:pt x="53" y="56"/>
                    </a:lnTo>
                    <a:lnTo>
                      <a:pt x="63" y="61"/>
                    </a:lnTo>
                    <a:lnTo>
                      <a:pt x="72" y="66"/>
                    </a:lnTo>
                    <a:lnTo>
                      <a:pt x="84" y="71"/>
                    </a:lnTo>
                    <a:lnTo>
                      <a:pt x="93" y="77"/>
                    </a:lnTo>
                    <a:lnTo>
                      <a:pt x="101" y="81"/>
                    </a:lnTo>
                    <a:lnTo>
                      <a:pt x="115" y="88"/>
                    </a:lnTo>
                    <a:lnTo>
                      <a:pt x="122" y="90"/>
                    </a:lnTo>
                    <a:lnTo>
                      <a:pt x="128" y="89"/>
                    </a:lnTo>
                    <a:lnTo>
                      <a:pt x="133" y="88"/>
                    </a:lnTo>
                    <a:lnTo>
                      <a:pt x="138" y="87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5">
                <a:extLst>
                  <a:ext uri="{FF2B5EF4-FFF2-40B4-BE49-F238E27FC236}">
                    <a16:creationId xmlns:a16="http://schemas.microsoft.com/office/drawing/2014/main" id="{86B8377D-40A7-8227-E00A-D6A2A610A59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900" y="1641"/>
                <a:ext cx="39" cy="193"/>
              </a:xfrm>
              <a:custGeom>
                <a:avLst/>
                <a:gdLst>
                  <a:gd name="T0" fmla="*/ 20 w 39"/>
                  <a:gd name="T1" fmla="*/ 0 h 193"/>
                  <a:gd name="T2" fmla="*/ 25 w 39"/>
                  <a:gd name="T3" fmla="*/ 9 h 193"/>
                  <a:gd name="T4" fmla="*/ 28 w 39"/>
                  <a:gd name="T5" fmla="*/ 15 h 193"/>
                  <a:gd name="T6" fmla="*/ 34 w 39"/>
                  <a:gd name="T7" fmla="*/ 24 h 193"/>
                  <a:gd name="T8" fmla="*/ 36 w 39"/>
                  <a:gd name="T9" fmla="*/ 33 h 193"/>
                  <a:gd name="T10" fmla="*/ 37 w 39"/>
                  <a:gd name="T11" fmla="*/ 43 h 193"/>
                  <a:gd name="T12" fmla="*/ 37 w 39"/>
                  <a:gd name="T13" fmla="*/ 56 h 193"/>
                  <a:gd name="T14" fmla="*/ 38 w 39"/>
                  <a:gd name="T15" fmla="*/ 64 h 193"/>
                  <a:gd name="T16" fmla="*/ 37 w 39"/>
                  <a:gd name="T17" fmla="*/ 75 h 193"/>
                  <a:gd name="T18" fmla="*/ 36 w 39"/>
                  <a:gd name="T19" fmla="*/ 86 h 193"/>
                  <a:gd name="T20" fmla="*/ 34 w 39"/>
                  <a:gd name="T21" fmla="*/ 97 h 193"/>
                  <a:gd name="T22" fmla="*/ 31 w 39"/>
                  <a:gd name="T23" fmla="*/ 113 h 193"/>
                  <a:gd name="T24" fmla="*/ 29 w 39"/>
                  <a:gd name="T25" fmla="*/ 122 h 193"/>
                  <a:gd name="T26" fmla="*/ 24 w 39"/>
                  <a:gd name="T27" fmla="*/ 132 h 193"/>
                  <a:gd name="T28" fmla="*/ 18 w 39"/>
                  <a:gd name="T29" fmla="*/ 144 h 193"/>
                  <a:gd name="T30" fmla="*/ 12 w 39"/>
                  <a:gd name="T31" fmla="*/ 155 h 193"/>
                  <a:gd name="T32" fmla="*/ 7 w 39"/>
                  <a:gd name="T33" fmla="*/ 165 h 193"/>
                  <a:gd name="T34" fmla="*/ 3 w 39"/>
                  <a:gd name="T35" fmla="*/ 174 h 193"/>
                  <a:gd name="T36" fmla="*/ 0 w 39"/>
                  <a:gd name="T37" fmla="*/ 192 h 193"/>
                  <a:gd name="T38" fmla="*/ 1 w 39"/>
                  <a:gd name="T39" fmla="*/ 174 h 193"/>
                  <a:gd name="T40" fmla="*/ 3 w 39"/>
                  <a:gd name="T41" fmla="*/ 162 h 193"/>
                  <a:gd name="T42" fmla="*/ 4 w 39"/>
                  <a:gd name="T43" fmla="*/ 151 h 193"/>
                  <a:gd name="T44" fmla="*/ 5 w 39"/>
                  <a:gd name="T45" fmla="*/ 139 h 193"/>
                  <a:gd name="T46" fmla="*/ 7 w 39"/>
                  <a:gd name="T47" fmla="*/ 124 h 193"/>
                  <a:gd name="T48" fmla="*/ 10 w 39"/>
                  <a:gd name="T49" fmla="*/ 113 h 193"/>
                  <a:gd name="T50" fmla="*/ 12 w 39"/>
                  <a:gd name="T51" fmla="*/ 102 h 193"/>
                  <a:gd name="T52" fmla="*/ 15 w 39"/>
                  <a:gd name="T53" fmla="*/ 93 h 193"/>
                  <a:gd name="T54" fmla="*/ 18 w 39"/>
                  <a:gd name="T55" fmla="*/ 82 h 193"/>
                  <a:gd name="T56" fmla="*/ 20 w 39"/>
                  <a:gd name="T57" fmla="*/ 72 h 193"/>
                  <a:gd name="T58" fmla="*/ 22 w 39"/>
                  <a:gd name="T59" fmla="*/ 61 h 193"/>
                  <a:gd name="T60" fmla="*/ 23 w 39"/>
                  <a:gd name="T61" fmla="*/ 52 h 193"/>
                  <a:gd name="T62" fmla="*/ 24 w 39"/>
                  <a:gd name="T63" fmla="*/ 41 h 193"/>
                  <a:gd name="T64" fmla="*/ 24 w 39"/>
                  <a:gd name="T65" fmla="*/ 30 h 193"/>
                  <a:gd name="T66" fmla="*/ 24 w 39"/>
                  <a:gd name="T67" fmla="*/ 15 h 193"/>
                  <a:gd name="T68" fmla="*/ 22 w 39"/>
                  <a:gd name="T69" fmla="*/ 8 h 193"/>
                  <a:gd name="T70" fmla="*/ 20 w 39"/>
                  <a:gd name="T71" fmla="*/ 0 h 19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39" h="193">
                    <a:moveTo>
                      <a:pt x="20" y="0"/>
                    </a:moveTo>
                    <a:lnTo>
                      <a:pt x="25" y="9"/>
                    </a:lnTo>
                    <a:lnTo>
                      <a:pt x="28" y="15"/>
                    </a:lnTo>
                    <a:lnTo>
                      <a:pt x="34" y="24"/>
                    </a:lnTo>
                    <a:lnTo>
                      <a:pt x="36" y="33"/>
                    </a:lnTo>
                    <a:lnTo>
                      <a:pt x="37" y="43"/>
                    </a:lnTo>
                    <a:lnTo>
                      <a:pt x="37" y="56"/>
                    </a:lnTo>
                    <a:lnTo>
                      <a:pt x="38" y="64"/>
                    </a:lnTo>
                    <a:lnTo>
                      <a:pt x="37" y="75"/>
                    </a:lnTo>
                    <a:lnTo>
                      <a:pt x="36" y="86"/>
                    </a:lnTo>
                    <a:lnTo>
                      <a:pt x="34" y="97"/>
                    </a:lnTo>
                    <a:lnTo>
                      <a:pt x="31" y="113"/>
                    </a:lnTo>
                    <a:lnTo>
                      <a:pt x="29" y="122"/>
                    </a:lnTo>
                    <a:lnTo>
                      <a:pt x="24" y="132"/>
                    </a:lnTo>
                    <a:lnTo>
                      <a:pt x="18" y="144"/>
                    </a:lnTo>
                    <a:lnTo>
                      <a:pt x="12" y="155"/>
                    </a:lnTo>
                    <a:lnTo>
                      <a:pt x="7" y="165"/>
                    </a:lnTo>
                    <a:lnTo>
                      <a:pt x="3" y="174"/>
                    </a:lnTo>
                    <a:lnTo>
                      <a:pt x="0" y="192"/>
                    </a:lnTo>
                    <a:lnTo>
                      <a:pt x="1" y="174"/>
                    </a:lnTo>
                    <a:lnTo>
                      <a:pt x="3" y="162"/>
                    </a:lnTo>
                    <a:lnTo>
                      <a:pt x="4" y="151"/>
                    </a:lnTo>
                    <a:lnTo>
                      <a:pt x="5" y="139"/>
                    </a:lnTo>
                    <a:lnTo>
                      <a:pt x="7" y="124"/>
                    </a:lnTo>
                    <a:lnTo>
                      <a:pt x="10" y="113"/>
                    </a:lnTo>
                    <a:lnTo>
                      <a:pt x="12" y="102"/>
                    </a:lnTo>
                    <a:lnTo>
                      <a:pt x="15" y="93"/>
                    </a:lnTo>
                    <a:lnTo>
                      <a:pt x="18" y="82"/>
                    </a:lnTo>
                    <a:lnTo>
                      <a:pt x="20" y="72"/>
                    </a:lnTo>
                    <a:lnTo>
                      <a:pt x="22" y="61"/>
                    </a:lnTo>
                    <a:lnTo>
                      <a:pt x="23" y="52"/>
                    </a:lnTo>
                    <a:lnTo>
                      <a:pt x="24" y="41"/>
                    </a:lnTo>
                    <a:lnTo>
                      <a:pt x="24" y="30"/>
                    </a:lnTo>
                    <a:lnTo>
                      <a:pt x="24" y="15"/>
                    </a:lnTo>
                    <a:lnTo>
                      <a:pt x="22" y="8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16">
                <a:extLst>
                  <a:ext uri="{FF2B5EF4-FFF2-40B4-BE49-F238E27FC236}">
                    <a16:creationId xmlns:a16="http://schemas.microsoft.com/office/drawing/2014/main" id="{061531B4-7AD9-5335-064B-AEFDB220F3C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16" y="1535"/>
                <a:ext cx="171" cy="50"/>
              </a:xfrm>
              <a:custGeom>
                <a:avLst/>
                <a:gdLst>
                  <a:gd name="T0" fmla="*/ 170 w 171"/>
                  <a:gd name="T1" fmla="*/ 49 h 50"/>
                  <a:gd name="T2" fmla="*/ 167 w 171"/>
                  <a:gd name="T3" fmla="*/ 40 h 50"/>
                  <a:gd name="T4" fmla="*/ 163 w 171"/>
                  <a:gd name="T5" fmla="*/ 33 h 50"/>
                  <a:gd name="T6" fmla="*/ 160 w 171"/>
                  <a:gd name="T7" fmla="*/ 31 h 50"/>
                  <a:gd name="T8" fmla="*/ 153 w 171"/>
                  <a:gd name="T9" fmla="*/ 29 h 50"/>
                  <a:gd name="T10" fmla="*/ 147 w 171"/>
                  <a:gd name="T11" fmla="*/ 27 h 50"/>
                  <a:gd name="T12" fmla="*/ 140 w 171"/>
                  <a:gd name="T13" fmla="*/ 29 h 50"/>
                  <a:gd name="T14" fmla="*/ 132 w 171"/>
                  <a:gd name="T15" fmla="*/ 30 h 50"/>
                  <a:gd name="T16" fmla="*/ 123 w 171"/>
                  <a:gd name="T17" fmla="*/ 27 h 50"/>
                  <a:gd name="T18" fmla="*/ 111 w 171"/>
                  <a:gd name="T19" fmla="*/ 22 h 50"/>
                  <a:gd name="T20" fmla="*/ 100 w 171"/>
                  <a:gd name="T21" fmla="*/ 18 h 50"/>
                  <a:gd name="T22" fmla="*/ 92 w 171"/>
                  <a:gd name="T23" fmla="*/ 16 h 50"/>
                  <a:gd name="T24" fmla="*/ 80 w 171"/>
                  <a:gd name="T25" fmla="*/ 12 h 50"/>
                  <a:gd name="T26" fmla="*/ 67 w 171"/>
                  <a:gd name="T27" fmla="*/ 8 h 50"/>
                  <a:gd name="T28" fmla="*/ 55 w 171"/>
                  <a:gd name="T29" fmla="*/ 5 h 50"/>
                  <a:gd name="T30" fmla="*/ 42 w 171"/>
                  <a:gd name="T31" fmla="*/ 1 h 50"/>
                  <a:gd name="T32" fmla="*/ 28 w 171"/>
                  <a:gd name="T33" fmla="*/ 1 h 50"/>
                  <a:gd name="T34" fmla="*/ 15 w 171"/>
                  <a:gd name="T35" fmla="*/ 0 h 50"/>
                  <a:gd name="T36" fmla="*/ 12 w 171"/>
                  <a:gd name="T37" fmla="*/ 1 h 50"/>
                  <a:gd name="T38" fmla="*/ 7 w 171"/>
                  <a:gd name="T39" fmla="*/ 4 h 50"/>
                  <a:gd name="T40" fmla="*/ 3 w 171"/>
                  <a:gd name="T41" fmla="*/ 7 h 50"/>
                  <a:gd name="T42" fmla="*/ 0 w 171"/>
                  <a:gd name="T43" fmla="*/ 11 h 50"/>
                  <a:gd name="T44" fmla="*/ 5 w 171"/>
                  <a:gd name="T45" fmla="*/ 11 h 50"/>
                  <a:gd name="T46" fmla="*/ 12 w 171"/>
                  <a:gd name="T47" fmla="*/ 12 h 50"/>
                  <a:gd name="T48" fmla="*/ 19 w 171"/>
                  <a:gd name="T49" fmla="*/ 12 h 50"/>
                  <a:gd name="T50" fmla="*/ 23 w 171"/>
                  <a:gd name="T51" fmla="*/ 11 h 50"/>
                  <a:gd name="T52" fmla="*/ 30 w 171"/>
                  <a:gd name="T53" fmla="*/ 11 h 50"/>
                  <a:gd name="T54" fmla="*/ 39 w 171"/>
                  <a:gd name="T55" fmla="*/ 11 h 50"/>
                  <a:gd name="T56" fmla="*/ 51 w 171"/>
                  <a:gd name="T57" fmla="*/ 11 h 50"/>
                  <a:gd name="T58" fmla="*/ 61 w 171"/>
                  <a:gd name="T59" fmla="*/ 12 h 50"/>
                  <a:gd name="T60" fmla="*/ 71 w 171"/>
                  <a:gd name="T61" fmla="*/ 14 h 50"/>
                  <a:gd name="T62" fmla="*/ 81 w 171"/>
                  <a:gd name="T63" fmla="*/ 15 h 50"/>
                  <a:gd name="T64" fmla="*/ 91 w 171"/>
                  <a:gd name="T65" fmla="*/ 16 h 50"/>
                  <a:gd name="T66" fmla="*/ 99 w 171"/>
                  <a:gd name="T67" fmla="*/ 19 h 50"/>
                  <a:gd name="T68" fmla="*/ 108 w 171"/>
                  <a:gd name="T69" fmla="*/ 23 h 50"/>
                  <a:gd name="T70" fmla="*/ 116 w 171"/>
                  <a:gd name="T71" fmla="*/ 27 h 50"/>
                  <a:gd name="T72" fmla="*/ 125 w 171"/>
                  <a:gd name="T73" fmla="*/ 31 h 50"/>
                  <a:gd name="T74" fmla="*/ 129 w 171"/>
                  <a:gd name="T75" fmla="*/ 32 h 50"/>
                  <a:gd name="T76" fmla="*/ 134 w 171"/>
                  <a:gd name="T77" fmla="*/ 31 h 50"/>
                  <a:gd name="T78" fmla="*/ 140 w 171"/>
                  <a:gd name="T79" fmla="*/ 34 h 50"/>
                  <a:gd name="T80" fmla="*/ 146 w 171"/>
                  <a:gd name="T81" fmla="*/ 37 h 50"/>
                  <a:gd name="T82" fmla="*/ 152 w 171"/>
                  <a:gd name="T83" fmla="*/ 40 h 50"/>
                  <a:gd name="T84" fmla="*/ 161 w 171"/>
                  <a:gd name="T85" fmla="*/ 44 h 50"/>
                  <a:gd name="T86" fmla="*/ 167 w 171"/>
                  <a:gd name="T87" fmla="*/ 46 h 50"/>
                  <a:gd name="T88" fmla="*/ 170 w 171"/>
                  <a:gd name="T89" fmla="*/ 49 h 5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71" h="50">
                    <a:moveTo>
                      <a:pt x="170" y="49"/>
                    </a:moveTo>
                    <a:lnTo>
                      <a:pt x="167" y="40"/>
                    </a:lnTo>
                    <a:lnTo>
                      <a:pt x="163" y="33"/>
                    </a:lnTo>
                    <a:lnTo>
                      <a:pt x="160" y="31"/>
                    </a:lnTo>
                    <a:lnTo>
                      <a:pt x="153" y="29"/>
                    </a:lnTo>
                    <a:lnTo>
                      <a:pt x="147" y="27"/>
                    </a:lnTo>
                    <a:lnTo>
                      <a:pt x="140" y="29"/>
                    </a:lnTo>
                    <a:lnTo>
                      <a:pt x="132" y="30"/>
                    </a:lnTo>
                    <a:lnTo>
                      <a:pt x="123" y="27"/>
                    </a:lnTo>
                    <a:lnTo>
                      <a:pt x="111" y="22"/>
                    </a:lnTo>
                    <a:lnTo>
                      <a:pt x="100" y="18"/>
                    </a:lnTo>
                    <a:lnTo>
                      <a:pt x="92" y="16"/>
                    </a:lnTo>
                    <a:lnTo>
                      <a:pt x="80" y="12"/>
                    </a:lnTo>
                    <a:lnTo>
                      <a:pt x="67" y="8"/>
                    </a:lnTo>
                    <a:lnTo>
                      <a:pt x="55" y="5"/>
                    </a:lnTo>
                    <a:lnTo>
                      <a:pt x="42" y="1"/>
                    </a:lnTo>
                    <a:lnTo>
                      <a:pt x="28" y="1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7" y="4"/>
                    </a:lnTo>
                    <a:lnTo>
                      <a:pt x="3" y="7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12" y="12"/>
                    </a:lnTo>
                    <a:lnTo>
                      <a:pt x="19" y="12"/>
                    </a:lnTo>
                    <a:lnTo>
                      <a:pt x="23" y="11"/>
                    </a:lnTo>
                    <a:lnTo>
                      <a:pt x="30" y="11"/>
                    </a:lnTo>
                    <a:lnTo>
                      <a:pt x="39" y="11"/>
                    </a:lnTo>
                    <a:lnTo>
                      <a:pt x="51" y="11"/>
                    </a:lnTo>
                    <a:lnTo>
                      <a:pt x="61" y="12"/>
                    </a:lnTo>
                    <a:lnTo>
                      <a:pt x="71" y="14"/>
                    </a:lnTo>
                    <a:lnTo>
                      <a:pt x="81" y="15"/>
                    </a:lnTo>
                    <a:lnTo>
                      <a:pt x="91" y="16"/>
                    </a:lnTo>
                    <a:lnTo>
                      <a:pt x="99" y="19"/>
                    </a:lnTo>
                    <a:lnTo>
                      <a:pt x="108" y="23"/>
                    </a:lnTo>
                    <a:lnTo>
                      <a:pt x="116" y="27"/>
                    </a:lnTo>
                    <a:lnTo>
                      <a:pt x="125" y="31"/>
                    </a:lnTo>
                    <a:lnTo>
                      <a:pt x="129" y="32"/>
                    </a:lnTo>
                    <a:lnTo>
                      <a:pt x="134" y="31"/>
                    </a:lnTo>
                    <a:lnTo>
                      <a:pt x="140" y="34"/>
                    </a:lnTo>
                    <a:lnTo>
                      <a:pt x="146" y="37"/>
                    </a:lnTo>
                    <a:lnTo>
                      <a:pt x="152" y="40"/>
                    </a:lnTo>
                    <a:lnTo>
                      <a:pt x="161" y="44"/>
                    </a:lnTo>
                    <a:lnTo>
                      <a:pt x="167" y="46"/>
                    </a:lnTo>
                    <a:lnTo>
                      <a:pt x="170" y="49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7">
                <a:extLst>
                  <a:ext uri="{FF2B5EF4-FFF2-40B4-BE49-F238E27FC236}">
                    <a16:creationId xmlns:a16="http://schemas.microsoft.com/office/drawing/2014/main" id="{522835E9-CDE2-1DB7-F205-656F1BF9A905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1707" y="1563"/>
                <a:ext cx="177" cy="21"/>
              </a:xfrm>
              <a:custGeom>
                <a:avLst/>
                <a:gdLst>
                  <a:gd name="T0" fmla="*/ 176 w 177"/>
                  <a:gd name="T1" fmla="*/ 20 h 21"/>
                  <a:gd name="T2" fmla="*/ 171 w 177"/>
                  <a:gd name="T3" fmla="*/ 18 h 21"/>
                  <a:gd name="T4" fmla="*/ 166 w 177"/>
                  <a:gd name="T5" fmla="*/ 16 h 21"/>
                  <a:gd name="T6" fmla="*/ 161 w 177"/>
                  <a:gd name="T7" fmla="*/ 13 h 21"/>
                  <a:gd name="T8" fmla="*/ 155 w 177"/>
                  <a:gd name="T9" fmla="*/ 12 h 21"/>
                  <a:gd name="T10" fmla="*/ 149 w 177"/>
                  <a:gd name="T11" fmla="*/ 10 h 21"/>
                  <a:gd name="T12" fmla="*/ 141 w 177"/>
                  <a:gd name="T13" fmla="*/ 6 h 21"/>
                  <a:gd name="T14" fmla="*/ 134 w 177"/>
                  <a:gd name="T15" fmla="*/ 3 h 21"/>
                  <a:gd name="T16" fmla="*/ 128 w 177"/>
                  <a:gd name="T17" fmla="*/ 2 h 21"/>
                  <a:gd name="T18" fmla="*/ 120 w 177"/>
                  <a:gd name="T19" fmla="*/ 3 h 21"/>
                  <a:gd name="T20" fmla="*/ 110 w 177"/>
                  <a:gd name="T21" fmla="*/ 5 h 21"/>
                  <a:gd name="T22" fmla="*/ 106 w 177"/>
                  <a:gd name="T23" fmla="*/ 5 h 21"/>
                  <a:gd name="T24" fmla="*/ 93 w 177"/>
                  <a:gd name="T25" fmla="*/ 3 h 21"/>
                  <a:gd name="T26" fmla="*/ 78 w 177"/>
                  <a:gd name="T27" fmla="*/ 1 h 21"/>
                  <a:gd name="T28" fmla="*/ 69 w 177"/>
                  <a:gd name="T29" fmla="*/ 0 h 21"/>
                  <a:gd name="T30" fmla="*/ 57 w 177"/>
                  <a:gd name="T31" fmla="*/ 0 h 21"/>
                  <a:gd name="T32" fmla="*/ 44 w 177"/>
                  <a:gd name="T33" fmla="*/ 0 h 21"/>
                  <a:gd name="T34" fmla="*/ 36 w 177"/>
                  <a:gd name="T35" fmla="*/ 1 h 21"/>
                  <a:gd name="T36" fmla="*/ 27 w 177"/>
                  <a:gd name="T37" fmla="*/ 2 h 21"/>
                  <a:gd name="T38" fmla="*/ 18 w 177"/>
                  <a:gd name="T39" fmla="*/ 3 h 21"/>
                  <a:gd name="T40" fmla="*/ 9 w 177"/>
                  <a:gd name="T41" fmla="*/ 4 h 21"/>
                  <a:gd name="T42" fmla="*/ 8 w 177"/>
                  <a:gd name="T43" fmla="*/ 8 h 21"/>
                  <a:gd name="T44" fmla="*/ 7 w 177"/>
                  <a:gd name="T45" fmla="*/ 11 h 21"/>
                  <a:gd name="T46" fmla="*/ 4 w 177"/>
                  <a:gd name="T47" fmla="*/ 15 h 21"/>
                  <a:gd name="T48" fmla="*/ 0 w 177"/>
                  <a:gd name="T49" fmla="*/ 17 h 21"/>
                  <a:gd name="T50" fmla="*/ 7 w 177"/>
                  <a:gd name="T51" fmla="*/ 16 h 21"/>
                  <a:gd name="T52" fmla="*/ 15 w 177"/>
                  <a:gd name="T53" fmla="*/ 14 h 21"/>
                  <a:gd name="T54" fmla="*/ 22 w 177"/>
                  <a:gd name="T55" fmla="*/ 12 h 21"/>
                  <a:gd name="T56" fmla="*/ 29 w 177"/>
                  <a:gd name="T57" fmla="*/ 11 h 21"/>
                  <a:gd name="T58" fmla="*/ 37 w 177"/>
                  <a:gd name="T59" fmla="*/ 10 h 21"/>
                  <a:gd name="T60" fmla="*/ 50 w 177"/>
                  <a:gd name="T61" fmla="*/ 10 h 21"/>
                  <a:gd name="T62" fmla="*/ 63 w 177"/>
                  <a:gd name="T63" fmla="*/ 8 h 21"/>
                  <a:gd name="T64" fmla="*/ 79 w 177"/>
                  <a:gd name="T65" fmla="*/ 8 h 21"/>
                  <a:gd name="T66" fmla="*/ 94 w 177"/>
                  <a:gd name="T67" fmla="*/ 7 h 21"/>
                  <a:gd name="T68" fmla="*/ 108 w 177"/>
                  <a:gd name="T69" fmla="*/ 6 h 21"/>
                  <a:gd name="T70" fmla="*/ 120 w 177"/>
                  <a:gd name="T71" fmla="*/ 7 h 21"/>
                  <a:gd name="T72" fmla="*/ 129 w 177"/>
                  <a:gd name="T73" fmla="*/ 10 h 21"/>
                  <a:gd name="T74" fmla="*/ 138 w 177"/>
                  <a:gd name="T75" fmla="*/ 12 h 21"/>
                  <a:gd name="T76" fmla="*/ 148 w 177"/>
                  <a:gd name="T77" fmla="*/ 14 h 21"/>
                  <a:gd name="T78" fmla="*/ 159 w 177"/>
                  <a:gd name="T79" fmla="*/ 17 h 21"/>
                  <a:gd name="T80" fmla="*/ 167 w 177"/>
                  <a:gd name="T81" fmla="*/ 18 h 21"/>
                  <a:gd name="T82" fmla="*/ 176 w 177"/>
                  <a:gd name="T83" fmla="*/ 20 h 21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77" h="21">
                    <a:moveTo>
                      <a:pt x="176" y="20"/>
                    </a:moveTo>
                    <a:lnTo>
                      <a:pt x="171" y="18"/>
                    </a:lnTo>
                    <a:lnTo>
                      <a:pt x="166" y="16"/>
                    </a:lnTo>
                    <a:lnTo>
                      <a:pt x="161" y="13"/>
                    </a:lnTo>
                    <a:lnTo>
                      <a:pt x="155" y="12"/>
                    </a:lnTo>
                    <a:lnTo>
                      <a:pt x="149" y="10"/>
                    </a:lnTo>
                    <a:lnTo>
                      <a:pt x="141" y="6"/>
                    </a:lnTo>
                    <a:lnTo>
                      <a:pt x="134" y="3"/>
                    </a:lnTo>
                    <a:lnTo>
                      <a:pt x="128" y="2"/>
                    </a:lnTo>
                    <a:lnTo>
                      <a:pt x="120" y="3"/>
                    </a:lnTo>
                    <a:lnTo>
                      <a:pt x="110" y="5"/>
                    </a:lnTo>
                    <a:lnTo>
                      <a:pt x="106" y="5"/>
                    </a:lnTo>
                    <a:lnTo>
                      <a:pt x="93" y="3"/>
                    </a:lnTo>
                    <a:lnTo>
                      <a:pt x="78" y="1"/>
                    </a:lnTo>
                    <a:lnTo>
                      <a:pt x="69" y="0"/>
                    </a:lnTo>
                    <a:lnTo>
                      <a:pt x="57" y="0"/>
                    </a:lnTo>
                    <a:lnTo>
                      <a:pt x="44" y="0"/>
                    </a:lnTo>
                    <a:lnTo>
                      <a:pt x="36" y="1"/>
                    </a:lnTo>
                    <a:lnTo>
                      <a:pt x="27" y="2"/>
                    </a:lnTo>
                    <a:lnTo>
                      <a:pt x="18" y="3"/>
                    </a:lnTo>
                    <a:lnTo>
                      <a:pt x="9" y="4"/>
                    </a:lnTo>
                    <a:lnTo>
                      <a:pt x="8" y="8"/>
                    </a:lnTo>
                    <a:lnTo>
                      <a:pt x="7" y="11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7" y="16"/>
                    </a:lnTo>
                    <a:lnTo>
                      <a:pt x="15" y="14"/>
                    </a:lnTo>
                    <a:lnTo>
                      <a:pt x="22" y="12"/>
                    </a:lnTo>
                    <a:lnTo>
                      <a:pt x="29" y="11"/>
                    </a:lnTo>
                    <a:lnTo>
                      <a:pt x="37" y="10"/>
                    </a:lnTo>
                    <a:lnTo>
                      <a:pt x="50" y="10"/>
                    </a:lnTo>
                    <a:lnTo>
                      <a:pt x="63" y="8"/>
                    </a:lnTo>
                    <a:lnTo>
                      <a:pt x="79" y="8"/>
                    </a:lnTo>
                    <a:lnTo>
                      <a:pt x="94" y="7"/>
                    </a:lnTo>
                    <a:lnTo>
                      <a:pt x="108" y="6"/>
                    </a:lnTo>
                    <a:lnTo>
                      <a:pt x="120" y="7"/>
                    </a:lnTo>
                    <a:lnTo>
                      <a:pt x="129" y="10"/>
                    </a:lnTo>
                    <a:lnTo>
                      <a:pt x="138" y="12"/>
                    </a:lnTo>
                    <a:lnTo>
                      <a:pt x="148" y="14"/>
                    </a:lnTo>
                    <a:lnTo>
                      <a:pt x="159" y="17"/>
                    </a:lnTo>
                    <a:lnTo>
                      <a:pt x="167" y="18"/>
                    </a:lnTo>
                    <a:lnTo>
                      <a:pt x="176" y="20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8" name="Freeform 18">
              <a:extLst>
                <a:ext uri="{FF2B5EF4-FFF2-40B4-BE49-F238E27FC236}">
                  <a16:creationId xmlns:a16="http://schemas.microsoft.com/office/drawing/2014/main" id="{CED31D87-166F-83F5-C141-11A452899DC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691" y="1023"/>
              <a:ext cx="261" cy="374"/>
            </a:xfrm>
            <a:custGeom>
              <a:avLst/>
              <a:gdLst>
                <a:gd name="T0" fmla="*/ 82 w 261"/>
                <a:gd name="T1" fmla="*/ 162 h 374"/>
                <a:gd name="T2" fmla="*/ 90 w 261"/>
                <a:gd name="T3" fmla="*/ 154 h 374"/>
                <a:gd name="T4" fmla="*/ 76 w 261"/>
                <a:gd name="T5" fmla="*/ 104 h 374"/>
                <a:gd name="T6" fmla="*/ 54 w 261"/>
                <a:gd name="T7" fmla="*/ 56 h 374"/>
                <a:gd name="T8" fmla="*/ 31 w 261"/>
                <a:gd name="T9" fmla="*/ 33 h 374"/>
                <a:gd name="T10" fmla="*/ 51 w 261"/>
                <a:gd name="T11" fmla="*/ 45 h 374"/>
                <a:gd name="T12" fmla="*/ 72 w 261"/>
                <a:gd name="T13" fmla="*/ 84 h 374"/>
                <a:gd name="T14" fmla="*/ 92 w 261"/>
                <a:gd name="T15" fmla="*/ 126 h 374"/>
                <a:gd name="T16" fmla="*/ 106 w 261"/>
                <a:gd name="T17" fmla="*/ 168 h 374"/>
                <a:gd name="T18" fmla="*/ 118 w 261"/>
                <a:gd name="T19" fmla="*/ 150 h 374"/>
                <a:gd name="T20" fmla="*/ 121 w 261"/>
                <a:gd name="T21" fmla="*/ 114 h 374"/>
                <a:gd name="T22" fmla="*/ 125 w 261"/>
                <a:gd name="T23" fmla="*/ 65 h 374"/>
                <a:gd name="T24" fmla="*/ 136 w 261"/>
                <a:gd name="T25" fmla="*/ 26 h 374"/>
                <a:gd name="T26" fmla="*/ 143 w 261"/>
                <a:gd name="T27" fmla="*/ 12 h 374"/>
                <a:gd name="T28" fmla="*/ 136 w 261"/>
                <a:gd name="T29" fmla="*/ 53 h 374"/>
                <a:gd name="T30" fmla="*/ 132 w 261"/>
                <a:gd name="T31" fmla="*/ 106 h 374"/>
                <a:gd name="T32" fmla="*/ 130 w 261"/>
                <a:gd name="T33" fmla="*/ 155 h 374"/>
                <a:gd name="T34" fmla="*/ 136 w 261"/>
                <a:gd name="T35" fmla="*/ 183 h 374"/>
                <a:gd name="T36" fmla="*/ 166 w 261"/>
                <a:gd name="T37" fmla="*/ 177 h 374"/>
                <a:gd name="T38" fmla="*/ 205 w 261"/>
                <a:gd name="T39" fmla="*/ 178 h 374"/>
                <a:gd name="T40" fmla="*/ 236 w 261"/>
                <a:gd name="T41" fmla="*/ 193 h 374"/>
                <a:gd name="T42" fmla="*/ 260 w 261"/>
                <a:gd name="T43" fmla="*/ 227 h 374"/>
                <a:gd name="T44" fmla="*/ 231 w 261"/>
                <a:gd name="T45" fmla="*/ 222 h 374"/>
                <a:gd name="T46" fmla="*/ 200 w 261"/>
                <a:gd name="T47" fmla="*/ 211 h 374"/>
                <a:gd name="T48" fmla="*/ 159 w 261"/>
                <a:gd name="T49" fmla="*/ 204 h 374"/>
                <a:gd name="T50" fmla="*/ 132 w 261"/>
                <a:gd name="T51" fmla="*/ 208 h 374"/>
                <a:gd name="T52" fmla="*/ 147 w 261"/>
                <a:gd name="T53" fmla="*/ 224 h 374"/>
                <a:gd name="T54" fmla="*/ 182 w 261"/>
                <a:gd name="T55" fmla="*/ 233 h 374"/>
                <a:gd name="T56" fmla="*/ 217 w 261"/>
                <a:gd name="T57" fmla="*/ 240 h 374"/>
                <a:gd name="T58" fmla="*/ 243 w 261"/>
                <a:gd name="T59" fmla="*/ 264 h 374"/>
                <a:gd name="T60" fmla="*/ 256 w 261"/>
                <a:gd name="T61" fmla="*/ 297 h 374"/>
                <a:gd name="T62" fmla="*/ 224 w 261"/>
                <a:gd name="T63" fmla="*/ 277 h 374"/>
                <a:gd name="T64" fmla="*/ 191 w 261"/>
                <a:gd name="T65" fmla="*/ 256 h 374"/>
                <a:gd name="T66" fmla="*/ 160 w 261"/>
                <a:gd name="T67" fmla="*/ 238 h 374"/>
                <a:gd name="T68" fmla="*/ 136 w 261"/>
                <a:gd name="T69" fmla="*/ 230 h 374"/>
                <a:gd name="T70" fmla="*/ 121 w 261"/>
                <a:gd name="T71" fmla="*/ 246 h 374"/>
                <a:gd name="T72" fmla="*/ 135 w 261"/>
                <a:gd name="T73" fmla="*/ 290 h 374"/>
                <a:gd name="T74" fmla="*/ 145 w 261"/>
                <a:gd name="T75" fmla="*/ 342 h 374"/>
                <a:gd name="T76" fmla="*/ 127 w 261"/>
                <a:gd name="T77" fmla="*/ 346 h 374"/>
                <a:gd name="T78" fmla="*/ 116 w 261"/>
                <a:gd name="T79" fmla="*/ 290 h 374"/>
                <a:gd name="T80" fmla="*/ 101 w 261"/>
                <a:gd name="T81" fmla="*/ 256 h 374"/>
                <a:gd name="T82" fmla="*/ 83 w 261"/>
                <a:gd name="T83" fmla="*/ 274 h 374"/>
                <a:gd name="T84" fmla="*/ 64 w 261"/>
                <a:gd name="T85" fmla="*/ 309 h 374"/>
                <a:gd name="T86" fmla="*/ 44 w 261"/>
                <a:gd name="T87" fmla="*/ 360 h 374"/>
                <a:gd name="T88" fmla="*/ 51 w 261"/>
                <a:gd name="T89" fmla="*/ 314 h 374"/>
                <a:gd name="T90" fmla="*/ 69 w 261"/>
                <a:gd name="T91" fmla="*/ 272 h 374"/>
                <a:gd name="T92" fmla="*/ 91 w 261"/>
                <a:gd name="T93" fmla="*/ 238 h 374"/>
                <a:gd name="T94" fmla="*/ 99 w 261"/>
                <a:gd name="T95" fmla="*/ 212 h 374"/>
                <a:gd name="T96" fmla="*/ 77 w 261"/>
                <a:gd name="T97" fmla="*/ 226 h 374"/>
                <a:gd name="T98" fmla="*/ 52 w 261"/>
                <a:gd name="T99" fmla="*/ 261 h 374"/>
                <a:gd name="T100" fmla="*/ 28 w 261"/>
                <a:gd name="T101" fmla="*/ 301 h 374"/>
                <a:gd name="T102" fmla="*/ 24 w 261"/>
                <a:gd name="T103" fmla="*/ 288 h 374"/>
                <a:gd name="T104" fmla="*/ 42 w 261"/>
                <a:gd name="T105" fmla="*/ 262 h 374"/>
                <a:gd name="T106" fmla="*/ 71 w 261"/>
                <a:gd name="T107" fmla="*/ 229 h 374"/>
                <a:gd name="T108" fmla="*/ 101 w 261"/>
                <a:gd name="T109" fmla="*/ 206 h 374"/>
                <a:gd name="T110" fmla="*/ 73 w 261"/>
                <a:gd name="T111" fmla="*/ 180 h 374"/>
                <a:gd name="T112" fmla="*/ 46 w 261"/>
                <a:gd name="T113" fmla="*/ 148 h 374"/>
                <a:gd name="T114" fmla="*/ 17 w 261"/>
                <a:gd name="T115" fmla="*/ 118 h 374"/>
                <a:gd name="T116" fmla="*/ 3 w 261"/>
                <a:gd name="T117" fmla="*/ 98 h 374"/>
                <a:gd name="T118" fmla="*/ 32 w 261"/>
                <a:gd name="T119" fmla="*/ 115 h 374"/>
                <a:gd name="T120" fmla="*/ 64 w 261"/>
                <a:gd name="T121" fmla="*/ 145 h 3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61" h="374">
                  <a:moveTo>
                    <a:pt x="64" y="145"/>
                  </a:moveTo>
                  <a:lnTo>
                    <a:pt x="68" y="150"/>
                  </a:lnTo>
                  <a:lnTo>
                    <a:pt x="72" y="154"/>
                  </a:lnTo>
                  <a:lnTo>
                    <a:pt x="77" y="157"/>
                  </a:lnTo>
                  <a:lnTo>
                    <a:pt x="82" y="162"/>
                  </a:lnTo>
                  <a:lnTo>
                    <a:pt x="86" y="165"/>
                  </a:lnTo>
                  <a:lnTo>
                    <a:pt x="91" y="168"/>
                  </a:lnTo>
                  <a:lnTo>
                    <a:pt x="94" y="170"/>
                  </a:lnTo>
                  <a:lnTo>
                    <a:pt x="92" y="162"/>
                  </a:lnTo>
                  <a:lnTo>
                    <a:pt x="90" y="154"/>
                  </a:lnTo>
                  <a:lnTo>
                    <a:pt x="87" y="143"/>
                  </a:lnTo>
                  <a:lnTo>
                    <a:pt x="85" y="134"/>
                  </a:lnTo>
                  <a:lnTo>
                    <a:pt x="82" y="124"/>
                  </a:lnTo>
                  <a:lnTo>
                    <a:pt x="80" y="114"/>
                  </a:lnTo>
                  <a:lnTo>
                    <a:pt x="76" y="104"/>
                  </a:lnTo>
                  <a:lnTo>
                    <a:pt x="72" y="93"/>
                  </a:lnTo>
                  <a:lnTo>
                    <a:pt x="68" y="84"/>
                  </a:lnTo>
                  <a:lnTo>
                    <a:pt x="63" y="71"/>
                  </a:lnTo>
                  <a:lnTo>
                    <a:pt x="59" y="63"/>
                  </a:lnTo>
                  <a:lnTo>
                    <a:pt x="54" y="56"/>
                  </a:lnTo>
                  <a:lnTo>
                    <a:pt x="50" y="48"/>
                  </a:lnTo>
                  <a:lnTo>
                    <a:pt x="44" y="42"/>
                  </a:lnTo>
                  <a:lnTo>
                    <a:pt x="39" y="38"/>
                  </a:lnTo>
                  <a:lnTo>
                    <a:pt x="34" y="35"/>
                  </a:lnTo>
                  <a:lnTo>
                    <a:pt x="31" y="33"/>
                  </a:lnTo>
                  <a:lnTo>
                    <a:pt x="35" y="32"/>
                  </a:lnTo>
                  <a:lnTo>
                    <a:pt x="37" y="33"/>
                  </a:lnTo>
                  <a:lnTo>
                    <a:pt x="41" y="34"/>
                  </a:lnTo>
                  <a:lnTo>
                    <a:pt x="45" y="39"/>
                  </a:lnTo>
                  <a:lnTo>
                    <a:pt x="51" y="45"/>
                  </a:lnTo>
                  <a:lnTo>
                    <a:pt x="55" y="50"/>
                  </a:lnTo>
                  <a:lnTo>
                    <a:pt x="58" y="56"/>
                  </a:lnTo>
                  <a:lnTo>
                    <a:pt x="63" y="64"/>
                  </a:lnTo>
                  <a:lnTo>
                    <a:pt x="68" y="75"/>
                  </a:lnTo>
                  <a:lnTo>
                    <a:pt x="72" y="84"/>
                  </a:lnTo>
                  <a:lnTo>
                    <a:pt x="77" y="94"/>
                  </a:lnTo>
                  <a:lnTo>
                    <a:pt x="81" y="101"/>
                  </a:lnTo>
                  <a:lnTo>
                    <a:pt x="86" y="109"/>
                  </a:lnTo>
                  <a:lnTo>
                    <a:pt x="89" y="117"/>
                  </a:lnTo>
                  <a:lnTo>
                    <a:pt x="92" y="126"/>
                  </a:lnTo>
                  <a:lnTo>
                    <a:pt x="95" y="135"/>
                  </a:lnTo>
                  <a:lnTo>
                    <a:pt x="99" y="143"/>
                  </a:lnTo>
                  <a:lnTo>
                    <a:pt x="101" y="151"/>
                  </a:lnTo>
                  <a:lnTo>
                    <a:pt x="104" y="161"/>
                  </a:lnTo>
                  <a:lnTo>
                    <a:pt x="106" y="168"/>
                  </a:lnTo>
                  <a:lnTo>
                    <a:pt x="107" y="171"/>
                  </a:lnTo>
                  <a:lnTo>
                    <a:pt x="110" y="168"/>
                  </a:lnTo>
                  <a:lnTo>
                    <a:pt x="113" y="164"/>
                  </a:lnTo>
                  <a:lnTo>
                    <a:pt x="117" y="159"/>
                  </a:lnTo>
                  <a:lnTo>
                    <a:pt x="118" y="150"/>
                  </a:lnTo>
                  <a:lnTo>
                    <a:pt x="119" y="143"/>
                  </a:lnTo>
                  <a:lnTo>
                    <a:pt x="120" y="133"/>
                  </a:lnTo>
                  <a:lnTo>
                    <a:pt x="121" y="124"/>
                  </a:lnTo>
                  <a:lnTo>
                    <a:pt x="120" y="124"/>
                  </a:lnTo>
                  <a:lnTo>
                    <a:pt x="121" y="114"/>
                  </a:lnTo>
                  <a:lnTo>
                    <a:pt x="121" y="103"/>
                  </a:lnTo>
                  <a:lnTo>
                    <a:pt x="122" y="92"/>
                  </a:lnTo>
                  <a:lnTo>
                    <a:pt x="122" y="82"/>
                  </a:lnTo>
                  <a:lnTo>
                    <a:pt x="123" y="75"/>
                  </a:lnTo>
                  <a:lnTo>
                    <a:pt x="125" y="65"/>
                  </a:lnTo>
                  <a:lnTo>
                    <a:pt x="127" y="58"/>
                  </a:lnTo>
                  <a:lnTo>
                    <a:pt x="128" y="50"/>
                  </a:lnTo>
                  <a:lnTo>
                    <a:pt x="131" y="44"/>
                  </a:lnTo>
                  <a:lnTo>
                    <a:pt x="133" y="36"/>
                  </a:lnTo>
                  <a:lnTo>
                    <a:pt x="136" y="26"/>
                  </a:lnTo>
                  <a:lnTo>
                    <a:pt x="139" y="16"/>
                  </a:lnTo>
                  <a:lnTo>
                    <a:pt x="140" y="7"/>
                  </a:lnTo>
                  <a:lnTo>
                    <a:pt x="143" y="0"/>
                  </a:lnTo>
                  <a:lnTo>
                    <a:pt x="144" y="6"/>
                  </a:lnTo>
                  <a:lnTo>
                    <a:pt x="143" y="12"/>
                  </a:lnTo>
                  <a:lnTo>
                    <a:pt x="142" y="21"/>
                  </a:lnTo>
                  <a:lnTo>
                    <a:pt x="140" y="28"/>
                  </a:lnTo>
                  <a:lnTo>
                    <a:pt x="138" y="40"/>
                  </a:lnTo>
                  <a:lnTo>
                    <a:pt x="137" y="47"/>
                  </a:lnTo>
                  <a:lnTo>
                    <a:pt x="136" y="53"/>
                  </a:lnTo>
                  <a:lnTo>
                    <a:pt x="135" y="62"/>
                  </a:lnTo>
                  <a:lnTo>
                    <a:pt x="134" y="72"/>
                  </a:lnTo>
                  <a:lnTo>
                    <a:pt x="134" y="83"/>
                  </a:lnTo>
                  <a:lnTo>
                    <a:pt x="133" y="94"/>
                  </a:lnTo>
                  <a:lnTo>
                    <a:pt x="132" y="106"/>
                  </a:lnTo>
                  <a:lnTo>
                    <a:pt x="132" y="116"/>
                  </a:lnTo>
                  <a:lnTo>
                    <a:pt x="132" y="126"/>
                  </a:lnTo>
                  <a:lnTo>
                    <a:pt x="131" y="134"/>
                  </a:lnTo>
                  <a:lnTo>
                    <a:pt x="131" y="145"/>
                  </a:lnTo>
                  <a:lnTo>
                    <a:pt x="130" y="155"/>
                  </a:lnTo>
                  <a:lnTo>
                    <a:pt x="128" y="168"/>
                  </a:lnTo>
                  <a:lnTo>
                    <a:pt x="127" y="178"/>
                  </a:lnTo>
                  <a:lnTo>
                    <a:pt x="125" y="190"/>
                  </a:lnTo>
                  <a:lnTo>
                    <a:pt x="130" y="187"/>
                  </a:lnTo>
                  <a:lnTo>
                    <a:pt x="136" y="183"/>
                  </a:lnTo>
                  <a:lnTo>
                    <a:pt x="143" y="178"/>
                  </a:lnTo>
                  <a:lnTo>
                    <a:pt x="149" y="176"/>
                  </a:lnTo>
                  <a:lnTo>
                    <a:pt x="156" y="176"/>
                  </a:lnTo>
                  <a:lnTo>
                    <a:pt x="160" y="176"/>
                  </a:lnTo>
                  <a:lnTo>
                    <a:pt x="166" y="177"/>
                  </a:lnTo>
                  <a:lnTo>
                    <a:pt x="173" y="178"/>
                  </a:lnTo>
                  <a:lnTo>
                    <a:pt x="182" y="179"/>
                  </a:lnTo>
                  <a:lnTo>
                    <a:pt x="190" y="178"/>
                  </a:lnTo>
                  <a:lnTo>
                    <a:pt x="198" y="178"/>
                  </a:lnTo>
                  <a:lnTo>
                    <a:pt x="205" y="178"/>
                  </a:lnTo>
                  <a:lnTo>
                    <a:pt x="211" y="179"/>
                  </a:lnTo>
                  <a:lnTo>
                    <a:pt x="217" y="182"/>
                  </a:lnTo>
                  <a:lnTo>
                    <a:pt x="225" y="185"/>
                  </a:lnTo>
                  <a:lnTo>
                    <a:pt x="231" y="189"/>
                  </a:lnTo>
                  <a:lnTo>
                    <a:pt x="236" y="193"/>
                  </a:lnTo>
                  <a:lnTo>
                    <a:pt x="242" y="199"/>
                  </a:lnTo>
                  <a:lnTo>
                    <a:pt x="245" y="202"/>
                  </a:lnTo>
                  <a:lnTo>
                    <a:pt x="251" y="210"/>
                  </a:lnTo>
                  <a:lnTo>
                    <a:pt x="255" y="218"/>
                  </a:lnTo>
                  <a:lnTo>
                    <a:pt x="260" y="227"/>
                  </a:lnTo>
                  <a:lnTo>
                    <a:pt x="254" y="227"/>
                  </a:lnTo>
                  <a:lnTo>
                    <a:pt x="248" y="226"/>
                  </a:lnTo>
                  <a:lnTo>
                    <a:pt x="241" y="224"/>
                  </a:lnTo>
                  <a:lnTo>
                    <a:pt x="235" y="224"/>
                  </a:lnTo>
                  <a:lnTo>
                    <a:pt x="231" y="222"/>
                  </a:lnTo>
                  <a:lnTo>
                    <a:pt x="224" y="218"/>
                  </a:lnTo>
                  <a:lnTo>
                    <a:pt x="218" y="216"/>
                  </a:lnTo>
                  <a:lnTo>
                    <a:pt x="213" y="213"/>
                  </a:lnTo>
                  <a:lnTo>
                    <a:pt x="209" y="212"/>
                  </a:lnTo>
                  <a:lnTo>
                    <a:pt x="200" y="211"/>
                  </a:lnTo>
                  <a:lnTo>
                    <a:pt x="190" y="210"/>
                  </a:lnTo>
                  <a:lnTo>
                    <a:pt x="182" y="208"/>
                  </a:lnTo>
                  <a:lnTo>
                    <a:pt x="173" y="206"/>
                  </a:lnTo>
                  <a:lnTo>
                    <a:pt x="165" y="205"/>
                  </a:lnTo>
                  <a:lnTo>
                    <a:pt x="159" y="204"/>
                  </a:lnTo>
                  <a:lnTo>
                    <a:pt x="154" y="204"/>
                  </a:lnTo>
                  <a:lnTo>
                    <a:pt x="148" y="203"/>
                  </a:lnTo>
                  <a:lnTo>
                    <a:pt x="142" y="204"/>
                  </a:lnTo>
                  <a:lnTo>
                    <a:pt x="137" y="205"/>
                  </a:lnTo>
                  <a:lnTo>
                    <a:pt x="132" y="208"/>
                  </a:lnTo>
                  <a:lnTo>
                    <a:pt x="125" y="210"/>
                  </a:lnTo>
                  <a:lnTo>
                    <a:pt x="130" y="213"/>
                  </a:lnTo>
                  <a:lnTo>
                    <a:pt x="136" y="217"/>
                  </a:lnTo>
                  <a:lnTo>
                    <a:pt x="141" y="222"/>
                  </a:lnTo>
                  <a:lnTo>
                    <a:pt x="147" y="224"/>
                  </a:lnTo>
                  <a:lnTo>
                    <a:pt x="154" y="227"/>
                  </a:lnTo>
                  <a:lnTo>
                    <a:pt x="160" y="229"/>
                  </a:lnTo>
                  <a:lnTo>
                    <a:pt x="166" y="229"/>
                  </a:lnTo>
                  <a:lnTo>
                    <a:pt x="173" y="231"/>
                  </a:lnTo>
                  <a:lnTo>
                    <a:pt x="182" y="233"/>
                  </a:lnTo>
                  <a:lnTo>
                    <a:pt x="189" y="235"/>
                  </a:lnTo>
                  <a:lnTo>
                    <a:pt x="197" y="235"/>
                  </a:lnTo>
                  <a:lnTo>
                    <a:pt x="203" y="237"/>
                  </a:lnTo>
                  <a:lnTo>
                    <a:pt x="210" y="239"/>
                  </a:lnTo>
                  <a:lnTo>
                    <a:pt x="217" y="240"/>
                  </a:lnTo>
                  <a:lnTo>
                    <a:pt x="222" y="243"/>
                  </a:lnTo>
                  <a:lnTo>
                    <a:pt x="227" y="247"/>
                  </a:lnTo>
                  <a:lnTo>
                    <a:pt x="232" y="252"/>
                  </a:lnTo>
                  <a:lnTo>
                    <a:pt x="238" y="257"/>
                  </a:lnTo>
                  <a:lnTo>
                    <a:pt x="243" y="264"/>
                  </a:lnTo>
                  <a:lnTo>
                    <a:pt x="245" y="268"/>
                  </a:lnTo>
                  <a:lnTo>
                    <a:pt x="248" y="275"/>
                  </a:lnTo>
                  <a:lnTo>
                    <a:pt x="250" y="283"/>
                  </a:lnTo>
                  <a:lnTo>
                    <a:pt x="253" y="291"/>
                  </a:lnTo>
                  <a:lnTo>
                    <a:pt x="256" y="297"/>
                  </a:lnTo>
                  <a:lnTo>
                    <a:pt x="250" y="293"/>
                  </a:lnTo>
                  <a:lnTo>
                    <a:pt x="243" y="289"/>
                  </a:lnTo>
                  <a:lnTo>
                    <a:pt x="238" y="286"/>
                  </a:lnTo>
                  <a:lnTo>
                    <a:pt x="231" y="281"/>
                  </a:lnTo>
                  <a:lnTo>
                    <a:pt x="224" y="277"/>
                  </a:lnTo>
                  <a:lnTo>
                    <a:pt x="218" y="273"/>
                  </a:lnTo>
                  <a:lnTo>
                    <a:pt x="211" y="269"/>
                  </a:lnTo>
                  <a:lnTo>
                    <a:pt x="204" y="264"/>
                  </a:lnTo>
                  <a:lnTo>
                    <a:pt x="198" y="260"/>
                  </a:lnTo>
                  <a:lnTo>
                    <a:pt x="191" y="256"/>
                  </a:lnTo>
                  <a:lnTo>
                    <a:pt x="186" y="252"/>
                  </a:lnTo>
                  <a:lnTo>
                    <a:pt x="179" y="248"/>
                  </a:lnTo>
                  <a:lnTo>
                    <a:pt x="173" y="245"/>
                  </a:lnTo>
                  <a:lnTo>
                    <a:pt x="166" y="241"/>
                  </a:lnTo>
                  <a:lnTo>
                    <a:pt x="160" y="238"/>
                  </a:lnTo>
                  <a:lnTo>
                    <a:pt x="155" y="237"/>
                  </a:lnTo>
                  <a:lnTo>
                    <a:pt x="150" y="234"/>
                  </a:lnTo>
                  <a:lnTo>
                    <a:pt x="144" y="231"/>
                  </a:lnTo>
                  <a:lnTo>
                    <a:pt x="140" y="229"/>
                  </a:lnTo>
                  <a:lnTo>
                    <a:pt x="136" y="230"/>
                  </a:lnTo>
                  <a:lnTo>
                    <a:pt x="131" y="231"/>
                  </a:lnTo>
                  <a:lnTo>
                    <a:pt x="128" y="231"/>
                  </a:lnTo>
                  <a:lnTo>
                    <a:pt x="123" y="229"/>
                  </a:lnTo>
                  <a:lnTo>
                    <a:pt x="123" y="237"/>
                  </a:lnTo>
                  <a:lnTo>
                    <a:pt x="121" y="246"/>
                  </a:lnTo>
                  <a:lnTo>
                    <a:pt x="124" y="254"/>
                  </a:lnTo>
                  <a:lnTo>
                    <a:pt x="127" y="263"/>
                  </a:lnTo>
                  <a:lnTo>
                    <a:pt x="130" y="271"/>
                  </a:lnTo>
                  <a:lnTo>
                    <a:pt x="132" y="280"/>
                  </a:lnTo>
                  <a:lnTo>
                    <a:pt x="135" y="290"/>
                  </a:lnTo>
                  <a:lnTo>
                    <a:pt x="138" y="302"/>
                  </a:lnTo>
                  <a:lnTo>
                    <a:pt x="139" y="311"/>
                  </a:lnTo>
                  <a:lnTo>
                    <a:pt x="142" y="321"/>
                  </a:lnTo>
                  <a:lnTo>
                    <a:pt x="143" y="330"/>
                  </a:lnTo>
                  <a:lnTo>
                    <a:pt x="145" y="342"/>
                  </a:lnTo>
                  <a:lnTo>
                    <a:pt x="148" y="355"/>
                  </a:lnTo>
                  <a:lnTo>
                    <a:pt x="150" y="373"/>
                  </a:lnTo>
                  <a:lnTo>
                    <a:pt x="130" y="373"/>
                  </a:lnTo>
                  <a:lnTo>
                    <a:pt x="128" y="357"/>
                  </a:lnTo>
                  <a:lnTo>
                    <a:pt x="127" y="346"/>
                  </a:lnTo>
                  <a:lnTo>
                    <a:pt x="124" y="332"/>
                  </a:lnTo>
                  <a:lnTo>
                    <a:pt x="122" y="319"/>
                  </a:lnTo>
                  <a:lnTo>
                    <a:pt x="120" y="308"/>
                  </a:lnTo>
                  <a:lnTo>
                    <a:pt x="118" y="298"/>
                  </a:lnTo>
                  <a:lnTo>
                    <a:pt x="116" y="290"/>
                  </a:lnTo>
                  <a:lnTo>
                    <a:pt x="113" y="279"/>
                  </a:lnTo>
                  <a:lnTo>
                    <a:pt x="109" y="269"/>
                  </a:lnTo>
                  <a:lnTo>
                    <a:pt x="107" y="260"/>
                  </a:lnTo>
                  <a:lnTo>
                    <a:pt x="104" y="258"/>
                  </a:lnTo>
                  <a:lnTo>
                    <a:pt x="101" y="256"/>
                  </a:lnTo>
                  <a:lnTo>
                    <a:pt x="98" y="254"/>
                  </a:lnTo>
                  <a:lnTo>
                    <a:pt x="96" y="255"/>
                  </a:lnTo>
                  <a:lnTo>
                    <a:pt x="93" y="260"/>
                  </a:lnTo>
                  <a:lnTo>
                    <a:pt x="87" y="268"/>
                  </a:lnTo>
                  <a:lnTo>
                    <a:pt x="83" y="274"/>
                  </a:lnTo>
                  <a:lnTo>
                    <a:pt x="79" y="280"/>
                  </a:lnTo>
                  <a:lnTo>
                    <a:pt x="76" y="288"/>
                  </a:lnTo>
                  <a:lnTo>
                    <a:pt x="72" y="293"/>
                  </a:lnTo>
                  <a:lnTo>
                    <a:pt x="68" y="301"/>
                  </a:lnTo>
                  <a:lnTo>
                    <a:pt x="64" y="309"/>
                  </a:lnTo>
                  <a:lnTo>
                    <a:pt x="61" y="318"/>
                  </a:lnTo>
                  <a:lnTo>
                    <a:pt x="57" y="327"/>
                  </a:lnTo>
                  <a:lnTo>
                    <a:pt x="53" y="337"/>
                  </a:lnTo>
                  <a:lnTo>
                    <a:pt x="49" y="348"/>
                  </a:lnTo>
                  <a:lnTo>
                    <a:pt x="44" y="360"/>
                  </a:lnTo>
                  <a:lnTo>
                    <a:pt x="46" y="346"/>
                  </a:lnTo>
                  <a:lnTo>
                    <a:pt x="47" y="336"/>
                  </a:lnTo>
                  <a:lnTo>
                    <a:pt x="48" y="325"/>
                  </a:lnTo>
                  <a:lnTo>
                    <a:pt x="50" y="319"/>
                  </a:lnTo>
                  <a:lnTo>
                    <a:pt x="51" y="314"/>
                  </a:lnTo>
                  <a:lnTo>
                    <a:pt x="54" y="305"/>
                  </a:lnTo>
                  <a:lnTo>
                    <a:pt x="57" y="295"/>
                  </a:lnTo>
                  <a:lnTo>
                    <a:pt x="59" y="288"/>
                  </a:lnTo>
                  <a:lnTo>
                    <a:pt x="64" y="280"/>
                  </a:lnTo>
                  <a:lnTo>
                    <a:pt x="69" y="272"/>
                  </a:lnTo>
                  <a:lnTo>
                    <a:pt x="73" y="263"/>
                  </a:lnTo>
                  <a:lnTo>
                    <a:pt x="78" y="254"/>
                  </a:lnTo>
                  <a:lnTo>
                    <a:pt x="81" y="249"/>
                  </a:lnTo>
                  <a:lnTo>
                    <a:pt x="86" y="244"/>
                  </a:lnTo>
                  <a:lnTo>
                    <a:pt x="91" y="238"/>
                  </a:lnTo>
                  <a:lnTo>
                    <a:pt x="95" y="232"/>
                  </a:lnTo>
                  <a:lnTo>
                    <a:pt x="100" y="226"/>
                  </a:lnTo>
                  <a:lnTo>
                    <a:pt x="105" y="218"/>
                  </a:lnTo>
                  <a:lnTo>
                    <a:pt x="103" y="216"/>
                  </a:lnTo>
                  <a:lnTo>
                    <a:pt x="99" y="212"/>
                  </a:lnTo>
                  <a:lnTo>
                    <a:pt x="96" y="210"/>
                  </a:lnTo>
                  <a:lnTo>
                    <a:pt x="93" y="211"/>
                  </a:lnTo>
                  <a:lnTo>
                    <a:pt x="87" y="216"/>
                  </a:lnTo>
                  <a:lnTo>
                    <a:pt x="82" y="221"/>
                  </a:lnTo>
                  <a:lnTo>
                    <a:pt x="77" y="226"/>
                  </a:lnTo>
                  <a:lnTo>
                    <a:pt x="72" y="232"/>
                  </a:lnTo>
                  <a:lnTo>
                    <a:pt x="67" y="241"/>
                  </a:lnTo>
                  <a:lnTo>
                    <a:pt x="61" y="249"/>
                  </a:lnTo>
                  <a:lnTo>
                    <a:pt x="56" y="255"/>
                  </a:lnTo>
                  <a:lnTo>
                    <a:pt x="52" y="261"/>
                  </a:lnTo>
                  <a:lnTo>
                    <a:pt x="47" y="268"/>
                  </a:lnTo>
                  <a:lnTo>
                    <a:pt x="42" y="276"/>
                  </a:lnTo>
                  <a:lnTo>
                    <a:pt x="38" y="284"/>
                  </a:lnTo>
                  <a:lnTo>
                    <a:pt x="33" y="293"/>
                  </a:lnTo>
                  <a:lnTo>
                    <a:pt x="28" y="301"/>
                  </a:lnTo>
                  <a:lnTo>
                    <a:pt x="24" y="310"/>
                  </a:lnTo>
                  <a:lnTo>
                    <a:pt x="18" y="321"/>
                  </a:lnTo>
                  <a:lnTo>
                    <a:pt x="21" y="307"/>
                  </a:lnTo>
                  <a:lnTo>
                    <a:pt x="22" y="297"/>
                  </a:lnTo>
                  <a:lnTo>
                    <a:pt x="24" y="288"/>
                  </a:lnTo>
                  <a:lnTo>
                    <a:pt x="25" y="286"/>
                  </a:lnTo>
                  <a:lnTo>
                    <a:pt x="28" y="281"/>
                  </a:lnTo>
                  <a:lnTo>
                    <a:pt x="32" y="275"/>
                  </a:lnTo>
                  <a:lnTo>
                    <a:pt x="37" y="269"/>
                  </a:lnTo>
                  <a:lnTo>
                    <a:pt x="42" y="262"/>
                  </a:lnTo>
                  <a:lnTo>
                    <a:pt x="47" y="256"/>
                  </a:lnTo>
                  <a:lnTo>
                    <a:pt x="54" y="248"/>
                  </a:lnTo>
                  <a:lnTo>
                    <a:pt x="58" y="243"/>
                  </a:lnTo>
                  <a:lnTo>
                    <a:pt x="64" y="236"/>
                  </a:lnTo>
                  <a:lnTo>
                    <a:pt x="71" y="229"/>
                  </a:lnTo>
                  <a:lnTo>
                    <a:pt x="77" y="224"/>
                  </a:lnTo>
                  <a:lnTo>
                    <a:pt x="83" y="218"/>
                  </a:lnTo>
                  <a:lnTo>
                    <a:pt x="93" y="210"/>
                  </a:lnTo>
                  <a:lnTo>
                    <a:pt x="98" y="208"/>
                  </a:lnTo>
                  <a:lnTo>
                    <a:pt x="101" y="206"/>
                  </a:lnTo>
                  <a:lnTo>
                    <a:pt x="95" y="202"/>
                  </a:lnTo>
                  <a:lnTo>
                    <a:pt x="90" y="196"/>
                  </a:lnTo>
                  <a:lnTo>
                    <a:pt x="84" y="190"/>
                  </a:lnTo>
                  <a:lnTo>
                    <a:pt x="79" y="185"/>
                  </a:lnTo>
                  <a:lnTo>
                    <a:pt x="73" y="180"/>
                  </a:lnTo>
                  <a:lnTo>
                    <a:pt x="69" y="176"/>
                  </a:lnTo>
                  <a:lnTo>
                    <a:pt x="65" y="170"/>
                  </a:lnTo>
                  <a:lnTo>
                    <a:pt x="58" y="163"/>
                  </a:lnTo>
                  <a:lnTo>
                    <a:pt x="52" y="156"/>
                  </a:lnTo>
                  <a:lnTo>
                    <a:pt x="46" y="148"/>
                  </a:lnTo>
                  <a:lnTo>
                    <a:pt x="39" y="141"/>
                  </a:lnTo>
                  <a:lnTo>
                    <a:pt x="33" y="136"/>
                  </a:lnTo>
                  <a:lnTo>
                    <a:pt x="26" y="129"/>
                  </a:lnTo>
                  <a:lnTo>
                    <a:pt x="22" y="125"/>
                  </a:lnTo>
                  <a:lnTo>
                    <a:pt x="17" y="118"/>
                  </a:lnTo>
                  <a:lnTo>
                    <a:pt x="14" y="112"/>
                  </a:lnTo>
                  <a:lnTo>
                    <a:pt x="10" y="108"/>
                  </a:lnTo>
                  <a:lnTo>
                    <a:pt x="4" y="102"/>
                  </a:lnTo>
                  <a:lnTo>
                    <a:pt x="0" y="98"/>
                  </a:lnTo>
                  <a:lnTo>
                    <a:pt x="3" y="98"/>
                  </a:lnTo>
                  <a:lnTo>
                    <a:pt x="9" y="100"/>
                  </a:lnTo>
                  <a:lnTo>
                    <a:pt x="14" y="101"/>
                  </a:lnTo>
                  <a:lnTo>
                    <a:pt x="20" y="104"/>
                  </a:lnTo>
                  <a:lnTo>
                    <a:pt x="25" y="109"/>
                  </a:lnTo>
                  <a:lnTo>
                    <a:pt x="32" y="115"/>
                  </a:lnTo>
                  <a:lnTo>
                    <a:pt x="38" y="120"/>
                  </a:lnTo>
                  <a:lnTo>
                    <a:pt x="45" y="125"/>
                  </a:lnTo>
                  <a:lnTo>
                    <a:pt x="51" y="132"/>
                  </a:lnTo>
                  <a:lnTo>
                    <a:pt x="58" y="139"/>
                  </a:lnTo>
                  <a:lnTo>
                    <a:pt x="64" y="145"/>
                  </a:lnTo>
                </a:path>
              </a:pathLst>
            </a:custGeom>
            <a:solidFill>
              <a:srgbClr val="037C03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med">
    <p:fade/>
    <p:sndAc>
      <p:stSnd>
        <p:snd r:embed="rId13" name="click.wav"/>
      </p:stSnd>
    </p:sndAc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3052CAFD-58AA-F6D2-F20C-85D137CAD9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CC0066"/>
                </a:solidFill>
              </a:rPr>
              <a:t>Chapter 4:      Advanced SQL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>
            <a:extLst>
              <a:ext uri="{FF2B5EF4-FFF2-40B4-BE49-F238E27FC236}">
                <a16:creationId xmlns:a16="http://schemas.microsoft.com/office/drawing/2014/main" id="{6A0018FD-C770-5911-61BB-1060F92D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BBA9A722-75EC-2B55-AFA1-F2601B6D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A39F7-DDA4-4CBD-A6DE-02340F63F85C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8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EB308B1-E3D1-59BD-59D2-A2F02B8B1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Large-Object Types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12365C89-3527-C13A-9189-5ECE2B3EF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Large objects (photos, videos, CAD files, etc.) are stored as a </a:t>
            </a:r>
            <a:r>
              <a:rPr lang="en-US" altLang="zh-CN" sz="2800" i="1"/>
              <a:t>large object</a:t>
            </a:r>
            <a:r>
              <a:rPr lang="en-US" altLang="zh-CN" sz="2800"/>
              <a:t>:</a:t>
            </a:r>
          </a:p>
          <a:p>
            <a:pPr lvl="1" eaLnBrk="1" hangingPunct="1"/>
            <a:r>
              <a:rPr lang="en-US" altLang="zh-CN" sz="2400" b="1"/>
              <a:t>blob</a:t>
            </a:r>
            <a:r>
              <a:rPr lang="en-US" altLang="zh-CN" sz="2400"/>
              <a:t>: binary large object -- object is a large collection of uninterpreted binary data (whose interpretation is left to an application outside of the database system)</a:t>
            </a:r>
          </a:p>
          <a:p>
            <a:pPr lvl="1" eaLnBrk="1" hangingPunct="1"/>
            <a:r>
              <a:rPr lang="en-US" altLang="zh-CN" sz="2400" b="1"/>
              <a:t>clob</a:t>
            </a:r>
            <a:r>
              <a:rPr lang="en-US" altLang="zh-CN" sz="2400"/>
              <a:t>: character large object -- object is a large collection of character data</a:t>
            </a:r>
          </a:p>
          <a:p>
            <a:pPr lvl="1" eaLnBrk="1" hangingPunct="1"/>
            <a:r>
              <a:rPr lang="en-US" altLang="zh-CN" sz="2400"/>
              <a:t>When a query returns a large object, a pointer is returned rather than the large object itself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>
            <a:extLst>
              <a:ext uri="{FF2B5EF4-FFF2-40B4-BE49-F238E27FC236}">
                <a16:creationId xmlns:a16="http://schemas.microsoft.com/office/drawing/2014/main" id="{3CF7576E-0AC6-9F3E-CC35-E6628109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304BC3B7-5120-B562-4476-50509C94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8A1E04-A2CB-41CD-BD4C-CBC02AC482F6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8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4F88806-6B60-AB8F-EE22-1EB4ED16F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Integrity Constraints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87C8A9E9-0072-8DBD-32AF-E9CFCE5EE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2665412"/>
          </a:xfrm>
        </p:spPr>
        <p:txBody>
          <a:bodyPr/>
          <a:lstStyle/>
          <a:p>
            <a:pPr eaLnBrk="1" hangingPunct="1"/>
            <a:r>
              <a:rPr lang="en-US" altLang="zh-CN"/>
              <a:t>Integrity constraints guard against accidental damage to the database, by ensuring that authorized changes to the database do not result in a loss of data consistency.</a:t>
            </a: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0317CB88-4C30-3925-09E0-3D472B89A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5373688"/>
            <a:ext cx="5184775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400"/>
              <a:t>A customer must have a (non-null) phone number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3CDA76EB-86A6-E3DB-437B-73F2E2616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4656138"/>
            <a:ext cx="3025775" cy="15811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A checking account must have a balance greater than $10,000.00</a:t>
            </a:r>
          </a:p>
        </p:txBody>
      </p:sp>
      <p:sp>
        <p:nvSpPr>
          <p:cNvPr id="25608" name="Rectangle 6">
            <a:extLst>
              <a:ext uri="{FF2B5EF4-FFF2-40B4-BE49-F238E27FC236}">
                <a16:creationId xmlns:a16="http://schemas.microsoft.com/office/drawing/2014/main" id="{FBE804A3-F8F6-3A0D-5DBC-A55F9FB40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306888"/>
            <a:ext cx="5111750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400"/>
              <a:t>A salary of a bank employee must be at least $4.00 an hour</a:t>
            </a:r>
          </a:p>
        </p:txBody>
      </p:sp>
      <p:sp>
        <p:nvSpPr>
          <p:cNvPr id="690183" name="Rectangle 7">
            <a:extLst>
              <a:ext uri="{FF2B5EF4-FFF2-40B4-BE49-F238E27FC236}">
                <a16:creationId xmlns:a16="http://schemas.microsoft.com/office/drawing/2014/main" id="{FC7BB43D-D080-31BF-00EB-8921E3D4D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7670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>
            <a:extLst>
              <a:ext uri="{FF2B5EF4-FFF2-40B4-BE49-F238E27FC236}">
                <a16:creationId xmlns:a16="http://schemas.microsoft.com/office/drawing/2014/main" id="{84408A9A-C3B8-A130-B433-7559F533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E79F446F-4C0A-F7A0-96BE-F29122F3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507469-E2E1-49F1-AAC0-5AE8DA0D99A9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8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45E9EE3-A30F-AA6B-9221-CC70AEEFA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Constraints on a Single Relation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6C94E396-4D3F-7F24-CD6D-3B0D0EF7A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628775"/>
            <a:ext cx="7200900" cy="34559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b="1"/>
              <a:t>not null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/>
              <a:t>primary key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/>
              <a:t>unique</a:t>
            </a:r>
            <a:endParaRPr lang="en-US" altLang="zh-CN"/>
          </a:p>
          <a:p>
            <a:pPr eaLnBrk="1" hangingPunct="1">
              <a:lnSpc>
                <a:spcPct val="130000"/>
              </a:lnSpc>
            </a:pPr>
            <a:r>
              <a:rPr lang="en-US" altLang="zh-CN" b="1"/>
              <a:t>check </a:t>
            </a:r>
            <a:r>
              <a:rPr lang="en-US" altLang="zh-CN"/>
              <a:t>(</a:t>
            </a:r>
            <a:r>
              <a:rPr lang="en-US" altLang="zh-CN" i="1"/>
              <a:t>P </a:t>
            </a:r>
            <a:r>
              <a:rPr lang="en-US" altLang="zh-CN"/>
              <a:t>)</a:t>
            </a:r>
            <a:r>
              <a:rPr lang="en-US" altLang="zh-CN" i="1"/>
              <a:t>,</a:t>
            </a:r>
            <a:r>
              <a:rPr lang="en-US" altLang="zh-CN"/>
              <a:t> where </a:t>
            </a:r>
            <a:r>
              <a:rPr lang="en-US" altLang="zh-CN" i="1"/>
              <a:t>P</a:t>
            </a:r>
            <a:r>
              <a:rPr lang="en-US" altLang="zh-CN"/>
              <a:t> is a predicate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>
            <a:extLst>
              <a:ext uri="{FF2B5EF4-FFF2-40B4-BE49-F238E27FC236}">
                <a16:creationId xmlns:a16="http://schemas.microsoft.com/office/drawing/2014/main" id="{9632076B-714C-55DB-6554-4626C764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077E5DA8-60C3-7ADF-B661-C88B501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D5393D-06D7-4868-8A7C-8418E186F925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8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F10B20E-8588-42CC-C45B-31556440C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 null Constraint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2758E3F7-9CE3-9FA7-3F91-2E050A048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Declare </a:t>
            </a:r>
            <a:r>
              <a:rPr lang="en-US" altLang="zh-CN" i="1"/>
              <a:t>branch_name</a:t>
            </a:r>
            <a:r>
              <a:rPr lang="en-US" altLang="zh-CN"/>
              <a:t> for </a:t>
            </a:r>
            <a:r>
              <a:rPr lang="en-US" altLang="zh-CN" i="1"/>
              <a:t>branch</a:t>
            </a:r>
            <a:r>
              <a:rPr lang="en-US" altLang="zh-CN"/>
              <a:t> is</a:t>
            </a:r>
            <a:r>
              <a:rPr lang="en-US" altLang="zh-CN" i="1"/>
              <a:t>     </a:t>
            </a:r>
            <a:r>
              <a:rPr lang="en-US" altLang="zh-CN" b="1"/>
              <a:t>not null</a:t>
            </a:r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Declare the domain </a:t>
            </a:r>
            <a:r>
              <a:rPr lang="en-US" altLang="zh-CN" i="1"/>
              <a:t>Dollars </a:t>
            </a:r>
            <a:r>
              <a:rPr lang="en-US" altLang="zh-CN"/>
              <a:t>to be</a:t>
            </a:r>
            <a:r>
              <a:rPr lang="en-US" altLang="zh-CN" i="1"/>
              <a:t> </a:t>
            </a:r>
            <a:r>
              <a:rPr lang="en-US" altLang="zh-CN" b="1"/>
              <a:t>not null</a:t>
            </a:r>
            <a:r>
              <a:rPr lang="en-US" altLang="zh-CN" i="1"/>
              <a:t> 	      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18348493-E10F-14CD-4364-FD1D1E84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924175"/>
            <a:ext cx="5384800" cy="54768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i="1"/>
              <a:t>branch_name  </a:t>
            </a:r>
            <a:r>
              <a:rPr lang="en-US" altLang="zh-CN" sz="2800" b="1"/>
              <a:t>char</a:t>
            </a:r>
            <a:r>
              <a:rPr lang="en-US" altLang="zh-CN" sz="2800"/>
              <a:t>(15) </a:t>
            </a:r>
            <a:r>
              <a:rPr lang="en-US" altLang="zh-CN" sz="2800" b="1"/>
              <a:t>not null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BC41C759-E943-61FC-93E0-D0F2EAF8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97425"/>
            <a:ext cx="7634287" cy="54768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create domain</a:t>
            </a:r>
            <a:r>
              <a:rPr lang="en-US" altLang="zh-CN" sz="2800" i="1"/>
              <a:t> Dollars </a:t>
            </a:r>
            <a:r>
              <a:rPr lang="en-US" altLang="zh-CN" sz="2800" b="1"/>
              <a:t>numeric</a:t>
            </a:r>
            <a:r>
              <a:rPr lang="en-US" altLang="zh-CN" sz="2800"/>
              <a:t>(12,2)</a:t>
            </a:r>
            <a:r>
              <a:rPr lang="en-US" altLang="zh-CN" sz="2800" i="1"/>
              <a:t> </a:t>
            </a:r>
            <a:r>
              <a:rPr lang="en-US" altLang="zh-CN" sz="2800" b="1"/>
              <a:t>not null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>
            <a:extLst>
              <a:ext uri="{FF2B5EF4-FFF2-40B4-BE49-F238E27FC236}">
                <a16:creationId xmlns:a16="http://schemas.microsoft.com/office/drawing/2014/main" id="{F6D7361D-C168-846B-0616-A5D42DA3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DC144E71-BBD0-EEBB-A79A-4A202321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3E4435-036F-44BB-AAB7-6B9D41498C8E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8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1ED0575-9EFF-DAFF-2491-966540F32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unique Constraint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1E8892E4-7DB1-7493-3A01-64AB7483D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unique</a:t>
            </a:r>
            <a:r>
              <a:rPr lang="en-US" altLang="zh-CN"/>
              <a:t> ( </a:t>
            </a:r>
            <a:r>
              <a:rPr lang="en-US" altLang="zh-CN" i="1"/>
              <a:t>A</a:t>
            </a:r>
            <a:r>
              <a:rPr lang="en-US" altLang="zh-CN" sz="4000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sz="3600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Helvetica" panose="020B0604020202020204" pitchFamily="34" charset="0"/>
              </a:rPr>
              <a:t>…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sz="3600" baseline="-25000"/>
              <a:t>m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The unique specification states that the attributes</a:t>
            </a:r>
          </a:p>
          <a:p>
            <a:pPr eaLnBrk="1" hangingPunct="1">
              <a:buFontTx/>
              <a:buNone/>
            </a:pPr>
            <a:r>
              <a:rPr lang="en-US" altLang="zh-CN"/>
              <a:t>          </a:t>
            </a:r>
            <a:r>
              <a:rPr lang="en-US" altLang="zh-CN" i="1"/>
              <a:t>A</a:t>
            </a:r>
            <a:r>
              <a:rPr lang="en-US" altLang="zh-CN"/>
              <a:t>1, </a:t>
            </a:r>
            <a:r>
              <a:rPr lang="en-US" altLang="zh-CN" i="1"/>
              <a:t>A</a:t>
            </a:r>
            <a:r>
              <a:rPr lang="en-US" altLang="zh-CN"/>
              <a:t>2, </a:t>
            </a:r>
            <a:r>
              <a:rPr lang="en-US" altLang="zh-CN">
                <a:latin typeface="Helvetica" panose="020B0604020202020204" pitchFamily="34" charset="0"/>
              </a:rPr>
              <a:t>…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m</a:t>
            </a:r>
            <a:br>
              <a:rPr lang="en-US" altLang="zh-CN"/>
            </a:br>
            <a:r>
              <a:rPr lang="en-US" altLang="zh-CN"/>
              <a:t>form a candidate key.</a:t>
            </a:r>
          </a:p>
          <a:p>
            <a:pPr eaLnBrk="1" hangingPunct="1"/>
            <a:r>
              <a:rPr lang="en-US" altLang="zh-CN"/>
              <a:t>Candidate keys are permitted to be null (in contrast to primary keys).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>
            <a:extLst>
              <a:ext uri="{FF2B5EF4-FFF2-40B4-BE49-F238E27FC236}">
                <a16:creationId xmlns:a16="http://schemas.microsoft.com/office/drawing/2014/main" id="{A5175C6B-CC09-7E49-9921-C0238B7B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C9862D7A-E524-C2F4-2143-C0C83DC7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553F1-8C1E-4F58-9B36-6A171AE9CA69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8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DF67DA25-E2FC-E0BA-3752-224329D47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check clause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9B36560D-FCFB-65C0-7988-05166DF36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check </a:t>
            </a:r>
            <a:r>
              <a:rPr lang="en-US" altLang="zh-CN"/>
              <a:t>(</a:t>
            </a:r>
            <a:r>
              <a:rPr lang="en-US" altLang="zh-CN" i="1"/>
              <a:t>P </a:t>
            </a:r>
            <a:r>
              <a:rPr lang="en-US" altLang="zh-CN"/>
              <a:t>)</a:t>
            </a:r>
            <a:r>
              <a:rPr lang="en-US" altLang="zh-CN" i="1"/>
              <a:t>,</a:t>
            </a:r>
            <a:r>
              <a:rPr lang="en-US" altLang="zh-CN"/>
              <a:t> where </a:t>
            </a:r>
            <a:r>
              <a:rPr lang="en-US" altLang="zh-CN" i="1"/>
              <a:t>P</a:t>
            </a:r>
            <a:r>
              <a:rPr lang="en-US" altLang="zh-CN"/>
              <a:t> is a predicate</a:t>
            </a:r>
          </a:p>
        </p:txBody>
      </p:sp>
      <p:sp>
        <p:nvSpPr>
          <p:cNvPr id="694276" name="Rectangle 4">
            <a:extLst>
              <a:ext uri="{FF2B5EF4-FFF2-40B4-BE49-F238E27FC236}">
                <a16:creationId xmlns:a16="http://schemas.microsoft.com/office/drawing/2014/main" id="{5CBF95A4-B40C-9BC7-B3A7-4651DBF1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33799" name="Text Box 5">
            <a:extLst>
              <a:ext uri="{FF2B5EF4-FFF2-40B4-BE49-F238E27FC236}">
                <a16:creationId xmlns:a16="http://schemas.microsoft.com/office/drawing/2014/main" id="{8F2A90C4-601A-3A38-AE82-22751A24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420938"/>
            <a:ext cx="6696075" cy="11874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Declare </a:t>
            </a:r>
            <a:r>
              <a:rPr lang="en-US" altLang="zh-CN" sz="2400" i="1"/>
              <a:t>branch_name</a:t>
            </a:r>
            <a:r>
              <a:rPr lang="en-US" altLang="zh-CN" sz="2400"/>
              <a:t> as the primary key for </a:t>
            </a:r>
            <a:r>
              <a:rPr lang="en-US" altLang="zh-CN" sz="2400" i="1"/>
              <a:t>branch</a:t>
            </a:r>
            <a:r>
              <a:rPr lang="en-US" altLang="zh-CN" sz="2400"/>
              <a:t> and ensure that the values of </a:t>
            </a:r>
            <a:r>
              <a:rPr lang="en-US" altLang="zh-CN" sz="2400" i="1"/>
              <a:t>assets </a:t>
            </a:r>
            <a:r>
              <a:rPr lang="en-US" altLang="zh-CN" sz="2400"/>
              <a:t>are non-negative.</a:t>
            </a:r>
            <a:endParaRPr lang="en-US" altLang="zh-CN" sz="2400" b="1"/>
          </a:p>
        </p:txBody>
      </p:sp>
      <p:sp>
        <p:nvSpPr>
          <p:cNvPr id="33800" name="Rectangle 6">
            <a:extLst>
              <a:ext uri="{FF2B5EF4-FFF2-40B4-BE49-F238E27FC236}">
                <a16:creationId xmlns:a16="http://schemas.microsoft.com/office/drawing/2014/main" id="{741E5A80-94C6-095B-5C9D-9B82F970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789363"/>
            <a:ext cx="6553200" cy="23114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create table </a:t>
            </a:r>
            <a:r>
              <a:rPr lang="en-US" altLang="zh-CN" sz="2400" i="1"/>
              <a:t>branch</a:t>
            </a:r>
            <a:br>
              <a:rPr lang="en-US" altLang="zh-CN" sz="2400" i="1"/>
            </a:br>
            <a:r>
              <a:rPr lang="en-US" altLang="zh-CN" sz="2400" i="1"/>
              <a:t>		 </a:t>
            </a:r>
            <a:r>
              <a:rPr kumimoji="1" lang="en-US" altLang="zh-CN" sz="2400"/>
              <a:t>(</a:t>
            </a:r>
            <a:r>
              <a:rPr lang="en-US" altLang="zh-CN" sz="2400" i="1"/>
              <a:t>branch_name     </a:t>
            </a:r>
            <a:r>
              <a:rPr lang="en-US" altLang="zh-CN" sz="2400" b="1"/>
              <a:t>char</a:t>
            </a:r>
            <a:r>
              <a:rPr lang="en-US" altLang="zh-CN" sz="2400"/>
              <a:t>(15)</a:t>
            </a:r>
            <a:r>
              <a:rPr lang="en-US" altLang="zh-CN" sz="2400" b="1"/>
              <a:t>,</a:t>
            </a:r>
            <a:br>
              <a:rPr lang="en-US" altLang="zh-CN" sz="2400" b="1"/>
            </a:br>
            <a:r>
              <a:rPr lang="en-US" altLang="zh-CN" sz="2400" b="1"/>
              <a:t>		 </a:t>
            </a:r>
            <a:r>
              <a:rPr lang="en-US" altLang="zh-CN" sz="2400" i="1"/>
              <a:t>branch_city       </a:t>
            </a:r>
            <a:r>
              <a:rPr lang="en-US" altLang="zh-CN" sz="2400" b="1"/>
              <a:t>char</a:t>
            </a:r>
            <a:r>
              <a:rPr lang="en-US" altLang="zh-CN" sz="2400"/>
              <a:t>(30),</a:t>
            </a:r>
            <a:br>
              <a:rPr lang="en-US" altLang="zh-CN" sz="2400"/>
            </a:br>
            <a:r>
              <a:rPr lang="en-US" altLang="zh-CN" sz="2400"/>
              <a:t>		 </a:t>
            </a:r>
            <a:r>
              <a:rPr lang="en-US" altLang="zh-CN" sz="2400" i="1"/>
              <a:t>assets                   </a:t>
            </a:r>
            <a:r>
              <a:rPr lang="en-US" altLang="zh-CN" sz="2400" b="1"/>
              <a:t>integer</a:t>
            </a:r>
            <a:r>
              <a:rPr lang="en-US" altLang="zh-CN" sz="2400"/>
              <a:t>,</a:t>
            </a:r>
            <a:br>
              <a:rPr lang="en-US" altLang="zh-CN" sz="2400"/>
            </a:br>
            <a:r>
              <a:rPr lang="en-US" altLang="zh-CN" sz="2400"/>
              <a:t>		 </a:t>
            </a:r>
            <a:r>
              <a:rPr lang="en-US" altLang="zh-CN" sz="2400" b="1"/>
              <a:t>primary key </a:t>
            </a:r>
            <a:r>
              <a:rPr kumimoji="1" lang="en-US" altLang="zh-CN" sz="2400"/>
              <a:t>(</a:t>
            </a:r>
            <a:r>
              <a:rPr lang="en-US" altLang="zh-CN" sz="2400" i="1"/>
              <a:t>branch_name</a:t>
            </a:r>
            <a:r>
              <a:rPr kumimoji="1" lang="en-US" altLang="zh-CN" sz="2400"/>
              <a:t>)</a:t>
            </a:r>
            <a:r>
              <a:rPr lang="en-US" altLang="zh-CN" sz="2400" i="1"/>
              <a:t>,</a:t>
            </a:r>
            <a:br>
              <a:rPr lang="en-US" altLang="zh-CN" sz="2400" i="1"/>
            </a:br>
            <a:r>
              <a:rPr lang="en-US" altLang="zh-CN" sz="2400" i="1"/>
              <a:t>	           </a:t>
            </a:r>
            <a:r>
              <a:rPr lang="en-US" altLang="zh-CN" sz="2400" b="1"/>
              <a:t>check</a:t>
            </a:r>
            <a:r>
              <a:rPr kumimoji="1" lang="en-US" altLang="zh-CN" sz="2400"/>
              <a:t> (</a:t>
            </a:r>
            <a:r>
              <a:rPr lang="en-US" altLang="zh-CN" sz="2400" i="1"/>
              <a:t>assets &gt;= </a:t>
            </a:r>
            <a:r>
              <a:rPr lang="en-US" altLang="zh-CN" sz="2400"/>
              <a:t>0))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4">
            <a:extLst>
              <a:ext uri="{FF2B5EF4-FFF2-40B4-BE49-F238E27FC236}">
                <a16:creationId xmlns:a16="http://schemas.microsoft.com/office/drawing/2014/main" id="{A6273DB6-692D-D9A5-FD7D-03F7667D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92780AF8-7F86-A9CF-AC3A-273E8A31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384B61-63E5-4FA3-9CDA-413529FB80BC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800"/>
          </a:p>
        </p:txBody>
      </p:sp>
      <p:sp>
        <p:nvSpPr>
          <p:cNvPr id="695300" name="Rectangle 4">
            <a:extLst>
              <a:ext uri="{FF2B5EF4-FFF2-40B4-BE49-F238E27FC236}">
                <a16:creationId xmlns:a16="http://schemas.microsoft.com/office/drawing/2014/main" id="{104C8E84-087D-46BD-3432-AFE91D50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76250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31F4949D-4823-DDC0-7524-40DAEC7C3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check clause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37686021-1F10-956D-5075-D4F93713B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check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/>
              <a:t>clause in SQL-92 permits domains to be restricted: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Use </a:t>
            </a:r>
            <a:r>
              <a:rPr lang="en-US" altLang="zh-CN" b="1"/>
              <a:t>check</a:t>
            </a:r>
            <a:r>
              <a:rPr lang="en-US" altLang="zh-CN"/>
              <a:t> clause to ensure that an hourly_wage domain allows only values greater than a specified value.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>
            <a:extLst>
              <a:ext uri="{FF2B5EF4-FFF2-40B4-BE49-F238E27FC236}">
                <a16:creationId xmlns:a16="http://schemas.microsoft.com/office/drawing/2014/main" id="{D53B3713-E626-B383-4306-C68BF7BB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15D52D3F-4C22-C2B5-40FB-CCD49B16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696B83-D15A-4E7E-A3E3-BF7598807588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800"/>
          </a:p>
        </p:txBody>
      </p:sp>
      <p:sp>
        <p:nvSpPr>
          <p:cNvPr id="704516" name="Rectangle 4">
            <a:extLst>
              <a:ext uri="{FF2B5EF4-FFF2-40B4-BE49-F238E27FC236}">
                <a16:creationId xmlns:a16="http://schemas.microsoft.com/office/drawing/2014/main" id="{A791AD4E-D31C-4E00-0AC3-63574663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599940B3-73CE-99C7-44AA-DF0DBA00F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check clause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6152AAFC-2BA2-2931-BC35-98DECDC12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The domain has a constraint that ensures that the hourly_wage is greater than 4.00</a:t>
            </a:r>
          </a:p>
          <a:p>
            <a:pPr lvl="1" eaLnBrk="1" hangingPunct="1"/>
            <a:r>
              <a:rPr lang="en-US" altLang="zh-CN"/>
              <a:t>The clause </a:t>
            </a:r>
            <a:r>
              <a:rPr lang="en-US" altLang="zh-CN" sz="3200" b="1">
                <a:solidFill>
                  <a:srgbClr val="CC0066"/>
                </a:solidFill>
              </a:rPr>
              <a:t>constraint</a:t>
            </a:r>
            <a:r>
              <a:rPr lang="en-US" altLang="zh-CN"/>
              <a:t> </a:t>
            </a:r>
            <a:r>
              <a:rPr lang="en-US" altLang="zh-CN" i="1"/>
              <a:t>value_test</a:t>
            </a:r>
            <a:r>
              <a:rPr lang="en-US" altLang="zh-CN"/>
              <a:t> is optional; useful to indicate which constraint an update violated.</a:t>
            </a:r>
          </a:p>
          <a:p>
            <a:pPr eaLnBrk="1" hangingPunct="1"/>
            <a:endParaRPr lang="en-US" altLang="zh-CN"/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FBB388D6-9479-BDAC-CD96-7BA5CA272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8410575" cy="11461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b="1"/>
              <a:t>create domain</a:t>
            </a:r>
            <a:r>
              <a:rPr lang="en-US" altLang="zh-CN" sz="2800" i="1"/>
              <a:t> hourly_wage </a:t>
            </a:r>
            <a:r>
              <a:rPr lang="en-US" altLang="zh-CN" sz="2800" b="1"/>
              <a:t>numeric(5,2)</a:t>
            </a:r>
            <a:br>
              <a:rPr lang="en-US" altLang="zh-CN" sz="2800" b="1"/>
            </a:br>
            <a:r>
              <a:rPr lang="en-US" altLang="zh-CN" sz="2800" b="1"/>
              <a:t>       constraint</a:t>
            </a:r>
            <a:r>
              <a:rPr lang="en-US" altLang="zh-CN" sz="2800"/>
              <a:t> </a:t>
            </a:r>
            <a:r>
              <a:rPr lang="en-US" altLang="zh-CN" sz="2800" i="1"/>
              <a:t>value_test </a:t>
            </a:r>
            <a:r>
              <a:rPr lang="en-US" altLang="zh-CN" sz="2800" b="1"/>
              <a:t>check</a:t>
            </a:r>
            <a:r>
              <a:rPr lang="en-US" altLang="zh-CN" sz="2800"/>
              <a:t>(</a:t>
            </a:r>
            <a:r>
              <a:rPr lang="en-US" altLang="zh-CN" sz="2800" i="1"/>
              <a:t>value </a:t>
            </a:r>
            <a:r>
              <a:rPr lang="en-US" altLang="zh-CN" sz="2800"/>
              <a:t>&gt; = 4.00)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>
            <a:extLst>
              <a:ext uri="{FF2B5EF4-FFF2-40B4-BE49-F238E27FC236}">
                <a16:creationId xmlns:a16="http://schemas.microsoft.com/office/drawing/2014/main" id="{45352571-EF51-C5F8-9093-E2F709AF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47170A6C-A9D7-AEE0-3E95-A8925B67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5575C2-A66F-4E9C-A84B-C012FF86C86B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8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AC769ABE-23D2-CB94-F882-657262A34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Referential Integrity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CE268801-2D2C-5117-334E-9BC0F5501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1655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Ensures that a value that appears in one relation for a given set of attributes also appears for a certain set of attributes in another relation</a:t>
            </a:r>
          </a:p>
        </p:txBody>
      </p:sp>
      <p:sp>
        <p:nvSpPr>
          <p:cNvPr id="39942" name="Rectangle 4">
            <a:extLst>
              <a:ext uri="{FF2B5EF4-FFF2-40B4-BE49-F238E27FC236}">
                <a16:creationId xmlns:a16="http://schemas.microsoft.com/office/drawing/2014/main" id="{BC7C702D-E2B2-D994-4FFC-E4CD9708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57563"/>
            <a:ext cx="7920037" cy="12160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If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Perryridge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is a branch name appearing in one of the tuples in the </a:t>
            </a:r>
            <a:r>
              <a:rPr lang="en-US" altLang="zh-CN" sz="2400" i="1"/>
              <a:t>account</a:t>
            </a:r>
            <a:r>
              <a:rPr lang="en-US" altLang="zh-CN" sz="2400"/>
              <a:t> relation, then there exists a tuple in the </a:t>
            </a:r>
            <a:r>
              <a:rPr lang="en-US" altLang="zh-CN" sz="2400" i="1"/>
              <a:t>branch</a:t>
            </a:r>
            <a:r>
              <a:rPr lang="en-US" altLang="zh-CN" sz="2400"/>
              <a:t> relation for branch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Perryridge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.</a:t>
            </a:r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B16FAF27-937B-B187-6868-3A86B82C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652963"/>
            <a:ext cx="83534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/>
              <a:t>Primary and candidate keys and foreign keys can be specified as part of the SQL </a:t>
            </a:r>
            <a:r>
              <a:rPr lang="en-US" altLang="zh-CN" sz="2800" b="1"/>
              <a:t>create table</a:t>
            </a:r>
            <a:r>
              <a:rPr lang="en-US" altLang="zh-CN" sz="2800"/>
              <a:t> statement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>
            <a:extLst>
              <a:ext uri="{FF2B5EF4-FFF2-40B4-BE49-F238E27FC236}">
                <a16:creationId xmlns:a16="http://schemas.microsoft.com/office/drawing/2014/main" id="{7ECE29DF-B966-9742-40A0-96C7951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A5BB7D7E-AB3B-63B4-E85A-8669DAF5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F75EA3-06EC-48B8-8608-A11DDD491EEB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800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DB608D6-6DCB-9082-51B0-23AE3906C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6213" indent="-176213" eaLnBrk="1" hangingPunct="1"/>
            <a:r>
              <a:rPr lang="en-US" altLang="zh-CN" sz="2800"/>
              <a:t>The </a:t>
            </a:r>
            <a:r>
              <a:rPr lang="en-US" altLang="zh-CN" sz="2800" b="1">
                <a:solidFill>
                  <a:srgbClr val="CC0066"/>
                </a:solidFill>
              </a:rPr>
              <a:t>primary key</a:t>
            </a:r>
            <a:r>
              <a:rPr lang="en-US" altLang="zh-CN" sz="2800"/>
              <a:t> clause lists attributes that comprise the primary key.</a:t>
            </a:r>
          </a:p>
          <a:p>
            <a:pPr marL="176213" indent="-176213" eaLnBrk="1" hangingPunct="1"/>
            <a:r>
              <a:rPr lang="en-US" altLang="zh-CN" sz="2800"/>
              <a:t>The </a:t>
            </a:r>
            <a:r>
              <a:rPr lang="en-US" altLang="zh-CN" sz="2800" b="1">
                <a:solidFill>
                  <a:srgbClr val="CC0066"/>
                </a:solidFill>
              </a:rPr>
              <a:t>unique</a:t>
            </a:r>
            <a:r>
              <a:rPr lang="en-US" altLang="zh-CN" sz="2800"/>
              <a:t> clause lists attributes that comprise a candidate key.</a:t>
            </a:r>
          </a:p>
          <a:p>
            <a:pPr marL="176213" indent="-176213" eaLnBrk="1" hangingPunct="1"/>
            <a:r>
              <a:rPr lang="en-US" altLang="zh-CN" sz="2800"/>
              <a:t>The </a:t>
            </a:r>
            <a:r>
              <a:rPr lang="en-US" altLang="zh-CN" sz="2800" b="1">
                <a:solidFill>
                  <a:srgbClr val="CC0066"/>
                </a:solidFill>
              </a:rPr>
              <a:t>foreign key</a:t>
            </a:r>
            <a:r>
              <a:rPr lang="en-US" altLang="zh-CN" sz="2800"/>
              <a:t> clause lists the attributes that comprise the foreign key and the name of the relation referenced by the foreign key. </a:t>
            </a:r>
          </a:p>
          <a:p>
            <a:pPr lvl="1" eaLnBrk="1" hangingPunct="1"/>
            <a:r>
              <a:rPr lang="en-US" altLang="zh-CN" sz="2400"/>
              <a:t>By default, a foreign key references the primary key attributes of the referenced table.</a:t>
            </a:r>
          </a:p>
        </p:txBody>
      </p:sp>
      <p:sp>
        <p:nvSpPr>
          <p:cNvPr id="776196" name="Rectangle 4">
            <a:extLst>
              <a:ext uri="{FF2B5EF4-FFF2-40B4-BE49-F238E27FC236}">
                <a16:creationId xmlns:a16="http://schemas.microsoft.com/office/drawing/2014/main" id="{69D98994-2A16-6724-6E4B-B2549A9C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76250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EE27BA57-DF37-4E2B-88ED-94DEC199F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Referential Integrity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>
            <a:extLst>
              <a:ext uri="{FF2B5EF4-FFF2-40B4-BE49-F238E27FC236}">
                <a16:creationId xmlns:a16="http://schemas.microsoft.com/office/drawing/2014/main" id="{E7945A26-18AA-5079-ED9A-D69A631C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1F77ABA3-7147-1AE6-2035-F40F1EB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15026D-1D22-45E9-9608-0E57FD8ACD75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8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76A99F1-7A22-4583-A1F0-D9C7941F6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Contents 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9D948F4-67D3-3B3D-C7E7-988346560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484313"/>
            <a:ext cx="7056437" cy="44640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SQL Data Types and Schemas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Integrity Constraints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Authorization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Embedded SQL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Dynamic SQL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ODBC and JDBC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2">
            <a:extLst>
              <a:ext uri="{FF2B5EF4-FFF2-40B4-BE49-F238E27FC236}">
                <a16:creationId xmlns:a16="http://schemas.microsoft.com/office/drawing/2014/main" id="{DC66871A-4DBE-5B14-AC2E-07DC0DE5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6AE1A0D1-DA30-BE65-E230-0EDF7381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812E9-224C-4A5C-B558-9B025384C3AB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800"/>
          </a:p>
        </p:txBody>
      </p:sp>
      <p:sp>
        <p:nvSpPr>
          <p:cNvPr id="708612" name="Rectangle 4">
            <a:extLst>
              <a:ext uri="{FF2B5EF4-FFF2-40B4-BE49-F238E27FC236}">
                <a16:creationId xmlns:a16="http://schemas.microsoft.com/office/drawing/2014/main" id="{2C0FD354-56F5-381D-FC4F-CE571A622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3337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36A4C6B-7409-FD0E-CBBF-6EA5B455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228725"/>
            <a:ext cx="5327650" cy="212883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/>
              <a:t>create table </a:t>
            </a:r>
            <a:r>
              <a:rPr lang="en-US" altLang="zh-CN" sz="2400" i="1"/>
              <a:t>customer</a:t>
            </a:r>
            <a:br>
              <a:rPr lang="en-US" altLang="zh-CN" sz="2400" i="1"/>
            </a:br>
            <a:r>
              <a:rPr lang="en-US" altLang="zh-CN" sz="2400"/>
              <a:t>(</a:t>
            </a:r>
            <a:r>
              <a:rPr lang="en-US" altLang="zh-CN" sz="2400" i="1"/>
              <a:t>customer_name	</a:t>
            </a:r>
            <a:r>
              <a:rPr lang="en-US" altLang="zh-CN" sz="2400" b="1"/>
              <a:t>char</a:t>
            </a:r>
            <a:r>
              <a:rPr lang="en-US" altLang="zh-CN" sz="2400"/>
              <a:t>(20)</a:t>
            </a:r>
            <a:r>
              <a:rPr lang="en-US" altLang="zh-CN" sz="2400" b="1"/>
              <a:t>,</a:t>
            </a:r>
            <a:br>
              <a:rPr lang="en-US" altLang="zh-CN" sz="2400" b="1"/>
            </a:br>
            <a:r>
              <a:rPr lang="en-US" altLang="zh-CN" sz="2400" i="1"/>
              <a:t>customer_street	</a:t>
            </a:r>
            <a:r>
              <a:rPr lang="en-US" altLang="zh-CN" sz="2400" b="1"/>
              <a:t>char</a:t>
            </a:r>
            <a:r>
              <a:rPr lang="en-US" altLang="zh-CN" sz="2400"/>
              <a:t>(30),</a:t>
            </a:r>
            <a:br>
              <a:rPr lang="en-US" altLang="zh-CN" sz="2400"/>
            </a:br>
            <a:r>
              <a:rPr lang="en-US" altLang="zh-CN" sz="2400" i="1"/>
              <a:t>customer_city	</a:t>
            </a:r>
            <a:r>
              <a:rPr lang="en-US" altLang="zh-CN" sz="2400" b="1"/>
              <a:t>char</a:t>
            </a:r>
            <a:r>
              <a:rPr lang="en-US" altLang="zh-CN" sz="2400"/>
              <a:t>(30),</a:t>
            </a:r>
            <a:br>
              <a:rPr lang="en-US" altLang="zh-CN" sz="2400"/>
            </a:br>
            <a:r>
              <a:rPr lang="en-US" altLang="zh-CN" sz="2400" b="1"/>
              <a:t>primary key</a:t>
            </a:r>
            <a:r>
              <a:rPr lang="en-US" altLang="zh-CN" sz="2400"/>
              <a:t> (</a:t>
            </a:r>
            <a:r>
              <a:rPr lang="en-US" altLang="zh-CN" sz="2400" i="1"/>
              <a:t>customer_name </a:t>
            </a:r>
            <a:r>
              <a:rPr lang="en-US" altLang="zh-CN" sz="2400"/>
              <a:t>))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ECF53ACE-C3CA-C82D-DA62-8706F9757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644900"/>
            <a:ext cx="5329237" cy="212883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/>
              <a:t>create table </a:t>
            </a:r>
            <a:r>
              <a:rPr lang="en-US" altLang="zh-CN" sz="2400" i="1"/>
              <a:t>branch</a:t>
            </a:r>
            <a:br>
              <a:rPr lang="en-US" altLang="zh-CN" sz="2400" i="1"/>
            </a:br>
            <a:r>
              <a:rPr lang="en-US" altLang="zh-CN" sz="2400"/>
              <a:t>(branch_name        </a:t>
            </a:r>
            <a:r>
              <a:rPr lang="en-US" altLang="zh-CN" sz="2400" b="1"/>
              <a:t>char</a:t>
            </a:r>
            <a:r>
              <a:rPr lang="en-US" altLang="zh-CN" sz="2400"/>
              <a:t>(15)</a:t>
            </a:r>
            <a:r>
              <a:rPr lang="en-US" altLang="zh-CN" sz="2400" b="1"/>
              <a:t>,</a:t>
            </a:r>
            <a:br>
              <a:rPr lang="en-US" altLang="zh-CN" sz="2400" b="1"/>
            </a:br>
            <a:r>
              <a:rPr lang="en-US" altLang="zh-CN" sz="2400" i="1"/>
              <a:t>branch_city	          </a:t>
            </a:r>
            <a:r>
              <a:rPr lang="en-US" altLang="zh-CN" sz="2400" b="1"/>
              <a:t>char</a:t>
            </a:r>
            <a:r>
              <a:rPr lang="en-US" altLang="zh-CN" sz="2400"/>
              <a:t>(30),</a:t>
            </a:r>
            <a:br>
              <a:rPr lang="en-US" altLang="zh-CN" sz="2400"/>
            </a:br>
            <a:r>
              <a:rPr lang="en-US" altLang="zh-CN" sz="2400" i="1"/>
              <a:t>assets	                    </a:t>
            </a:r>
            <a:r>
              <a:rPr lang="en-US" altLang="zh-CN" sz="2400" b="1"/>
              <a:t>numeric</a:t>
            </a:r>
            <a:r>
              <a:rPr lang="en-US" altLang="zh-CN" sz="2400"/>
              <a:t>(12,2),</a:t>
            </a:r>
            <a:br>
              <a:rPr lang="en-US" altLang="zh-CN" sz="2400"/>
            </a:br>
            <a:r>
              <a:rPr lang="en-US" altLang="zh-CN" sz="2400" b="1"/>
              <a:t>primary key</a:t>
            </a:r>
            <a:r>
              <a:rPr lang="en-US" altLang="zh-CN" sz="2400" b="1" i="1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branch_name </a:t>
            </a:r>
            <a:r>
              <a:rPr lang="en-US" altLang="zh-CN" sz="2400"/>
              <a:t>))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2">
            <a:extLst>
              <a:ext uri="{FF2B5EF4-FFF2-40B4-BE49-F238E27FC236}">
                <a16:creationId xmlns:a16="http://schemas.microsoft.com/office/drawing/2014/main" id="{61C50C35-D0FC-D8B7-5049-E18A7D7F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46083" name="灯片编号占位符 3">
            <a:extLst>
              <a:ext uri="{FF2B5EF4-FFF2-40B4-BE49-F238E27FC236}">
                <a16:creationId xmlns:a16="http://schemas.microsoft.com/office/drawing/2014/main" id="{1BAF7B40-D763-9C55-77BB-6781FC99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505B8-182C-4F4B-AA5B-311B53DB67DA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800"/>
          </a:p>
        </p:txBody>
      </p:sp>
      <p:sp>
        <p:nvSpPr>
          <p:cNvPr id="709636" name="Rectangle 4">
            <a:extLst>
              <a:ext uri="{FF2B5EF4-FFF2-40B4-BE49-F238E27FC236}">
                <a16:creationId xmlns:a16="http://schemas.microsoft.com/office/drawing/2014/main" id="{64654633-100C-CA89-4E04-74173F48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BD0F2878-5223-B8F0-1234-F6AF37152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078662" cy="23114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create table</a:t>
            </a:r>
            <a:r>
              <a:rPr lang="en-US" altLang="zh-CN" sz="2400" i="1"/>
              <a:t> account</a:t>
            </a:r>
            <a:br>
              <a:rPr lang="en-US" altLang="zh-CN" sz="2400" i="1"/>
            </a:br>
            <a:r>
              <a:rPr lang="en-US" altLang="zh-CN" sz="2400"/>
              <a:t>(</a:t>
            </a:r>
            <a:r>
              <a:rPr lang="en-US" altLang="zh-CN" sz="2400" i="1"/>
              <a:t>account_number	</a:t>
            </a:r>
            <a:r>
              <a:rPr lang="en-US" altLang="zh-CN" sz="2400" b="1"/>
              <a:t>char</a:t>
            </a:r>
            <a:r>
              <a:rPr lang="en-US" altLang="zh-CN" sz="2400"/>
              <a:t>(10)</a:t>
            </a:r>
            <a:r>
              <a:rPr lang="en-US" altLang="zh-CN" sz="2400" b="1"/>
              <a:t>,</a:t>
            </a:r>
            <a:br>
              <a:rPr lang="en-US" altLang="zh-CN" sz="2400" b="1"/>
            </a:br>
            <a:r>
              <a:rPr lang="en-US" altLang="zh-CN" sz="2400" i="1"/>
              <a:t>branch_name	</a:t>
            </a:r>
            <a:r>
              <a:rPr lang="en-US" altLang="zh-CN" sz="2400" b="1"/>
              <a:t>char</a:t>
            </a:r>
            <a:r>
              <a:rPr lang="en-US" altLang="zh-CN" sz="2400"/>
              <a:t>(15),</a:t>
            </a:r>
            <a:br>
              <a:rPr lang="en-US" altLang="zh-CN" sz="2400"/>
            </a:br>
            <a:r>
              <a:rPr lang="en-US" altLang="zh-CN" sz="2400" i="1"/>
              <a:t>balance	            </a:t>
            </a:r>
            <a:r>
              <a:rPr lang="en-US" altLang="zh-CN" sz="2400" b="1"/>
              <a:t>integer</a:t>
            </a:r>
            <a:r>
              <a:rPr lang="en-US" altLang="zh-CN" sz="2400"/>
              <a:t>,</a:t>
            </a:r>
            <a:br>
              <a:rPr lang="en-US" altLang="zh-CN" sz="2400"/>
            </a:br>
            <a:r>
              <a:rPr lang="en-US" altLang="zh-CN" sz="2400" b="1"/>
              <a:t>primary key</a:t>
            </a:r>
            <a:r>
              <a:rPr lang="en-US" altLang="zh-CN" sz="2400"/>
              <a:t> (</a:t>
            </a:r>
            <a:r>
              <a:rPr lang="en-US" altLang="zh-CN" sz="2400" i="1"/>
              <a:t>account_number), </a:t>
            </a:r>
            <a:br>
              <a:rPr lang="en-US" altLang="zh-CN" sz="2400" i="1"/>
            </a:br>
            <a:r>
              <a:rPr lang="en-US" altLang="zh-CN" sz="2400" b="1"/>
              <a:t>foreign key</a:t>
            </a:r>
            <a:r>
              <a:rPr lang="en-US" altLang="zh-CN" sz="2400"/>
              <a:t> (</a:t>
            </a:r>
            <a:r>
              <a:rPr lang="en-US" altLang="zh-CN" sz="2400" i="1"/>
              <a:t>branch_name</a:t>
            </a:r>
            <a:r>
              <a:rPr lang="en-US" altLang="zh-CN" sz="2400"/>
              <a:t>)</a:t>
            </a:r>
            <a:r>
              <a:rPr lang="en-US" altLang="zh-CN" sz="2400" i="1"/>
              <a:t> </a:t>
            </a:r>
            <a:r>
              <a:rPr lang="en-US" altLang="zh-CN" sz="2400" b="1"/>
              <a:t>references </a:t>
            </a:r>
            <a:r>
              <a:rPr lang="en-US" altLang="zh-CN" sz="2400" i="1"/>
              <a:t>branch </a:t>
            </a:r>
            <a:r>
              <a:rPr lang="en-US" altLang="zh-CN" sz="2400"/>
              <a:t>)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21564BDD-2C1F-615F-E086-3E1965340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09988"/>
            <a:ext cx="7848600" cy="23114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create table </a:t>
            </a:r>
            <a:r>
              <a:rPr lang="en-US" altLang="zh-CN" sz="2400" i="1"/>
              <a:t>depositor</a:t>
            </a:r>
            <a:br>
              <a:rPr lang="en-US" altLang="zh-CN" sz="2400" i="1"/>
            </a:br>
            <a:r>
              <a:rPr lang="en-US" altLang="zh-CN" sz="2400"/>
              <a:t>(</a:t>
            </a:r>
            <a:r>
              <a:rPr lang="en-US" altLang="zh-CN" sz="2400" i="1"/>
              <a:t>customer_name</a:t>
            </a:r>
            <a:r>
              <a:rPr lang="en-US" altLang="zh-CN" sz="2400"/>
              <a:t>	</a:t>
            </a:r>
            <a:r>
              <a:rPr lang="en-US" altLang="zh-CN" sz="2400" b="1"/>
              <a:t>char</a:t>
            </a:r>
            <a:r>
              <a:rPr lang="en-US" altLang="zh-CN" sz="2400"/>
              <a:t>(20)</a:t>
            </a:r>
            <a:r>
              <a:rPr lang="en-US" altLang="zh-CN" sz="2400" b="1"/>
              <a:t>,</a:t>
            </a:r>
            <a:br>
              <a:rPr lang="en-US" altLang="zh-CN" sz="2400" b="1"/>
            </a:br>
            <a:r>
              <a:rPr lang="en-US" altLang="zh-CN" sz="2400" i="1"/>
              <a:t>account_number	</a:t>
            </a:r>
            <a:r>
              <a:rPr lang="en-US" altLang="zh-CN" sz="2400" b="1"/>
              <a:t>char</a:t>
            </a:r>
            <a:r>
              <a:rPr lang="en-US" altLang="zh-CN" sz="2400"/>
              <a:t>(10)</a:t>
            </a:r>
            <a:r>
              <a:rPr lang="en-US" altLang="zh-CN" sz="2400" b="1"/>
              <a:t>,</a:t>
            </a:r>
            <a:br>
              <a:rPr lang="en-US" altLang="zh-CN" sz="2400" b="1"/>
            </a:br>
            <a:r>
              <a:rPr lang="en-US" altLang="zh-CN" sz="2400" b="1"/>
              <a:t>primary key</a:t>
            </a:r>
            <a:r>
              <a:rPr lang="en-US" altLang="zh-CN" sz="2400" i="1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customer_name, account_number),</a:t>
            </a:r>
            <a:br>
              <a:rPr lang="en-US" altLang="zh-CN" sz="2400" i="1"/>
            </a:br>
            <a:r>
              <a:rPr lang="en-US" altLang="zh-CN" sz="2400" b="1"/>
              <a:t>foreign key</a:t>
            </a:r>
            <a:r>
              <a:rPr lang="en-US" altLang="zh-CN" sz="2400" i="1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account_number </a:t>
            </a:r>
            <a:r>
              <a:rPr lang="en-US" altLang="zh-CN" sz="2400"/>
              <a:t>)</a:t>
            </a:r>
            <a:r>
              <a:rPr lang="en-US" altLang="zh-CN" sz="2400" b="1"/>
              <a:t> references </a:t>
            </a:r>
            <a:r>
              <a:rPr lang="en-US" altLang="zh-CN" sz="2400" i="1"/>
              <a:t>account,</a:t>
            </a:r>
            <a:br>
              <a:rPr lang="en-US" altLang="zh-CN" sz="2400" i="1"/>
            </a:br>
            <a:r>
              <a:rPr lang="en-US" altLang="zh-CN" sz="2400" b="1"/>
              <a:t>foreign key</a:t>
            </a:r>
            <a:r>
              <a:rPr lang="en-US" altLang="zh-CN" sz="2400" i="1"/>
              <a:t> </a:t>
            </a:r>
            <a:r>
              <a:rPr lang="en-US" altLang="zh-CN" sz="2400"/>
              <a:t>(</a:t>
            </a:r>
            <a:r>
              <a:rPr lang="en-US" altLang="zh-CN" sz="2400" i="1"/>
              <a:t>customer_name </a:t>
            </a:r>
            <a:r>
              <a:rPr lang="en-US" altLang="zh-CN" sz="2400"/>
              <a:t>)</a:t>
            </a:r>
            <a:r>
              <a:rPr lang="en-US" altLang="zh-CN" sz="2400" i="1"/>
              <a:t> </a:t>
            </a:r>
            <a:r>
              <a:rPr lang="en-US" altLang="zh-CN" sz="2400" b="1"/>
              <a:t>references </a:t>
            </a:r>
            <a:r>
              <a:rPr lang="en-US" altLang="zh-CN" sz="2400" i="1"/>
              <a:t>customer </a:t>
            </a:r>
            <a:r>
              <a:rPr lang="en-US" altLang="zh-CN" sz="2400"/>
              <a:t>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4">
            <a:extLst>
              <a:ext uri="{FF2B5EF4-FFF2-40B4-BE49-F238E27FC236}">
                <a16:creationId xmlns:a16="http://schemas.microsoft.com/office/drawing/2014/main" id="{3121E28E-DA95-CE16-6ED9-27630A99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0F3215B7-BAFD-EDF9-9870-B255E1FD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26C28B-B7D4-43C9-892B-7E2FCE4D0173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800"/>
          </a:p>
        </p:txBody>
      </p:sp>
      <p:sp>
        <p:nvSpPr>
          <p:cNvPr id="710661" name="Rectangle 5">
            <a:extLst>
              <a:ext uri="{FF2B5EF4-FFF2-40B4-BE49-F238E27FC236}">
                <a16:creationId xmlns:a16="http://schemas.microsoft.com/office/drawing/2014/main" id="{6739FE15-2200-77A9-03EC-D8D4EBE8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263"/>
            <a:ext cx="7343775" cy="1008062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DF5DA748-FB4F-36C4-80E2-4FB499839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Assertions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66870D98-F201-0088-ECB0-D351FB760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232025"/>
          </a:xfrm>
        </p:spPr>
        <p:txBody>
          <a:bodyPr/>
          <a:lstStyle/>
          <a:p>
            <a:pPr eaLnBrk="1" hangingPunct="1"/>
            <a:r>
              <a:rPr lang="en-US" altLang="zh-CN"/>
              <a:t>An </a:t>
            </a:r>
            <a:r>
              <a:rPr lang="en-US" altLang="zh-CN" b="1">
                <a:solidFill>
                  <a:srgbClr val="CC0066"/>
                </a:solidFill>
              </a:rPr>
              <a:t>assertion</a:t>
            </a:r>
            <a:r>
              <a:rPr lang="en-US" altLang="zh-CN" i="1"/>
              <a:t> </a:t>
            </a:r>
            <a:r>
              <a:rPr lang="en-US" altLang="zh-CN"/>
              <a:t>is a predicate expressing a condition that we wish the database always to satisfy.</a:t>
            </a:r>
          </a:p>
          <a:p>
            <a:pPr eaLnBrk="1" hangingPunct="1"/>
            <a:r>
              <a:rPr lang="en-US" altLang="zh-CN"/>
              <a:t>An assertion in SQL takes the form</a:t>
            </a:r>
          </a:p>
        </p:txBody>
      </p:sp>
      <p:sp>
        <p:nvSpPr>
          <p:cNvPr id="48135" name="Rectangle 4">
            <a:extLst>
              <a:ext uri="{FF2B5EF4-FFF2-40B4-BE49-F238E27FC236}">
                <a16:creationId xmlns:a16="http://schemas.microsoft.com/office/drawing/2014/main" id="{E230D70C-C266-4D25-1BE4-C7EB5E6A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263"/>
            <a:ext cx="7343775" cy="103187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create assertion </a:t>
            </a:r>
            <a:r>
              <a:rPr lang="en-US" altLang="zh-CN" sz="2800"/>
              <a:t>&lt;assertion-name&gt;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                            </a:t>
            </a:r>
            <a:r>
              <a:rPr lang="en-US" altLang="zh-CN" sz="2800" b="1"/>
              <a:t>check</a:t>
            </a:r>
            <a:r>
              <a:rPr lang="en-US" altLang="zh-CN" sz="2800"/>
              <a:t> &lt;predicate&gt;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>
            <a:extLst>
              <a:ext uri="{FF2B5EF4-FFF2-40B4-BE49-F238E27FC236}">
                <a16:creationId xmlns:a16="http://schemas.microsoft.com/office/drawing/2014/main" id="{35D595DD-E057-D728-C9FC-1B39DA2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50179" name="灯片编号占位符 5">
            <a:extLst>
              <a:ext uri="{FF2B5EF4-FFF2-40B4-BE49-F238E27FC236}">
                <a16:creationId xmlns:a16="http://schemas.microsoft.com/office/drawing/2014/main" id="{460EF7AB-9921-14F6-AC6A-ACA13B43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3902B-47A9-40C2-8B87-C99448837180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800"/>
          </a:p>
        </p:txBody>
      </p:sp>
      <p:sp>
        <p:nvSpPr>
          <p:cNvPr id="711690" name="Rectangle 10">
            <a:extLst>
              <a:ext uri="{FF2B5EF4-FFF2-40B4-BE49-F238E27FC236}">
                <a16:creationId xmlns:a16="http://schemas.microsoft.com/office/drawing/2014/main" id="{EB85BADA-6409-6273-F7A8-94C740D9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373688"/>
            <a:ext cx="5400675" cy="576262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711686" name="Rectangle 6">
            <a:extLst>
              <a:ext uri="{FF2B5EF4-FFF2-40B4-BE49-F238E27FC236}">
                <a16:creationId xmlns:a16="http://schemas.microsoft.com/office/drawing/2014/main" id="{34B96EFD-6640-A116-164F-A153DCB3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508500"/>
            <a:ext cx="2663825" cy="503238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711684" name="Rectangle 4">
            <a:extLst>
              <a:ext uri="{FF2B5EF4-FFF2-40B4-BE49-F238E27FC236}">
                <a16:creationId xmlns:a16="http://schemas.microsoft.com/office/drawing/2014/main" id="{2E192B3E-D16E-BCB0-C598-20185A6C6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9275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50183" name="Rectangle 2">
            <a:extLst>
              <a:ext uri="{FF2B5EF4-FFF2-40B4-BE49-F238E27FC236}">
                <a16:creationId xmlns:a16="http://schemas.microsoft.com/office/drawing/2014/main" id="{AB67F9B8-27BC-EED1-D951-038984276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Assertions</a:t>
            </a:r>
          </a:p>
        </p:txBody>
      </p:sp>
      <p:sp>
        <p:nvSpPr>
          <p:cNvPr id="50184" name="Rectangle 3">
            <a:extLst>
              <a:ext uri="{FF2B5EF4-FFF2-40B4-BE49-F238E27FC236}">
                <a16:creationId xmlns:a16="http://schemas.microsoft.com/office/drawing/2014/main" id="{D473A344-AB30-301B-9573-8D410B5CA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464050"/>
          </a:xfrm>
        </p:spPr>
        <p:txBody>
          <a:bodyPr/>
          <a:lstStyle/>
          <a:p>
            <a:pPr eaLnBrk="1" hangingPunct="1"/>
            <a:r>
              <a:rPr lang="en-US" altLang="zh-CN" sz="2800"/>
              <a:t>When an assertion is made, the system tests it for validity, and tests it again on every update that may violate the assertion</a:t>
            </a:r>
          </a:p>
          <a:p>
            <a:pPr lvl="1" eaLnBrk="1" hangingPunct="1"/>
            <a:r>
              <a:rPr lang="en-US" altLang="zh-CN" sz="2400"/>
              <a:t>This testing may introduce a significant amount of overhead; hence assertions should be used with great care.</a:t>
            </a:r>
          </a:p>
          <a:p>
            <a:pPr eaLnBrk="1" hangingPunct="1"/>
            <a:r>
              <a:rPr lang="en-US" altLang="zh-CN" sz="2800"/>
              <a:t>Asserting </a:t>
            </a:r>
            <a:br>
              <a:rPr lang="en-US" altLang="zh-CN" sz="2800"/>
            </a:br>
            <a:r>
              <a:rPr lang="en-US" altLang="zh-CN" sz="2800"/>
              <a:t>      for all 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br>
              <a:rPr lang="en-US" altLang="zh-CN" sz="2800"/>
            </a:br>
            <a:r>
              <a:rPr lang="en-US" altLang="zh-CN" sz="2800"/>
              <a:t>is achieved in a round-about fashion using   </a:t>
            </a:r>
            <a:br>
              <a:rPr lang="en-US" altLang="zh-CN" sz="2800"/>
            </a:br>
            <a:r>
              <a:rPr lang="en-US" altLang="zh-CN" sz="2800"/>
              <a:t>      not exists </a:t>
            </a:r>
            <a:r>
              <a:rPr lang="en-US" altLang="zh-CN" sz="2800" i="1"/>
              <a:t>X</a:t>
            </a:r>
            <a:r>
              <a:rPr lang="en-US" altLang="zh-CN" sz="2800"/>
              <a:t> such that not 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</a:p>
        </p:txBody>
      </p:sp>
      <p:sp>
        <p:nvSpPr>
          <p:cNvPr id="711685" name="Text Box 5">
            <a:extLst>
              <a:ext uri="{FF2B5EF4-FFF2-40B4-BE49-F238E27FC236}">
                <a16:creationId xmlns:a16="http://schemas.microsoft.com/office/drawing/2014/main" id="{85475518-EDC4-6FC5-C3E0-F46AD3B8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933825"/>
            <a:ext cx="3673475" cy="850900"/>
          </a:xfrm>
          <a:prstGeom prst="rect">
            <a:avLst/>
          </a:prstGeom>
          <a:solidFill>
            <a:schemeClr val="bg1"/>
          </a:solidFill>
          <a:ln w="28575" algn="ctr">
            <a:pattFill prst="pct70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>
            <a:outerShdw dist="107763" dir="2700000" algn="ctr" rotWithShape="0">
              <a:srgbClr val="BDDEFF">
                <a:alpha val="50000"/>
              </a:srgb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SQL do not provide this construct directory  </a:t>
            </a:r>
          </a:p>
        </p:txBody>
      </p:sp>
      <p:cxnSp>
        <p:nvCxnSpPr>
          <p:cNvPr id="711689" name="AutoShape 9">
            <a:extLst>
              <a:ext uri="{FF2B5EF4-FFF2-40B4-BE49-F238E27FC236}">
                <a16:creationId xmlns:a16="http://schemas.microsoft.com/office/drawing/2014/main" id="{2896B285-6E70-87F1-96C2-24B05C6092DD}"/>
              </a:ext>
            </a:extLst>
          </p:cNvPr>
          <p:cNvCxnSpPr>
            <a:cxnSpLocks noChangeShapeType="1"/>
            <a:stCxn id="711685" idx="1"/>
            <a:endCxn id="711686" idx="3"/>
          </p:cNvCxnSpPr>
          <p:nvPr/>
        </p:nvCxnSpPr>
        <p:spPr bwMode="auto">
          <a:xfrm flipH="1">
            <a:off x="3995738" y="4359275"/>
            <a:ext cx="633412" cy="401638"/>
          </a:xfrm>
          <a:prstGeom prst="straightConnector1">
            <a:avLst/>
          </a:prstGeom>
          <a:noFill/>
          <a:ln w="28575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90" grpId="0" animBg="1"/>
      <p:bldP spid="711686" grpId="0" animBg="1"/>
      <p:bldP spid="711684" grpId="0" animBg="1"/>
      <p:bldP spid="7116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2">
            <a:extLst>
              <a:ext uri="{FF2B5EF4-FFF2-40B4-BE49-F238E27FC236}">
                <a16:creationId xmlns:a16="http://schemas.microsoft.com/office/drawing/2014/main" id="{E9E556AF-2A0C-1B0F-08A7-7644609B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52227" name="灯片编号占位符 3">
            <a:extLst>
              <a:ext uri="{FF2B5EF4-FFF2-40B4-BE49-F238E27FC236}">
                <a16:creationId xmlns:a16="http://schemas.microsoft.com/office/drawing/2014/main" id="{6D285E5B-3F7D-F283-3B27-26CED056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FDB97-A67B-4690-9E2F-47F04A3E70A3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800"/>
          </a:p>
        </p:txBody>
      </p:sp>
      <p:sp>
        <p:nvSpPr>
          <p:cNvPr id="712708" name="Rectangle 4">
            <a:extLst>
              <a:ext uri="{FF2B5EF4-FFF2-40B4-BE49-F238E27FC236}">
                <a16:creationId xmlns:a16="http://schemas.microsoft.com/office/drawing/2014/main" id="{AAD11CDE-5D2B-7572-DE35-A719033ED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A07CD8B5-574D-ECD8-096E-73A0524C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8424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Every loan has at least one borrower who maintains an account with a minimum balance of $1000.00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409D2DA-0A40-A236-9A1C-386DB3B0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16113"/>
            <a:ext cx="8642350" cy="421005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create assertion </a:t>
            </a:r>
            <a:r>
              <a:rPr lang="en-US" altLang="zh-CN" sz="2400" i="1"/>
              <a:t>balance_constraint  </a:t>
            </a:r>
            <a:r>
              <a:rPr lang="en-US" altLang="zh-CN" sz="2400" b="1"/>
              <a:t>check</a:t>
            </a:r>
            <a:br>
              <a:rPr lang="en-US" altLang="zh-CN" sz="2400" b="1"/>
            </a:br>
            <a:r>
              <a:rPr lang="en-US" altLang="zh-CN" sz="2400" b="1"/>
              <a:t>(not exists (</a:t>
            </a:r>
            <a:br>
              <a:rPr lang="en-US" altLang="zh-CN" sz="2400" b="1"/>
            </a:br>
            <a:r>
              <a:rPr lang="en-US" altLang="zh-CN" sz="2400" b="1"/>
              <a:t>   select * 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from </a:t>
            </a:r>
            <a:r>
              <a:rPr lang="en-US" altLang="zh-CN" sz="2400" i="1"/>
              <a:t>loan</a:t>
            </a:r>
            <a:br>
              <a:rPr lang="en-US" altLang="zh-CN" sz="2400" i="1"/>
            </a:br>
            <a:r>
              <a:rPr lang="en-US" altLang="zh-CN" sz="2400" i="1"/>
              <a:t>    </a:t>
            </a:r>
            <a:r>
              <a:rPr lang="en-US" altLang="zh-CN" sz="2400" b="1"/>
              <a:t>where not exists ( </a:t>
            </a:r>
            <a:br>
              <a:rPr lang="en-US" altLang="zh-CN" sz="2400" b="1"/>
            </a:br>
            <a:r>
              <a:rPr lang="en-US" altLang="zh-CN" sz="2400" b="1"/>
              <a:t>     select *</a:t>
            </a:r>
            <a:br>
              <a:rPr lang="en-US" altLang="zh-CN" sz="2400" b="1"/>
            </a:br>
            <a:r>
              <a:rPr lang="en-US" altLang="zh-CN" sz="2400" b="1"/>
              <a:t>     from </a:t>
            </a:r>
            <a:r>
              <a:rPr lang="en-US" altLang="zh-CN" sz="2400" i="1"/>
              <a:t>borrower, depositor, account</a:t>
            </a:r>
            <a:br>
              <a:rPr lang="en-US" altLang="zh-CN" sz="2400" i="1"/>
            </a:br>
            <a:r>
              <a:rPr lang="en-US" altLang="zh-CN" sz="2400" i="1"/>
              <a:t>       </a:t>
            </a:r>
            <a:r>
              <a:rPr lang="en-US" altLang="zh-CN" sz="2400" b="1"/>
              <a:t>where </a:t>
            </a:r>
            <a:r>
              <a:rPr lang="en-US" altLang="zh-CN" sz="2400" i="1"/>
              <a:t>loan.loan_number = borrower.loan_number        </a:t>
            </a:r>
            <a:r>
              <a:rPr lang="en-US" altLang="zh-CN" sz="2400" b="1"/>
              <a:t>and </a:t>
            </a:r>
            <a:r>
              <a:rPr lang="en-US" altLang="zh-CN" sz="2400" i="1"/>
              <a:t>borrower.customer_name = depositor.customer_name</a:t>
            </a:r>
            <a:br>
              <a:rPr lang="en-US" altLang="zh-CN" sz="2400" i="1"/>
            </a:br>
            <a:r>
              <a:rPr lang="en-US" altLang="zh-CN" sz="2400" b="1"/>
              <a:t>and</a:t>
            </a:r>
            <a:r>
              <a:rPr lang="en-US" altLang="zh-CN" sz="2400" i="1"/>
              <a:t> depositor.account_number = account.account_number</a:t>
            </a:r>
            <a:br>
              <a:rPr lang="en-US" altLang="zh-CN" sz="2400" i="1"/>
            </a:br>
            <a:r>
              <a:rPr lang="en-US" altLang="zh-CN" sz="2400" i="1"/>
              <a:t>                                             </a:t>
            </a:r>
            <a:r>
              <a:rPr lang="en-US" altLang="zh-CN" sz="2400" b="1"/>
              <a:t>and </a:t>
            </a:r>
            <a:r>
              <a:rPr lang="en-US" altLang="zh-CN" sz="2400" i="1"/>
              <a:t>account.balance &gt;= </a:t>
            </a:r>
            <a:r>
              <a:rPr lang="en-US" altLang="zh-CN" sz="2400"/>
              <a:t>1000)))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2">
            <a:extLst>
              <a:ext uri="{FF2B5EF4-FFF2-40B4-BE49-F238E27FC236}">
                <a16:creationId xmlns:a16="http://schemas.microsoft.com/office/drawing/2014/main" id="{77C1B375-26A3-E3D4-0D9C-919544E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978BA062-4FD5-E791-EDC2-B9C5498B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1182EB-CBA0-45E3-B5A7-62B96A80049A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800"/>
          </a:p>
        </p:txBody>
      </p:sp>
      <p:sp>
        <p:nvSpPr>
          <p:cNvPr id="713732" name="Rectangle 4">
            <a:extLst>
              <a:ext uri="{FF2B5EF4-FFF2-40B4-BE49-F238E27FC236}">
                <a16:creationId xmlns:a16="http://schemas.microsoft.com/office/drawing/2014/main" id="{7BE65FD9-80F7-720E-BFFD-CE2892EBE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AE4BFBAD-CB73-C0BC-214C-D66C132C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569325" cy="82232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The sum of all loan amounts for each branch must be less than the sum of all account balances at the branch.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CD21F604-F326-11B7-4C82-3FEEC2BE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3662363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create assertion</a:t>
            </a:r>
            <a:r>
              <a:rPr lang="en-US" altLang="zh-CN" sz="2400" i="1"/>
              <a:t> sum_constraint </a:t>
            </a:r>
            <a:r>
              <a:rPr lang="en-US" altLang="zh-CN" sz="2400" b="1"/>
              <a:t>check </a:t>
            </a:r>
            <a:r>
              <a:rPr lang="en-US" altLang="zh-CN" sz="2400"/>
              <a:t>(</a:t>
            </a:r>
            <a:r>
              <a:rPr lang="en-US" altLang="zh-CN" sz="2400" b="1"/>
              <a:t>not exists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</a:t>
            </a:r>
            <a:r>
              <a:rPr lang="en-US" altLang="zh-CN" sz="2400"/>
              <a:t>(</a:t>
            </a:r>
            <a:r>
              <a:rPr lang="en-US" altLang="zh-CN" sz="2400" b="1"/>
              <a:t>select 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from </a:t>
            </a:r>
            <a:r>
              <a:rPr lang="en-US" altLang="zh-CN" sz="2400" i="1"/>
              <a:t>branch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/>
              <a:t>    </a:t>
            </a:r>
            <a:r>
              <a:rPr lang="en-US" altLang="zh-CN" sz="2400" b="1"/>
              <a:t>where </a:t>
            </a:r>
            <a:r>
              <a:rPr lang="en-US" altLang="zh-CN" sz="2400"/>
              <a:t>(</a:t>
            </a:r>
            <a:r>
              <a:rPr lang="en-US" altLang="zh-CN" sz="2400" b="1"/>
              <a:t>select sum</a:t>
            </a:r>
            <a:r>
              <a:rPr lang="en-US" altLang="zh-CN" sz="2400"/>
              <a:t>(</a:t>
            </a:r>
            <a:r>
              <a:rPr lang="en-US" altLang="zh-CN" sz="2400" i="1"/>
              <a:t>amount </a:t>
            </a:r>
            <a:r>
              <a:rPr lang="en-US" altLang="zh-CN" sz="240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from </a:t>
            </a:r>
            <a:r>
              <a:rPr lang="en-US" altLang="zh-CN" sz="2400" i="1"/>
              <a:t>loan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/>
              <a:t>                </a:t>
            </a:r>
            <a:r>
              <a:rPr lang="en-US" altLang="zh-CN" sz="2400" b="1"/>
              <a:t>where </a:t>
            </a:r>
            <a:r>
              <a:rPr lang="en-US" altLang="zh-CN" sz="2400" i="1"/>
              <a:t>loan.branch_name = branch.branch_name </a:t>
            </a:r>
            <a:r>
              <a:rPr lang="en-US" altLang="zh-CN" sz="240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             </a:t>
            </a:r>
            <a:r>
              <a:rPr lang="en-US" altLang="zh-CN" sz="2400" i="1"/>
              <a:t>&gt;= </a:t>
            </a:r>
            <a:r>
              <a:rPr lang="en-US" altLang="zh-CN" sz="2400"/>
              <a:t>(</a:t>
            </a:r>
            <a:r>
              <a:rPr lang="en-US" altLang="zh-CN" sz="2400" b="1"/>
              <a:t>select sum </a:t>
            </a:r>
            <a:r>
              <a:rPr lang="en-US" altLang="zh-CN" sz="2400"/>
              <a:t>(</a:t>
            </a:r>
            <a:r>
              <a:rPr lang="en-US" altLang="zh-CN" sz="2400" i="1"/>
              <a:t>amount </a:t>
            </a:r>
            <a:r>
              <a:rPr lang="en-US" altLang="zh-CN" sz="2400"/>
              <a:t>)</a:t>
            </a:r>
            <a:r>
              <a:rPr lang="en-US" altLang="zh-CN" sz="2400" b="1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from</a:t>
            </a:r>
            <a:r>
              <a:rPr lang="en-US" altLang="zh-CN" sz="2400" i="1"/>
              <a:t> account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i="1"/>
              <a:t>              </a:t>
            </a:r>
            <a:r>
              <a:rPr lang="en-US" altLang="zh-CN" sz="2400" b="1"/>
              <a:t>where </a:t>
            </a:r>
            <a:r>
              <a:rPr lang="en-US" altLang="zh-CN" sz="2400" i="1"/>
              <a:t>account.branch_name = branch.branch_name </a:t>
            </a:r>
            <a:r>
              <a:rPr lang="en-US" altLang="zh-CN" sz="2400"/>
              <a:t>)))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4">
            <a:extLst>
              <a:ext uri="{FF2B5EF4-FFF2-40B4-BE49-F238E27FC236}">
                <a16:creationId xmlns:a16="http://schemas.microsoft.com/office/drawing/2014/main" id="{15AE0B29-0638-FFAC-E1EE-243BD9BC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FF745BCA-390F-2332-4CAA-66713483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0C5D2-37C0-4856-AC5C-93F0AB2A31E0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8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0E694122-8B01-D9E3-43B6-2F0214FBD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Authorization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DAAC049-D44A-F809-9285-FFD97A171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636838"/>
            <a:ext cx="8280400" cy="3527425"/>
          </a:xfrm>
        </p:spPr>
        <p:txBody>
          <a:bodyPr/>
          <a:lstStyle/>
          <a:p>
            <a:pPr marL="176213" indent="-176213" eaLnBrk="1" hangingPunct="1">
              <a:lnSpc>
                <a:spcPct val="95000"/>
              </a:lnSpc>
            </a:pPr>
            <a:r>
              <a:rPr lang="en-US" altLang="zh-CN" sz="2800" b="1">
                <a:solidFill>
                  <a:srgbClr val="CC0066"/>
                </a:solidFill>
              </a:rPr>
              <a:t>Read</a:t>
            </a:r>
            <a:r>
              <a:rPr lang="en-US" altLang="zh-CN" sz="2800" b="1">
                <a:solidFill>
                  <a:schemeClr val="tx2"/>
                </a:solidFill>
              </a:rPr>
              <a:t>:</a:t>
            </a:r>
            <a:r>
              <a:rPr lang="en-US" altLang="zh-CN" sz="2800"/>
              <a:t> allows reading, but not modification of data.</a:t>
            </a:r>
          </a:p>
          <a:p>
            <a:pPr marL="176213" indent="-176213" eaLnBrk="1" hangingPunct="1">
              <a:lnSpc>
                <a:spcPct val="95000"/>
              </a:lnSpc>
            </a:pPr>
            <a:r>
              <a:rPr lang="en-US" altLang="zh-CN" sz="2800" b="1">
                <a:solidFill>
                  <a:srgbClr val="CC0066"/>
                </a:solidFill>
              </a:rPr>
              <a:t>Insert</a:t>
            </a:r>
            <a:r>
              <a:rPr lang="en-US" altLang="zh-CN" sz="2800" b="1">
                <a:solidFill>
                  <a:schemeClr val="tx2"/>
                </a:solidFill>
              </a:rPr>
              <a:t>: </a:t>
            </a:r>
            <a:r>
              <a:rPr lang="en-US" altLang="zh-CN" sz="2800"/>
              <a:t>allows insertion of new data, but not modification of existing data.</a:t>
            </a:r>
          </a:p>
          <a:p>
            <a:pPr marL="176213" indent="-176213" eaLnBrk="1" hangingPunct="1">
              <a:lnSpc>
                <a:spcPct val="95000"/>
              </a:lnSpc>
            </a:pPr>
            <a:r>
              <a:rPr lang="en-US" altLang="zh-CN" sz="2800" b="1">
                <a:solidFill>
                  <a:srgbClr val="CC0066"/>
                </a:solidFill>
              </a:rPr>
              <a:t>Update</a:t>
            </a:r>
            <a:r>
              <a:rPr lang="en-US" altLang="zh-CN" sz="2800" b="1">
                <a:solidFill>
                  <a:schemeClr val="tx2"/>
                </a:solidFill>
              </a:rPr>
              <a:t>: </a:t>
            </a:r>
            <a:r>
              <a:rPr lang="en-US" altLang="zh-CN" sz="2800"/>
              <a:t>allows modification, but not deletion of data.</a:t>
            </a:r>
          </a:p>
          <a:p>
            <a:pPr marL="176213" indent="-176213" eaLnBrk="1" hangingPunct="1">
              <a:lnSpc>
                <a:spcPct val="95000"/>
              </a:lnSpc>
            </a:pPr>
            <a:r>
              <a:rPr lang="en-US" altLang="zh-CN" sz="2800" b="1">
                <a:solidFill>
                  <a:srgbClr val="CC0066"/>
                </a:solidFill>
              </a:rPr>
              <a:t>Delete</a:t>
            </a:r>
            <a:r>
              <a:rPr lang="en-US" altLang="zh-CN" sz="2800" b="1">
                <a:solidFill>
                  <a:schemeClr val="tx2"/>
                </a:solidFill>
              </a:rPr>
              <a:t>:</a:t>
            </a:r>
            <a:r>
              <a:rPr lang="en-US" altLang="zh-CN" sz="2800"/>
              <a:t> allows deletion of data.</a:t>
            </a:r>
          </a:p>
        </p:txBody>
      </p:sp>
      <p:sp>
        <p:nvSpPr>
          <p:cNvPr id="56326" name="Rectangle 4">
            <a:extLst>
              <a:ext uri="{FF2B5EF4-FFF2-40B4-BE49-F238E27FC236}">
                <a16:creationId xmlns:a16="http://schemas.microsoft.com/office/drawing/2014/main" id="{89E066F8-FF57-8336-B529-2599AE64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98600"/>
            <a:ext cx="828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Forms of authorization on parts of  the database: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4">
            <a:extLst>
              <a:ext uri="{FF2B5EF4-FFF2-40B4-BE49-F238E27FC236}">
                <a16:creationId xmlns:a16="http://schemas.microsoft.com/office/drawing/2014/main" id="{67B1A2FC-CCF4-EE05-47B3-E0AC76F1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057ED2F0-5109-8548-8E5D-F7DDE619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0A7C4-F9AD-4E8D-BFB6-1F3DF1B81775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800"/>
          </a:p>
        </p:txBody>
      </p:sp>
      <p:sp>
        <p:nvSpPr>
          <p:cNvPr id="716805" name="Rectangle 5">
            <a:extLst>
              <a:ext uri="{FF2B5EF4-FFF2-40B4-BE49-F238E27FC236}">
                <a16:creationId xmlns:a16="http://schemas.microsoft.com/office/drawing/2014/main" id="{2D044A9A-9D6B-C256-D3F0-00D160D6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549275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FE272CA0-D124-7803-78C1-30117EEC6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Authorization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F24E4B95-91E3-79FA-EB5E-227D6A55E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709863"/>
            <a:ext cx="8353425" cy="3311525"/>
          </a:xfrm>
        </p:spPr>
        <p:txBody>
          <a:bodyPr/>
          <a:lstStyle/>
          <a:p>
            <a:pPr marL="263525" indent="-263525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CC0066"/>
                </a:solidFill>
              </a:rPr>
              <a:t>Index</a:t>
            </a:r>
            <a:r>
              <a:rPr lang="en-US" altLang="zh-CN" sz="2800" b="1">
                <a:solidFill>
                  <a:schemeClr val="tx2"/>
                </a:solidFill>
              </a:rPr>
              <a:t> </a:t>
            </a:r>
            <a:r>
              <a:rPr lang="en-US" altLang="zh-CN" sz="2800"/>
              <a:t>- allows creation and deletion of indices.</a:t>
            </a:r>
          </a:p>
          <a:p>
            <a:pPr marL="263525" indent="-263525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CC0066"/>
                </a:solidFill>
              </a:rPr>
              <a:t>Resources</a:t>
            </a:r>
            <a:r>
              <a:rPr lang="en-US" altLang="zh-CN" sz="2800" b="1">
                <a:solidFill>
                  <a:schemeClr val="tx2"/>
                </a:solidFill>
              </a:rPr>
              <a:t> </a:t>
            </a:r>
            <a:r>
              <a:rPr lang="en-US" altLang="zh-CN" sz="2800"/>
              <a:t>- allows creation of new relations.</a:t>
            </a:r>
          </a:p>
          <a:p>
            <a:pPr marL="263525" indent="-263525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CC0066"/>
                </a:solidFill>
              </a:rPr>
              <a:t>Alteration</a:t>
            </a:r>
            <a:r>
              <a:rPr lang="en-US" altLang="zh-CN" sz="2800" b="1">
                <a:solidFill>
                  <a:schemeClr val="tx2"/>
                </a:solidFill>
              </a:rPr>
              <a:t> </a:t>
            </a:r>
            <a:r>
              <a:rPr lang="en-US" altLang="zh-CN" sz="2800"/>
              <a:t>- allows addition or deletion of attributes in a relation.</a:t>
            </a:r>
          </a:p>
          <a:p>
            <a:pPr marL="263525" indent="-263525"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CC0066"/>
                </a:solidFill>
              </a:rPr>
              <a:t>Drop</a:t>
            </a:r>
            <a:r>
              <a:rPr lang="en-US" altLang="zh-CN" sz="2800" b="1">
                <a:solidFill>
                  <a:schemeClr val="tx2"/>
                </a:solidFill>
              </a:rPr>
              <a:t> </a:t>
            </a:r>
            <a:r>
              <a:rPr lang="en-US" altLang="zh-CN" sz="2800"/>
              <a:t>- allows deletion of relations.</a:t>
            </a:r>
          </a:p>
        </p:txBody>
      </p:sp>
      <p:sp>
        <p:nvSpPr>
          <p:cNvPr id="58375" name="Rectangle 4">
            <a:extLst>
              <a:ext uri="{FF2B5EF4-FFF2-40B4-BE49-F238E27FC236}">
                <a16:creationId xmlns:a16="http://schemas.microsoft.com/office/drawing/2014/main" id="{EB914FC9-3622-9DA8-4285-B93F2861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57338"/>
            <a:ext cx="84248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Forms of authorization to modify the database schema (covered in Chapter 8):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>
            <a:extLst>
              <a:ext uri="{FF2B5EF4-FFF2-40B4-BE49-F238E27FC236}">
                <a16:creationId xmlns:a16="http://schemas.microsoft.com/office/drawing/2014/main" id="{2AD577A1-3724-B539-8CB9-FD476567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EA283FF0-7E00-7A7D-005B-B0401812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B3347-1113-4264-9083-517B35D25F56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800"/>
          </a:p>
        </p:txBody>
      </p:sp>
      <p:sp>
        <p:nvSpPr>
          <p:cNvPr id="717834" name="Rectangle 10">
            <a:extLst>
              <a:ext uri="{FF2B5EF4-FFF2-40B4-BE49-F238E27FC236}">
                <a16:creationId xmlns:a16="http://schemas.microsoft.com/office/drawing/2014/main" id="{44CD92FB-3B5E-0947-9E54-15D9BB26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716338"/>
            <a:ext cx="1728788" cy="431800"/>
          </a:xfrm>
          <a:prstGeom prst="rect">
            <a:avLst/>
          </a:prstGeom>
          <a:solidFill>
            <a:schemeClr val="hlink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717832" name="Rectangle 8">
            <a:extLst>
              <a:ext uri="{FF2B5EF4-FFF2-40B4-BE49-F238E27FC236}">
                <a16:creationId xmlns:a16="http://schemas.microsoft.com/office/drawing/2014/main" id="{989A30B7-48E0-3D8D-4E9D-A97A0D1CA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213100"/>
            <a:ext cx="2447925" cy="431800"/>
          </a:xfrm>
          <a:prstGeom prst="rect">
            <a:avLst/>
          </a:prstGeom>
          <a:solidFill>
            <a:schemeClr val="hlink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835D7127-C3B8-E32F-9678-63D9BDE08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550" y="400050"/>
            <a:ext cx="8755063" cy="941388"/>
          </a:xfrm>
        </p:spPr>
        <p:txBody>
          <a:bodyPr/>
          <a:lstStyle/>
          <a:p>
            <a:pPr eaLnBrk="1" hangingPunct="1"/>
            <a:r>
              <a:rPr lang="en-US" altLang="zh-CN" sz="4000"/>
              <a:t>Authorization Specification in SQL</a:t>
            </a:r>
          </a:p>
        </p:txBody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0B3913BE-4926-D7A8-9BC3-C304C3010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1295400"/>
          </a:xfrm>
        </p:spPr>
        <p:txBody>
          <a:bodyPr/>
          <a:lstStyle/>
          <a:p>
            <a:pPr marL="263525" indent="-263525"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grant</a:t>
            </a:r>
            <a:r>
              <a:rPr lang="en-US" altLang="zh-CN"/>
              <a:t> statement is used to confer authorization</a:t>
            </a:r>
          </a:p>
          <a:p>
            <a:pPr marL="263525" indent="-263525" eaLnBrk="1" hangingPunct="1"/>
            <a:endParaRPr lang="en-US" altLang="zh-CN"/>
          </a:p>
        </p:txBody>
      </p:sp>
      <p:sp>
        <p:nvSpPr>
          <p:cNvPr id="60424" name="Rectangle 4">
            <a:extLst>
              <a:ext uri="{FF2B5EF4-FFF2-40B4-BE49-F238E27FC236}">
                <a16:creationId xmlns:a16="http://schemas.microsoft.com/office/drawing/2014/main" id="{302C8F21-F51F-C284-216E-03BB71C7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152775"/>
            <a:ext cx="7921625" cy="1031875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grant</a:t>
            </a:r>
            <a:r>
              <a:rPr lang="en-US" altLang="zh-CN" sz="2800"/>
              <a:t> &lt;privilege list&gt;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on </a:t>
            </a:r>
            <a:r>
              <a:rPr lang="en-US" altLang="zh-CN" sz="2800"/>
              <a:t>&lt;relation name or view name&gt; </a:t>
            </a:r>
            <a:r>
              <a:rPr lang="en-US" altLang="zh-CN" sz="2800" b="1"/>
              <a:t>to</a:t>
            </a:r>
            <a:r>
              <a:rPr lang="en-US" altLang="zh-CN" sz="2800"/>
              <a:t> &lt;user list&gt;</a:t>
            </a:r>
          </a:p>
        </p:txBody>
      </p:sp>
      <p:sp>
        <p:nvSpPr>
          <p:cNvPr id="717829" name="Rectangle 5">
            <a:extLst>
              <a:ext uri="{FF2B5EF4-FFF2-40B4-BE49-F238E27FC236}">
                <a16:creationId xmlns:a16="http://schemas.microsoft.com/office/drawing/2014/main" id="{33D14922-EB14-4B32-2F0F-DDE83313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81525"/>
            <a:ext cx="7848600" cy="9239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pct70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A list of user-id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public</a:t>
            </a:r>
            <a:r>
              <a:rPr lang="en-US" altLang="zh-CN" sz="2400"/>
              <a:t>, all current and future users of the system</a:t>
            </a:r>
          </a:p>
        </p:txBody>
      </p:sp>
      <p:sp>
        <p:nvSpPr>
          <p:cNvPr id="717831" name="Rectangle 7">
            <a:extLst>
              <a:ext uri="{FF2B5EF4-FFF2-40B4-BE49-F238E27FC236}">
                <a16:creationId xmlns:a16="http://schemas.microsoft.com/office/drawing/2014/main" id="{209C6E3F-7C3D-A12D-D9E8-5B3E2EBC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33600"/>
            <a:ext cx="5721350" cy="9239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pct70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A list of Privileges</a:t>
            </a:r>
            <a:r>
              <a:rPr lang="en-US" altLang="zh-CN" sz="2400" b="1"/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All privilege</a:t>
            </a:r>
            <a:r>
              <a:rPr lang="en-US" altLang="zh-CN" sz="2400"/>
              <a:t>, all allowable privileges</a:t>
            </a:r>
          </a:p>
        </p:txBody>
      </p:sp>
      <p:cxnSp>
        <p:nvCxnSpPr>
          <p:cNvPr id="717833" name="AutoShape 9">
            <a:extLst>
              <a:ext uri="{FF2B5EF4-FFF2-40B4-BE49-F238E27FC236}">
                <a16:creationId xmlns:a16="http://schemas.microsoft.com/office/drawing/2014/main" id="{EA4B8FFF-E5A2-4CF1-3CCF-ED9ECA888E65}"/>
              </a:ext>
            </a:extLst>
          </p:cNvPr>
          <p:cNvCxnSpPr>
            <a:cxnSpLocks noChangeShapeType="1"/>
            <a:stCxn id="717832" idx="3"/>
            <a:endCxn id="717831" idx="2"/>
          </p:cNvCxnSpPr>
          <p:nvPr/>
        </p:nvCxnSpPr>
        <p:spPr bwMode="auto">
          <a:xfrm flipV="1">
            <a:off x="4211638" y="3071813"/>
            <a:ext cx="1997075" cy="357187"/>
          </a:xfrm>
          <a:prstGeom prst="curvedConnector2">
            <a:avLst/>
          </a:prstGeom>
          <a:noFill/>
          <a:ln w="28575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835" name="AutoShape 11">
            <a:extLst>
              <a:ext uri="{FF2B5EF4-FFF2-40B4-BE49-F238E27FC236}">
                <a16:creationId xmlns:a16="http://schemas.microsoft.com/office/drawing/2014/main" id="{44B2040C-8C8C-756C-609F-882BB19CB97C}"/>
              </a:ext>
            </a:extLst>
          </p:cNvPr>
          <p:cNvCxnSpPr>
            <a:cxnSpLocks noChangeShapeType="1"/>
            <a:stCxn id="717834" idx="2"/>
            <a:endCxn id="717829" idx="0"/>
          </p:cNvCxnSpPr>
          <p:nvPr/>
        </p:nvCxnSpPr>
        <p:spPr bwMode="auto">
          <a:xfrm rot="5400000">
            <a:off x="5784851" y="2898775"/>
            <a:ext cx="419100" cy="2917825"/>
          </a:xfrm>
          <a:prstGeom prst="curvedConnector3">
            <a:avLst>
              <a:gd name="adj1" fmla="val 51514"/>
            </a:avLst>
          </a:prstGeom>
          <a:noFill/>
          <a:ln w="28575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1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4" grpId="0" animBg="1"/>
      <p:bldP spid="717832" grpId="0" animBg="1"/>
      <p:bldP spid="717829" grpId="0" animBg="1"/>
      <p:bldP spid="7178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4">
            <a:extLst>
              <a:ext uri="{FF2B5EF4-FFF2-40B4-BE49-F238E27FC236}">
                <a16:creationId xmlns:a16="http://schemas.microsoft.com/office/drawing/2014/main" id="{6FD78B75-0E98-A88E-E7EB-9D878F9D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D2300D1E-C432-CA33-1DA8-8B40C02E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08B10F-0699-4281-A6C3-E5870BA6E069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800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F079618B-289F-DEBF-4D8E-1A3B76306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400050"/>
            <a:ext cx="8893175" cy="941388"/>
          </a:xfrm>
        </p:spPr>
        <p:txBody>
          <a:bodyPr/>
          <a:lstStyle/>
          <a:p>
            <a:pPr eaLnBrk="1" hangingPunct="1"/>
            <a:r>
              <a:rPr lang="en-US" altLang="zh-CN" sz="4000"/>
              <a:t>Authorization Specification in SQL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4479C231-0005-953E-421F-46CCDEE42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3525" indent="-263525" eaLnBrk="1" hangingPunct="1">
              <a:lnSpc>
                <a:spcPct val="120000"/>
              </a:lnSpc>
            </a:pPr>
            <a:r>
              <a:rPr lang="en-US" altLang="zh-CN"/>
              <a:t>Granting a privilege on a view does not imply granting any privileges on the underlying relations.</a:t>
            </a:r>
          </a:p>
          <a:p>
            <a:pPr marL="263525" indent="-263525" eaLnBrk="1" hangingPunct="1">
              <a:lnSpc>
                <a:spcPct val="120000"/>
              </a:lnSpc>
            </a:pPr>
            <a:r>
              <a:rPr lang="en-US" altLang="zh-CN"/>
              <a:t>The grantor of the privilege must already hold the privilege on the specified item (or be the database administrator).</a:t>
            </a:r>
          </a:p>
          <a:p>
            <a:pPr marL="263525" indent="-263525" eaLnBrk="1" hangingPunct="1"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>
            <a:extLst>
              <a:ext uri="{FF2B5EF4-FFF2-40B4-BE49-F238E27FC236}">
                <a16:creationId xmlns:a16="http://schemas.microsoft.com/office/drawing/2014/main" id="{567B69DF-4112-5AA3-4D4C-0BCDEA9C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23BEBE52-CE25-96EB-E00B-F6E34F38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B66127-6837-4C8B-8BE6-D298CFB865C2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8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FF6039A-43AF-8801-13DF-6C003AE42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Built-in Data Types in SQL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F5C26E93-7D40-36FD-C299-585958AA9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739900"/>
            <a:ext cx="8570913" cy="1150938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date</a:t>
            </a:r>
            <a:r>
              <a:rPr lang="en-US" altLang="zh-CN" b="1"/>
              <a:t>:</a:t>
            </a:r>
            <a:r>
              <a:rPr lang="en-US" altLang="zh-CN"/>
              <a:t> </a:t>
            </a: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Made up of year-month-day in the format yyyy-mm-dd</a:t>
            </a:r>
            <a:endParaRPr lang="en-US" altLang="zh-CN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10592BF0-E2A0-0FD2-03F9-4698D9E1D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900488"/>
            <a:ext cx="856932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time</a:t>
            </a:r>
            <a:r>
              <a:rPr lang="en-US" altLang="zh-CN" b="1"/>
              <a:t>: </a:t>
            </a: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Made up of hour:minute:second in the format hh:mm:ss</a:t>
            </a:r>
            <a:endParaRPr lang="en-US" altLang="zh-CN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DF37840-A5BB-8160-476A-6AD08D96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108325"/>
            <a:ext cx="2584450" cy="54768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‘</a:t>
            </a:r>
            <a:r>
              <a:rPr lang="en-US" altLang="zh-CN" sz="2800" b="1"/>
              <a:t>2005-07-27</a:t>
            </a:r>
            <a:r>
              <a:rPr lang="en-US" altLang="zh-CN" sz="2800" b="1">
                <a:latin typeface="Arial" panose="020B0604020202020204" pitchFamily="34" charset="0"/>
              </a:rPr>
              <a:t>’</a:t>
            </a:r>
            <a:endParaRPr lang="en-US" altLang="zh-CN" sz="2800" b="1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A5300AF-0D6A-F155-2BC6-ED9C2CE44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157788"/>
            <a:ext cx="2022475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‘</a:t>
            </a:r>
            <a:r>
              <a:rPr lang="en-US" altLang="zh-CN" sz="2800" b="1"/>
              <a:t>09:00:30</a:t>
            </a:r>
            <a:r>
              <a:rPr lang="en-US" altLang="zh-CN" sz="2800" b="1">
                <a:latin typeface="Arial" panose="020B0604020202020204" pitchFamily="34" charset="0"/>
              </a:rPr>
              <a:t>’</a:t>
            </a:r>
            <a:endParaRPr lang="en-US" altLang="zh-CN" sz="2800" b="1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4">
            <a:extLst>
              <a:ext uri="{FF2B5EF4-FFF2-40B4-BE49-F238E27FC236}">
                <a16:creationId xmlns:a16="http://schemas.microsoft.com/office/drawing/2014/main" id="{3906FD36-AC96-DA2B-F6D6-9F18ED6D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0DBC793B-84F1-3FBD-CE04-031294D1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C6CA0-56F2-4551-8741-E94759B273BC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800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5B26A8B2-BCC4-FB3B-63B1-079779DCB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Privileges in SQL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BD84F2F6-3A00-0DA1-2BD7-95B29D4EC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353425" cy="252095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select</a:t>
            </a:r>
            <a:r>
              <a:rPr lang="en-US" altLang="zh-CN" b="1"/>
              <a:t>:</a:t>
            </a:r>
            <a:r>
              <a:rPr lang="en-US" altLang="zh-CN"/>
              <a:t> allows read access to relation, or the ability to query using the view</a:t>
            </a:r>
          </a:p>
        </p:txBody>
      </p:sp>
      <p:sp>
        <p:nvSpPr>
          <p:cNvPr id="64518" name="Rectangle 4">
            <a:extLst>
              <a:ext uri="{FF2B5EF4-FFF2-40B4-BE49-F238E27FC236}">
                <a16:creationId xmlns:a16="http://schemas.microsoft.com/office/drawing/2014/main" id="{AF3C1156-F25D-7CAF-38D4-5341AC81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09963"/>
            <a:ext cx="7813675" cy="9461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2425" indent="-3524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66"/>
              </a:buClr>
              <a:buFont typeface="Wingdings" panose="05000000000000000000" pitchFamily="2" charset="2"/>
              <a:buChar char="n"/>
            </a:pPr>
            <a:r>
              <a:rPr lang="en-US" altLang="zh-CN" sz="2800"/>
              <a:t>grant users </a:t>
            </a:r>
            <a:r>
              <a:rPr lang="en-US" altLang="zh-CN" sz="2800" i="1"/>
              <a:t>U</a:t>
            </a:r>
            <a:r>
              <a:rPr lang="en-US" altLang="zh-CN" sz="2800"/>
              <a:t>1, </a:t>
            </a:r>
            <a:r>
              <a:rPr lang="en-US" altLang="zh-CN" sz="2800" i="1"/>
              <a:t>U</a:t>
            </a:r>
            <a:r>
              <a:rPr lang="en-US" altLang="zh-CN" sz="2800"/>
              <a:t>2, and </a:t>
            </a:r>
            <a:r>
              <a:rPr lang="en-US" altLang="zh-CN" sz="2800" i="1"/>
              <a:t>U</a:t>
            </a:r>
            <a:r>
              <a:rPr lang="en-US" altLang="zh-CN" sz="2800"/>
              <a:t>3 </a:t>
            </a:r>
            <a:r>
              <a:rPr lang="en-US" altLang="zh-CN" sz="2800" b="1"/>
              <a:t>select</a:t>
            </a:r>
            <a:r>
              <a:rPr lang="en-US" altLang="zh-CN" sz="2800"/>
              <a:t> authorization on the </a:t>
            </a:r>
            <a:r>
              <a:rPr lang="en-US" altLang="zh-CN" sz="2800" i="1"/>
              <a:t>branch </a:t>
            </a:r>
            <a:r>
              <a:rPr lang="en-US" altLang="zh-CN" sz="2800"/>
              <a:t>relation:</a:t>
            </a:r>
          </a:p>
        </p:txBody>
      </p:sp>
      <p:sp>
        <p:nvSpPr>
          <p:cNvPr id="64519" name="Rectangle 5">
            <a:extLst>
              <a:ext uri="{FF2B5EF4-FFF2-40B4-BE49-F238E27FC236}">
                <a16:creationId xmlns:a16="http://schemas.microsoft.com/office/drawing/2014/main" id="{AFC6B628-AA39-A217-1D9D-7F82B4C0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672013"/>
            <a:ext cx="6553200" cy="4857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grant select on </a:t>
            </a:r>
            <a:r>
              <a:rPr lang="en-US" altLang="zh-CN" sz="2400" i="1"/>
              <a:t>branch </a:t>
            </a:r>
            <a:r>
              <a:rPr lang="en-US" altLang="zh-CN" sz="2400" b="1"/>
              <a:t>to </a:t>
            </a:r>
            <a:r>
              <a:rPr lang="en-US" altLang="zh-CN" sz="2400" i="1"/>
              <a:t>U</a:t>
            </a:r>
            <a:r>
              <a:rPr lang="en-US" altLang="zh-CN" sz="2400"/>
              <a:t>1</a:t>
            </a:r>
            <a:r>
              <a:rPr lang="en-US" altLang="zh-CN" sz="2400" i="1"/>
              <a:t>, U</a:t>
            </a:r>
            <a:r>
              <a:rPr lang="en-US" altLang="zh-CN" sz="2400"/>
              <a:t>2</a:t>
            </a:r>
            <a:r>
              <a:rPr lang="en-US" altLang="zh-CN" sz="2400" i="1"/>
              <a:t>, U</a:t>
            </a:r>
            <a:r>
              <a:rPr lang="en-US" altLang="zh-CN" sz="2400"/>
              <a:t>3</a:t>
            </a:r>
          </a:p>
        </p:txBody>
      </p:sp>
      <p:sp>
        <p:nvSpPr>
          <p:cNvPr id="719878" name="Rectangle 6">
            <a:extLst>
              <a:ext uri="{FF2B5EF4-FFF2-40B4-BE49-F238E27FC236}">
                <a16:creationId xmlns:a16="http://schemas.microsoft.com/office/drawing/2014/main" id="{AF99E4B4-F26F-B405-6655-91E17D4B2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52738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4">
            <a:extLst>
              <a:ext uri="{FF2B5EF4-FFF2-40B4-BE49-F238E27FC236}">
                <a16:creationId xmlns:a16="http://schemas.microsoft.com/office/drawing/2014/main" id="{B34731EE-2A5B-5FC3-6BB7-376C13DF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956AE053-38F5-1F1E-AE53-188A129E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8194A9-5A05-4BB7-BB56-1D74667D1C48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800"/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D0A9E43E-F0A7-024D-D920-885EBEEEC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Privileges in SQL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1A7FC8A2-D846-4825-36F9-B87F6B8AF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insert</a:t>
            </a:r>
            <a:r>
              <a:rPr lang="en-US" altLang="zh-CN"/>
              <a:t>: the ability to insert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update</a:t>
            </a:r>
            <a:r>
              <a:rPr lang="en-US" altLang="zh-CN"/>
              <a:t>: the ability  to update using the SQL update statement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delete</a:t>
            </a:r>
            <a:r>
              <a:rPr lang="en-US" altLang="zh-CN"/>
              <a:t>: the ability to delete tuples.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rgbClr val="CC0066"/>
                </a:solidFill>
              </a:rPr>
              <a:t>all privileges</a:t>
            </a:r>
            <a:r>
              <a:rPr lang="en-US" altLang="zh-CN"/>
              <a:t>: used as a short form for all the allowable privileges</a:t>
            </a:r>
          </a:p>
          <a:p>
            <a:pPr eaLnBrk="1" hangingPunct="1">
              <a:lnSpc>
                <a:spcPct val="120000"/>
              </a:lnSpc>
            </a:pPr>
            <a:endParaRPr lang="en-US" altLang="zh-CN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4">
            <a:extLst>
              <a:ext uri="{FF2B5EF4-FFF2-40B4-BE49-F238E27FC236}">
                <a16:creationId xmlns:a16="http://schemas.microsoft.com/office/drawing/2014/main" id="{E1370160-CA19-E63A-8E50-2EE53A6D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17FC6B86-D1AF-B635-E4A5-94030987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76F2C8-ADA2-43EA-85B3-4564E2DE79DA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800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7B0424F4-5059-5FC3-EE53-78F282C9E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Revoking Authorization in SQL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15B76029-70E5-414C-6D1A-45B4056BF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revoke</a:t>
            </a:r>
            <a:r>
              <a:rPr lang="en-US" altLang="zh-CN" b="1"/>
              <a:t> </a:t>
            </a:r>
            <a:r>
              <a:rPr lang="en-US" altLang="zh-CN"/>
              <a:t>statement is used to revoke authorization.</a:t>
            </a:r>
          </a:p>
        </p:txBody>
      </p:sp>
      <p:sp>
        <p:nvSpPr>
          <p:cNvPr id="68614" name="Rectangle 4">
            <a:extLst>
              <a:ext uri="{FF2B5EF4-FFF2-40B4-BE49-F238E27FC236}">
                <a16:creationId xmlns:a16="http://schemas.microsoft.com/office/drawing/2014/main" id="{BDC7A6FA-4A11-2733-F666-FDC7629E5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852738"/>
            <a:ext cx="7848600" cy="1544637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/>
              <a:t>revoke </a:t>
            </a:r>
            <a:r>
              <a:rPr lang="en-US" altLang="zh-CN"/>
              <a:t>&lt;privilege list&gt;</a:t>
            </a:r>
          </a:p>
          <a:p>
            <a:pPr lvl="1" eaLnBrk="1" hangingPunct="1">
              <a:buFontTx/>
              <a:buNone/>
            </a:pPr>
            <a:r>
              <a:rPr lang="en-US" altLang="zh-CN" b="1"/>
              <a:t>on </a:t>
            </a:r>
            <a:r>
              <a:rPr lang="en-US" altLang="zh-CN"/>
              <a:t>&lt;relation name or view name&gt; </a:t>
            </a:r>
          </a:p>
          <a:p>
            <a:pPr lvl="1" eaLnBrk="1" hangingPunct="1">
              <a:buFontTx/>
              <a:buNone/>
            </a:pPr>
            <a:r>
              <a:rPr lang="en-US" altLang="zh-CN" b="1"/>
              <a:t>from </a:t>
            </a:r>
            <a:r>
              <a:rPr lang="en-US" altLang="zh-CN"/>
              <a:t>&lt;user list&gt;</a:t>
            </a:r>
          </a:p>
        </p:txBody>
      </p:sp>
      <p:sp>
        <p:nvSpPr>
          <p:cNvPr id="68615" name="Rectangle 5">
            <a:extLst>
              <a:ext uri="{FF2B5EF4-FFF2-40B4-BE49-F238E27FC236}">
                <a16:creationId xmlns:a16="http://schemas.microsoft.com/office/drawing/2014/main" id="{21742B8F-02BD-6AF6-BC2D-7DC847552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5229225"/>
            <a:ext cx="6275388" cy="4857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revoke select on </a:t>
            </a:r>
            <a:r>
              <a:rPr lang="en-US" altLang="zh-CN" sz="2400" i="1"/>
              <a:t>branch  </a:t>
            </a:r>
            <a:r>
              <a:rPr lang="en-US" altLang="zh-CN" sz="2400" b="1"/>
              <a:t>from </a:t>
            </a:r>
            <a:r>
              <a:rPr lang="en-US" altLang="zh-CN" sz="2400" i="1"/>
              <a:t>U1, U2, U3</a:t>
            </a:r>
          </a:p>
        </p:txBody>
      </p:sp>
      <p:sp>
        <p:nvSpPr>
          <p:cNvPr id="721926" name="Rectangle 6">
            <a:extLst>
              <a:ext uri="{FF2B5EF4-FFF2-40B4-BE49-F238E27FC236}">
                <a16:creationId xmlns:a16="http://schemas.microsoft.com/office/drawing/2014/main" id="{055AC851-74D7-0C93-B100-5EBC7C1A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81525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4">
            <a:extLst>
              <a:ext uri="{FF2B5EF4-FFF2-40B4-BE49-F238E27FC236}">
                <a16:creationId xmlns:a16="http://schemas.microsoft.com/office/drawing/2014/main" id="{E9C992A2-2083-D503-3E82-D9F1C5BE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D001495B-362F-B7F2-7958-6F2240E7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298BB4-4F0C-48EB-B309-EB79CCE8042A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800"/>
          </a:p>
        </p:txBody>
      </p:sp>
      <p:sp>
        <p:nvSpPr>
          <p:cNvPr id="789508" name="Rectangle 4">
            <a:extLst>
              <a:ext uri="{FF2B5EF4-FFF2-40B4-BE49-F238E27FC236}">
                <a16:creationId xmlns:a16="http://schemas.microsoft.com/office/drawing/2014/main" id="{FF3A2DAB-D0EA-AAAC-2BA6-EA848D57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04813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CB8BA9A6-C2ED-478C-331A-33FDEC774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Revoking Authorization in SQL</a:t>
            </a:r>
          </a:p>
        </p:txBody>
      </p:sp>
      <p:sp>
        <p:nvSpPr>
          <p:cNvPr id="70662" name="Rectangle 3">
            <a:extLst>
              <a:ext uri="{FF2B5EF4-FFF2-40B4-BE49-F238E27FC236}">
                <a16:creationId xmlns:a16="http://schemas.microsoft.com/office/drawing/2014/main" id="{DC62506D-3F32-4459-E2F6-E83BAD42F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>If the same privilege was granted twice to the same user by different grantees, the user may retain the privilege after the revocation.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All privileges that depend on the privilege being revoked are also revoked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4">
            <a:extLst>
              <a:ext uri="{FF2B5EF4-FFF2-40B4-BE49-F238E27FC236}">
                <a16:creationId xmlns:a16="http://schemas.microsoft.com/office/drawing/2014/main" id="{4BBE2C2D-0CF5-296B-D03A-7F23BBD5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51F00485-A548-7775-56F0-2597825B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684AC7-34AB-4577-BB78-88222252C040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800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D4C162F4-BC4F-D6BA-FC6F-EDEB60C69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Embedded SQL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4FD7CBFE-224D-8580-B00F-BF49CE4F2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SQL standard defines embeddings of SQL in a variety of programming languages such as C, Java, and Cobol.</a:t>
            </a:r>
          </a:p>
          <a:p>
            <a:pPr eaLnBrk="1" hangingPunct="1"/>
            <a:r>
              <a:rPr lang="en-US" altLang="zh-CN"/>
              <a:t>A language to which SQL queries are embedded is referred to as a </a:t>
            </a:r>
            <a:r>
              <a:rPr lang="en-US" altLang="zh-CN" b="1">
                <a:solidFill>
                  <a:srgbClr val="CC0066"/>
                </a:solidFill>
              </a:rPr>
              <a:t>host language</a:t>
            </a:r>
            <a:r>
              <a:rPr lang="en-US" altLang="zh-CN"/>
              <a:t>, and the SQL structures permitted in the host language comprise </a:t>
            </a:r>
            <a:r>
              <a:rPr lang="en-US" altLang="zh-CN" i="1"/>
              <a:t>embedded </a:t>
            </a:r>
            <a:r>
              <a:rPr lang="en-US" altLang="zh-CN"/>
              <a:t>SQL.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4">
            <a:extLst>
              <a:ext uri="{FF2B5EF4-FFF2-40B4-BE49-F238E27FC236}">
                <a16:creationId xmlns:a16="http://schemas.microsoft.com/office/drawing/2014/main" id="{C22F84C0-313A-89A2-665D-24C5A12D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073640AA-CDAC-651E-FB2C-DF779D5B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9BABE8-5778-4E16-9C67-02D888E4CEBB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800"/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86A35903-AF17-E3E7-EC15-BF72E5F89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Embedded SQL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75CC118C-6459-514E-D089-FA70B1A4A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000" b="1">
                <a:solidFill>
                  <a:srgbClr val="CC0066"/>
                </a:solidFill>
              </a:rPr>
              <a:t>EXEC SQL</a:t>
            </a:r>
            <a:r>
              <a:rPr lang="en-US" altLang="zh-CN" sz="3000"/>
              <a:t> statement is used to identify embedded SQL request to the preprocessor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00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3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00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00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000"/>
              <a:t>Note: this varies by language (for example, the Java embedding uses #SQL { </a:t>
            </a:r>
            <a:r>
              <a:rPr lang="en-US" altLang="zh-CN" sz="3000">
                <a:latin typeface="Helvetica" panose="020B0604020202020204" pitchFamily="34" charset="0"/>
              </a:rPr>
              <a:t>…</a:t>
            </a:r>
            <a:r>
              <a:rPr lang="en-US" altLang="zh-CN" sz="3000"/>
              <a:t>. }; )</a:t>
            </a:r>
          </a:p>
        </p:txBody>
      </p:sp>
      <p:sp>
        <p:nvSpPr>
          <p:cNvPr id="74758" name="Rectangle 4">
            <a:extLst>
              <a:ext uri="{FF2B5EF4-FFF2-40B4-BE49-F238E27FC236}">
                <a16:creationId xmlns:a16="http://schemas.microsoft.com/office/drawing/2014/main" id="{044B344C-18A1-02F7-823B-B440525E1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24175"/>
            <a:ext cx="6510337" cy="1544638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EXEC SQL 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&lt;embedded SQL statement&gt;         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END_EXEC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2">
            <a:extLst>
              <a:ext uri="{FF2B5EF4-FFF2-40B4-BE49-F238E27FC236}">
                <a16:creationId xmlns:a16="http://schemas.microsoft.com/office/drawing/2014/main" id="{69158B4F-0807-48BF-A79C-C7A8F10C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76803" name="灯片编号占位符 3">
            <a:extLst>
              <a:ext uri="{FF2B5EF4-FFF2-40B4-BE49-F238E27FC236}">
                <a16:creationId xmlns:a16="http://schemas.microsoft.com/office/drawing/2014/main" id="{52326986-30F0-848E-D538-9B3EDF9E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11ACA-FED7-489C-ACF4-084E07B57E36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800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3685EA8C-E5F7-78BC-9DAF-93D0D392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95263"/>
            <a:ext cx="3538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98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b="1">
                <a:solidFill>
                  <a:srgbClr val="CC0066"/>
                </a:solidFill>
              </a:rPr>
              <a:t>Example Query</a:t>
            </a: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F46DB547-9400-402E-1935-86D1C5552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8569325" cy="11874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/>
              <a:t>From within a host language, find the names and cities of customers with more than the variable </a:t>
            </a:r>
            <a:r>
              <a:rPr kumimoji="1" lang="en-US" altLang="zh-CN" sz="2400">
                <a:solidFill>
                  <a:srgbClr val="CC0066"/>
                </a:solidFill>
              </a:rPr>
              <a:t>amount</a:t>
            </a:r>
            <a:r>
              <a:rPr kumimoji="1" lang="en-US" altLang="zh-CN" sz="2400"/>
              <a:t> dollars in some account.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C92A8AB3-4570-C749-31D5-54E0A6B9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546350"/>
            <a:ext cx="8750300" cy="31877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EXEC SQL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declare </a:t>
            </a:r>
            <a:r>
              <a:rPr lang="en-US" altLang="zh-CN" sz="2400" i="1"/>
              <a:t>c</a:t>
            </a:r>
            <a:r>
              <a:rPr lang="en-US" altLang="zh-CN" sz="2400" b="1"/>
              <a:t> cursor for </a:t>
            </a:r>
            <a:br>
              <a:rPr lang="en-US" altLang="zh-CN" sz="2400" b="1"/>
            </a:br>
            <a:r>
              <a:rPr lang="en-US" altLang="zh-CN" sz="2400" b="1"/>
              <a:t> select </a:t>
            </a:r>
            <a:r>
              <a:rPr lang="en-US" altLang="zh-CN" sz="2400" i="1"/>
              <a:t>depositor.customer_name, customer_city</a:t>
            </a:r>
            <a:br>
              <a:rPr lang="en-US" altLang="zh-CN" sz="2400" i="1"/>
            </a:br>
            <a:r>
              <a:rPr lang="en-US" altLang="zh-CN" sz="2400" i="1"/>
              <a:t> </a:t>
            </a:r>
            <a:r>
              <a:rPr lang="en-US" altLang="zh-CN" sz="2400" b="1"/>
              <a:t>from </a:t>
            </a:r>
            <a:r>
              <a:rPr lang="en-US" altLang="zh-CN" sz="2400" i="1"/>
              <a:t>depositor, customer, account</a:t>
            </a:r>
            <a:br>
              <a:rPr lang="en-US" altLang="zh-CN" sz="2400" i="1"/>
            </a:br>
            <a:r>
              <a:rPr lang="en-US" altLang="zh-CN" sz="2400" i="1"/>
              <a:t> </a:t>
            </a:r>
            <a:r>
              <a:rPr lang="en-US" altLang="zh-CN" sz="2400" b="1"/>
              <a:t>where </a:t>
            </a:r>
            <a:r>
              <a:rPr lang="en-US" altLang="zh-CN" sz="2400" i="1"/>
              <a:t>depositor.customer_name=customer.customer_name        </a:t>
            </a:r>
            <a:br>
              <a:rPr lang="en-US" altLang="zh-CN" sz="2400" i="1"/>
            </a:br>
            <a:r>
              <a:rPr lang="en-US" altLang="zh-CN" sz="2400" i="1"/>
              <a:t>     </a:t>
            </a:r>
            <a:r>
              <a:rPr lang="en-US" altLang="zh-CN" sz="2400" b="1"/>
              <a:t>and</a:t>
            </a:r>
            <a:r>
              <a:rPr lang="en-US" altLang="zh-CN" sz="2400" i="1"/>
              <a:t> depositor account_number=account.account_number</a:t>
            </a:r>
            <a:br>
              <a:rPr lang="en-US" altLang="zh-CN" sz="2400" i="1"/>
            </a:br>
            <a:r>
              <a:rPr lang="en-US" altLang="zh-CN" sz="2400" i="1"/>
              <a:t>     </a:t>
            </a:r>
            <a:r>
              <a:rPr lang="en-US" altLang="zh-CN" sz="2400" b="1"/>
              <a:t>and </a:t>
            </a:r>
            <a:r>
              <a:rPr lang="en-US" altLang="zh-CN" sz="2400" i="1"/>
              <a:t>account.balance &gt; :amount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END_EXEC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4">
            <a:extLst>
              <a:ext uri="{FF2B5EF4-FFF2-40B4-BE49-F238E27FC236}">
                <a16:creationId xmlns:a16="http://schemas.microsoft.com/office/drawing/2014/main" id="{D50670E6-1308-354E-D221-E6E5A461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78851" name="灯片编号占位符 5">
            <a:extLst>
              <a:ext uri="{FF2B5EF4-FFF2-40B4-BE49-F238E27FC236}">
                <a16:creationId xmlns:a16="http://schemas.microsoft.com/office/drawing/2014/main" id="{F64B07A2-E8D5-4759-7BFA-9A7D3BF5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9F834-2D36-4028-8828-FC44F09DFA86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800"/>
          </a:p>
        </p:txBody>
      </p:sp>
      <p:sp>
        <p:nvSpPr>
          <p:cNvPr id="742404" name="Rectangle 4">
            <a:extLst>
              <a:ext uri="{FF2B5EF4-FFF2-40B4-BE49-F238E27FC236}">
                <a16:creationId xmlns:a16="http://schemas.microsoft.com/office/drawing/2014/main" id="{A02E0DE6-1771-720C-CEA3-AE05305AD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33375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78853" name="Rectangle 2">
            <a:extLst>
              <a:ext uri="{FF2B5EF4-FFF2-40B4-BE49-F238E27FC236}">
                <a16:creationId xmlns:a16="http://schemas.microsoft.com/office/drawing/2014/main" id="{9F1A0A04-CD6C-0DFF-9B32-F147C4D3F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27025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Embedded SQL</a:t>
            </a:r>
          </a:p>
        </p:txBody>
      </p:sp>
      <p:sp>
        <p:nvSpPr>
          <p:cNvPr id="78854" name="Rectangle 3">
            <a:extLst>
              <a:ext uri="{FF2B5EF4-FFF2-40B4-BE49-F238E27FC236}">
                <a16:creationId xmlns:a16="http://schemas.microsoft.com/office/drawing/2014/main" id="{5DC2C8FA-5E7C-F5CF-3A5A-E68C0DB0D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4752975"/>
          </a:xfrm>
        </p:spPr>
        <p:txBody>
          <a:bodyPr/>
          <a:lstStyle/>
          <a:p>
            <a:pPr eaLnBrk="1" hangingPunct="1"/>
            <a:r>
              <a:rPr lang="en-US" altLang="zh-CN"/>
              <a:t>The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rgbClr val="CC0066"/>
                </a:solidFill>
              </a:rPr>
              <a:t>open</a:t>
            </a:r>
            <a:r>
              <a:rPr lang="en-US" altLang="zh-CN"/>
              <a:t> statement causes the query to be evaluated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</a:t>
            </a:r>
            <a:r>
              <a:rPr lang="en-US" altLang="zh-CN" b="1">
                <a:solidFill>
                  <a:srgbClr val="CC0066"/>
                </a:solidFill>
              </a:rPr>
              <a:t>fetch</a:t>
            </a:r>
            <a:r>
              <a:rPr lang="en-US" altLang="zh-CN" b="1"/>
              <a:t> </a:t>
            </a:r>
            <a:r>
              <a:rPr lang="en-US" altLang="zh-CN"/>
              <a:t>statement causes the values of one tuple in the query result to be placed on host language variables.</a:t>
            </a:r>
          </a:p>
          <a:p>
            <a:pPr eaLnBrk="1" hangingPunct="1"/>
            <a:endParaRPr lang="en-US" altLang="zh-CN"/>
          </a:p>
          <a:p>
            <a:pPr lvl="1" eaLnBrk="1" hangingPunct="1"/>
            <a:r>
              <a:rPr lang="en-US" altLang="zh-CN"/>
              <a:t>Repeated calls to </a:t>
            </a:r>
            <a:r>
              <a:rPr lang="en-US" altLang="zh-CN" b="1"/>
              <a:t>fetch</a:t>
            </a:r>
            <a:r>
              <a:rPr lang="en-US" altLang="zh-CN"/>
              <a:t> get successive tuples in the query result</a:t>
            </a:r>
          </a:p>
        </p:txBody>
      </p:sp>
      <p:sp>
        <p:nvSpPr>
          <p:cNvPr id="78855" name="Rectangle 5">
            <a:extLst>
              <a:ext uri="{FF2B5EF4-FFF2-40B4-BE49-F238E27FC236}">
                <a16:creationId xmlns:a16="http://schemas.microsoft.com/office/drawing/2014/main" id="{56A66BA8-16B8-A1E3-5994-E2FA26228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511425"/>
            <a:ext cx="4460875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EXEC SQL </a:t>
            </a:r>
            <a:r>
              <a:rPr lang="en-US" altLang="zh-CN" sz="2400" b="1"/>
              <a:t>open</a:t>
            </a:r>
            <a:r>
              <a:rPr lang="en-US" altLang="zh-CN" sz="2400"/>
              <a:t> </a:t>
            </a:r>
            <a:r>
              <a:rPr lang="en-US" altLang="zh-CN" sz="2400" i="1"/>
              <a:t>c</a:t>
            </a:r>
            <a:r>
              <a:rPr lang="en-US" altLang="zh-CN" sz="2400" b="1" i="1"/>
              <a:t> </a:t>
            </a:r>
            <a:r>
              <a:rPr lang="en-US" altLang="zh-CN" sz="2400"/>
              <a:t>END_EXEC</a:t>
            </a:r>
          </a:p>
        </p:txBody>
      </p:sp>
      <p:sp>
        <p:nvSpPr>
          <p:cNvPr id="78856" name="Rectangle 6">
            <a:extLst>
              <a:ext uri="{FF2B5EF4-FFF2-40B4-BE49-F238E27FC236}">
                <a16:creationId xmlns:a16="http://schemas.microsoft.com/office/drawing/2014/main" id="{C4091167-9483-8A23-7DBD-3E26C5CA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652963"/>
            <a:ext cx="6408738" cy="45720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EXEC SQL</a:t>
            </a:r>
            <a:r>
              <a:rPr lang="en-US" altLang="zh-CN" sz="2400" b="1"/>
              <a:t> fetch </a:t>
            </a:r>
            <a:r>
              <a:rPr lang="en-US" altLang="zh-CN" sz="2400" i="1"/>
              <a:t>c </a:t>
            </a:r>
            <a:r>
              <a:rPr lang="en-US" altLang="zh-CN" sz="2400" b="1"/>
              <a:t>into </a:t>
            </a:r>
            <a:r>
              <a:rPr lang="en-US" altLang="zh-CN" sz="2400"/>
              <a:t>:</a:t>
            </a:r>
            <a:r>
              <a:rPr lang="en-US" altLang="zh-CN" sz="2400" i="1"/>
              <a:t>cn, :cc</a:t>
            </a:r>
            <a:r>
              <a:rPr lang="en-US" altLang="zh-CN" sz="2400"/>
              <a:t> END_EXEC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4">
            <a:extLst>
              <a:ext uri="{FF2B5EF4-FFF2-40B4-BE49-F238E27FC236}">
                <a16:creationId xmlns:a16="http://schemas.microsoft.com/office/drawing/2014/main" id="{3C84D973-8E8B-FA78-C7E7-A51507AB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80899" name="灯片编号占位符 5">
            <a:extLst>
              <a:ext uri="{FF2B5EF4-FFF2-40B4-BE49-F238E27FC236}">
                <a16:creationId xmlns:a16="http://schemas.microsoft.com/office/drawing/2014/main" id="{8EBB081E-CAFD-32D5-65AC-497093E4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EF1EFE-30A3-4033-B070-065BE2C91252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800"/>
          </a:p>
        </p:txBody>
      </p:sp>
      <p:sp>
        <p:nvSpPr>
          <p:cNvPr id="743428" name="Rectangle 4">
            <a:extLst>
              <a:ext uri="{FF2B5EF4-FFF2-40B4-BE49-F238E27FC236}">
                <a16:creationId xmlns:a16="http://schemas.microsoft.com/office/drawing/2014/main" id="{F6BE1185-2152-7F25-3288-87B08C509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33375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D93B8C78-BD2A-0882-129D-54E32F4EC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Embedded SQL</a:t>
            </a:r>
          </a:p>
        </p:txBody>
      </p:sp>
      <p:sp>
        <p:nvSpPr>
          <p:cNvPr id="80902" name="Rectangle 3">
            <a:extLst>
              <a:ext uri="{FF2B5EF4-FFF2-40B4-BE49-F238E27FC236}">
                <a16:creationId xmlns:a16="http://schemas.microsoft.com/office/drawing/2014/main" id="{F508CBC8-BB64-DBF5-9711-D2946859F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53425" cy="4824413"/>
          </a:xfrm>
        </p:spPr>
        <p:txBody>
          <a:bodyPr/>
          <a:lstStyle/>
          <a:p>
            <a:pPr eaLnBrk="1" hangingPunct="1"/>
            <a:r>
              <a:rPr lang="en-US" altLang="zh-CN" sz="2800"/>
              <a:t>A variable called SQLSTATE in the SQL communication area (SQLCA) gets set to </a:t>
            </a:r>
            <a:r>
              <a:rPr lang="en-US" altLang="zh-CN" sz="2800">
                <a:latin typeface="Helvetica" panose="020B0604020202020204" pitchFamily="34" charset="0"/>
              </a:rPr>
              <a:t>‘</a:t>
            </a:r>
            <a:r>
              <a:rPr lang="en-US" altLang="zh-CN" sz="2800"/>
              <a:t>02000</a:t>
            </a:r>
            <a:r>
              <a:rPr lang="en-US" altLang="zh-CN" sz="2800">
                <a:latin typeface="Helvetica" panose="020B0604020202020204" pitchFamily="34" charset="0"/>
              </a:rPr>
              <a:t>’</a:t>
            </a:r>
            <a:r>
              <a:rPr lang="en-US" altLang="zh-CN" sz="2800"/>
              <a:t> to indicate no more data is available</a:t>
            </a:r>
          </a:p>
          <a:p>
            <a:pPr eaLnBrk="1" hangingPunct="1"/>
            <a:r>
              <a:rPr lang="en-US" altLang="zh-CN" sz="2800"/>
              <a:t>The </a:t>
            </a:r>
            <a:r>
              <a:rPr lang="en-US" altLang="zh-CN" sz="2800" b="1">
                <a:solidFill>
                  <a:srgbClr val="CC0066"/>
                </a:solidFill>
              </a:rPr>
              <a:t>close</a:t>
            </a:r>
            <a:r>
              <a:rPr lang="en-US" altLang="zh-CN" sz="2800" b="1">
                <a:solidFill>
                  <a:schemeClr val="tx2"/>
                </a:solidFill>
              </a:rPr>
              <a:t> </a:t>
            </a:r>
            <a:r>
              <a:rPr lang="en-US" altLang="zh-CN" sz="2800"/>
              <a:t>statement causes the database system to delete the temporary relation that holds the result of the query.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		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Note: above details vary with language.  For example, the Java embedding defines Java iterators to step through result tuples.</a:t>
            </a:r>
          </a:p>
        </p:txBody>
      </p:sp>
      <p:sp>
        <p:nvSpPr>
          <p:cNvPr id="80903" name="Rectangle 5">
            <a:extLst>
              <a:ext uri="{FF2B5EF4-FFF2-40B4-BE49-F238E27FC236}">
                <a16:creationId xmlns:a16="http://schemas.microsoft.com/office/drawing/2014/main" id="{A0C7DC58-5E14-6D60-4874-46B293015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221163"/>
            <a:ext cx="5200650" cy="476250"/>
          </a:xfrm>
          <a:prstGeom prst="rect">
            <a:avLst/>
          </a:prstGeom>
          <a:solidFill>
            <a:schemeClr val="bg1">
              <a:alpha val="5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/>
              <a:t>EXEC SQL </a:t>
            </a:r>
            <a:r>
              <a:rPr lang="en-US" altLang="zh-CN" sz="2800" b="1"/>
              <a:t>close</a:t>
            </a:r>
            <a:r>
              <a:rPr lang="en-US" altLang="zh-CN" sz="2800"/>
              <a:t> </a:t>
            </a:r>
            <a:r>
              <a:rPr lang="en-US" altLang="zh-CN" sz="2800" i="1"/>
              <a:t>c</a:t>
            </a:r>
            <a:r>
              <a:rPr lang="en-US" altLang="zh-CN" sz="2800"/>
              <a:t> END_EXEC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4">
            <a:extLst>
              <a:ext uri="{FF2B5EF4-FFF2-40B4-BE49-F238E27FC236}">
                <a16:creationId xmlns:a16="http://schemas.microsoft.com/office/drawing/2014/main" id="{EA6403C3-F7B7-CA89-E552-4BF1EFF0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82947" name="灯片编号占位符 5">
            <a:extLst>
              <a:ext uri="{FF2B5EF4-FFF2-40B4-BE49-F238E27FC236}">
                <a16:creationId xmlns:a16="http://schemas.microsoft.com/office/drawing/2014/main" id="{D0BDFAC1-7EBB-46BE-5B2C-7F4CC4BD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EA4F0A-5A11-4876-8853-C2250DD4F167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800"/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B28F7A50-4930-1B03-7E1A-B0CFCB89C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359775" cy="941387"/>
          </a:xfrm>
        </p:spPr>
        <p:txBody>
          <a:bodyPr/>
          <a:lstStyle/>
          <a:p>
            <a:pPr eaLnBrk="1" hangingPunct="1"/>
            <a:r>
              <a:rPr lang="en-US" altLang="zh-CN"/>
              <a:t>Updates Through Cursors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A4BF3848-F508-52E7-845A-73A42AE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53425" cy="1008062"/>
          </a:xfrm>
        </p:spPr>
        <p:txBody>
          <a:bodyPr/>
          <a:lstStyle/>
          <a:p>
            <a:pPr marL="263525" indent="-263525" eaLnBrk="1" hangingPunct="1"/>
            <a:r>
              <a:rPr kumimoji="1" lang="en-US" altLang="zh-CN" sz="2800"/>
              <a:t>Can update tuples fetched by cursor by declaring that the cursor is for update</a:t>
            </a:r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36CACBF8-82BB-5A83-FBE7-E8B763A7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203450"/>
            <a:ext cx="5688013" cy="194627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/>
              <a:t>declare </a:t>
            </a:r>
            <a:r>
              <a:rPr kumimoji="1" lang="en-US" altLang="zh-CN" sz="2400" i="1"/>
              <a:t>c </a:t>
            </a:r>
            <a:r>
              <a:rPr kumimoji="1" lang="en-US" altLang="zh-CN" sz="2400" b="1"/>
              <a:t>cursor for</a:t>
            </a:r>
            <a:br>
              <a:rPr kumimoji="1" lang="en-US" altLang="zh-CN" sz="2400" b="1"/>
            </a:br>
            <a:r>
              <a:rPr kumimoji="1" lang="en-US" altLang="zh-CN" sz="2400" b="1"/>
              <a:t>    select </a:t>
            </a:r>
            <a:r>
              <a:rPr kumimoji="1" lang="en-US" altLang="zh-CN" sz="2400"/>
              <a:t>*</a:t>
            </a:r>
            <a:br>
              <a:rPr kumimoji="1" lang="en-US" altLang="zh-CN" sz="2400"/>
            </a:br>
            <a:r>
              <a:rPr kumimoji="1" lang="en-US" altLang="zh-CN" sz="2400"/>
              <a:t>      </a:t>
            </a:r>
            <a:r>
              <a:rPr kumimoji="1" lang="en-US" altLang="zh-CN" sz="2400" b="1"/>
              <a:t>from </a:t>
            </a:r>
            <a:r>
              <a:rPr kumimoji="1" lang="en-US" altLang="zh-CN" sz="2400" i="1"/>
              <a:t>account</a:t>
            </a:r>
            <a:br>
              <a:rPr kumimoji="1" lang="en-US" altLang="zh-CN" sz="2400" i="1"/>
            </a:br>
            <a:r>
              <a:rPr kumimoji="1" lang="en-US" altLang="zh-CN" sz="2400" i="1"/>
              <a:t>      </a:t>
            </a:r>
            <a:r>
              <a:rPr kumimoji="1" lang="en-US" altLang="zh-CN" sz="2400" b="1"/>
              <a:t>where</a:t>
            </a:r>
            <a:r>
              <a:rPr kumimoji="1" lang="en-US" altLang="zh-CN" sz="2400"/>
              <a:t> </a:t>
            </a:r>
            <a:r>
              <a:rPr kumimoji="1" lang="en-US" altLang="zh-CN" sz="2400" i="1"/>
              <a:t>branch_name</a:t>
            </a:r>
            <a:r>
              <a:rPr kumimoji="1" lang="en-US" altLang="zh-CN" sz="2400"/>
              <a:t> = </a:t>
            </a:r>
            <a:r>
              <a:rPr kumimoji="1" lang="en-US" altLang="zh-CN" sz="2400">
                <a:latin typeface="Arial" panose="020B0604020202020204" pitchFamily="34" charset="0"/>
              </a:rPr>
              <a:t>‘</a:t>
            </a:r>
            <a:r>
              <a:rPr kumimoji="1" lang="en-US" altLang="zh-CN" sz="2400"/>
              <a:t>Perryridge</a:t>
            </a:r>
            <a:r>
              <a:rPr kumimoji="1" lang="en-US" altLang="zh-CN" sz="2400">
                <a:latin typeface="Arial" panose="020B0604020202020204" pitchFamily="34" charset="0"/>
              </a:rPr>
              <a:t>’</a:t>
            </a:r>
            <a:br>
              <a:rPr kumimoji="1" lang="en-US" altLang="zh-CN" sz="2400"/>
            </a:br>
            <a:r>
              <a:rPr kumimoji="1" lang="en-US" altLang="zh-CN" sz="2400" b="1"/>
              <a:t>for update</a:t>
            </a: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413AC82D-AA8A-218B-CCAC-25BE74FB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49725"/>
            <a:ext cx="8353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/>
              <a:t>To update tuple at the current location of cursor </a:t>
            </a:r>
            <a:r>
              <a:rPr kumimoji="1" lang="en-US" altLang="zh-CN" sz="2800" i="1"/>
              <a:t>c</a:t>
            </a:r>
            <a:endParaRPr kumimoji="1" lang="en-US" altLang="zh-CN" sz="2800" b="1"/>
          </a:p>
        </p:txBody>
      </p:sp>
      <p:sp>
        <p:nvSpPr>
          <p:cNvPr id="82952" name="Rectangle 7">
            <a:extLst>
              <a:ext uri="{FF2B5EF4-FFF2-40B4-BE49-F238E27FC236}">
                <a16:creationId xmlns:a16="http://schemas.microsoft.com/office/drawing/2014/main" id="{C39E2C0C-8E13-1DAA-659B-01BB88F2A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724400"/>
            <a:ext cx="4705350" cy="1401763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800" b="1"/>
              <a:t>update </a:t>
            </a:r>
            <a:r>
              <a:rPr kumimoji="1" lang="en-US" altLang="zh-CN" sz="2800" i="1"/>
              <a:t>account</a:t>
            </a:r>
            <a:br>
              <a:rPr kumimoji="1" lang="en-US" altLang="zh-CN" sz="2800" i="1"/>
            </a:br>
            <a:r>
              <a:rPr kumimoji="1" lang="en-US" altLang="zh-CN" sz="2800" b="1"/>
              <a:t>set</a:t>
            </a:r>
            <a:r>
              <a:rPr kumimoji="1" lang="en-US" altLang="zh-CN" sz="2800"/>
              <a:t> </a:t>
            </a:r>
            <a:r>
              <a:rPr kumimoji="1" lang="en-US" altLang="zh-CN" sz="2800" i="1"/>
              <a:t>balance = balance</a:t>
            </a:r>
            <a:r>
              <a:rPr kumimoji="1" lang="en-US" altLang="zh-CN" sz="2800"/>
              <a:t> + 100</a:t>
            </a:r>
            <a:br>
              <a:rPr kumimoji="1" lang="en-US" altLang="zh-CN" sz="2800"/>
            </a:br>
            <a:r>
              <a:rPr kumimoji="1" lang="en-US" altLang="zh-CN" sz="2800" b="1"/>
              <a:t>where current of </a:t>
            </a:r>
            <a:r>
              <a:rPr kumimoji="1" lang="en-US" altLang="zh-CN" sz="2800" i="1"/>
              <a:t>c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>
            <a:extLst>
              <a:ext uri="{FF2B5EF4-FFF2-40B4-BE49-F238E27FC236}">
                <a16:creationId xmlns:a16="http://schemas.microsoft.com/office/drawing/2014/main" id="{1DCC6AE6-135C-4846-6810-B7CC5567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C94F8965-AA01-B266-E426-2F426231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B03196-F58C-44E8-B005-2AF09D525222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800"/>
          </a:p>
        </p:txBody>
      </p:sp>
      <p:sp>
        <p:nvSpPr>
          <p:cNvPr id="676869" name="Rectangle 5">
            <a:extLst>
              <a:ext uri="{FF2B5EF4-FFF2-40B4-BE49-F238E27FC236}">
                <a16:creationId xmlns:a16="http://schemas.microsoft.com/office/drawing/2014/main" id="{247A18FE-EBED-7C2F-835F-B80119114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33375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90F4770C-5E33-1D4B-AD24-0E23A35CE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Built-in Data Types in SQL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B00A7181-7840-B044-A2FE-2D3AEFCB1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28788"/>
            <a:ext cx="8353425" cy="266382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time(</a:t>
            </a:r>
            <a:r>
              <a:rPr lang="en-US" altLang="zh-CN" b="1">
                <a:solidFill>
                  <a:srgbClr val="CC0066"/>
                </a:solidFill>
                <a:ea typeface="新細明體" panose="02020500000000000000" pitchFamily="18" charset="-120"/>
              </a:rPr>
              <a:t>i</a:t>
            </a:r>
            <a:r>
              <a:rPr lang="en-US" altLang="zh-TW" b="1">
                <a:solidFill>
                  <a:srgbClr val="CC0066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b="1">
                <a:solidFill>
                  <a:srgbClr val="000000"/>
                </a:solidFill>
                <a:ea typeface="新細明體" panose="02020500000000000000" pitchFamily="18" charset="-120"/>
              </a:rPr>
              <a:t>:</a:t>
            </a:r>
            <a:r>
              <a:rPr lang="en-US" altLang="zh-CN" b="1">
                <a:solidFill>
                  <a:srgbClr val="000000"/>
                </a:solidFill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Made up of hour:minute:second plus i additional digits specifying fractions of a second</a:t>
            </a:r>
            <a:endParaRPr lang="en-US" altLang="zh-CN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format is hh:mm:ss:ii...i</a:t>
            </a:r>
            <a:endParaRPr lang="en-US" altLang="zh-TW" u="sng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1271" name="Rectangle 4">
            <a:extLst>
              <a:ext uri="{FF2B5EF4-FFF2-40B4-BE49-F238E27FC236}">
                <a16:creationId xmlns:a16="http://schemas.microsoft.com/office/drawing/2014/main" id="{96EFC876-CE9C-2450-F958-57A2762F6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437063"/>
            <a:ext cx="2611437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‘</a:t>
            </a:r>
            <a:r>
              <a:rPr lang="en-US" altLang="zh-CN" sz="2800" b="1"/>
              <a:t>09:00:30.75</a:t>
            </a:r>
            <a:r>
              <a:rPr lang="en-US" altLang="zh-CN" sz="2800" b="1">
                <a:latin typeface="Arial" panose="020B0604020202020204" pitchFamily="34" charset="0"/>
              </a:rPr>
              <a:t>’</a:t>
            </a:r>
            <a:endParaRPr lang="en-US" altLang="zh-CN" sz="2800" b="1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4">
            <a:extLst>
              <a:ext uri="{FF2B5EF4-FFF2-40B4-BE49-F238E27FC236}">
                <a16:creationId xmlns:a16="http://schemas.microsoft.com/office/drawing/2014/main" id="{AA13DCF1-4827-B323-2847-662C922B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84995" name="灯片编号占位符 5">
            <a:extLst>
              <a:ext uri="{FF2B5EF4-FFF2-40B4-BE49-F238E27FC236}">
                <a16:creationId xmlns:a16="http://schemas.microsoft.com/office/drawing/2014/main" id="{97B4E2B1-1839-1E3A-E616-BFB0578B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589683-FED4-4A7C-AEBC-1AAA13428B33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800"/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F2249A5E-3A4A-6B2B-C9EB-BA197E77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Dynamic SQL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CE7B678A-2064-0F92-DDAF-0D720179A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2376487"/>
          </a:xfrm>
        </p:spPr>
        <p:txBody>
          <a:bodyPr/>
          <a:lstStyle/>
          <a:p>
            <a:pPr marL="263525" indent="-263525" eaLnBrk="1" hangingPunct="1"/>
            <a:r>
              <a:rPr lang="en-US" altLang="zh-CN"/>
              <a:t>Allows programs to construct and submit SQL queries at run time.</a:t>
            </a:r>
          </a:p>
          <a:p>
            <a:pPr marL="263525" indent="-263525" eaLnBrk="1" hangingPunct="1"/>
            <a:r>
              <a:rPr lang="en-US" altLang="zh-CN"/>
              <a:t>Example of the use of dynamic SQL from within a C program.</a:t>
            </a:r>
          </a:p>
        </p:txBody>
      </p:sp>
      <p:sp>
        <p:nvSpPr>
          <p:cNvPr id="84998" name="Rectangle 4">
            <a:extLst>
              <a:ext uri="{FF2B5EF4-FFF2-40B4-BE49-F238E27FC236}">
                <a16:creationId xmlns:a16="http://schemas.microsoft.com/office/drawing/2014/main" id="{999C9D7D-E511-8229-AA05-5420AE42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789363"/>
            <a:ext cx="7488237" cy="23114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char * </a:t>
            </a:r>
            <a:r>
              <a:rPr lang="en-US" altLang="zh-CN" sz="2400" i="1"/>
              <a:t> sqlprog = </a:t>
            </a:r>
            <a:r>
              <a:rPr lang="en-US" altLang="zh-CN" sz="2400" i="1">
                <a:latin typeface="Arial" panose="020B0604020202020204" pitchFamily="34" charset="0"/>
              </a:rPr>
              <a:t>“</a:t>
            </a:r>
            <a:r>
              <a:rPr lang="en-US" altLang="zh-CN" sz="2400" b="1"/>
              <a:t>update </a:t>
            </a:r>
            <a:r>
              <a:rPr lang="en-US" altLang="zh-CN" sz="2400" i="1"/>
              <a:t>account </a:t>
            </a:r>
            <a:br>
              <a:rPr lang="en-US" altLang="zh-CN" sz="2400" i="1"/>
            </a:br>
            <a:r>
              <a:rPr lang="en-US" altLang="zh-CN" sz="2400" i="1"/>
              <a:t>                              </a:t>
            </a:r>
            <a:r>
              <a:rPr lang="en-US" altLang="zh-CN" sz="2400" b="1"/>
              <a:t>set</a:t>
            </a:r>
            <a:r>
              <a:rPr lang="en-US" altLang="zh-CN" sz="2400" i="1"/>
              <a:t> balance = balance * </a:t>
            </a:r>
            <a:r>
              <a:rPr lang="en-US" altLang="zh-CN" sz="2400"/>
              <a:t>1.05</a:t>
            </a:r>
            <a:br>
              <a:rPr lang="en-US" altLang="zh-CN" sz="2400" i="1"/>
            </a:br>
            <a:r>
              <a:rPr lang="en-US" altLang="zh-CN" sz="2400" i="1"/>
              <a:t>	                   </a:t>
            </a:r>
            <a:r>
              <a:rPr lang="en-US" altLang="zh-CN" sz="2400" b="1"/>
              <a:t>where </a:t>
            </a:r>
            <a:r>
              <a:rPr lang="en-US" altLang="zh-CN" sz="2400" i="1"/>
              <a:t>account_number = ?</a:t>
            </a:r>
            <a:r>
              <a:rPr lang="en-US" altLang="zh-CN" sz="2400" i="1">
                <a:latin typeface="Arial" panose="020B0604020202020204" pitchFamily="34" charset="0"/>
              </a:rPr>
              <a:t>”</a:t>
            </a:r>
            <a:br>
              <a:rPr lang="en-US" altLang="zh-CN" sz="2400" i="1"/>
            </a:br>
            <a:r>
              <a:rPr lang="en-US" altLang="zh-CN" sz="2400"/>
              <a:t>EXEC SQL </a:t>
            </a:r>
            <a:r>
              <a:rPr lang="en-US" altLang="zh-CN" sz="2400" b="1"/>
              <a:t>prepare</a:t>
            </a:r>
            <a:r>
              <a:rPr lang="en-US" altLang="zh-CN" sz="2400" i="1"/>
              <a:t> dynprog</a:t>
            </a:r>
            <a:r>
              <a:rPr lang="en-US" altLang="zh-CN" sz="2400" b="1"/>
              <a:t>  from </a:t>
            </a:r>
            <a:r>
              <a:rPr lang="en-US" altLang="zh-CN" sz="2400" i="1"/>
              <a:t>:sqlprog;</a:t>
            </a:r>
            <a:br>
              <a:rPr lang="en-US" altLang="zh-CN" sz="2400" i="1"/>
            </a:br>
            <a:r>
              <a:rPr lang="en-US" altLang="zh-CN" sz="2400" b="1"/>
              <a:t>char</a:t>
            </a:r>
            <a:r>
              <a:rPr lang="en-US" altLang="zh-CN" sz="2400" i="1"/>
              <a:t> account </a:t>
            </a:r>
            <a:r>
              <a:rPr lang="en-US" altLang="zh-CN" sz="2400"/>
              <a:t>[10] =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A-101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;</a:t>
            </a:r>
            <a:br>
              <a:rPr lang="en-US" altLang="zh-CN" sz="2400"/>
            </a:br>
            <a:r>
              <a:rPr lang="en-US" altLang="zh-CN" sz="2400"/>
              <a:t>EXEC SQL </a:t>
            </a:r>
            <a:r>
              <a:rPr lang="en-US" altLang="zh-CN" sz="2400" b="1"/>
              <a:t>execute </a:t>
            </a:r>
            <a:r>
              <a:rPr lang="en-US" altLang="zh-CN" sz="2400" i="1"/>
              <a:t>dynprog</a:t>
            </a:r>
            <a:r>
              <a:rPr lang="en-US" altLang="zh-CN" sz="2400" b="1"/>
              <a:t> using </a:t>
            </a:r>
            <a:r>
              <a:rPr lang="en-US" altLang="zh-CN" sz="2400" i="1"/>
              <a:t>:account;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4">
            <a:extLst>
              <a:ext uri="{FF2B5EF4-FFF2-40B4-BE49-F238E27FC236}">
                <a16:creationId xmlns:a16="http://schemas.microsoft.com/office/drawing/2014/main" id="{E57021C5-95CA-F1BD-62D0-737C39C6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87043" name="灯片编号占位符 5">
            <a:extLst>
              <a:ext uri="{FF2B5EF4-FFF2-40B4-BE49-F238E27FC236}">
                <a16:creationId xmlns:a16="http://schemas.microsoft.com/office/drawing/2014/main" id="{894AE09D-4559-C19D-40ED-8FD5B194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DA5789-D672-4E18-8087-2C463AEF776F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800"/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C92A1281-7CF7-7373-E619-174EC9495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SQL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0880606A-B219-CA67-661E-38A20438F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dynamic SQL program contains a ?, which is a place holder for a value that is provided when the SQL program is executed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2">
            <a:extLst>
              <a:ext uri="{FF2B5EF4-FFF2-40B4-BE49-F238E27FC236}">
                <a16:creationId xmlns:a16="http://schemas.microsoft.com/office/drawing/2014/main" id="{57D1A572-7C5D-1A3C-D79B-09235929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89091" name="灯片编号占位符 3">
            <a:extLst>
              <a:ext uri="{FF2B5EF4-FFF2-40B4-BE49-F238E27FC236}">
                <a16:creationId xmlns:a16="http://schemas.microsoft.com/office/drawing/2014/main" id="{054D2244-9FC6-7BCC-8D93-922598FD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A25337-4ED2-4C05-8FC6-E4027064DB5E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800"/>
          </a:p>
        </p:txBody>
      </p:sp>
      <p:pic>
        <p:nvPicPr>
          <p:cNvPr id="89092" name="Picture 2" descr="j0092099">
            <a:extLst>
              <a:ext uri="{FF2B5EF4-FFF2-40B4-BE49-F238E27FC236}">
                <a16:creationId xmlns:a16="http://schemas.microsoft.com/office/drawing/2014/main" id="{B12D6AC8-E93A-44B3-39B8-EDAFC1936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2355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3">
            <a:extLst>
              <a:ext uri="{FF2B5EF4-FFF2-40B4-BE49-F238E27FC236}">
                <a16:creationId xmlns:a16="http://schemas.microsoft.com/office/drawing/2014/main" id="{D555D355-F9F0-77F7-34C3-BC6E15234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708275"/>
            <a:ext cx="49926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latin typeface="Verdana" panose="020B0604030504040204" pitchFamily="34" charset="0"/>
              </a:rPr>
              <a:t>Conclusions</a:t>
            </a:r>
            <a:endParaRPr lang="en-US" altLang="zh-CN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2">
            <a:extLst>
              <a:ext uri="{FF2B5EF4-FFF2-40B4-BE49-F238E27FC236}">
                <a16:creationId xmlns:a16="http://schemas.microsoft.com/office/drawing/2014/main" id="{F7124256-F15A-DE0A-93A9-31C8CC0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91139" name="灯片编号占位符 3">
            <a:extLst>
              <a:ext uri="{FF2B5EF4-FFF2-40B4-BE49-F238E27FC236}">
                <a16:creationId xmlns:a16="http://schemas.microsoft.com/office/drawing/2014/main" id="{BCBFA636-786F-01A0-969C-CB2BC5A5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C92128-27C1-4F18-BCAB-EDA33DD7211D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800"/>
          </a:p>
        </p:txBody>
      </p:sp>
      <p:pic>
        <p:nvPicPr>
          <p:cNvPr id="91140" name="Picture 2" descr="PE06567_">
            <a:extLst>
              <a:ext uri="{FF2B5EF4-FFF2-40B4-BE49-F238E27FC236}">
                <a16:creationId xmlns:a16="http://schemas.microsoft.com/office/drawing/2014/main" id="{B1C61397-4D83-758A-B18E-9F7C52A85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1830387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 Box 3">
            <a:extLst>
              <a:ext uri="{FF2B5EF4-FFF2-40B4-BE49-F238E27FC236}">
                <a16:creationId xmlns:a16="http://schemas.microsoft.com/office/drawing/2014/main" id="{8AD16AFA-2390-9093-0BF4-B2DBCB8EC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708275"/>
            <a:ext cx="44545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latin typeface="Verdana" panose="020B0604030504040204" pitchFamily="34" charset="0"/>
              </a:rPr>
              <a:t>Questions?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>
            <a:extLst>
              <a:ext uri="{FF2B5EF4-FFF2-40B4-BE49-F238E27FC236}">
                <a16:creationId xmlns:a16="http://schemas.microsoft.com/office/drawing/2014/main" id="{241D44EB-A47F-AAA9-53C4-89402E3039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CC0066"/>
                </a:solidFill>
              </a:rPr>
              <a:t>End of Chapter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>
            <a:extLst>
              <a:ext uri="{FF2B5EF4-FFF2-40B4-BE49-F238E27FC236}">
                <a16:creationId xmlns:a16="http://schemas.microsoft.com/office/drawing/2014/main" id="{66F565AB-8FAE-E3EB-136C-69C934D9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C17E94AF-56D1-6441-A7EF-FA18E691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21A0BA-6E54-4968-AEC6-810719DCCF24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8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264EF92-93CE-D098-E45B-8149000E3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Built-in Data Types in SQL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447EB076-DA6A-757D-8662-D46A49877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3425" cy="72072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Timestamp</a:t>
            </a:r>
            <a:r>
              <a:rPr lang="en-US" altLang="zh-CN"/>
              <a:t>: date plus time of day</a:t>
            </a:r>
          </a:p>
        </p:txBody>
      </p:sp>
      <p:sp>
        <p:nvSpPr>
          <p:cNvPr id="675844" name="Rectangle 4">
            <a:extLst>
              <a:ext uri="{FF2B5EF4-FFF2-40B4-BE49-F238E27FC236}">
                <a16:creationId xmlns:a16="http://schemas.microsoft.com/office/drawing/2014/main" id="{864E5599-62AD-DD37-2A42-B14FB8506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33375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406CDADF-DA87-E67F-5D14-0858C8E3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13100"/>
            <a:ext cx="83534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interval</a:t>
            </a:r>
            <a:r>
              <a:rPr lang="en-US" altLang="zh-CN" b="1"/>
              <a:t>:</a:t>
            </a:r>
            <a:r>
              <a:rPr lang="en-US" altLang="zh-CN"/>
              <a:t>  period of time</a:t>
            </a:r>
          </a:p>
          <a:p>
            <a:pPr lvl="1" eaLnBrk="1" hangingPunct="1"/>
            <a:r>
              <a:rPr lang="en-US" altLang="zh-CN"/>
              <a:t>Subtracting a date/time/timestamp value from another gives an interval value</a:t>
            </a:r>
          </a:p>
          <a:p>
            <a:pPr lvl="1" eaLnBrk="1" hangingPunct="1"/>
            <a:r>
              <a:rPr lang="en-US" altLang="zh-CN"/>
              <a:t>Interval values can be added to date/time/timestamp values</a:t>
            </a:r>
          </a:p>
        </p:txBody>
      </p:sp>
      <p:sp>
        <p:nvSpPr>
          <p:cNvPr id="13320" name="Rectangle 6">
            <a:extLst>
              <a:ext uri="{FF2B5EF4-FFF2-40B4-BE49-F238E27FC236}">
                <a16:creationId xmlns:a16="http://schemas.microsoft.com/office/drawing/2014/main" id="{ED7D0C6C-700E-47B0-9956-CB903628C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420938"/>
            <a:ext cx="4133850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‘</a:t>
            </a:r>
            <a:r>
              <a:rPr lang="en-US" altLang="zh-CN" sz="2800" b="1"/>
              <a:t>2005-7-27 09:00:30</a:t>
            </a:r>
            <a:r>
              <a:rPr lang="en-US" altLang="zh-CN" sz="2800" b="1">
                <a:latin typeface="Arial" panose="020B0604020202020204" pitchFamily="34" charset="0"/>
              </a:rPr>
              <a:t>’</a:t>
            </a:r>
            <a:endParaRPr lang="en-US" altLang="zh-CN" sz="2800" b="1"/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>
            <a:extLst>
              <a:ext uri="{FF2B5EF4-FFF2-40B4-BE49-F238E27FC236}">
                <a16:creationId xmlns:a16="http://schemas.microsoft.com/office/drawing/2014/main" id="{4D3BA5D5-A6F7-01C9-5DB1-B1DFC316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ECEB2460-27B9-F87C-C78A-061E1C36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C51655-AA9D-4E03-A1C0-E8C0CDB7696D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800"/>
          </a:p>
        </p:txBody>
      </p:sp>
      <p:sp>
        <p:nvSpPr>
          <p:cNvPr id="677892" name="Rectangle 4">
            <a:extLst>
              <a:ext uri="{FF2B5EF4-FFF2-40B4-BE49-F238E27FC236}">
                <a16:creationId xmlns:a16="http://schemas.microsoft.com/office/drawing/2014/main" id="{18CC8964-FFB1-8E89-7DE2-D8EDF789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33375"/>
            <a:ext cx="935037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3721DBE0-3C50-362E-637C-8B108DF6C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Build-in Data Types in SQL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F718FB0D-BEB3-2296-0AE2-F9036C23C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353425" cy="1366837"/>
          </a:xfrm>
        </p:spPr>
        <p:txBody>
          <a:bodyPr/>
          <a:lstStyle/>
          <a:p>
            <a:pPr eaLnBrk="1" hangingPunct="1"/>
            <a:r>
              <a:rPr lang="en-US" altLang="zh-CN"/>
              <a:t>Can extract values of individual fields from date/time/timestamp</a:t>
            </a: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F942238C-4E2E-B592-4B76-12D0A76D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925763"/>
            <a:ext cx="5684837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extract</a:t>
            </a:r>
            <a:r>
              <a:rPr lang="en-US" altLang="zh-CN" sz="2800"/>
              <a:t> (</a:t>
            </a:r>
            <a:r>
              <a:rPr lang="en-US" altLang="zh-CN" sz="2800" b="1"/>
              <a:t>year from</a:t>
            </a:r>
            <a:r>
              <a:rPr lang="en-US" altLang="zh-CN" sz="2800"/>
              <a:t> r.starttime) </a:t>
            </a:r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93EB79BF-CCE9-4B1C-FC65-099BF8A0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575050"/>
            <a:ext cx="8353425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Can cast string types to date/time/timestamp</a:t>
            </a:r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id="{3C1ACD3E-9550-202D-40E0-1B9AFCE9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725988"/>
            <a:ext cx="6818312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cast</a:t>
            </a:r>
            <a:r>
              <a:rPr lang="en-US" altLang="zh-CN" sz="2800"/>
              <a:t> &lt;string-valued-expression&gt; </a:t>
            </a:r>
            <a:r>
              <a:rPr lang="en-US" altLang="zh-CN" sz="2800" b="1"/>
              <a:t>as date</a:t>
            </a:r>
          </a:p>
        </p:txBody>
      </p:sp>
      <p:sp>
        <p:nvSpPr>
          <p:cNvPr id="15370" name="Rectangle 9">
            <a:extLst>
              <a:ext uri="{FF2B5EF4-FFF2-40B4-BE49-F238E27FC236}">
                <a16:creationId xmlns:a16="http://schemas.microsoft.com/office/drawing/2014/main" id="{ABE2830D-9656-04E0-CA74-AF7E8CBF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395913"/>
            <a:ext cx="6788150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cast</a:t>
            </a:r>
            <a:r>
              <a:rPr lang="en-US" altLang="zh-CN" sz="2800"/>
              <a:t> &lt;string-valued-expression&gt; </a:t>
            </a:r>
            <a:r>
              <a:rPr lang="en-US" altLang="zh-CN" sz="2800" b="1"/>
              <a:t>as time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>
            <a:extLst>
              <a:ext uri="{FF2B5EF4-FFF2-40B4-BE49-F238E27FC236}">
                <a16:creationId xmlns:a16="http://schemas.microsoft.com/office/drawing/2014/main" id="{92FF43FE-D702-99D2-B1DD-30FA700F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0748E611-8765-7DB7-B1DF-16B3E1A8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FCB25-535B-46F2-849B-23560135B505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8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0DBD5DA-77B6-FE06-E89A-2EE1EC7AD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User-Defined Types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CFF4D79-5885-B8F3-B007-5CE42D160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425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CC0066"/>
                </a:solidFill>
              </a:rPr>
              <a:t>create type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/>
              <a:t>construct in SQL creates user-defined type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CC0066"/>
                </a:solidFill>
              </a:rPr>
              <a:t>create domain</a:t>
            </a:r>
            <a:r>
              <a:rPr lang="en-US" altLang="zh-CN"/>
              <a:t> construct in SQL-92 creates user-defined domain types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Types and domains are similar.  Domains can have constraints, such as </a:t>
            </a:r>
            <a:r>
              <a:rPr lang="en-US" altLang="zh-CN" b="1"/>
              <a:t>not null</a:t>
            </a:r>
            <a:r>
              <a:rPr lang="en-US" altLang="zh-CN"/>
              <a:t>, specified on them.</a:t>
            </a:r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D837941C-7A6E-7B9F-072A-04C1A8BB1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20938"/>
            <a:ext cx="7773987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create type </a:t>
            </a:r>
            <a:r>
              <a:rPr lang="en-US" altLang="zh-CN" sz="2800" i="1"/>
              <a:t>Dollars</a:t>
            </a:r>
            <a:r>
              <a:rPr lang="en-US" altLang="zh-CN" sz="2800" b="1"/>
              <a:t> as numeric (12,2) final</a:t>
            </a:r>
            <a:r>
              <a:rPr lang="en-US" altLang="zh-CN" sz="2800"/>
              <a:t> </a:t>
            </a:r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4BF096BB-43E4-CA0F-8BA1-022DD923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33825"/>
            <a:ext cx="8059737" cy="547688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/>
              <a:t>create domain </a:t>
            </a:r>
            <a:r>
              <a:rPr lang="en-US" altLang="zh-CN" i="1"/>
              <a:t>person_name </a:t>
            </a:r>
            <a:r>
              <a:rPr lang="en-US" altLang="zh-CN" b="1"/>
              <a:t>char</a:t>
            </a:r>
            <a:r>
              <a:rPr lang="en-US" altLang="zh-CN"/>
              <a:t>(20) </a:t>
            </a:r>
            <a:r>
              <a:rPr lang="en-US" altLang="zh-CN" b="1"/>
              <a:t>not null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>
            <a:extLst>
              <a:ext uri="{FF2B5EF4-FFF2-40B4-BE49-F238E27FC236}">
                <a16:creationId xmlns:a16="http://schemas.microsoft.com/office/drawing/2014/main" id="{96372B20-FD07-BBED-1F2E-265296A1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AB8AF745-8C85-B637-A5DC-1ABB4D80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FCE8E-9D7B-4E24-86A7-7A4306DBB1D0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800"/>
          </a:p>
        </p:txBody>
      </p:sp>
      <p:sp>
        <p:nvSpPr>
          <p:cNvPr id="685062" name="Rectangle 6">
            <a:extLst>
              <a:ext uri="{FF2B5EF4-FFF2-40B4-BE49-F238E27FC236}">
                <a16:creationId xmlns:a16="http://schemas.microsoft.com/office/drawing/2014/main" id="{29DDC4E1-0ADD-48A3-F942-D7D169F19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573463"/>
            <a:ext cx="6480175" cy="503237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685061" name="Rectangle 5">
            <a:extLst>
              <a:ext uri="{FF2B5EF4-FFF2-40B4-BE49-F238E27FC236}">
                <a16:creationId xmlns:a16="http://schemas.microsoft.com/office/drawing/2014/main" id="{A4380746-5AEB-B3B5-7453-9A3FFB46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070225"/>
            <a:ext cx="4464050" cy="503238"/>
          </a:xfrm>
          <a:prstGeom prst="rect">
            <a:avLst/>
          </a:prstGeom>
          <a:solidFill>
            <a:schemeClr val="hlink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pattFill prst="wdDnDiag">
                  <a:fgClr>
                    <a:srgbClr val="0066FF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/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2EA52A6-FCBF-1772-E3FB-EF5E80159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Domain Constraints</a:t>
            </a:r>
          </a:p>
        </p:txBody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0A194A35-FF6B-8FB4-6B36-E21284857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353425" cy="273685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CC0066"/>
                </a:solidFill>
              </a:rPr>
              <a:t>Domain constraints</a:t>
            </a:r>
            <a:r>
              <a:rPr lang="en-US" altLang="zh-CN"/>
              <a:t> are the most elementary form of integrity constraint. They test values inserted in the database, and test queries to ensure that the comparisons make sense. </a:t>
            </a:r>
          </a:p>
          <a:p>
            <a:pPr eaLnBrk="1" hangingPunct="1"/>
            <a:endParaRPr lang="en-US" altLang="zh-CN"/>
          </a:p>
        </p:txBody>
      </p:sp>
      <p:sp>
        <p:nvSpPr>
          <p:cNvPr id="685060" name="Rectangle 4">
            <a:extLst>
              <a:ext uri="{FF2B5EF4-FFF2-40B4-BE49-F238E27FC236}">
                <a16:creationId xmlns:a16="http://schemas.microsoft.com/office/drawing/2014/main" id="{8BDCD576-5485-6F8A-3C02-046A65CC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21163"/>
            <a:ext cx="1368425" cy="431800"/>
          </a:xfrm>
          <a:prstGeom prst="rect">
            <a:avLst/>
          </a:prstGeom>
          <a:solidFill>
            <a:srgbClr val="FFFBD1"/>
          </a:solidFill>
          <a:ln w="57150">
            <a:pattFill prst="pct80">
              <a:fgClr>
                <a:srgbClr val="CC0066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Example</a:t>
            </a:r>
          </a:p>
        </p:txBody>
      </p:sp>
      <p:sp>
        <p:nvSpPr>
          <p:cNvPr id="685063" name="Text Box 7">
            <a:extLst>
              <a:ext uri="{FF2B5EF4-FFF2-40B4-BE49-F238E27FC236}">
                <a16:creationId xmlns:a16="http://schemas.microsoft.com/office/drawing/2014/main" id="{DDB56A34-5548-1593-444B-833B48CF7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221163"/>
            <a:ext cx="5473700" cy="850900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Find all customers who have the same name as branch</a:t>
            </a:r>
          </a:p>
        </p:txBody>
      </p:sp>
      <p:sp>
        <p:nvSpPr>
          <p:cNvPr id="685068" name="Text Box 12" descr="信纸">
            <a:extLst>
              <a:ext uri="{FF2B5EF4-FFF2-40B4-BE49-F238E27FC236}">
                <a16:creationId xmlns:a16="http://schemas.microsoft.com/office/drawing/2014/main" id="{CEA11184-22F4-AB64-67D0-29C69D8E3BC3}"/>
              </a:ext>
            </a:extLst>
          </p:cNvPr>
          <p:cNvSpPr txBox="1">
            <a:spLocks noChangeArrowheads="1"/>
          </p:cNvSpPr>
          <p:nvPr/>
        </p:nvSpPr>
        <p:spPr bwMode="auto">
          <a:xfrm rot="494138">
            <a:off x="5076825" y="4797425"/>
            <a:ext cx="3778250" cy="48577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Not a meaningful query</a:t>
            </a:r>
          </a:p>
        </p:txBody>
      </p:sp>
      <p:sp>
        <p:nvSpPr>
          <p:cNvPr id="685066" name="Rectangle 10">
            <a:extLst>
              <a:ext uri="{FF2B5EF4-FFF2-40B4-BE49-F238E27FC236}">
                <a16:creationId xmlns:a16="http://schemas.microsoft.com/office/drawing/2014/main" id="{405C955D-9DDF-5C3D-BD97-93C8AC586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00663"/>
            <a:ext cx="7416800" cy="85090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5"/>
              </a:buBlip>
            </a:pPr>
            <a:r>
              <a:rPr lang="en-US" altLang="zh-CN" sz="2400"/>
              <a:t>To forbid this kind of query, customer_name and brach_name should have distinct domains</a:t>
            </a:r>
          </a:p>
        </p:txBody>
      </p: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62" grpId="0" animBg="1"/>
      <p:bldP spid="685061" grpId="0" animBg="1"/>
      <p:bldP spid="685060" grpId="0" animBg="1"/>
      <p:bldP spid="685063" grpId="0" animBg="1"/>
      <p:bldP spid="685068" grpId="0" animBg="1"/>
      <p:bldP spid="6850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>
            <a:extLst>
              <a:ext uri="{FF2B5EF4-FFF2-40B4-BE49-F238E27FC236}">
                <a16:creationId xmlns:a16="http://schemas.microsoft.com/office/drawing/2014/main" id="{7C4B3582-5C42-A505-E13F-2A339243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66FF"/>
                </a:solidFill>
              </a:rPr>
              <a:t>Chapter4 Advanced SQL</a:t>
            </a: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B0404C87-80A1-AD7E-D647-AC65FB55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755D47-92F7-450D-A1B8-CE476F085384}" type="slidenum">
              <a:rPr lang="en-US" altLang="zh-CN" sz="18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800"/>
          </a:p>
        </p:txBody>
      </p:sp>
      <p:sp>
        <p:nvSpPr>
          <p:cNvPr id="688136" name="Rectangle 8">
            <a:extLst>
              <a:ext uri="{FF2B5EF4-FFF2-40B4-BE49-F238E27FC236}">
                <a16:creationId xmlns:a16="http://schemas.microsoft.com/office/drawing/2014/main" id="{88C94867-5D28-1FF5-A8EC-F2699D453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33375"/>
            <a:ext cx="93503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Cont</a:t>
            </a:r>
            <a:r>
              <a:rPr lang="en-US" altLang="zh-CN" sz="2800"/>
              <a:t>.</a:t>
            </a: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C179BE66-A7CA-2BFC-097C-7C8B9B84A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59775" cy="941388"/>
          </a:xfrm>
        </p:spPr>
        <p:txBody>
          <a:bodyPr/>
          <a:lstStyle/>
          <a:p>
            <a:pPr eaLnBrk="1" hangingPunct="1"/>
            <a:r>
              <a:rPr lang="en-US" altLang="zh-CN"/>
              <a:t>Domain Constraints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431BFCE3-CEC4-AB59-47E9-319D4F2DC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82725"/>
            <a:ext cx="8353425" cy="4464050"/>
          </a:xfrm>
        </p:spPr>
        <p:txBody>
          <a:bodyPr/>
          <a:lstStyle/>
          <a:p>
            <a:pPr eaLnBrk="1" hangingPunct="1"/>
            <a:r>
              <a:rPr lang="en-US" altLang="zh-CN"/>
              <a:t>New domains can be created from existing data types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We cannot assign or compare a value of type Dollars to a value of type Pounds</a:t>
            </a:r>
          </a:p>
          <a:p>
            <a:pPr lvl="1" eaLnBrk="1" hangingPunct="1"/>
            <a:r>
              <a:rPr lang="en-US" altLang="zh-CN"/>
              <a:t>However, we can convert type as below</a:t>
            </a:r>
            <a:br>
              <a:rPr lang="en-US" altLang="zh-CN"/>
            </a:br>
            <a:r>
              <a:rPr lang="en-US" altLang="zh-CN"/>
              <a:t>         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21511" name="Rectangle 4">
            <a:extLst>
              <a:ext uri="{FF2B5EF4-FFF2-40B4-BE49-F238E27FC236}">
                <a16:creationId xmlns:a16="http://schemas.microsoft.com/office/drawing/2014/main" id="{1D8F61BA-4B25-E66A-1808-BE429791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5250"/>
            <a:ext cx="6375400" cy="974725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/>
              <a:t>create domain</a:t>
            </a:r>
            <a:r>
              <a:rPr lang="en-US" altLang="zh-CN" sz="2800"/>
              <a:t> </a:t>
            </a:r>
            <a:r>
              <a:rPr lang="en-US" altLang="zh-CN" sz="2800" i="1"/>
              <a:t>Dollars</a:t>
            </a:r>
            <a:r>
              <a:rPr lang="en-US" altLang="zh-CN" sz="2800"/>
              <a:t> </a:t>
            </a:r>
            <a:r>
              <a:rPr lang="en-US" altLang="zh-CN" sz="2800" b="1"/>
              <a:t>numeric</a:t>
            </a:r>
            <a:r>
              <a:rPr lang="en-US" altLang="zh-CN" sz="2800"/>
              <a:t>(12, 2)</a:t>
            </a:r>
            <a:br>
              <a:rPr lang="en-US" altLang="zh-CN" sz="2800"/>
            </a:br>
            <a:r>
              <a:rPr lang="en-US" altLang="zh-CN" sz="2800" b="1"/>
              <a:t>create domain</a:t>
            </a:r>
            <a:r>
              <a:rPr lang="en-US" altLang="zh-CN" sz="2800"/>
              <a:t> </a:t>
            </a:r>
            <a:r>
              <a:rPr lang="en-US" altLang="zh-CN" sz="2800" i="1"/>
              <a:t>Pounds</a:t>
            </a:r>
            <a:r>
              <a:rPr lang="en-US" altLang="zh-CN" sz="2800"/>
              <a:t> </a:t>
            </a:r>
            <a:r>
              <a:rPr lang="en-US" altLang="zh-CN" sz="2800" b="1"/>
              <a:t>numeric</a:t>
            </a:r>
            <a:r>
              <a:rPr lang="en-US" altLang="zh-CN" sz="2800"/>
              <a:t>(12,2)</a:t>
            </a:r>
          </a:p>
        </p:txBody>
      </p:sp>
      <p:sp>
        <p:nvSpPr>
          <p:cNvPr id="688133" name="Rectangle 5">
            <a:extLst>
              <a:ext uri="{FF2B5EF4-FFF2-40B4-BE49-F238E27FC236}">
                <a16:creationId xmlns:a16="http://schemas.microsoft.com/office/drawing/2014/main" id="{325ECD0C-E54D-5B92-76C6-A9269822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373688"/>
            <a:ext cx="3635375" cy="1225550"/>
          </a:xfrm>
          <a:prstGeom prst="rect">
            <a:avLst/>
          </a:prstGeom>
          <a:solidFill>
            <a:schemeClr val="bg1">
              <a:alpha val="50980"/>
            </a:schemeClr>
          </a:solidFill>
          <a:ln w="38100" algn="ctr">
            <a:pattFill prst="pct70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/>
              <a:t>Should also multiply by the dollar-to-pound conversion-rate</a:t>
            </a:r>
          </a:p>
        </p:txBody>
      </p:sp>
      <p:sp>
        <p:nvSpPr>
          <p:cNvPr id="21513" name="Rectangle 6">
            <a:extLst>
              <a:ext uri="{FF2B5EF4-FFF2-40B4-BE49-F238E27FC236}">
                <a16:creationId xmlns:a16="http://schemas.microsoft.com/office/drawing/2014/main" id="{B043A2F6-23BD-244D-5F8C-81E11FFDE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373688"/>
            <a:ext cx="3529012" cy="547687"/>
          </a:xfrm>
          <a:prstGeom prst="rect">
            <a:avLst/>
          </a:prstGeom>
          <a:solidFill>
            <a:schemeClr val="bg1">
              <a:alpha val="50980"/>
            </a:schemeClr>
          </a:solidFill>
          <a:ln w="28575" algn="ctr">
            <a:pattFill prst="wdDnDiag">
              <a:fgClr>
                <a:srgbClr val="0066FF"/>
              </a:fgClr>
              <a:bgClr>
                <a:srgbClr val="FFFFFF"/>
              </a:bgClr>
            </a:patt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/>
              <a:t>(</a:t>
            </a:r>
            <a:r>
              <a:rPr lang="en-US" altLang="zh-CN" sz="2800" b="1"/>
              <a:t>cast</a:t>
            </a:r>
            <a:r>
              <a:rPr lang="en-US" altLang="zh-CN" sz="2800"/>
              <a:t> </a:t>
            </a:r>
            <a:r>
              <a:rPr lang="en-US" altLang="zh-CN" sz="2800" i="1"/>
              <a:t>r</a:t>
            </a:r>
            <a:r>
              <a:rPr lang="en-US" altLang="zh-CN" sz="2800"/>
              <a:t>.</a:t>
            </a:r>
            <a:r>
              <a:rPr lang="en-US" altLang="zh-CN" sz="2800" i="1"/>
              <a:t>A</a:t>
            </a:r>
            <a:r>
              <a:rPr lang="en-US" altLang="zh-CN" sz="2800"/>
              <a:t> </a:t>
            </a:r>
            <a:r>
              <a:rPr lang="en-US" altLang="zh-CN" sz="2800" b="1"/>
              <a:t>as</a:t>
            </a:r>
            <a:r>
              <a:rPr lang="en-US" altLang="zh-CN" sz="2800"/>
              <a:t> </a:t>
            </a:r>
            <a:r>
              <a:rPr lang="en-US" altLang="zh-CN" sz="2800" i="1"/>
              <a:t>Pounds</a:t>
            </a:r>
            <a:r>
              <a:rPr lang="en-US" altLang="zh-CN" sz="2800"/>
              <a:t>)</a:t>
            </a:r>
          </a:p>
        </p:txBody>
      </p:sp>
      <p:cxnSp>
        <p:nvCxnSpPr>
          <p:cNvPr id="688135" name="AutoShape 7">
            <a:extLst>
              <a:ext uri="{FF2B5EF4-FFF2-40B4-BE49-F238E27FC236}">
                <a16:creationId xmlns:a16="http://schemas.microsoft.com/office/drawing/2014/main" id="{4B722210-C407-6F18-9E53-D804C1ADEB60}"/>
              </a:ext>
            </a:extLst>
          </p:cNvPr>
          <p:cNvCxnSpPr>
            <a:cxnSpLocks noChangeShapeType="1"/>
            <a:stCxn id="21513" idx="3"/>
            <a:endCxn id="688133" idx="1"/>
          </p:cNvCxnSpPr>
          <p:nvPr/>
        </p:nvCxnSpPr>
        <p:spPr bwMode="auto">
          <a:xfrm>
            <a:off x="4586288" y="5648325"/>
            <a:ext cx="542925" cy="338138"/>
          </a:xfrm>
          <a:prstGeom prst="curvedConnector3">
            <a:avLst>
              <a:gd name="adj1" fmla="val 50292"/>
            </a:avLst>
          </a:prstGeom>
          <a:noFill/>
          <a:ln w="38100">
            <a:pattFill prst="pct70">
              <a:fgClr>
                <a:srgbClr val="0066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fade/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8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6" grpId="0" animBg="1"/>
      <p:bldP spid="688133" grpId="0" animBg="1"/>
    </p:bld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50999"/>
          </a:schemeClr>
        </a:solidFill>
        <a:ln w="28575" cap="flat" cmpd="sng" algn="ctr">
          <a:pattFill prst="wdDnDiag">
            <a:fgClr>
              <a:srgbClr val="0066FF"/>
            </a:fgClr>
            <a:bgClr>
              <a:srgbClr val="FFFFFF"/>
            </a:bgClr>
          </a:patt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>
            <a:alpha val="50999"/>
          </a:schemeClr>
        </a:solidFill>
        <a:ln w="28575" cap="flat" cmpd="sng" algn="ctr">
          <a:pattFill prst="wdDnDiag">
            <a:fgClr>
              <a:srgbClr val="0066FF"/>
            </a:fgClr>
            <a:bgClr>
              <a:srgbClr val="FFFFFF"/>
            </a:bgClr>
          </a:patt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9499</TotalTime>
  <Words>2601</Words>
  <Application>Microsoft Office PowerPoint</Application>
  <PresentationFormat>全屏显示(4:3)</PresentationFormat>
  <Paragraphs>370</Paragraphs>
  <Slides>44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Comic Sans MS</vt:lpstr>
      <vt:lpstr>宋体</vt:lpstr>
      <vt:lpstr>Arial</vt:lpstr>
      <vt:lpstr>新細明體</vt:lpstr>
      <vt:lpstr>Helvetica</vt:lpstr>
      <vt:lpstr>Wingdings</vt:lpstr>
      <vt:lpstr>Monotype Sorts</vt:lpstr>
      <vt:lpstr>Verdana</vt:lpstr>
      <vt:lpstr>1_Crayons</vt:lpstr>
      <vt:lpstr>Chapter 4:      Advanced SQL</vt:lpstr>
      <vt:lpstr>Contents </vt:lpstr>
      <vt:lpstr>Built-in Data Types in SQL</vt:lpstr>
      <vt:lpstr>Built-in Data Types in SQL</vt:lpstr>
      <vt:lpstr>Built-in Data Types in SQL</vt:lpstr>
      <vt:lpstr>Build-in Data Types in SQL</vt:lpstr>
      <vt:lpstr>User-Defined Types</vt:lpstr>
      <vt:lpstr>Domain Constraints</vt:lpstr>
      <vt:lpstr>Domain Constraints</vt:lpstr>
      <vt:lpstr>Large-Object Types</vt:lpstr>
      <vt:lpstr>Integrity Constraints</vt:lpstr>
      <vt:lpstr>Constraints on a Single Relation</vt:lpstr>
      <vt:lpstr>not null Constraint</vt:lpstr>
      <vt:lpstr>The unique Constraint</vt:lpstr>
      <vt:lpstr>The check clause</vt:lpstr>
      <vt:lpstr>The check clause</vt:lpstr>
      <vt:lpstr>The check clause</vt:lpstr>
      <vt:lpstr>Referential Integrity</vt:lpstr>
      <vt:lpstr>Referential Integrity</vt:lpstr>
      <vt:lpstr>PowerPoint 演示文稿</vt:lpstr>
      <vt:lpstr>PowerPoint 演示文稿</vt:lpstr>
      <vt:lpstr>Assertions</vt:lpstr>
      <vt:lpstr>Assertions</vt:lpstr>
      <vt:lpstr>PowerPoint 演示文稿</vt:lpstr>
      <vt:lpstr>PowerPoint 演示文稿</vt:lpstr>
      <vt:lpstr>Authorization</vt:lpstr>
      <vt:lpstr>Authorization</vt:lpstr>
      <vt:lpstr>Authorization Specification in SQL</vt:lpstr>
      <vt:lpstr>Authorization Specification in SQL</vt:lpstr>
      <vt:lpstr>Privileges in SQL</vt:lpstr>
      <vt:lpstr>Privileges in SQL</vt:lpstr>
      <vt:lpstr>Revoking Authorization in SQL</vt:lpstr>
      <vt:lpstr>Revoking Authorization in SQL</vt:lpstr>
      <vt:lpstr>Embedded SQL</vt:lpstr>
      <vt:lpstr>Embedded SQL</vt:lpstr>
      <vt:lpstr>PowerPoint 演示文稿</vt:lpstr>
      <vt:lpstr>Embedded SQL</vt:lpstr>
      <vt:lpstr>Embedded SQL</vt:lpstr>
      <vt:lpstr>Updates Through Cursors</vt:lpstr>
      <vt:lpstr>Dynamic SQL</vt:lpstr>
      <vt:lpstr>Dynamic SQL</vt:lpstr>
      <vt:lpstr>PowerPoint 演示文稿</vt:lpstr>
      <vt:lpstr>PowerPoint 演示文稿</vt:lpstr>
      <vt:lpstr>End of Chapter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何 中天</cp:lastModifiedBy>
  <cp:revision>93</cp:revision>
  <dcterms:created xsi:type="dcterms:W3CDTF">2007-04-29T00:23:17Z</dcterms:created>
  <dcterms:modified xsi:type="dcterms:W3CDTF">2022-07-03T13:36:13Z</dcterms:modified>
</cp:coreProperties>
</file>