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3"/>
    <p:sldId id="446" r:id="rId4"/>
    <p:sldId id="447" r:id="rId5"/>
    <p:sldId id="601" r:id="rId6"/>
    <p:sldId id="472" r:id="rId7"/>
    <p:sldId id="258" r:id="rId8"/>
    <p:sldId id="354" r:id="rId9"/>
    <p:sldId id="257" r:id="rId10"/>
    <p:sldId id="445" r:id="rId11"/>
    <p:sldId id="444" r:id="rId12"/>
    <p:sldId id="602" r:id="rId13"/>
    <p:sldId id="448" r:id="rId14"/>
    <p:sldId id="261" r:id="rId15"/>
    <p:sldId id="263" r:id="rId16"/>
    <p:sldId id="603" r:id="rId17"/>
    <p:sldId id="265" r:id="rId18"/>
    <p:sldId id="266" r:id="rId19"/>
    <p:sldId id="267" r:id="rId20"/>
    <p:sldId id="35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449" r:id="rId34"/>
    <p:sldId id="281" r:id="rId35"/>
    <p:sldId id="450" r:id="rId36"/>
    <p:sldId id="451" r:id="rId37"/>
    <p:sldId id="473" r:id="rId38"/>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80" d="100"/>
          <a:sy n="80" d="100"/>
        </p:scale>
        <p:origin x="-1522" y="-72"/>
      </p:cViewPr>
      <p:guideLst>
        <p:guide orient="horz" pos="2184"/>
        <p:guide pos="288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notesMaster" Target="notesMasters/notesMaster1.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3073"/>
          <p:cNvSpPr>
            <a:spLocks noGrp="1"/>
          </p:cNvSpPr>
          <p:nvPr>
            <p:ph type="hdr" sz="quarter"/>
          </p:nvPr>
        </p:nvSpPr>
        <p:spPr>
          <a:xfrm>
            <a:off x="0" y="0"/>
            <a:ext cx="2971800" cy="457200"/>
          </a:xfrm>
          <a:prstGeom prst="rect">
            <a:avLst/>
          </a:prstGeom>
          <a:noFill/>
          <a:ln w="9525">
            <a:noFill/>
          </a:ln>
        </p:spPr>
        <p:txBody>
          <a:bodyPr/>
          <a:lstStyle>
            <a:lvl1pPr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ahoma" panose="020B0604030504040204" pitchFamily="34" charset="0"/>
              <a:ea typeface="宋体" pitchFamily="2" charset="-122"/>
              <a:cs typeface="+mn-cs"/>
            </a:endParaRPr>
          </a:p>
        </p:txBody>
      </p:sp>
      <p:sp>
        <p:nvSpPr>
          <p:cNvPr id="3075" name="日期占位符 3074"/>
          <p:cNvSpPr>
            <a:spLocks noGrp="1"/>
          </p:cNvSpPr>
          <p:nvPr>
            <p:ph type="dt" idx="1"/>
          </p:nvPr>
        </p:nvSpPr>
        <p:spPr>
          <a:xfrm>
            <a:off x="3884613" y="0"/>
            <a:ext cx="2971800" cy="457200"/>
          </a:xfrm>
          <a:prstGeom prst="rect">
            <a:avLst/>
          </a:prstGeom>
          <a:noFill/>
          <a:ln w="9525">
            <a:noFill/>
          </a:ln>
        </p:spPr>
        <p:txBody>
          <a:bodyPr/>
          <a:lstStyle>
            <a:lvl1pPr algn="r" eaLnBrk="1" hangingPunct="1">
              <a:buFont typeface="Arial" panose="020B0604020202020204" pitchFamily="34" charset="0"/>
              <a:buNone/>
              <a:defRPr sz="1200" noProof="1"/>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ahoma" panose="020B0604030504040204" pitchFamily="34" charset="0"/>
              <a:ea typeface="宋体" pitchFamily="2" charset="-122"/>
              <a:cs typeface="+mn-cs"/>
            </a:endParaRPr>
          </a:p>
        </p:txBody>
      </p:sp>
      <p:sp>
        <p:nvSpPr>
          <p:cNvPr id="3076" name="幻灯片图像占位符 3075"/>
          <p:cNvSpPr>
            <a:spLocks noGrp="1" noRot="1"/>
          </p:cNvSpPr>
          <p:nvPr>
            <p:ph type="sldImg"/>
          </p:nvPr>
        </p:nvSpPr>
        <p:spPr>
          <a:xfrm>
            <a:off x="1143000" y="685800"/>
            <a:ext cx="4572000" cy="3429000"/>
          </a:xfrm>
          <a:prstGeom prst="rect">
            <a:avLst/>
          </a:prstGeom>
          <a:noFill/>
          <a:ln w="9525">
            <a:noFill/>
          </a:ln>
        </p:spPr>
      </p:sp>
      <p:sp>
        <p:nvSpPr>
          <p:cNvPr id="3077" name="文本占位符 3076"/>
          <p:cNvSpPr>
            <a:spLocks noGrp="1" noRot="1" noChangeArrowheads="1"/>
          </p:cNvSpPr>
          <p:nvPr>
            <p:ph type="body" sz="quarter" idx="4294967295"/>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itchFamily="2" charset="-122"/>
            </a:endParaRPr>
          </a:p>
        </p:txBody>
      </p:sp>
      <p:sp>
        <p:nvSpPr>
          <p:cNvPr id="3078" name="页脚占位符 3077"/>
          <p:cNvSpPr>
            <a:spLocks noGrp="1"/>
          </p:cNvSpPr>
          <p:nvPr>
            <p:ph type="ftr" sz="quarter" idx="4"/>
          </p:nvPr>
        </p:nvSpPr>
        <p:spPr>
          <a:xfrm>
            <a:off x="0" y="8685213"/>
            <a:ext cx="2971800" cy="457200"/>
          </a:xfrm>
          <a:prstGeom prst="rect">
            <a:avLst/>
          </a:prstGeom>
          <a:noFill/>
          <a:ln w="9525">
            <a:noFill/>
          </a:ln>
        </p:spPr>
        <p:txBody>
          <a:bodyPr anchor="b"/>
          <a:lstStyle>
            <a:lvl1pPr eaLnBrk="1" hangingPunct="1">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ahoma" panose="020B0604030504040204" pitchFamily="34" charset="0"/>
              <a:ea typeface="宋体" pitchFamily="2" charset="-122"/>
              <a:cs typeface="+mn-cs"/>
            </a:endParaRPr>
          </a:p>
        </p:txBody>
      </p:sp>
      <p:sp>
        <p:nvSpPr>
          <p:cNvPr id="3079" name="灯片编号占位符 3078"/>
          <p:cNvSpPr>
            <a:spLocks noGrp="1"/>
          </p:cNvSpPr>
          <p:nvPr>
            <p:ph type="sldNum" sz="quarter" idx="5"/>
          </p:nvPr>
        </p:nvSpPr>
        <p:spPr>
          <a:xfrm>
            <a:off x="3884613" y="8685213"/>
            <a:ext cx="2971800" cy="457200"/>
          </a:xfrm>
          <a:prstGeom prst="rect">
            <a:avLst/>
          </a:prstGeom>
          <a:noFill/>
          <a:ln w="9525">
            <a:noFill/>
          </a:ln>
        </p:spPr>
        <p:txBody>
          <a:bodyPr vert="horz" wrap="square" lIns="91440" tIns="45720" rIns="91440" bIns="45720" numCol="1" anchor="b" anchorCtr="0" compatLnSpc="1"/>
          <a:p>
            <a:pPr lvl="0" algn="r" eaLnBrk="1" fontAlgn="base" hangingPunct="1">
              <a:buFont typeface="Arial" panose="020B0604020202020204" pitchFamily="34" charset="0"/>
              <a:buNone/>
            </a:pPr>
            <a:fld id="{9A0DB2DC-4C9A-4742-B13C-FB6460FD3503}" type="slidenum">
              <a:rPr lang="zh-CN" altLang="en-US" sz="1200" strike="noStrike" noProof="1" dirty="0">
                <a:latin typeface="Tahoma" panose="020B0604030504040204" pitchFamily="34" charset="0"/>
                <a:ea typeface="宋体"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宋体"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组合 9"/>
          <p:cNvGrpSpPr/>
          <p:nvPr/>
        </p:nvGrpSpPr>
        <p:grpSpPr>
          <a:xfrm>
            <a:off x="0" y="0"/>
            <a:ext cx="8458200" cy="5943600"/>
            <a:chOff x="0" y="0"/>
            <a:chExt cx="5328" cy="3744"/>
          </a:xfrm>
        </p:grpSpPr>
        <p:sp>
          <p:nvSpPr>
            <p:cNvPr id="11" name="任意多边形 10"/>
            <p:cNvSpPr/>
            <p:nvPr/>
          </p:nvSpPr>
          <p:spPr bwMode="auto">
            <a:xfrm>
              <a:off x="0" y="1440"/>
              <a:ext cx="5155" cy="2304"/>
            </a:xfrm>
            <a:custGeom>
              <a:avLst/>
              <a:gdLst>
                <a:gd name="T0" fmla="*/ 5154 w 5155"/>
                <a:gd name="T1" fmla="*/ 1769 h 2304"/>
                <a:gd name="T2" fmla="*/ 0 w 5155"/>
                <a:gd name="T3" fmla="*/ 2304 h 2304"/>
                <a:gd name="T4" fmla="*/ 0 w 5155"/>
                <a:gd name="T5" fmla="*/ 1252 h 2304"/>
                <a:gd name="T6" fmla="*/ 5155 w 5155"/>
                <a:gd name="T7" fmla="*/ 0 h 2304"/>
                <a:gd name="T8" fmla="*/ 5155 w 5155"/>
                <a:gd name="T9" fmla="*/ 1416 h 2304"/>
                <a:gd name="T10" fmla="*/ 5154 w 5155"/>
                <a:gd name="T11" fmla="*/ 1769 h 23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155" h="2304">
                  <a:moveTo>
                    <a:pt x="5154" y="1769"/>
                  </a:moveTo>
                  <a:lnTo>
                    <a:pt x="0" y="2304"/>
                  </a:lnTo>
                  <a:lnTo>
                    <a:pt x="0" y="1252"/>
                  </a:lnTo>
                  <a:lnTo>
                    <a:pt x="5155" y="0"/>
                  </a:lnTo>
                  <a:lnTo>
                    <a:pt x="5155" y="1416"/>
                  </a:lnTo>
                  <a:lnTo>
                    <a:pt x="5154" y="1769"/>
                  </a:lnTo>
                  <a:close/>
                </a:path>
              </a:pathLst>
            </a:custGeom>
            <a:gradFill rotWithShape="1">
              <a:gsLst>
                <a:gs pos="0">
                  <a:srgbClr val="610000"/>
                </a:gs>
                <a:gs pos="100000">
                  <a:schemeClr val="bg1"/>
                </a:gs>
              </a:gsLst>
              <a:lin ang="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12" name="任意多边形 11"/>
            <p:cNvSpPr/>
            <p:nvPr/>
          </p:nvSpPr>
          <p:spPr bwMode="auto">
            <a:xfrm>
              <a:off x="0" y="0"/>
              <a:ext cx="5328" cy="3689"/>
            </a:xfrm>
            <a:custGeom>
              <a:avLst/>
              <a:gdLst>
                <a:gd name="T0" fmla="*/ 5311 w 5328"/>
                <a:gd name="T1" fmla="*/ 3209 h 3689"/>
                <a:gd name="T2" fmla="*/ 0 w 5328"/>
                <a:gd name="T3" fmla="*/ 3689 h 3689"/>
                <a:gd name="T4" fmla="*/ 0 w 5328"/>
                <a:gd name="T5" fmla="*/ 9 h 3689"/>
                <a:gd name="T6" fmla="*/ 5328 w 5328"/>
                <a:gd name="T7" fmla="*/ 0 h 3689"/>
                <a:gd name="T8" fmla="*/ 5311 w 5328"/>
                <a:gd name="T9" fmla="*/ 3209 h 36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28" h="3689">
                  <a:moveTo>
                    <a:pt x="5311" y="3209"/>
                  </a:moveTo>
                  <a:lnTo>
                    <a:pt x="0" y="3689"/>
                  </a:lnTo>
                  <a:lnTo>
                    <a:pt x="0" y="9"/>
                  </a:lnTo>
                  <a:lnTo>
                    <a:pt x="5328" y="0"/>
                  </a:lnTo>
                  <a:lnTo>
                    <a:pt x="5311" y="3209"/>
                  </a:lnTo>
                  <a:close/>
                </a:path>
              </a:pathLst>
            </a:custGeom>
            <a:gradFill rotWithShape="1">
              <a:gsLst>
                <a:gs pos="0">
                  <a:schemeClr val="bg2"/>
                </a:gs>
                <a:gs pos="100000">
                  <a:schemeClr val="bg1"/>
                </a:gs>
              </a:gsLst>
              <a:lin ang="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grpSp>
      <p:sp>
        <p:nvSpPr>
          <p:cNvPr id="2053" name="副标题 2052"/>
          <p:cNvSpPr>
            <a:spLocks noGrp="1"/>
          </p:cNvSpPr>
          <p:nvPr>
            <p:ph type="subTitle" sz="quarter" idx="1"/>
          </p:nvPr>
        </p:nvSpPr>
        <p:spPr>
          <a:xfrm>
            <a:off x="1371600" y="3886200"/>
            <a:ext cx="6400800" cy="1752600"/>
          </a:xfrm>
          <a:prstGeom prst="rect">
            <a:avLst/>
          </a:prstGeom>
          <a:noFill/>
          <a:ln w="9525">
            <a:noFill/>
          </a:ln>
        </p:spPr>
        <p:txBody>
          <a:bodyPr anchor="t"/>
          <a:lstStyle>
            <a:lvl1pPr marL="0" lvl="0" indent="0" algn="ctr">
              <a:buClr>
                <a:schemeClr val="hlink"/>
              </a:buClr>
              <a:buSzPct val="80000"/>
              <a:buFont typeface="Wingdings" panose="05000000000000000000" pitchFamily="2" charset="2"/>
              <a:buNone/>
              <a:defRPr/>
            </a:lvl1pPr>
            <a:lvl2pPr marL="457200" lvl="1" indent="0" algn="ctr">
              <a:buClr>
                <a:schemeClr val="hlink"/>
              </a:buClr>
              <a:buSzTx/>
              <a:buFont typeface="Wingdings" panose="05000000000000000000" pitchFamily="2" charset="2"/>
              <a:buNone/>
              <a:defRPr/>
            </a:lvl2pPr>
            <a:lvl3pPr marL="914400" lvl="2" indent="0" algn="ctr">
              <a:buClr>
                <a:schemeClr val="hlink"/>
              </a:buClr>
              <a:buSzTx/>
              <a:buFont typeface="Wingdings" panose="05000000000000000000" pitchFamily="2" charset="2"/>
              <a:buNone/>
              <a:defRPr/>
            </a:lvl3pPr>
            <a:lvl4pPr marL="1371600" lvl="3" indent="0" algn="ctr">
              <a:buClrTx/>
              <a:buSzTx/>
              <a:buFont typeface="Wingdings" panose="05000000000000000000" pitchFamily="2" charset="2"/>
              <a:buNone/>
              <a:defRPr/>
            </a:lvl4pPr>
            <a:lvl5pPr marL="1828800" lvl="4" indent="0" algn="ctr">
              <a:buClr>
                <a:schemeClr val="hlink"/>
              </a:buClr>
              <a:buSzTx/>
              <a:buFont typeface="Wingdings" panose="05000000000000000000" pitchFamily="2" charset="2"/>
              <a:buNone/>
              <a:defRPr/>
            </a:lvl5pPr>
          </a:lstStyle>
          <a:p>
            <a:pPr lvl="0" fontAlgn="base"/>
            <a:r>
              <a:rPr lang="zh-CN" altLang="en-US" strike="noStrike" noProof="1"/>
              <a:t>单击此处编辑母版副标题样式</a:t>
            </a:r>
            <a:endParaRPr lang="zh-CN" altLang="en-US" strike="noStrike" noProof="1"/>
          </a:p>
        </p:txBody>
      </p:sp>
      <p:sp>
        <p:nvSpPr>
          <p:cNvPr id="2057" name="标题 2056"/>
          <p:cNvSpPr>
            <a:spLocks noGrp="1"/>
          </p:cNvSpPr>
          <p:nvPr>
            <p:ph type="ctrTitle" sz="quarter"/>
          </p:nvPr>
        </p:nvSpPr>
        <p:spPr>
          <a:xfrm>
            <a:off x="685800" y="1768475"/>
            <a:ext cx="7772400" cy="1736725"/>
          </a:xfrm>
          <a:prstGeom prst="rect">
            <a:avLst/>
          </a:prstGeom>
          <a:noFill/>
          <a:ln w="9525">
            <a:noFill/>
          </a:ln>
        </p:spPr>
        <p:txBody>
          <a:bodyPr anchor="b" anchorCtr="1"/>
          <a:lstStyle>
            <a:lvl1pPr lvl="0">
              <a:buClrTx/>
              <a:buSzTx/>
              <a:buFontTx/>
              <a:defRPr sz="5400"/>
            </a:lvl1pPr>
          </a:lstStyle>
          <a:p>
            <a:pPr lvl="0" fontAlgn="base"/>
            <a:r>
              <a:rPr lang="zh-CN" altLang="en-US" strike="noStrike" noProof="1"/>
              <a:t>单击此处编辑母版标题样式</a:t>
            </a:r>
            <a:endParaRPr lang="zh-CN" altLang="en-US" strike="noStrike" noProof="1"/>
          </a:p>
        </p:txBody>
      </p:sp>
      <p:sp>
        <p:nvSpPr>
          <p:cNvPr id="13" name="日期占位符 2053"/>
          <p:cNvSpPr>
            <a:spLocks noGrp="1"/>
          </p:cNvSpPr>
          <p:nvPr>
            <p:ph type="dt" sz="quarter" idx="2"/>
          </p:nvPr>
        </p:nvSpPr>
        <p:spPr>
          <a:xfrm>
            <a:off x="457200" y="6248400"/>
            <a:ext cx="2133600" cy="457200"/>
          </a:xfrm>
          <a:prstGeom prst="rect">
            <a:avLst/>
          </a:prstGeom>
          <a:noFill/>
          <a:ln w="9525">
            <a:noFill/>
          </a:ln>
        </p:spPr>
        <p:txBody>
          <a:bodyPr anchor="b"/>
          <a:lstStyle>
            <a:lvl1pPr>
              <a:defRPr sz="1200">
                <a:latin typeface="Tahoma" panose="020B060403050404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9055435-6972-499F-ABEA-813DD1AF868D}" type="datetime1">
              <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Tahoma" panose="020B0604030504040204" pitchFamily="34" charset="0"/>
                <a:ea typeface="宋体" pitchFamily="2" charset="-122"/>
                <a:cs typeface="+mn-cs"/>
              </a:rPr>
            </a:fld>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Arial" panose="020B0604020202020204" pitchFamily="34" charset="0"/>
              <a:ea typeface="宋体" pitchFamily="2" charset="-122"/>
              <a:cs typeface="+mn-cs"/>
            </a:endParaRPr>
          </a:p>
        </p:txBody>
      </p:sp>
      <p:sp>
        <p:nvSpPr>
          <p:cNvPr id="14" name="页脚占位符 2054"/>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200">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Tahoma" panose="020B0604030504040204" pitchFamily="34" charset="0"/>
              <a:ea typeface="宋体" pitchFamily="2" charset="-122"/>
              <a:cs typeface="+mn-cs"/>
            </a:endParaRPr>
          </a:p>
        </p:txBody>
      </p:sp>
      <p:sp>
        <p:nvSpPr>
          <p:cNvPr id="15" name="灯片编号占位符 2055"/>
          <p:cNvSpPr>
            <a:spLocks noGrp="1"/>
          </p:cNvSpPr>
          <p:nvPr>
            <p:ph type="sldNum" sz="quarter" idx="4"/>
          </p:nvPr>
        </p:nvSpPr>
        <p:spPr>
          <a:xfrm>
            <a:off x="6553200" y="6248400"/>
            <a:ext cx="2133600" cy="457200"/>
          </a:xfrm>
          <a:prstGeom prst="rect">
            <a:avLst/>
          </a:prstGeom>
          <a:noFill/>
          <a:ln w="9525">
            <a:noFill/>
          </a:ln>
        </p:spPr>
        <p:txBody>
          <a:bodyPr vert="horz" wrap="square" lIns="91440" tIns="45720" rIns="91440" bIns="45720" numCol="1" anchor="b" anchorCtr="0" compatLnSpc="1"/>
          <a:p>
            <a:pPr algn="r" eaLnBrk="1" fontAlgn="base" hangingPunct="1">
              <a:buNone/>
            </a:pPr>
            <a:fld id="{9A0DB2DC-4C9A-4742-B13C-FB6460FD3503}" type="slidenum">
              <a:rPr lang="zh-CN" altLang="en-US" strike="noStrike" noProof="1" dirty="0">
                <a:effectLst>
                  <a:outerShdw blurRad="38100" dist="38100" dir="2700000">
                    <a:srgbClr val="000000"/>
                  </a:outerShdw>
                </a:effectLst>
                <a:latin typeface="Tahoma" panose="020B0604030504040204" pitchFamily="34" charset="0"/>
                <a:ea typeface="宋体" pitchFamily="2" charset="-122"/>
                <a:cs typeface="+mn-cs"/>
              </a:rPr>
            </a:fld>
            <a:endParaRPr lang="zh-CN" altLang="en-US" strike="noStrike" noProof="1" dirty="0">
              <a:effectLst>
                <a:outerShdw blurRad="38100" dist="38100" dir="2700000">
                  <a:srgbClr val="000000"/>
                </a:outerShdw>
              </a:effectLst>
              <a:latin typeface="Arial" panose="020B0604020202020204" pitchFamily="34" charset="0"/>
            </a:endParaRPr>
          </a:p>
        </p:txBody>
      </p:sp>
    </p:spTree>
  </p:cSld>
  <p:clrMapOvr>
    <a:masterClrMapping/>
  </p:clrMapOvr>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Arial" panose="020B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Tahoma" panose="020B060403050404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effectLst>
                  <a:outerShdw blurRad="38100" dist="38100" dir="2700000">
                    <a:srgbClr val="000000"/>
                  </a:outerShdw>
                </a:effectLst>
                <a:latin typeface="Tahoma" panose="020B0604030504040204" pitchFamily="34" charset="0"/>
                <a:ea typeface="宋体" pitchFamily="2" charset="-122"/>
                <a:cs typeface="+mn-cs"/>
              </a:rPr>
            </a:fld>
            <a:endParaRPr lang="zh-CN" altLang="en-US" strike="noStrike" noProof="1" dirty="0">
              <a:effectLst>
                <a:outerShdw blurRad="38100" dist="38100" dir="2700000">
                  <a:srgbClr val="000000"/>
                </a:outerShdw>
              </a:effectLst>
              <a:latin typeface="Tahoma" panose="020B0604030504040204" pitchFamily="34" charset="0"/>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21362"/>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21362"/>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Arial" panose="020B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Tahoma" panose="020B060403050404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effectLst>
                  <a:outerShdw blurRad="38100" dist="38100" dir="2700000">
                    <a:srgbClr val="000000"/>
                  </a:outerShdw>
                </a:effectLst>
                <a:latin typeface="Tahoma" panose="020B0604030504040204" pitchFamily="34" charset="0"/>
                <a:ea typeface="宋体" pitchFamily="2" charset="-122"/>
                <a:cs typeface="+mn-cs"/>
              </a:rPr>
            </a:fld>
            <a:endParaRPr lang="zh-CN" altLang="en-US" strike="noStrike" noProof="1" dirty="0">
              <a:effectLst>
                <a:outerShdw blurRad="38100" dist="38100" dir="2700000">
                  <a:srgbClr val="000000"/>
                </a:outerShdw>
              </a:effectLst>
              <a:latin typeface="Tahoma" panose="020B0604030504040204" pitchFamily="34"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Arial" panose="020B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Tahoma" panose="020B060403050404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effectLst>
                  <a:outerShdw blurRad="38100" dist="38100" dir="2700000">
                    <a:srgbClr val="000000"/>
                  </a:outerShdw>
                </a:effectLst>
                <a:latin typeface="Tahoma" panose="020B0604030504040204" pitchFamily="34" charset="0"/>
                <a:ea typeface="宋体" pitchFamily="2" charset="-122"/>
                <a:cs typeface="+mn-cs"/>
              </a:rPr>
            </a:fld>
            <a:endParaRPr lang="zh-CN" altLang="en-US" strike="noStrike" noProof="1" dirty="0">
              <a:effectLst>
                <a:outerShdw blurRad="38100" dist="38100" dir="2700000">
                  <a:srgbClr val="000000"/>
                </a:outerShdw>
              </a:effectLst>
              <a:latin typeface="Tahoma" panose="020B0604030504040204" pitchFamily="34" charset="0"/>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Arial" panose="020B0604020202020204" pitchFamily="34" charset="0"/>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Tahoma" panose="020B0604030504040204" pitchFamily="34" charset="0"/>
              <a:ea typeface="宋体" pitchFamily="2" charset="-122"/>
              <a:cs typeface="+mn-cs"/>
            </a:endParaRPr>
          </a:p>
        </p:txBody>
      </p:sp>
      <p:sp>
        <p:nvSpPr>
          <p:cNvPr id="6" name="灯片编号占位符 5"/>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effectLst>
                  <a:outerShdw blurRad="38100" dist="38100" dir="2700000">
                    <a:srgbClr val="000000"/>
                  </a:outerShdw>
                </a:effectLst>
                <a:latin typeface="Tahoma" panose="020B0604030504040204" pitchFamily="34" charset="0"/>
                <a:ea typeface="宋体" pitchFamily="2" charset="-122"/>
                <a:cs typeface="+mn-cs"/>
              </a:rPr>
            </a:fld>
            <a:endParaRPr lang="zh-CN" altLang="en-US" strike="noStrike" noProof="1" dirty="0">
              <a:effectLst>
                <a:outerShdw blurRad="38100" dist="38100" dir="2700000">
                  <a:srgbClr val="000000"/>
                </a:outerShdw>
              </a:effectLst>
              <a:latin typeface="Tahoma" panose="020B0604030504040204" pitchFamily="34" charset="0"/>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4958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54296" y="1600200"/>
            <a:ext cx="4032504" cy="44958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Arial" panose="020B060402020202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Tahoma" panose="020B060403050404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effectLst>
                  <a:outerShdw blurRad="38100" dist="38100" dir="2700000">
                    <a:srgbClr val="000000"/>
                  </a:outerShdw>
                </a:effectLst>
                <a:latin typeface="Tahoma" panose="020B0604030504040204" pitchFamily="34" charset="0"/>
                <a:ea typeface="宋体" pitchFamily="2" charset="-122"/>
                <a:cs typeface="+mn-cs"/>
              </a:rPr>
            </a:fld>
            <a:endParaRPr lang="zh-CN" altLang="en-US" strike="noStrike" noProof="1" dirty="0">
              <a:effectLst>
                <a:outerShdw blurRad="38100" dist="38100" dir="2700000">
                  <a:srgbClr val="000000"/>
                </a:outerShdw>
              </a:effectLst>
              <a:latin typeface="Tahoma" panose="020B0604030504040204" pitchFamily="34" charset="0"/>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Arial" panose="020B0604020202020204" pitchFamily="34" charset="0"/>
              <a:ea typeface="宋体"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Tahoma" panose="020B0604030504040204" pitchFamily="34" charset="0"/>
              <a:ea typeface="宋体" pitchFamily="2" charset="-122"/>
              <a:cs typeface="+mn-cs"/>
            </a:endParaRPr>
          </a:p>
        </p:txBody>
      </p:sp>
      <p:sp>
        <p:nvSpPr>
          <p:cNvPr id="9" name="灯片编号占位符 8"/>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effectLst>
                  <a:outerShdw blurRad="38100" dist="38100" dir="2700000">
                    <a:srgbClr val="000000"/>
                  </a:outerShdw>
                </a:effectLst>
                <a:latin typeface="Tahoma" panose="020B0604030504040204" pitchFamily="34" charset="0"/>
                <a:ea typeface="宋体" pitchFamily="2" charset="-122"/>
                <a:cs typeface="+mn-cs"/>
              </a:rPr>
            </a:fld>
            <a:endParaRPr lang="zh-CN" altLang="en-US" strike="noStrike" noProof="1" dirty="0">
              <a:effectLst>
                <a:outerShdw blurRad="38100" dist="38100" dir="2700000">
                  <a:srgbClr val="000000"/>
                </a:outerShdw>
              </a:effectLst>
              <a:latin typeface="Tahoma" panose="020B0604030504040204" pitchFamily="34" charset="0"/>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Arial" panose="020B0604020202020204" pitchFamily="34" charset="0"/>
              <a:ea typeface="宋体"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Tahoma" panose="020B0604030504040204" pitchFamily="34" charset="0"/>
              <a:ea typeface="宋体" pitchFamily="2" charset="-122"/>
              <a:cs typeface="+mn-cs"/>
            </a:endParaRPr>
          </a:p>
        </p:txBody>
      </p:sp>
      <p:sp>
        <p:nvSpPr>
          <p:cNvPr id="5" name="灯片编号占位符 4"/>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effectLst>
                  <a:outerShdw blurRad="38100" dist="38100" dir="2700000">
                    <a:srgbClr val="000000"/>
                  </a:outerShdw>
                </a:effectLst>
                <a:latin typeface="Tahoma" panose="020B0604030504040204" pitchFamily="34" charset="0"/>
                <a:ea typeface="宋体" pitchFamily="2" charset="-122"/>
                <a:cs typeface="+mn-cs"/>
              </a:rPr>
            </a:fld>
            <a:endParaRPr lang="zh-CN" altLang="en-US" strike="noStrike" noProof="1" dirty="0">
              <a:effectLst>
                <a:outerShdw blurRad="38100" dist="38100" dir="2700000">
                  <a:srgbClr val="000000"/>
                </a:outerShdw>
              </a:effectLst>
              <a:latin typeface="Tahoma" panose="020B0604030504040204" pitchFamily="34" charset="0"/>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Arial" panose="020B0604020202020204" pitchFamily="34" charset="0"/>
              <a:ea typeface="宋体"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Tahoma" panose="020B0604030504040204" pitchFamily="34" charset="0"/>
              <a:ea typeface="宋体" pitchFamily="2" charset="-122"/>
              <a:cs typeface="+mn-cs"/>
            </a:endParaRPr>
          </a:p>
        </p:txBody>
      </p:sp>
      <p:sp>
        <p:nvSpPr>
          <p:cNvPr id="4" name="灯片编号占位符 3"/>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effectLst>
                  <a:outerShdw blurRad="38100" dist="38100" dir="2700000">
                    <a:srgbClr val="000000"/>
                  </a:outerShdw>
                </a:effectLst>
                <a:latin typeface="Tahoma" panose="020B0604030504040204" pitchFamily="34" charset="0"/>
                <a:ea typeface="宋体" pitchFamily="2" charset="-122"/>
                <a:cs typeface="+mn-cs"/>
              </a:rPr>
            </a:fld>
            <a:endParaRPr lang="zh-CN" altLang="en-US" strike="noStrike" noProof="1" dirty="0">
              <a:effectLst>
                <a:outerShdw blurRad="38100" dist="38100" dir="2700000">
                  <a:srgbClr val="000000"/>
                </a:outerShdw>
              </a:effectLst>
              <a:latin typeface="Tahoma" panose="020B0604030504040204" pitchFamily="34" charset="0"/>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Arial" panose="020B060402020202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Tahoma" panose="020B060403050404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effectLst>
                  <a:outerShdw blurRad="38100" dist="38100" dir="2700000">
                    <a:srgbClr val="000000"/>
                  </a:outerShdw>
                </a:effectLst>
                <a:latin typeface="Tahoma" panose="020B0604030504040204" pitchFamily="34" charset="0"/>
                <a:ea typeface="宋体" pitchFamily="2" charset="-122"/>
                <a:cs typeface="+mn-cs"/>
              </a:rPr>
            </a:fld>
            <a:endParaRPr lang="zh-CN" altLang="en-US" strike="noStrike" noProof="1" dirty="0">
              <a:effectLst>
                <a:outerShdw blurRad="38100" dist="38100" dir="2700000">
                  <a:srgbClr val="000000"/>
                </a:outerShdw>
              </a:effectLst>
              <a:latin typeface="Tahoma" panose="020B0604030504040204" pitchFamily="34" charset="0"/>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Arial" panose="020B0604020202020204" pitchFamily="34" charset="0"/>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Tahoma" panose="020B0604030504040204" pitchFamily="34" charset="0"/>
              <a:ea typeface="宋体" pitchFamily="2" charset="-122"/>
              <a:cs typeface="+mn-cs"/>
            </a:endParaRPr>
          </a:p>
        </p:txBody>
      </p:sp>
      <p:sp>
        <p:nvSpPr>
          <p:cNvPr id="7" name="灯片编号占位符 6"/>
          <p:cNvSpPr>
            <a:spLocks noGrp="1"/>
          </p:cNvSpPr>
          <p:nvPr>
            <p:ph type="sldNum" sz="quarter" idx="12"/>
          </p:nvPr>
        </p:nvSpPr>
        <p:spPr/>
        <p:txBody>
          <a:bodyPr/>
          <a:p>
            <a:pPr lvl="0" eaLnBrk="1" fontAlgn="base" hangingPunct="1">
              <a:buNone/>
            </a:pPr>
            <a:fld id="{9A0DB2DC-4C9A-4742-B13C-FB6460FD3503}" type="slidenum">
              <a:rPr lang="zh-CN" altLang="en-US" strike="noStrike" noProof="1" dirty="0">
                <a:effectLst>
                  <a:outerShdw blurRad="38100" dist="38100" dir="2700000">
                    <a:srgbClr val="000000"/>
                  </a:outerShdw>
                </a:effectLst>
                <a:latin typeface="Tahoma" panose="020B0604030504040204" pitchFamily="34" charset="0"/>
                <a:ea typeface="宋体" pitchFamily="2" charset="-122"/>
                <a:cs typeface="+mn-cs"/>
              </a:rPr>
            </a:fld>
            <a:endParaRPr lang="zh-CN" altLang="en-US" strike="noStrike" noProof="1" dirty="0">
              <a:effectLst>
                <a:outerShdw blurRad="38100" dist="38100" dir="2700000">
                  <a:srgbClr val="000000"/>
                </a:outerShdw>
              </a:effectLst>
              <a:latin typeface="Tahoma" panose="020B0604030504040204" pitchFamily="34" charset="0"/>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组合 1025"/>
          <p:cNvGrpSpPr/>
          <p:nvPr/>
        </p:nvGrpSpPr>
        <p:grpSpPr>
          <a:xfrm>
            <a:off x="0" y="0"/>
            <a:ext cx="7242175" cy="1981200"/>
            <a:chOff x="0" y="0"/>
            <a:chExt cx="4562" cy="1248"/>
          </a:xfrm>
        </p:grpSpPr>
        <p:sp>
          <p:nvSpPr>
            <p:cNvPr id="2" name="任意多边形 1026"/>
            <p:cNvSpPr/>
            <p:nvPr/>
          </p:nvSpPr>
          <p:spPr bwMode="auto">
            <a:xfrm>
              <a:off x="0" y="583"/>
              <a:ext cx="4487" cy="665"/>
            </a:xfrm>
            <a:custGeom>
              <a:avLst/>
              <a:gdLst>
                <a:gd name="T0" fmla="*/ 4481 w 4806"/>
                <a:gd name="T1" fmla="*/ 299 h 665"/>
                <a:gd name="T2" fmla="*/ 0 w 4806"/>
                <a:gd name="T3" fmla="*/ 665 h 665"/>
                <a:gd name="T4" fmla="*/ 0 w 4806"/>
                <a:gd name="T5" fmla="*/ 0 h 665"/>
                <a:gd name="T6" fmla="*/ 4487 w 4806"/>
                <a:gd name="T7" fmla="*/ 1 h 665"/>
                <a:gd name="T8" fmla="*/ 4481 w 4806"/>
                <a:gd name="T9" fmla="*/ 153 h 665"/>
                <a:gd name="T10" fmla="*/ 4481 w 4806"/>
                <a:gd name="T11" fmla="*/ 299 h 66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06" h="665">
                  <a:moveTo>
                    <a:pt x="4800" y="299"/>
                  </a:moveTo>
                  <a:lnTo>
                    <a:pt x="0" y="665"/>
                  </a:lnTo>
                  <a:lnTo>
                    <a:pt x="0" y="0"/>
                  </a:lnTo>
                  <a:lnTo>
                    <a:pt x="4806" y="1"/>
                  </a:lnTo>
                  <a:lnTo>
                    <a:pt x="4800" y="153"/>
                  </a:lnTo>
                  <a:lnTo>
                    <a:pt x="4800" y="299"/>
                  </a:lnTo>
                  <a:close/>
                </a:path>
              </a:pathLst>
            </a:custGeom>
            <a:gradFill rotWithShape="1">
              <a:gsLst>
                <a:gs pos="0">
                  <a:srgbClr val="6B0000"/>
                </a:gs>
                <a:gs pos="100000">
                  <a:schemeClr val="bg1"/>
                </a:gs>
              </a:gsLst>
              <a:lin ang="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sp>
          <p:nvSpPr>
            <p:cNvPr id="3" name="任意多边形 1027"/>
            <p:cNvSpPr/>
            <p:nvPr/>
          </p:nvSpPr>
          <p:spPr bwMode="auto">
            <a:xfrm>
              <a:off x="0" y="0"/>
              <a:ext cx="4562" cy="1199"/>
            </a:xfrm>
            <a:custGeom>
              <a:avLst/>
              <a:gdLst>
                <a:gd name="T0" fmla="*/ 4560 w 4562"/>
                <a:gd name="T1" fmla="*/ 932 h 1199"/>
                <a:gd name="T2" fmla="*/ 0 w 4562"/>
                <a:gd name="T3" fmla="*/ 1199 h 1199"/>
                <a:gd name="T4" fmla="*/ 0 w 4562"/>
                <a:gd name="T5" fmla="*/ 0 h 1199"/>
                <a:gd name="T6" fmla="*/ 4562 w 4562"/>
                <a:gd name="T7" fmla="*/ 0 h 1199"/>
                <a:gd name="T8" fmla="*/ 4560 w 4562"/>
                <a:gd name="T9" fmla="*/ 932 h 1199"/>
                <a:gd name="T10" fmla="*/ 4560 w 4562"/>
                <a:gd name="T11" fmla="*/ 932 h 119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562" h="1199">
                  <a:moveTo>
                    <a:pt x="4560" y="932"/>
                  </a:moveTo>
                  <a:lnTo>
                    <a:pt x="0" y="1199"/>
                  </a:lnTo>
                  <a:lnTo>
                    <a:pt x="0" y="0"/>
                  </a:lnTo>
                  <a:lnTo>
                    <a:pt x="4562" y="0"/>
                  </a:lnTo>
                  <a:lnTo>
                    <a:pt x="4560" y="932"/>
                  </a:lnTo>
                  <a:close/>
                </a:path>
              </a:pathLst>
            </a:custGeom>
            <a:gradFill rotWithShape="0">
              <a:gsLst>
                <a:gs pos="0">
                  <a:schemeClr val="bg2"/>
                </a:gs>
                <a:gs pos="100000">
                  <a:schemeClr val="bg1"/>
                </a:gs>
              </a:gsLst>
              <a:lin ang="0" scaled="1"/>
            </a:gradFill>
            <a:ln w="9525">
              <a:no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Tahoma" panose="020B0604030504040204" pitchFamily="34" charset="0"/>
                <a:ea typeface="宋体" pitchFamily="2" charset="-122"/>
                <a:cs typeface="+mn-cs"/>
              </a:endParaRPr>
            </a:p>
          </p:txBody>
        </p:sp>
      </p:grpSp>
      <p:sp>
        <p:nvSpPr>
          <p:cNvPr id="1029" name="标题 1028"/>
          <p:cNvSpPr>
            <a:spLocks noGrp="1"/>
          </p:cNvSpPr>
          <p:nvPr>
            <p:ph type="title"/>
          </p:nvPr>
        </p:nvSpPr>
        <p:spPr>
          <a:xfrm>
            <a:off x="457200" y="274638"/>
            <a:ext cx="8229600" cy="1143000"/>
          </a:xfrm>
          <a:prstGeom prst="rect">
            <a:avLst/>
          </a:prstGeom>
          <a:noFill/>
          <a:ln w="9525">
            <a:noFill/>
          </a:ln>
        </p:spPr>
        <p:txBody>
          <a:bodyPr anchor="ctr"/>
          <a:lstStyle/>
          <a:p>
            <a:pPr lvl="0" fontAlgn="base"/>
            <a:r>
              <a:rPr lang="zh-CN" altLang="en-US" strike="noStrike" noProof="1"/>
              <a:t>单击此处编辑母版标题样式</a:t>
            </a:r>
            <a:endParaRPr lang="zh-CN" altLang="en-US" strike="noStrike" noProof="1"/>
          </a:p>
        </p:txBody>
      </p:sp>
      <p:sp>
        <p:nvSpPr>
          <p:cNvPr id="1030" name="文本占位符 1029"/>
          <p:cNvSpPr>
            <a:spLocks noGrp="1"/>
          </p:cNvSpPr>
          <p:nvPr>
            <p:ph type="body" idx="1"/>
          </p:nvPr>
        </p:nvSpPr>
        <p:spPr>
          <a:xfrm>
            <a:off x="457200" y="1600200"/>
            <a:ext cx="8229600" cy="4495800"/>
          </a:xfrm>
          <a:prstGeom prst="rect">
            <a:avLst/>
          </a:prstGeom>
          <a:noFill/>
          <a:ln w="9525">
            <a:noFill/>
          </a:ln>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031" name="日期占位符 1030"/>
          <p:cNvSpPr>
            <a:spLocks noGrp="1"/>
          </p:cNvSpPr>
          <p:nvPr>
            <p:ph type="dt" sz="half" idx="2"/>
          </p:nvPr>
        </p:nvSpPr>
        <p:spPr>
          <a:xfrm>
            <a:off x="457200" y="6248400"/>
            <a:ext cx="2133600" cy="457200"/>
          </a:xfrm>
          <a:prstGeom prst="rect">
            <a:avLst/>
          </a:prstGeom>
          <a:noFill/>
          <a:ln w="9525">
            <a:noFill/>
          </a:ln>
        </p:spPr>
        <p:txBody>
          <a:bodyPr anchor="b"/>
          <a:lstStyle>
            <a:lvl1pPr eaLnBrk="1" hangingPunct="1">
              <a:buFont typeface="Arial" panose="020B0604020202020204" pitchFamily="34" charset="0"/>
              <a:buNone/>
              <a:defRPr sz="1200" noProof="1">
                <a:effectLst>
                  <a:outerShdw blurRad="38100" dist="38100" dir="2700000">
                    <a:srgbClr val="000000"/>
                  </a:outerShdw>
                </a:effectLst>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Arial" panose="020B0604020202020204" pitchFamily="34" charset="0"/>
              <a:ea typeface="宋体" pitchFamily="2" charset="-122"/>
              <a:cs typeface="+mn-cs"/>
            </a:endParaRPr>
          </a:p>
        </p:txBody>
      </p:sp>
      <p:sp>
        <p:nvSpPr>
          <p:cNvPr id="1032" name="页脚占位符 1031"/>
          <p:cNvSpPr>
            <a:spLocks noGrp="1"/>
          </p:cNvSpPr>
          <p:nvPr>
            <p:ph type="ftr" sz="quarter" idx="3"/>
          </p:nvPr>
        </p:nvSpPr>
        <p:spPr>
          <a:xfrm>
            <a:off x="3124200" y="6248400"/>
            <a:ext cx="2895600" cy="457200"/>
          </a:xfrm>
          <a:prstGeom prst="rect">
            <a:avLst/>
          </a:prstGeom>
          <a:noFill/>
          <a:ln w="9525">
            <a:noFill/>
          </a:ln>
        </p:spPr>
        <p:txBody>
          <a:bodyPr anchor="b"/>
          <a:lstStyle>
            <a:lvl1pPr algn="ctr" eaLnBrk="1" hangingPunct="1">
              <a:buFont typeface="Arial" panose="020B0604020202020204" pitchFamily="34" charset="0"/>
              <a:buNone/>
              <a:defRPr sz="1200" noProof="1">
                <a:effectLst>
                  <a:outerShdw blurRad="38100" dist="38100" dir="2700000">
                    <a:srgbClr val="000000"/>
                  </a:outerShdw>
                </a:effectLst>
                <a:latin typeface="Tahom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outerShdw blurRad="38100" dist="38100" dir="2700000">
                  <a:srgbClr val="000000"/>
                </a:outerShdw>
              </a:effectLst>
              <a:uLnTx/>
              <a:uFillTx/>
              <a:latin typeface="Tahoma" panose="020B0604030504040204" pitchFamily="34" charset="0"/>
              <a:ea typeface="宋体" pitchFamily="2" charset="-122"/>
              <a:cs typeface="+mn-cs"/>
            </a:endParaRPr>
          </a:p>
        </p:txBody>
      </p:sp>
      <p:sp>
        <p:nvSpPr>
          <p:cNvPr id="1033" name="灯片编号占位符 1032"/>
          <p:cNvSpPr>
            <a:spLocks noGrp="1"/>
          </p:cNvSpPr>
          <p:nvPr>
            <p:ph type="sldNum" sz="quarter" idx="4"/>
          </p:nvPr>
        </p:nvSpPr>
        <p:spPr>
          <a:xfrm>
            <a:off x="6553200" y="6248400"/>
            <a:ext cx="2133600" cy="457200"/>
          </a:xfrm>
          <a:prstGeom prst="rect">
            <a:avLst/>
          </a:prstGeom>
          <a:noFill/>
          <a:ln w="9525">
            <a:noFill/>
          </a:ln>
        </p:spPr>
        <p:txBody>
          <a:bodyPr vert="horz" wrap="square" lIns="91440" tIns="45720" rIns="91440" bIns="45720" numCol="1" anchor="b" anchorCtr="0" compatLnSpc="1"/>
          <a:lstStyle>
            <a:lvl1pPr algn="r">
              <a:buFont typeface="Arial" panose="020B0604020202020204" pitchFamily="34" charset="0"/>
              <a:defRPr sz="1200"/>
            </a:lvl1pPr>
          </a:lstStyle>
          <a:p>
            <a:pPr lvl="0" eaLnBrk="1" fontAlgn="base" hangingPunct="1">
              <a:buNone/>
            </a:pPr>
            <a:fld id="{9A0DB2DC-4C9A-4742-B13C-FB6460FD3503}" type="slidenum">
              <a:rPr lang="zh-CN" altLang="en-US" strike="noStrike" noProof="1" dirty="0">
                <a:effectLst>
                  <a:outerShdw blurRad="38100" dist="38100" dir="2700000">
                    <a:srgbClr val="000000"/>
                  </a:outerShdw>
                </a:effectLst>
                <a:latin typeface="Tahoma" panose="020B0604030504040204" pitchFamily="34" charset="0"/>
                <a:ea typeface="宋体" pitchFamily="2" charset="-122"/>
                <a:cs typeface="+mn-cs"/>
              </a:rPr>
            </a:fld>
            <a:endParaRPr lang="zh-CN" altLang="en-US" strike="noStrike" noProof="1" dirty="0">
              <a:effectLst>
                <a:outerShdw blurRad="38100" dist="38100" dir="2700000">
                  <a:srgbClr val="000000"/>
                </a:outerShdw>
              </a:effectLst>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ctr" rtl="0" eaLnBrk="0" fontAlgn="base" hangingPunct="0">
        <a:spcBef>
          <a:spcPct val="0"/>
        </a:spcBef>
        <a:spcAft>
          <a:spcPct val="0"/>
        </a:spcAft>
        <a:defRPr sz="4400" kern="1200">
          <a:solidFill>
            <a:schemeClr val="tx2"/>
          </a:solidFill>
          <a:effectLst>
            <a:outerShdw blurRad="38100" dist="38100" dir="2700000">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latin typeface="Tahoma" panose="020B0604030504040204" pitchFamily="34" charset="0"/>
          <a:ea typeface="宋体" pitchFamily="2" charset="-122"/>
        </a:defRPr>
      </a:lvl2pPr>
      <a:lvl3pPr algn="ctr" rtl="0" eaLnBrk="0" fontAlgn="base" hangingPunct="0">
        <a:spcBef>
          <a:spcPct val="0"/>
        </a:spcBef>
        <a:spcAft>
          <a:spcPct val="0"/>
        </a:spcAft>
        <a:defRPr sz="4400">
          <a:solidFill>
            <a:schemeClr val="tx2"/>
          </a:solidFill>
          <a:latin typeface="Tahoma" panose="020B0604030504040204" pitchFamily="34" charset="0"/>
          <a:ea typeface="宋体" pitchFamily="2" charset="-122"/>
        </a:defRPr>
      </a:lvl3pPr>
      <a:lvl4pPr algn="ctr" rtl="0" eaLnBrk="0" fontAlgn="base" hangingPunct="0">
        <a:spcBef>
          <a:spcPct val="0"/>
        </a:spcBef>
        <a:spcAft>
          <a:spcPct val="0"/>
        </a:spcAft>
        <a:defRPr sz="4400">
          <a:solidFill>
            <a:schemeClr val="tx2"/>
          </a:solidFill>
          <a:latin typeface="Tahoma" panose="020B0604030504040204" pitchFamily="34" charset="0"/>
          <a:ea typeface="宋体" pitchFamily="2" charset="-122"/>
        </a:defRPr>
      </a:lvl4pPr>
      <a:lvl5pPr algn="ctr" rtl="0" eaLnBrk="0" fontAlgn="base" hangingPunct="0">
        <a:spcBef>
          <a:spcPct val="0"/>
        </a:spcBef>
        <a:spcAft>
          <a:spcPct val="0"/>
        </a:spcAft>
        <a:defRPr sz="4400">
          <a:solidFill>
            <a:schemeClr val="tx2"/>
          </a:solidFill>
          <a:latin typeface="Tahoma" panose="020B0604030504040204" pitchFamily="34" charset="0"/>
          <a:ea typeface="宋体" pitchFamily="2" charset="-122"/>
        </a:defRPr>
      </a:lvl5pPr>
      <a:lvl6pPr marL="457200" algn="ctr" rtl="0" fontAlgn="base">
        <a:spcBef>
          <a:spcPct val="0"/>
        </a:spcBef>
        <a:spcAft>
          <a:spcPct val="0"/>
        </a:spcAft>
        <a:defRPr sz="4400">
          <a:solidFill>
            <a:schemeClr val="tx2"/>
          </a:solidFill>
          <a:latin typeface="Tahoma" panose="020B0604030504040204" pitchFamily="34" charset="0"/>
          <a:ea typeface="宋体" pitchFamily="2" charset="-122"/>
        </a:defRPr>
      </a:lvl6pPr>
      <a:lvl7pPr marL="914400" algn="ctr" rtl="0" fontAlgn="base">
        <a:spcBef>
          <a:spcPct val="0"/>
        </a:spcBef>
        <a:spcAft>
          <a:spcPct val="0"/>
        </a:spcAft>
        <a:defRPr sz="4400">
          <a:solidFill>
            <a:schemeClr val="tx2"/>
          </a:solidFill>
          <a:latin typeface="Tahoma" panose="020B0604030504040204" pitchFamily="34" charset="0"/>
          <a:ea typeface="宋体" pitchFamily="2" charset="-122"/>
        </a:defRPr>
      </a:lvl7pPr>
      <a:lvl8pPr marL="1371600" algn="ctr" rtl="0" fontAlgn="base">
        <a:spcBef>
          <a:spcPct val="0"/>
        </a:spcBef>
        <a:spcAft>
          <a:spcPct val="0"/>
        </a:spcAft>
        <a:defRPr sz="4400">
          <a:solidFill>
            <a:schemeClr val="tx2"/>
          </a:solidFill>
          <a:latin typeface="Tahoma" panose="020B0604030504040204" pitchFamily="34" charset="0"/>
          <a:ea typeface="宋体" pitchFamily="2" charset="-122"/>
        </a:defRPr>
      </a:lvl8pPr>
      <a:lvl9pPr marL="1828800" algn="ctr" rtl="0" fontAlgn="base">
        <a:spcBef>
          <a:spcPct val="0"/>
        </a:spcBef>
        <a:spcAft>
          <a:spcPct val="0"/>
        </a:spcAft>
        <a:defRPr sz="4400">
          <a:solidFill>
            <a:schemeClr val="tx2"/>
          </a:solidFill>
          <a:latin typeface="Tahoma" panose="020B0604030504040204" pitchFamily="34"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80000"/>
        <a:buFont typeface="Wingdings" panose="05000000000000000000" pitchFamily="2" charset="2"/>
        <a:buChar char="n"/>
        <a:defRPr sz="3200" kern="1200">
          <a:solidFill>
            <a:schemeClr val="tx1"/>
          </a:solidFill>
          <a:effectLst>
            <a:outerShdw blurRad="38100" dist="38100" dir="2700000">
              <a:srgbClr val="000000"/>
            </a:outerShdw>
          </a:effectLst>
          <a:latin typeface="+mn-lt"/>
          <a:ea typeface="+mn-ea"/>
          <a:cs typeface="+mn-cs"/>
        </a:defRPr>
      </a:lvl1pPr>
      <a:lvl2pPr marL="742950" lvl="1" indent="-285750" algn="l" rtl="0" eaLnBrk="0" fontAlgn="base" hangingPunct="0">
        <a:spcBef>
          <a:spcPct val="20000"/>
        </a:spcBef>
        <a:spcAft>
          <a:spcPct val="0"/>
        </a:spcAft>
        <a:buClr>
          <a:schemeClr val="tx1"/>
        </a:buClr>
        <a:buFont typeface="Wingdings" panose="05000000000000000000" pitchFamily="2" charset="2"/>
        <a:buChar char="–"/>
        <a:defRPr sz="2800" kern="1200">
          <a:solidFill>
            <a:schemeClr val="tx1"/>
          </a:solidFill>
          <a:effectLst>
            <a:outerShdw blurRad="38100" dist="38100" dir="2700000">
              <a:srgbClr val="000000"/>
            </a:outerShdw>
          </a:effectLst>
          <a:latin typeface="+mn-lt"/>
          <a:ea typeface="+mn-ea"/>
          <a:cs typeface="+mn-cs"/>
        </a:defRPr>
      </a:lvl2pPr>
      <a:lvl3pPr marL="1143000" lvl="2" indent="-228600" algn="l" rtl="0" eaLnBrk="0" fontAlgn="base" hangingPunct="0">
        <a:spcBef>
          <a:spcPct val="20000"/>
        </a:spcBef>
        <a:spcAft>
          <a:spcPct val="0"/>
        </a:spcAft>
        <a:buClr>
          <a:schemeClr val="hlink"/>
        </a:buClr>
        <a:buFont typeface="Wingdings" panose="05000000000000000000" pitchFamily="2" charset="2"/>
        <a:buChar char="§"/>
        <a:defRPr sz="2400" kern="1200">
          <a:solidFill>
            <a:schemeClr val="tx1"/>
          </a:solidFill>
          <a:effectLst>
            <a:outerShdw blurRad="38100" dist="38100" dir="2700000">
              <a:srgbClr val="000000"/>
            </a:outerShdw>
          </a:effectLst>
          <a:latin typeface="+mn-lt"/>
          <a:ea typeface="+mn-ea"/>
          <a:cs typeface="+mn-cs"/>
        </a:defRPr>
      </a:lvl3pPr>
      <a:lvl4pPr marL="1600200" lvl="3" indent="-228600" algn="l" rtl="0" eaLnBrk="0" fontAlgn="base" hangingPunct="0">
        <a:spcBef>
          <a:spcPct val="20000"/>
        </a:spcBef>
        <a:spcAft>
          <a:spcPct val="0"/>
        </a:spcAft>
        <a:buFont typeface="Wingdings" panose="05000000000000000000" pitchFamily="2" charset="2"/>
        <a:buChar char="–"/>
        <a:defRPr sz="2000" kern="1200">
          <a:solidFill>
            <a:schemeClr val="tx1"/>
          </a:solidFill>
          <a:effectLst>
            <a:outerShdw blurRad="38100" dist="38100" dir="2700000">
              <a:srgbClr val="000000"/>
            </a:outerShdw>
          </a:effectLst>
          <a:latin typeface="+mn-lt"/>
          <a:ea typeface="+mn-ea"/>
          <a:cs typeface="+mn-cs"/>
        </a:defRPr>
      </a:lvl4pPr>
      <a:lvl5pPr marL="2057400" lvl="4" indent="-228600" algn="l" rtl="0" eaLnBrk="0" fontAlgn="base" hangingPunct="0">
        <a:spcBef>
          <a:spcPct val="20000"/>
        </a:spcBef>
        <a:spcAft>
          <a:spcPct val="0"/>
        </a:spcAft>
        <a:buClr>
          <a:schemeClr val="hlink"/>
        </a:buClr>
        <a:buFont typeface="Wingdings" panose="05000000000000000000" pitchFamily="2" charset="2"/>
        <a:buChar char="§"/>
        <a:defRPr sz="2000" kern="1200">
          <a:solidFill>
            <a:schemeClr val="tx1"/>
          </a:solidFill>
          <a:effectLst>
            <a:outerShdw blurRad="38100" dist="38100" dir="2700000">
              <a:srgbClr val="000000"/>
            </a:outerShdw>
          </a:effectLst>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2000" b="0" i="0" u="none" kern="1200" baseline="0">
          <a:solidFill>
            <a:schemeClr val="tx1"/>
          </a:solidFill>
          <a:effectLst>
            <a:outerShdw blurRad="38100" dist="38100" dir="2700000">
              <a:srgbClr val="000000"/>
            </a:outerShdw>
          </a:effectLst>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2000" b="0" i="0" u="none" kern="1200" baseline="0">
          <a:solidFill>
            <a:schemeClr val="tx1"/>
          </a:solidFill>
          <a:effectLst>
            <a:outerShdw blurRad="38100" dist="38100" dir="2700000">
              <a:srgbClr val="000000"/>
            </a:outerShdw>
          </a:effectLst>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2000" b="0" i="0" u="none" kern="1200" baseline="0">
          <a:solidFill>
            <a:schemeClr val="tx1"/>
          </a:solidFill>
          <a:effectLst>
            <a:outerShdw blurRad="38100" dist="38100" dir="2700000">
              <a:srgbClr val="000000"/>
            </a:outerShdw>
          </a:effectLst>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hlink"/>
        </a:buClr>
        <a:buSzTx/>
        <a:buFont typeface="Wingdings" panose="05000000000000000000" pitchFamily="2" charset="2"/>
        <a:buChar char="§"/>
        <a:defRPr sz="2000" b="0" i="0" u="none" kern="1200" baseline="0">
          <a:solidFill>
            <a:schemeClr val="tx1"/>
          </a:solidFill>
          <a:effectLst>
            <a:outerShdw blurRad="38100" dist="38100" dir="2700000">
              <a:srgbClr val="000000"/>
            </a:outerShdw>
          </a:effectLst>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Tahoma" panose="020B0604030504040204" pitchFamily="34" charset="0"/>
          <a:ea typeface="宋体"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4"/>
          </p:nvPr>
        </p:nvSpPr>
        <p:spPr/>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4098" name="标题 4097"/>
          <p:cNvSpPr>
            <a:spLocks noGrp="1"/>
          </p:cNvSpPr>
          <p:nvPr>
            <p:ph type="ctrTitle" sz="quarter"/>
          </p:nvPr>
        </p:nvSpPr>
        <p:spPr/>
        <p:txBody>
          <a:bodyPr anchor="b" anchorCtr="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6600" b="1" i="0" u="none" strike="noStrike" kern="1200" cap="none" spc="0" normalizeH="0" baseline="0" noProof="1">
                <a:ln>
                  <a:noFill/>
                </a:ln>
                <a:solidFill>
                  <a:srgbClr val="000000"/>
                </a:solidFill>
                <a:effectLst>
                  <a:outerShdw blurRad="38100" dist="38100" dir="2700000">
                    <a:srgbClr val="000000"/>
                  </a:outerShdw>
                </a:effectLst>
                <a:uLnTx/>
                <a:uFillTx/>
                <a:latin typeface="华文中宋" pitchFamily="2" charset="-122"/>
                <a:ea typeface="华文中宋" pitchFamily="2" charset="-122"/>
                <a:cs typeface="+mj-cs"/>
              </a:rPr>
              <a:t>合  同  法</a:t>
            </a:r>
            <a:endParaRPr kumimoji="0" lang="zh-CN" altLang="en-US" sz="6600" b="1" i="0" u="none" strike="noStrike" kern="1200" cap="none" spc="0" normalizeH="0" baseline="0" noProof="1">
              <a:ln>
                <a:noFill/>
              </a:ln>
              <a:solidFill>
                <a:srgbClr val="000000"/>
              </a:solidFill>
              <a:effectLst>
                <a:outerShdw blurRad="38100" dist="38100" dir="2700000">
                  <a:srgbClr val="000000"/>
                </a:outerShdw>
              </a:effectLst>
              <a:uLnTx/>
              <a:uFillTx/>
              <a:latin typeface="华文中宋" pitchFamily="2" charset="-122"/>
              <a:ea typeface="华文中宋" pitchFamily="2" charset="-122"/>
              <a:cs typeface="+mj-cs"/>
            </a:endParaRPr>
          </a:p>
        </p:txBody>
      </p:sp>
      <p:sp>
        <p:nvSpPr>
          <p:cNvPr id="3" name="文本框 2"/>
          <p:cNvSpPr txBox="1"/>
          <p:nvPr/>
        </p:nvSpPr>
        <p:spPr>
          <a:xfrm>
            <a:off x="4572000" y="4365625"/>
            <a:ext cx="4382135" cy="953135"/>
          </a:xfrm>
          <a:prstGeom prst="rect">
            <a:avLst/>
          </a:prstGeom>
          <a:noFill/>
        </p:spPr>
        <p:txBody>
          <a:bodyPr wrap="square" rtlCol="0">
            <a:spAutoFit/>
          </a:bodyPr>
          <a:p>
            <a:r>
              <a:rPr lang="en-US" altLang="zh-CN"/>
              <a:t> </a:t>
            </a:r>
            <a:r>
              <a:rPr lang="en-US" altLang="zh-CN" sz="2800" b="1">
                <a:solidFill>
                  <a:schemeClr val="bg1">
                    <a:lumMod val="50000"/>
                  </a:schemeClr>
                </a:solidFill>
              </a:rPr>
              <a:t>           </a:t>
            </a:r>
            <a:r>
              <a:rPr lang="zh-CN" altLang="en-US" sz="2800" b="1">
                <a:solidFill>
                  <a:schemeClr val="bg1">
                    <a:lumMod val="50000"/>
                  </a:schemeClr>
                </a:solidFill>
              </a:rPr>
              <a:t>申华颖</a:t>
            </a:r>
            <a:endParaRPr lang="zh-CN" altLang="en-US" sz="2800" b="1">
              <a:solidFill>
                <a:schemeClr val="bg1">
                  <a:lumMod val="50000"/>
                </a:schemeClr>
              </a:solidFill>
            </a:endParaRPr>
          </a:p>
          <a:p>
            <a:r>
              <a:rPr lang="en-US" altLang="zh-CN" sz="2800" b="1">
                <a:solidFill>
                  <a:schemeClr val="bg1">
                    <a:lumMod val="50000"/>
                  </a:schemeClr>
                </a:solidFill>
              </a:rPr>
              <a:t>lawyershenshen@163.com</a:t>
            </a:r>
            <a:endParaRPr lang="en-US" altLang="zh-CN" sz="2800" b="1">
              <a:solidFill>
                <a:schemeClr val="bg1">
                  <a:lumMod val="50000"/>
                </a:schemeClr>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9218" name="文本占位符 9217"/>
          <p:cNvSpPr>
            <a:spLocks noGrp="1"/>
          </p:cNvSpPr>
          <p:nvPr>
            <p:ph idx="1"/>
          </p:nvPr>
        </p:nvSpPr>
        <p:spPr>
          <a:xfrm>
            <a:off x="323850" y="405130"/>
            <a:ext cx="8578215" cy="6120130"/>
          </a:xfrm>
        </p:spPr>
        <p:txBody>
          <a:bodyPr/>
          <a:lstStyle/>
          <a:p>
            <a:pPr marL="342900" marR="0" lvl="0" indent="-342900" algn="l" defTabSz="914400" rtl="0" eaLnBrk="1" latinLnBrk="0" hangingPunct="1">
              <a:lnSpc>
                <a:spcPct val="15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3、有名合同和无名合同</a:t>
            </a:r>
            <a:endParaRPr kumimoji="0" lang="en-US" altLang="zh-CN" sz="2000" b="1" i="0" u="none" strike="noStrike" kern="1200" cap="none" spc="0" normalizeH="0" baseline="0" noProof="1">
              <a:ln>
                <a:noFill/>
              </a:ln>
              <a:solidFill>
                <a:schemeClr val="tx1"/>
              </a:solidFill>
              <a:effectLst/>
              <a:uLnTx/>
              <a:uFillTx/>
              <a:latin typeface="楷体_GB2312" pitchFamily="1" charset="-122"/>
              <a:ea typeface="楷体_GB2312" pitchFamily="1" charset="-122"/>
              <a:cs typeface="+mn-cs"/>
            </a:endParaRPr>
          </a:p>
          <a:p>
            <a:pPr marL="342900" marR="0" lvl="0" indent="-342900" algn="l" defTabSz="914400" rtl="0" eaLnBrk="1" latinLnBrk="0" hangingPunct="1">
              <a:lnSpc>
                <a:spcPct val="150000"/>
              </a:lnSpc>
              <a:spcBef>
                <a:spcPct val="20000"/>
              </a:spcBef>
              <a:spcAft>
                <a:spcPct val="0"/>
              </a:spcAft>
              <a:buClr>
                <a:schemeClr val="hlink"/>
              </a:buClr>
              <a:buSzPct val="80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uLnTx/>
                <a:uFillTx/>
                <a:latin typeface="楷体_GB2312" pitchFamily="1" charset="-122"/>
                <a:ea typeface="楷体_GB2312" pitchFamily="1" charset="-122"/>
                <a:cs typeface="+mn-cs"/>
              </a:rPr>
              <a:t>      </a:t>
            </a:r>
            <a:r>
              <a:rPr kumimoji="0" lang="en-US" altLang="zh-CN" sz="20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 </a:t>
            </a:r>
            <a:r>
              <a:rPr kumimoji="0" lang="zh-CN" altLang="en-US" sz="2400" b="1" i="0" u="none" strike="noStrike" kern="1200" cap="none" spc="0" normalizeH="0" baseline="0" noProof="1">
                <a:ln>
                  <a:noFill/>
                </a:ln>
                <a:solidFill>
                  <a:srgbClr val="00B0F0"/>
                </a:solidFill>
                <a:effectLst/>
                <a:uLnTx/>
                <a:uFillTx/>
                <a:latin typeface="楷体_GB2312" charset="0"/>
                <a:ea typeface="楷体_GB2312" charset="0"/>
                <a:cs typeface="楷体_GB2312" charset="0"/>
              </a:rPr>
              <a:t>有名合同</a:t>
            </a:r>
            <a:r>
              <a:rPr kumimoji="0" lang="zh-CN" altLang="en-US" sz="24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是指法律上已经确定了一定名称及规则的合同。</a:t>
            </a:r>
            <a:endParaRPr kumimoji="0" lang="zh-CN" altLang="en-US" sz="2400" b="1" i="0" u="none" strike="noStrike" kern="1200" cap="none" spc="0" normalizeH="0" baseline="0" noProof="1">
              <a:ln>
                <a:noFill/>
              </a:ln>
              <a:solidFill>
                <a:schemeClr val="tx1"/>
              </a:solidFill>
              <a:effectLst/>
              <a:uLnTx/>
              <a:uFillTx/>
              <a:latin typeface="楷体_GB2312" charset="0"/>
              <a:ea typeface="楷体_GB2312" charset="0"/>
              <a:cs typeface="楷体_GB2312" charset="0"/>
            </a:endParaRPr>
          </a:p>
          <a:p>
            <a:pPr marL="342900" marR="0" lvl="0" indent="-342900" algn="l" defTabSz="914400" rtl="0" eaLnBrk="1" latinLnBrk="0" hangingPunct="1">
              <a:lnSpc>
                <a:spcPct val="150000"/>
              </a:lnSpc>
              <a:spcBef>
                <a:spcPct val="2000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     </a:t>
            </a:r>
            <a:r>
              <a:rPr kumimoji="0" lang="zh-CN" altLang="en-US" sz="20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典型：买卖合同 </a:t>
            </a:r>
            <a:r>
              <a:rPr kumimoji="0" lang="en-US" altLang="zh-CN" sz="20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 </a:t>
            </a:r>
            <a:r>
              <a:rPr kumimoji="0" lang="zh-CN" altLang="en-US" sz="20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租赁合同 </a:t>
            </a:r>
            <a:r>
              <a:rPr kumimoji="0" lang="en-US" altLang="zh-CN" sz="20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 </a:t>
            </a:r>
            <a:r>
              <a:rPr kumimoji="0" lang="zh-CN" altLang="en-US" sz="20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赠与合同 </a:t>
            </a:r>
            <a:r>
              <a:rPr kumimoji="0" lang="en-US" altLang="zh-CN" sz="20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 </a:t>
            </a:r>
            <a:r>
              <a:rPr kumimoji="0" lang="zh-CN" altLang="en-US" sz="20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借款合同 </a:t>
            </a:r>
            <a:endParaRPr kumimoji="0" lang="zh-CN" altLang="en-US" sz="2000" b="1" i="0" u="none" strike="noStrike" kern="1200" cap="none" spc="0" normalizeH="0" baseline="0" noProof="1">
              <a:ln>
                <a:noFill/>
              </a:ln>
              <a:solidFill>
                <a:schemeClr val="tx1"/>
              </a:solidFill>
              <a:effectLst/>
              <a:uLnTx/>
              <a:uFillTx/>
              <a:latin typeface="楷体_GB2312" charset="0"/>
              <a:ea typeface="楷体_GB2312" charset="0"/>
              <a:cs typeface="楷体_GB2312" charset="0"/>
            </a:endParaRPr>
          </a:p>
          <a:p>
            <a:pPr marL="342900" marR="0" lvl="0" indent="-342900" algn="l" defTabSz="914400" rtl="0" eaLnBrk="1" latinLnBrk="0" hangingPunct="1">
              <a:lnSpc>
                <a:spcPct val="150000"/>
              </a:lnSpc>
              <a:spcBef>
                <a:spcPct val="20000"/>
              </a:spcBef>
              <a:spcAft>
                <a:spcPct val="0"/>
              </a:spcAft>
              <a:buClr>
                <a:schemeClr val="hlink"/>
              </a:buClr>
              <a:buSzPct val="80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           </a:t>
            </a:r>
            <a:r>
              <a:rPr kumimoji="0" lang="en-US" altLang="zh-CN" sz="20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      </a:t>
            </a:r>
            <a:r>
              <a:rPr kumimoji="0" lang="zh-CN" altLang="en-US" sz="20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技术合同 </a:t>
            </a:r>
            <a:r>
              <a:rPr kumimoji="0" lang="en-US" altLang="zh-CN" sz="20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 </a:t>
            </a:r>
            <a:r>
              <a:rPr kumimoji="0" lang="zh-CN" altLang="en-US" sz="20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物业服务合同  </a:t>
            </a:r>
            <a:r>
              <a:rPr kumimoji="0" lang="en-US" altLang="zh-CN" sz="20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 </a:t>
            </a:r>
            <a:r>
              <a:rPr kumimoji="0" lang="zh-CN" altLang="en-US" sz="2000" b="1" i="0" u="none" strike="noStrike" kern="1200" cap="none" spc="0" normalizeH="0" baseline="0" noProof="1">
                <a:ln>
                  <a:noFill/>
                </a:ln>
                <a:solidFill>
                  <a:schemeClr val="tx1"/>
                </a:solidFill>
                <a:effectLst/>
                <a:uLnTx/>
                <a:uFillTx/>
                <a:latin typeface="楷体_GB2312" charset="0"/>
                <a:ea typeface="楷体_GB2312" charset="0"/>
                <a:cs typeface="楷体_GB2312" charset="0"/>
              </a:rPr>
              <a:t>中介合同等   </a:t>
            </a:r>
            <a:endParaRPr kumimoji="0" lang="en-US" altLang="zh-CN" sz="2000" b="1" i="0" u="none" strike="noStrike" kern="1500" cap="none" spc="0" normalizeH="0" baseline="0" noProof="1">
              <a:ln>
                <a:noFill/>
              </a:ln>
              <a:solidFill>
                <a:srgbClr val="00B0F0"/>
              </a:solidFill>
              <a:effectLst/>
              <a:uLnTx/>
              <a:uFillTx/>
              <a:latin typeface="楷体_GB2312" charset="0"/>
              <a:ea typeface="楷体_GB2312" charset="0"/>
              <a:cs typeface="楷体_GB2312" charset="0"/>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2400" b="1" i="0" u="none" strike="noStrike" kern="1500" cap="none" spc="0" normalizeH="0" baseline="0" noProof="1">
                <a:ln>
                  <a:noFill/>
                </a:ln>
                <a:solidFill>
                  <a:srgbClr val="00B0F0"/>
                </a:solidFill>
                <a:effectLst/>
                <a:uLnTx/>
                <a:uFillTx/>
                <a:latin typeface="楷体_GB2312" charset="0"/>
                <a:ea typeface="楷体_GB2312" charset="0"/>
                <a:cs typeface="楷体_GB2312" charset="0"/>
              </a:rPr>
              <a:t>      </a:t>
            </a:r>
            <a:r>
              <a:rPr kumimoji="0" lang="zh-CN" altLang="en-US" sz="2400" b="1" i="0" u="none" strike="noStrike" kern="1500" cap="none" spc="0" normalizeH="0" baseline="0" noProof="1">
                <a:ln>
                  <a:noFill/>
                </a:ln>
                <a:solidFill>
                  <a:srgbClr val="00B0F0"/>
                </a:solidFill>
                <a:effectLst/>
                <a:uLnTx/>
                <a:uFillTx/>
                <a:latin typeface="楷体_GB2312" charset="0"/>
                <a:ea typeface="楷体_GB2312" charset="0"/>
                <a:cs typeface="楷体_GB2312" charset="0"/>
              </a:rPr>
              <a:t>无名合同</a:t>
            </a:r>
            <a:r>
              <a:rPr kumimoji="0" lang="zh-CN" altLang="en-US" sz="2400" b="1" i="0" u="none" strike="noStrike" kern="1500" cap="none" spc="0" normalizeH="0" baseline="0" noProof="1">
                <a:ln>
                  <a:noFill/>
                </a:ln>
                <a:solidFill>
                  <a:schemeClr val="tx1"/>
                </a:solidFill>
                <a:effectLst/>
                <a:uLnTx/>
                <a:uFillTx/>
                <a:latin typeface="楷体_GB2312" charset="0"/>
                <a:ea typeface="楷体_GB2312" charset="0"/>
                <a:cs typeface="楷体_GB2312" charset="0"/>
              </a:rPr>
              <a:t>，又称非典型合同，是指法律上尚未确定一定名称与规则的合同。如健身美容合同、信用卡合同、互联网服务合同等现代新型合同，都是法律规定的无名合同。</a:t>
            </a:r>
            <a:endParaRPr kumimoji="0" lang="zh-CN" altLang="en-US" sz="2400" b="1" i="0" u="none" strike="noStrike" kern="1500" cap="none" spc="0" normalizeH="0" baseline="0" noProof="1">
              <a:ln>
                <a:noFill/>
              </a:ln>
              <a:solidFill>
                <a:schemeClr val="tx1"/>
              </a:solidFill>
              <a:effectLst/>
              <a:uLnTx/>
              <a:uFillTx/>
              <a:latin typeface="楷体_GB2312" charset="0"/>
              <a:ea typeface="楷体_GB2312" charset="0"/>
              <a:cs typeface="楷体_GB2312" charset="0"/>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500" cap="none" spc="0" normalizeH="0" baseline="0" noProof="1">
                <a:ln>
                  <a:noFill/>
                </a:ln>
                <a:solidFill>
                  <a:schemeClr val="tx1"/>
                </a:solidFill>
                <a:effectLst/>
                <a:uLnTx/>
                <a:uFillTx/>
                <a:latin typeface="楷体_GB2312" charset="0"/>
                <a:ea typeface="楷体_GB2312" charset="0"/>
                <a:cs typeface="楷体_GB2312" charset="0"/>
              </a:rPr>
              <a:t>     </a:t>
            </a:r>
            <a:r>
              <a:rPr kumimoji="0" lang="en-US" altLang="zh-CN" sz="2400" b="1" i="0" u="none" strike="noStrike" kern="1500" cap="none" spc="0" normalizeH="0" baseline="0" noProof="1">
                <a:ln>
                  <a:noFill/>
                </a:ln>
                <a:solidFill>
                  <a:schemeClr val="tx1"/>
                </a:solidFill>
                <a:effectLst/>
                <a:uLnTx/>
                <a:uFillTx/>
                <a:latin typeface="楷体_GB2312" charset="0"/>
                <a:ea typeface="楷体_GB2312" charset="0"/>
                <a:cs typeface="楷体_GB2312" charset="0"/>
              </a:rPr>
              <a:t>  </a:t>
            </a:r>
            <a:r>
              <a:rPr kumimoji="0" lang="zh-CN" altLang="en-US" sz="2400" b="1" i="0" u="none" strike="noStrike" kern="1500" cap="none" spc="0" normalizeH="0" baseline="0" noProof="1">
                <a:ln>
                  <a:noFill/>
                </a:ln>
                <a:solidFill>
                  <a:schemeClr val="tx1"/>
                </a:solidFill>
                <a:effectLst/>
                <a:uLnTx/>
                <a:uFillTx/>
                <a:latin typeface="楷体_GB2312" charset="0"/>
                <a:ea typeface="楷体_GB2312" charset="0"/>
                <a:cs typeface="楷体_GB2312" charset="0"/>
              </a:rPr>
              <a:t>法律不禁止当事人订立无名合同，还鼓励当事人订立无名合同。</a:t>
            </a:r>
            <a:r>
              <a:rPr kumimoji="0" lang="zh-CN" altLang="en-US" sz="2400" b="1" i="0" u="none" strike="noStrike" kern="1500" cap="none" spc="0" normalizeH="0" baseline="0" noProof="1">
                <a:ln>
                  <a:noFill/>
                </a:ln>
                <a:solidFill>
                  <a:srgbClr val="FFC000"/>
                </a:solidFill>
                <a:effectLst/>
                <a:uLnTx/>
                <a:uFillTx/>
                <a:latin typeface="楷体_GB2312" charset="0"/>
                <a:ea typeface="楷体_GB2312" charset="0"/>
                <a:cs typeface="楷体_GB2312" charset="0"/>
              </a:rPr>
              <a:t>《民法典》第</a:t>
            </a:r>
            <a:r>
              <a:rPr kumimoji="0" lang="en-US" altLang="zh-CN" sz="2400" b="1" i="0" u="none" strike="noStrike" kern="1500" cap="none" spc="0" normalizeH="0" baseline="0" noProof="1">
                <a:ln>
                  <a:noFill/>
                </a:ln>
                <a:solidFill>
                  <a:srgbClr val="FFC000"/>
                </a:solidFill>
                <a:effectLst/>
                <a:uLnTx/>
                <a:uFillTx/>
                <a:latin typeface="楷体_GB2312" charset="0"/>
                <a:ea typeface="楷体_GB2312" charset="0"/>
                <a:cs typeface="楷体_GB2312" charset="0"/>
              </a:rPr>
              <a:t>467</a:t>
            </a:r>
            <a:r>
              <a:rPr kumimoji="0" lang="zh-CN" altLang="en-US" sz="2400" b="1" i="0" u="none" strike="noStrike" kern="1500" cap="none" spc="0" normalizeH="0" baseline="0" noProof="1">
                <a:ln>
                  <a:noFill/>
                </a:ln>
                <a:solidFill>
                  <a:srgbClr val="FFC000"/>
                </a:solidFill>
                <a:effectLst/>
                <a:uLnTx/>
                <a:uFillTx/>
                <a:latin typeface="楷体_GB2312" charset="0"/>
                <a:ea typeface="楷体_GB2312" charset="0"/>
                <a:cs typeface="楷体_GB2312" charset="0"/>
              </a:rPr>
              <a:t>条规定：</a:t>
            </a:r>
            <a:r>
              <a:rPr kumimoji="0" lang="zh-CN" altLang="en-US" sz="2400" b="1" i="0" u="none" strike="noStrike" kern="1500" cap="none" spc="0" normalizeH="0" baseline="0" noProof="1">
                <a:ln>
                  <a:noFill/>
                </a:ln>
                <a:solidFill>
                  <a:schemeClr val="tx1"/>
                </a:solidFill>
                <a:effectLst/>
                <a:uLnTx/>
                <a:uFillTx/>
                <a:latin typeface="楷体_GB2312" charset="0"/>
                <a:ea typeface="楷体_GB2312" charset="0"/>
                <a:cs typeface="楷体_GB2312" charset="0"/>
              </a:rPr>
              <a:t>本法或者其他法律没有明文规定的合同，适用本法通则的规定，并可以参照适用本编或者其他法律最相类似的合同规定。</a:t>
            </a:r>
            <a:endParaRPr kumimoji="0" lang="zh-CN" altLang="en-US" sz="2400" b="1" i="0" u="none" strike="noStrike" kern="1500" cap="none" spc="0" normalizeH="0" baseline="0" noProof="1">
              <a:ln>
                <a:noFill/>
              </a:ln>
              <a:solidFill>
                <a:schemeClr val="tx1"/>
              </a:solidFill>
              <a:effectLst/>
              <a:uLnTx/>
              <a:uFillTx/>
              <a:latin typeface="楷体_GB2312" charset="0"/>
              <a:ea typeface="楷体_GB2312" charset="0"/>
              <a:cs typeface="楷体_GB2312"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marL="0" marR="0" indent="0" algn="l" defTabSz="914400" rtl="0" eaLnBrk="0" fontAlgn="base" latinLnBrk="0" hangingPunct="0">
              <a:lnSpc>
                <a:spcPct val="100000"/>
              </a:lnSpc>
              <a:spcBef>
                <a:spcPct val="0"/>
              </a:spcBef>
              <a:spcAft>
                <a:spcPct val="0"/>
              </a:spcAft>
              <a:buClrTx/>
              <a:buSzTx/>
              <a:buFontTx/>
              <a:buNone/>
            </a:pPr>
            <a:r>
              <a:rPr kumimoji="0" lang="zh-CN" altLang="en-US" sz="2800" b="1" i="0" u="none" strike="noStrike" kern="1200" cap="none" spc="0" normalizeH="0" baseline="0" noProof="1">
                <a:ln>
                  <a:noFill/>
                </a:ln>
                <a:solidFill>
                  <a:schemeClr val="tx2"/>
                </a:solidFill>
                <a:effectLst>
                  <a:outerShdw blurRad="38100" dist="38100" dir="2700000">
                    <a:srgbClr val="000000"/>
                  </a:outerShdw>
                </a:effectLst>
                <a:uLnTx/>
                <a:uFillTx/>
                <a:latin typeface="楷体_GB2312" pitchFamily="1" charset="-122"/>
                <a:ea typeface="楷体_GB2312" pitchFamily="1" charset="-122"/>
                <a:cs typeface="+mj-cs"/>
                <a:sym typeface="+mn-ea"/>
              </a:rPr>
              <a:t>4、主合同和从合同</a:t>
            </a:r>
            <a:br>
              <a:rPr kumimoji="0" lang="zh-CN" altLang="en-US"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br>
            <a:endParaRPr kumimoji="0" lang="zh-CN" altLang="en-US" sz="4400" b="0" i="0" u="none" strike="noStrike" kern="1200" cap="none" spc="0" normalizeH="0" baseline="0" noProof="1">
              <a:solidFill>
                <a:schemeClr val="tx2"/>
              </a:solidFill>
              <a:effectLst>
                <a:outerShdw blurRad="38100" dist="38100" dir="2700000">
                  <a:srgbClr val="000000"/>
                </a:outerShdw>
              </a:effectLst>
              <a:latin typeface="+mj-lt"/>
              <a:ea typeface="+mj-ea"/>
              <a:cs typeface="+mj-cs"/>
            </a:endParaRPr>
          </a:p>
        </p:txBody>
      </p:sp>
      <p:sp>
        <p:nvSpPr>
          <p:cNvPr id="3" name="内容占位符 2"/>
          <p:cNvSpPr>
            <a:spLocks noGrp="1"/>
          </p:cNvSpPr>
          <p:nvPr>
            <p:ph idx="1"/>
          </p:nvPr>
        </p:nvSpPr>
        <p:spPr>
          <a:xfrm>
            <a:off x="457200" y="885825"/>
            <a:ext cx="8229600" cy="5851525"/>
          </a:xfrm>
        </p:spPr>
        <p:txBody>
          <a:bodyPr/>
          <a:p>
            <a:pPr marL="0" marR="0" lvl="0" indent="0" algn="l" defTabSz="914400" rtl="0" eaLnBrk="1" latinLnBrk="0" hangingPunct="1">
              <a:lnSpc>
                <a:spcPts val="3200"/>
              </a:lnSpc>
              <a:spcBef>
                <a:spcPts val="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sym typeface="+mn-ea"/>
              </a:rPr>
              <a:t>   </a:t>
            </a:r>
            <a:r>
              <a:rPr kumimoji="0" lang="zh-CN" altLang="en-US" sz="2400" b="1" i="0" u="none" strike="noStrike" kern="1200" cap="none" spc="0" normalizeH="0" baseline="0" noProof="1">
                <a:ln>
                  <a:noFill/>
                </a:ln>
                <a:solidFill>
                  <a:srgbClr val="00B0F0"/>
                </a:solidFill>
                <a:effectLst/>
                <a:uLnTx/>
                <a:uFillTx/>
                <a:latin typeface="楷体_GB2312" charset="0"/>
                <a:ea typeface="楷体_GB2312" charset="0"/>
                <a:cs typeface="楷体_GB2312" charset="0"/>
                <a:sym typeface="+mn-ea"/>
              </a:rPr>
              <a:t>主合同</a:t>
            </a:r>
            <a:r>
              <a:rPr kumimoji="0" lang="zh-CN" altLang="en-US" sz="2400" b="1" i="0" u="none" strike="noStrike" kern="1200" cap="none" spc="0" normalizeH="0" baseline="0" noProof="1">
                <a:ln>
                  <a:noFill/>
                </a:ln>
                <a:solidFill>
                  <a:schemeClr val="tx1"/>
                </a:solidFill>
                <a:effectLst/>
                <a:uLnTx/>
                <a:uFillTx/>
                <a:latin typeface="楷体_GB2312" charset="0"/>
                <a:ea typeface="楷体_GB2312" charset="0"/>
                <a:cs typeface="楷体_GB2312" charset="0"/>
                <a:sym typeface="+mn-ea"/>
              </a:rPr>
              <a:t>是指不以其他合同的存在为前提而能够独立存在的合同。        </a:t>
            </a:r>
            <a:endParaRPr kumimoji="0" lang="zh-CN" altLang="en-US" sz="2400" b="1" i="0" u="none" strike="noStrike" kern="1200" cap="none" spc="0" normalizeH="0" baseline="0" noProof="1">
              <a:ln>
                <a:noFill/>
              </a:ln>
              <a:solidFill>
                <a:schemeClr val="tx1"/>
              </a:solidFill>
              <a:effectLst/>
              <a:uLnTx/>
              <a:uFillTx/>
              <a:latin typeface="楷体_GB2312" charset="0"/>
              <a:ea typeface="楷体_GB2312" charset="0"/>
              <a:cs typeface="楷体_GB2312" charset="0"/>
              <a:sym typeface="+mn-ea"/>
            </a:endParaRPr>
          </a:p>
          <a:p>
            <a:pPr marL="0" marR="0" lvl="0" indent="0" algn="l" defTabSz="914400" rtl="0" eaLnBrk="1" latinLnBrk="0" hangingPunct="1">
              <a:lnSpc>
                <a:spcPts val="32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uLnTx/>
                <a:uFillTx/>
                <a:latin typeface="楷体_GB2312" charset="0"/>
                <a:ea typeface="楷体_GB2312" charset="0"/>
                <a:cs typeface="楷体_GB2312" charset="0"/>
                <a:sym typeface="+mn-ea"/>
              </a:rPr>
              <a:t>    </a:t>
            </a:r>
            <a:r>
              <a:rPr kumimoji="0" lang="en-US" altLang="zh-CN" sz="2400" b="1" i="0" u="none" strike="noStrike" kern="1200" cap="none" spc="0" normalizeH="0" baseline="0" noProof="1">
                <a:ln>
                  <a:noFill/>
                </a:ln>
                <a:solidFill>
                  <a:schemeClr val="tx1"/>
                </a:solidFill>
                <a:effectLst/>
                <a:uLnTx/>
                <a:uFillTx/>
                <a:latin typeface="楷体_GB2312" charset="0"/>
                <a:ea typeface="楷体_GB2312" charset="0"/>
                <a:cs typeface="楷体_GB2312" charset="0"/>
                <a:sym typeface="+mn-ea"/>
              </a:rPr>
              <a:t>    </a:t>
            </a:r>
            <a:r>
              <a:rPr kumimoji="0" lang="zh-CN" altLang="en-US" sz="2400" b="1" i="0" u="none" strike="noStrike" kern="1200" cap="none" spc="0" normalizeH="0" baseline="0" noProof="1">
                <a:ln>
                  <a:noFill/>
                </a:ln>
                <a:solidFill>
                  <a:srgbClr val="00B0F0"/>
                </a:solidFill>
                <a:effectLst/>
                <a:uLnTx/>
                <a:uFillTx/>
                <a:latin typeface="楷体_GB2312" charset="0"/>
                <a:ea typeface="楷体_GB2312" charset="0"/>
                <a:cs typeface="楷体_GB2312" charset="0"/>
                <a:sym typeface="+mn-ea"/>
              </a:rPr>
              <a:t>从合同</a:t>
            </a:r>
            <a:r>
              <a:rPr kumimoji="0" lang="zh-CN" altLang="en-US" sz="2400" b="1" i="0" u="none" strike="noStrike" kern="1200" cap="none" spc="0" normalizeH="0" baseline="0" noProof="1">
                <a:ln>
                  <a:noFill/>
                </a:ln>
                <a:solidFill>
                  <a:schemeClr val="tx1"/>
                </a:solidFill>
                <a:effectLst/>
                <a:uLnTx/>
                <a:uFillTx/>
                <a:latin typeface="楷体_GB2312" charset="0"/>
                <a:ea typeface="楷体_GB2312" charset="0"/>
                <a:cs typeface="楷体_GB2312" charset="0"/>
                <a:sym typeface="+mn-ea"/>
              </a:rPr>
              <a:t>是指不能独立存在而以其他合同的存在为存在前提的合同。例如，甲与乙订立借款合同，丙为担保乙偿还借款而与甲签订保证合同，则甲乙之间的借款合同为主合同，甲丙之间的保证合同为从合同。由于从合同要依赖主合同的存在而存在，所以从合同又被称为“附属合同”。从合同的主要特点就在于它的附属性，它不能独立存在 ，必须以主合同的存在及生效为要件。</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charset="0"/>
              <a:ea typeface="楷体_GB2312" charset="0"/>
              <a:cs typeface="楷体_GB2312" charset="0"/>
            </a:endParaRPr>
          </a:p>
          <a:p>
            <a:pPr marL="0" marR="0" lvl="0" indent="0" algn="l" defTabSz="914400" rtl="0" eaLnBrk="1" latinLnBrk="0" hangingPunct="1">
              <a:lnSpc>
                <a:spcPts val="32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sym typeface="+mn-ea"/>
              </a:rPr>
              <a:t>      </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sym typeface="+mn-ea"/>
              </a:rPr>
              <a:t> </a:t>
            </a:r>
            <a:r>
              <a:rPr kumimoji="0" lang="zh-CN" altLang="en-US" sz="2000" b="1" i="0" u="none" strike="noStrike" kern="1200" cap="none" spc="0" normalizeH="0" baseline="0" noProof="1">
                <a:ln>
                  <a:noFill/>
                </a:ln>
                <a:solidFill>
                  <a:srgbClr val="00B0F0"/>
                </a:solidFill>
                <a:effectLst/>
                <a:uLnTx/>
                <a:uFillTx/>
                <a:latin typeface="宋体" pitchFamily="2" charset="-122"/>
                <a:ea typeface="宋体" pitchFamily="2" charset="-122"/>
                <a:cs typeface="宋体" pitchFamily="2" charset="-122"/>
                <a:sym typeface="+mn-ea"/>
              </a:rPr>
              <a:t>区分主合同和从合同的主要意义在于，</a:t>
            </a:r>
            <a:r>
              <a:rPr kumimoji="0" lang="zh-CN" altLang="en-US" sz="2000" b="1" i="0" u="none" strike="noStrike" kern="1200" cap="none" spc="0" normalizeH="0" baseline="0" noProof="1">
                <a:ln>
                  <a:noFill/>
                </a:ln>
                <a:solidFill>
                  <a:schemeClr val="tx1"/>
                </a:solidFill>
                <a:effectLst/>
                <a:uLnTx/>
                <a:uFillTx/>
                <a:latin typeface="宋体" pitchFamily="2" charset="-122"/>
                <a:ea typeface="宋体" pitchFamily="2" charset="-122"/>
                <a:cs typeface="宋体" pitchFamily="2" charset="-122"/>
                <a:sym typeface="+mn-ea"/>
              </a:rPr>
              <a:t>主合同和从合同之间存在着特殊的联系，即从合同具有附属性，即它不能独立存在，必须以主合同的存在并生效为前提。主合同不能</a:t>
            </a:r>
            <a:r>
              <a:rPr kumimoji="0" lang="zh-CN" altLang="en-US" sz="2000" b="1" i="0" u="none" strike="noStrike" kern="1200" cap="none" spc="0" normalizeH="0" baseline="0" noProof="1">
                <a:ln>
                  <a:noFill/>
                </a:ln>
                <a:solidFill>
                  <a:srgbClr val="00B0F0"/>
                </a:solidFill>
                <a:effectLst/>
                <a:uLnTx/>
                <a:uFillTx/>
                <a:latin typeface="宋体" pitchFamily="2" charset="-122"/>
                <a:ea typeface="宋体" pitchFamily="2" charset="-122"/>
                <a:cs typeface="宋体" pitchFamily="2" charset="-122"/>
                <a:sym typeface="+mn-ea"/>
              </a:rPr>
              <a:t>成立</a:t>
            </a:r>
            <a:r>
              <a:rPr kumimoji="0" lang="zh-CN" altLang="en-US" sz="2000" b="1" i="0" u="none" strike="noStrike" kern="1200" cap="none" spc="0" normalizeH="0" baseline="0" noProof="1">
                <a:ln>
                  <a:noFill/>
                </a:ln>
                <a:solidFill>
                  <a:schemeClr val="tx1"/>
                </a:solidFill>
                <a:effectLst/>
                <a:uLnTx/>
                <a:uFillTx/>
                <a:latin typeface="宋体" pitchFamily="2" charset="-122"/>
                <a:ea typeface="宋体" pitchFamily="2" charset="-122"/>
                <a:cs typeface="宋体" pitchFamily="2" charset="-122"/>
                <a:sym typeface="+mn-ea"/>
              </a:rPr>
              <a:t>，从合同就不能有效成立；主合同</a:t>
            </a:r>
            <a:r>
              <a:rPr kumimoji="0" lang="zh-CN" altLang="en-US" sz="2000" b="1" i="0" u="none" strike="noStrike" kern="1200" cap="none" spc="0" normalizeH="0" baseline="0" noProof="1">
                <a:ln>
                  <a:noFill/>
                </a:ln>
                <a:solidFill>
                  <a:srgbClr val="00B0F0"/>
                </a:solidFill>
                <a:effectLst/>
                <a:uLnTx/>
                <a:uFillTx/>
                <a:latin typeface="宋体" pitchFamily="2" charset="-122"/>
                <a:ea typeface="宋体" pitchFamily="2" charset="-122"/>
                <a:cs typeface="宋体" pitchFamily="2" charset="-122"/>
                <a:sym typeface="+mn-ea"/>
              </a:rPr>
              <a:t>转让</a:t>
            </a:r>
            <a:r>
              <a:rPr kumimoji="0" lang="zh-CN" altLang="en-US" sz="2000" b="1" i="0" u="none" strike="noStrike" kern="1200" cap="none" spc="0" normalizeH="0" baseline="0" noProof="1">
                <a:ln>
                  <a:noFill/>
                </a:ln>
                <a:solidFill>
                  <a:schemeClr val="tx1"/>
                </a:solidFill>
                <a:effectLst/>
                <a:uLnTx/>
                <a:uFillTx/>
                <a:latin typeface="宋体" pitchFamily="2" charset="-122"/>
                <a:ea typeface="宋体" pitchFamily="2" charset="-122"/>
                <a:cs typeface="宋体" pitchFamily="2" charset="-122"/>
                <a:sym typeface="+mn-ea"/>
              </a:rPr>
              <a:t>，从合同也不能单独存在；主合同被</a:t>
            </a:r>
            <a:r>
              <a:rPr kumimoji="0" lang="zh-CN" altLang="en-US" sz="2000" b="1" i="0" u="none" strike="noStrike" kern="1200" cap="none" spc="0" normalizeH="0" baseline="0" noProof="1">
                <a:ln>
                  <a:noFill/>
                </a:ln>
                <a:solidFill>
                  <a:srgbClr val="00B0F0"/>
                </a:solidFill>
                <a:effectLst/>
                <a:uLnTx/>
                <a:uFillTx/>
                <a:latin typeface="宋体" pitchFamily="2" charset="-122"/>
                <a:ea typeface="宋体" pitchFamily="2" charset="-122"/>
                <a:cs typeface="宋体" pitchFamily="2" charset="-122"/>
                <a:sym typeface="+mn-ea"/>
              </a:rPr>
              <a:t>宣告无效或被撤销</a:t>
            </a:r>
            <a:r>
              <a:rPr kumimoji="0" lang="zh-CN" altLang="en-US" sz="2000" b="1" i="0" u="none" strike="noStrike" kern="1200" cap="none" spc="0" normalizeH="0" baseline="0" noProof="1">
                <a:ln>
                  <a:noFill/>
                </a:ln>
                <a:solidFill>
                  <a:schemeClr val="tx1"/>
                </a:solidFill>
                <a:effectLst/>
                <a:uLnTx/>
                <a:uFillTx/>
                <a:latin typeface="宋体" pitchFamily="2" charset="-122"/>
                <a:ea typeface="宋体" pitchFamily="2" charset="-122"/>
                <a:cs typeface="宋体" pitchFamily="2" charset="-122"/>
                <a:sym typeface="+mn-ea"/>
              </a:rPr>
              <a:t>，从合同也将失效；主合同</a:t>
            </a:r>
            <a:r>
              <a:rPr kumimoji="0" lang="zh-CN" altLang="en-US" sz="2000" b="1" i="0" u="none" strike="noStrike" kern="1200" cap="none" spc="0" normalizeH="0" baseline="0" noProof="1">
                <a:ln>
                  <a:noFill/>
                </a:ln>
                <a:solidFill>
                  <a:srgbClr val="00B0F0"/>
                </a:solidFill>
                <a:effectLst/>
                <a:uLnTx/>
                <a:uFillTx/>
                <a:latin typeface="宋体" pitchFamily="2" charset="-122"/>
                <a:ea typeface="宋体" pitchFamily="2" charset="-122"/>
                <a:cs typeface="宋体" pitchFamily="2" charset="-122"/>
                <a:sym typeface="+mn-ea"/>
              </a:rPr>
              <a:t>终止</a:t>
            </a:r>
            <a:r>
              <a:rPr kumimoji="0" lang="zh-CN" altLang="en-US" sz="2000" b="1" i="0" u="none" strike="noStrike" kern="1200" cap="none" spc="0" normalizeH="0" baseline="0" noProof="1">
                <a:ln>
                  <a:noFill/>
                </a:ln>
                <a:solidFill>
                  <a:schemeClr val="tx1"/>
                </a:solidFill>
                <a:effectLst/>
                <a:uLnTx/>
                <a:uFillTx/>
                <a:latin typeface="宋体" pitchFamily="2" charset="-122"/>
                <a:ea typeface="宋体" pitchFamily="2" charset="-122"/>
                <a:cs typeface="宋体" pitchFamily="2" charset="-122"/>
                <a:sym typeface="+mn-ea"/>
              </a:rPr>
              <a:t>，从合同亦随之终止。 </a:t>
            </a:r>
            <a:endParaRPr kumimoji="0" lang="zh-CN" altLang="en-US" sz="2000" b="1" i="0" u="none" strike="noStrike" kern="1200" cap="none" spc="0" normalizeH="0" baseline="0" noProof="1">
              <a:ln>
                <a:noFill/>
              </a:ln>
              <a:solidFill>
                <a:schemeClr val="tx1"/>
              </a:solidFill>
              <a:effectLst/>
              <a:uLnTx/>
              <a:uFillTx/>
              <a:latin typeface="宋体" pitchFamily="2" charset="-122"/>
              <a:ea typeface="宋体" pitchFamily="2" charset="-122"/>
              <a:cs typeface="宋体" pitchFamily="2" charset="-122"/>
            </a:endParaRPr>
          </a:p>
          <a:p>
            <a:pPr marL="342900" marR="0" indent="-34290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Char char="n"/>
            </a:pPr>
            <a:endParaRPr kumimoji="0" lang="zh-CN" altLang="en-US" sz="2000" b="1" i="0" u="none" strike="noStrike" kern="1200" cap="none" spc="0" normalizeH="0" baseline="0" noProof="1">
              <a:ln>
                <a:noFill/>
              </a:ln>
              <a:solidFill>
                <a:schemeClr val="bg1">
                  <a:lumMod val="50000"/>
                </a:schemeClr>
              </a:solidFill>
              <a:effectLst/>
              <a:uLnTx/>
              <a:uFillTx/>
              <a:latin typeface="宋体" pitchFamily="2" charset="-122"/>
              <a:ea typeface="宋体" pitchFamily="2" charset="-122"/>
              <a:cs typeface="宋体" pitchFamily="2"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9218" name="文本占位符 9217"/>
          <p:cNvSpPr>
            <a:spLocks noGrp="1"/>
          </p:cNvSpPr>
          <p:nvPr>
            <p:ph idx="1"/>
          </p:nvPr>
        </p:nvSpPr>
        <p:spPr>
          <a:xfrm>
            <a:off x="323850" y="404813"/>
            <a:ext cx="8362950" cy="6119813"/>
          </a:xfrm>
        </p:spPr>
        <p:txBody>
          <a:bodyPr/>
          <a:lstStyle/>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5</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、有偿合同和无偿合同</a:t>
            </a:r>
            <a:endPar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uLnTx/>
                <a:uFillTx/>
                <a:latin typeface="楷体_GB2312" pitchFamily="1" charset="-122"/>
                <a:ea typeface="楷体_GB2312" pitchFamily="1" charset="-122"/>
                <a:cs typeface="+mn-cs"/>
              </a:rPr>
              <a:t>       </a:t>
            </a:r>
            <a:r>
              <a:rPr kumimoji="0" lang="zh-CN" altLang="en-US" sz="2000" b="1" i="0" u="none" strike="noStrike" kern="1200" cap="none" spc="0" normalizeH="0" baseline="0" noProof="1">
                <a:ln>
                  <a:noFill/>
                </a:ln>
                <a:solidFill>
                  <a:srgbClr val="00B0F0"/>
                </a:solidFill>
                <a:effectLst/>
                <a:uLnTx/>
                <a:uFillTx/>
                <a:latin typeface="楷体_GB2312" pitchFamily="1" charset="-122"/>
                <a:ea typeface="楷体_GB2312" pitchFamily="1" charset="-122"/>
                <a:cs typeface="+mn-cs"/>
              </a:rPr>
              <a:t>有偿合同</a:t>
            </a:r>
            <a:r>
              <a:rPr kumimoji="0" lang="zh-CN" altLang="en-US" sz="2000" b="1" i="0" u="none" strike="noStrike" kern="1200" cap="none" spc="0" normalizeH="0" baseline="0" noProof="1">
                <a:ln>
                  <a:noFill/>
                </a:ln>
                <a:solidFill>
                  <a:schemeClr val="tx1"/>
                </a:solidFill>
                <a:effectLst/>
                <a:uLnTx/>
                <a:uFillTx/>
                <a:latin typeface="楷体_GB2312" pitchFamily="1" charset="-122"/>
                <a:ea typeface="楷体_GB2312" pitchFamily="1" charset="-122"/>
                <a:cs typeface="+mn-cs"/>
              </a:rPr>
              <a:t>是指一方通过履行合同规定的义务而给对方某种利益，对方要得到该利益必须为此支付相应代价的合同。在实践中绝大多数反映交易关系的合同都是有偿的。</a:t>
            </a:r>
            <a:endParaRPr kumimoji="0" lang="en-US" altLang="zh-CN" sz="2000" b="1" i="0" u="none" strike="noStrike" kern="1200" cap="none" spc="0" normalizeH="0" baseline="0" noProof="1">
              <a:ln>
                <a:noFill/>
              </a:ln>
              <a:solidFill>
                <a:schemeClr val="tx1"/>
              </a:solidFill>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uLnTx/>
                <a:uFillTx/>
                <a:latin typeface="楷体_GB2312" pitchFamily="1" charset="-122"/>
                <a:ea typeface="楷体_GB2312" pitchFamily="1" charset="-122"/>
                <a:cs typeface="+mn-cs"/>
              </a:rPr>
              <a:t>       </a:t>
            </a:r>
            <a:r>
              <a:rPr kumimoji="0" lang="zh-CN" altLang="en-US" sz="2000" b="1" i="0" u="none" strike="noStrike" kern="1200" cap="none" spc="0" normalizeH="0" baseline="0" noProof="1">
                <a:ln>
                  <a:noFill/>
                </a:ln>
                <a:solidFill>
                  <a:srgbClr val="00B0F0"/>
                </a:solidFill>
                <a:effectLst/>
                <a:uLnTx/>
                <a:uFillTx/>
                <a:latin typeface="楷体_GB2312" pitchFamily="1" charset="-122"/>
                <a:ea typeface="楷体_GB2312" pitchFamily="1" charset="-122"/>
                <a:cs typeface="+mn-cs"/>
              </a:rPr>
              <a:t>无偿合同</a:t>
            </a:r>
            <a:r>
              <a:rPr kumimoji="0" lang="zh-CN" altLang="en-US" sz="2000" b="1" i="0" u="none" strike="noStrike" kern="1200" cap="none" spc="0" normalizeH="0" baseline="0" noProof="1">
                <a:ln>
                  <a:noFill/>
                </a:ln>
                <a:solidFill>
                  <a:schemeClr val="tx1"/>
                </a:solidFill>
                <a:effectLst/>
                <a:uLnTx/>
                <a:uFillTx/>
                <a:latin typeface="楷体_GB2312" pitchFamily="1" charset="-122"/>
                <a:ea typeface="楷体_GB2312" pitchFamily="1" charset="-122"/>
                <a:cs typeface="+mn-cs"/>
              </a:rPr>
              <a:t>，是指一方给付对方某种利益，对方取得该利益时并不支付任何报酬的合同。在无偿合同中，一方当事人也要承担义务，如借用人无偿借用他人物品，负有正当使用和按期返还的义务。</a:t>
            </a:r>
            <a:endParaRPr kumimoji="0" lang="en-US" altLang="zh-CN" sz="2000" b="1" i="0" u="none" strike="noStrike" kern="1200" cap="none" spc="0" normalizeH="0" baseline="0" noProof="1">
              <a:ln>
                <a:noFill/>
              </a:ln>
              <a:solidFill>
                <a:schemeClr val="tx1"/>
              </a:solidFill>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endPar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80000"/>
              </a:lnSpc>
              <a:spcBef>
                <a:spcPct val="20000"/>
              </a:spcBef>
              <a:spcAft>
                <a:spcPct val="0"/>
              </a:spcAft>
              <a:buClr>
                <a:schemeClr val="hlink"/>
              </a:buClr>
              <a:buSzPct val="80000"/>
              <a:buFont typeface="Wingdings" panose="05000000000000000000" pitchFamily="2" charset="2"/>
              <a:buNone/>
              <a:defRPr/>
            </a:pP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6</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为定约人自己订立的合同与为第三人利益订立的合同</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uLnTx/>
                <a:uFillTx/>
                <a:latin typeface="楷体_GB2312" pitchFamily="1" charset="-122"/>
                <a:ea typeface="楷体_GB2312" pitchFamily="1" charset="-122"/>
                <a:cs typeface="+mn-cs"/>
              </a:rPr>
              <a:t>    </a:t>
            </a:r>
            <a:r>
              <a:rPr kumimoji="0" lang="zh-CN" altLang="en-US" sz="2000" b="1" i="0" u="none" strike="noStrike" kern="1200" cap="none" spc="0" normalizeH="0" baseline="0" noProof="1">
                <a:ln>
                  <a:noFill/>
                </a:ln>
                <a:solidFill>
                  <a:srgbClr val="00B0F0"/>
                </a:solidFill>
                <a:effectLst/>
                <a:uLnTx/>
                <a:uFillTx/>
                <a:latin typeface="楷体_GB2312" pitchFamily="1" charset="-122"/>
                <a:ea typeface="楷体_GB2312" pitchFamily="1" charset="-122"/>
                <a:cs typeface="+mn-cs"/>
              </a:rPr>
              <a:t>为定约人自己订立的合同</a:t>
            </a:r>
            <a:r>
              <a:rPr kumimoji="0" lang="zh-CN" altLang="en-US" sz="2000" b="1" i="0" u="none" strike="noStrike" kern="1200" cap="none" spc="0" normalizeH="0" baseline="0" noProof="1">
                <a:ln>
                  <a:noFill/>
                </a:ln>
                <a:solidFill>
                  <a:schemeClr val="tx1"/>
                </a:solidFill>
                <a:effectLst/>
                <a:uLnTx/>
                <a:uFillTx/>
                <a:latin typeface="楷体_GB2312" pitchFamily="1" charset="-122"/>
                <a:ea typeface="楷体_GB2312" pitchFamily="1" charset="-122"/>
                <a:cs typeface="+mn-cs"/>
              </a:rPr>
              <a:t>是指是指定约当事人订立合同是为自己设定权利，使自己直接取得和享有某种利益。由于当事人订立合同都是为了追求一定的利益，所以在绝大多数情况下，合同当事人订立合同都是为了给自己设定权利义务。</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uLnTx/>
                <a:uFillTx/>
                <a:latin typeface="楷体_GB2312" pitchFamily="1" charset="-122"/>
                <a:ea typeface="楷体_GB2312" pitchFamily="1" charset="-122"/>
                <a:cs typeface="+mn-cs"/>
              </a:rPr>
              <a:t>    </a:t>
            </a:r>
            <a:r>
              <a:rPr kumimoji="0" lang="zh-CN" altLang="en-US" sz="2000" b="1" i="0" u="none" strike="noStrike" kern="1200" cap="none" spc="0" normalizeH="0" baseline="0" noProof="1">
                <a:ln>
                  <a:noFill/>
                </a:ln>
                <a:solidFill>
                  <a:srgbClr val="00B0F0"/>
                </a:solidFill>
                <a:effectLst/>
                <a:uLnTx/>
                <a:uFillTx/>
                <a:latin typeface="楷体_GB2312" pitchFamily="1" charset="-122"/>
                <a:ea typeface="楷体_GB2312" pitchFamily="1" charset="-122"/>
                <a:cs typeface="+mn-cs"/>
              </a:rPr>
              <a:t>为第三人利益订立的合同</a:t>
            </a:r>
            <a:r>
              <a:rPr kumimoji="0" lang="zh-CN" altLang="en-US" sz="2000" b="1" i="0" u="none" strike="noStrike" kern="1200" cap="none" spc="0" normalizeH="0" baseline="0" noProof="1">
                <a:ln>
                  <a:noFill/>
                </a:ln>
                <a:solidFill>
                  <a:schemeClr val="tx1"/>
                </a:solidFill>
                <a:effectLst/>
                <a:uLnTx/>
                <a:uFillTx/>
                <a:latin typeface="楷体_GB2312" pitchFamily="1" charset="-122"/>
                <a:ea typeface="楷体_GB2312" pitchFamily="1" charset="-122"/>
                <a:cs typeface="+mn-cs"/>
              </a:rPr>
              <a:t>，定约当事人并非为了自己设定权利，而是为了第三人的利益订立合同，合同将对第三人发生效力。此种合同中，当事人双方约定使债务人向第三方履行义务，第三人由此取得直接请求债务人履行义务的权利。</a:t>
            </a:r>
            <a:endParaRPr kumimoji="0" lang="zh-CN" altLang="en-US" sz="2000" b="1" i="0" u="none" strike="noStrike" kern="1200" cap="none" spc="0" normalizeH="0" baseline="0" noProof="1">
              <a:ln>
                <a:noFill/>
              </a:ln>
              <a:solidFill>
                <a:schemeClr val="tx1"/>
              </a:solidFill>
              <a:effectLst/>
              <a:uLnTx/>
              <a:uFillTx/>
              <a:latin typeface="楷体_GB2312" pitchFamily="1" charset="-122"/>
              <a:ea typeface="楷体_GB2312" pitchFamily="1" charset="-122"/>
              <a:cs typeface="+mn-cs"/>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10242" name="文本占位符 10241"/>
          <p:cNvSpPr>
            <a:spLocks noGrp="1"/>
          </p:cNvSpPr>
          <p:nvPr>
            <p:ph idx="1"/>
          </p:nvPr>
        </p:nvSpPr>
        <p:spPr>
          <a:xfrm>
            <a:off x="250825" y="1614805"/>
            <a:ext cx="8425180" cy="4725670"/>
          </a:xfr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1</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）合同法的概念</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合同法是调整</a:t>
            </a:r>
            <a:r>
              <a:rPr kumimoji="0" lang="zh-CN" altLang="en-US" sz="28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rPr>
              <a:t>合同关系</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的法律规范的总称。以</a:t>
            </a:r>
            <a:r>
              <a:rPr kumimoji="0" lang="zh-CN" altLang="en-US" sz="28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rPr>
              <a:t>财产</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为调整对象的，不涉及人身关系。婚姻、收养、监护等有关身份关系的协议，不适用</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合同法</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2</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）合同法的特征：</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以任意性规范为主；规范交易行为。</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p:txBody>
      </p:sp>
      <p:sp>
        <p:nvSpPr>
          <p:cNvPr id="10243" name="文本框 10242"/>
          <p:cNvSpPr txBox="1"/>
          <p:nvPr/>
        </p:nvSpPr>
        <p:spPr>
          <a:xfrm>
            <a:off x="250825" y="836613"/>
            <a:ext cx="5616575" cy="585788"/>
          </a:xfrm>
          <a:prstGeom prst="rect">
            <a:avLst/>
          </a:prstGeom>
          <a:noFill/>
          <a:ln w="9525">
            <a:noFill/>
          </a:ln>
        </p:spPr>
        <p:txBody>
          <a:bodyPr>
            <a:spAutoFit/>
          </a:bodyPr>
          <a:lstStyle/>
          <a:p>
            <a:pPr marR="0" defTabSz="914400">
              <a:lnSpc>
                <a:spcPct val="90000"/>
              </a:lnSpc>
              <a:spcBef>
                <a:spcPct val="20000"/>
              </a:spcBef>
              <a:buClr>
                <a:schemeClr val="hlink"/>
              </a:buClr>
              <a:buSzPct val="80000"/>
              <a:buFont typeface="Wingdings" panose="05000000000000000000" pitchFamily="2" charset="2"/>
              <a:defRPr/>
            </a:pPr>
            <a:r>
              <a:rPr kumimoji="0" lang="zh-CN" altLang="en-US" sz="3600" b="1" kern="1200" cap="none" spc="0" normalizeH="0" baseline="0" noProof="1">
                <a:effectLst>
                  <a:outerShdw blurRad="38100" dist="38100" dir="2700000">
                    <a:srgbClr val="000000"/>
                  </a:outerShdw>
                </a:effectLst>
                <a:latin typeface="Tahoma" panose="020B0604030504040204" pitchFamily="34" charset="0"/>
                <a:ea typeface="黑体" pitchFamily="49" charset="-122"/>
                <a:cs typeface="+mn-cs"/>
              </a:rPr>
              <a:t>三、合同法的概念和特征</a:t>
            </a:r>
            <a:endParaRPr kumimoji="0" lang="zh-CN" altLang="en-US" kern="1200" cap="none" spc="0" normalizeH="0" baseline="0" noProof="1">
              <a:latin typeface="Tahoma" panose="020B0604030504040204" pitchFamily="34" charset="0"/>
              <a:ea typeface="宋体" pitchFamily="2" charset="-122"/>
              <a:cs typeface="+mn-cs"/>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11266" name="文本占位符 11265"/>
          <p:cNvSpPr>
            <a:spLocks noGrp="1"/>
          </p:cNvSpPr>
          <p:nvPr>
            <p:ph idx="1"/>
          </p:nvPr>
        </p:nvSpPr>
        <p:spPr>
          <a:xfrm>
            <a:off x="269875" y="1551305"/>
            <a:ext cx="8479155" cy="4468495"/>
          </a:xfrm>
        </p:spPr>
        <p:txBody>
          <a:bodyPr/>
          <a:lstStyle/>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1</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）平等原则：合同双方当事人法律地位的平等。</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2</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）自愿原则：当事人订立合同是根据自身的意</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愿，不受其他人的干预。</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3</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）公平原则：合同确立的当事人之间权利的享</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有与义务的分担应当公平合理，对双方都有利。</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4</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zh-CN" altLang="en-US" sz="2800" b="1" i="0" u="none" strike="noStrike" kern="1200" cap="none" spc="0" normalizeH="0" baseline="0" noProof="1">
                <a:ln>
                  <a:noFill/>
                </a:ln>
                <a:solidFill>
                  <a:srgbClr val="FF0000"/>
                </a:solidFill>
                <a:effectLst>
                  <a:outerShdw blurRad="38100" dist="38100" dir="2700000">
                    <a:srgbClr val="000000"/>
                  </a:outerShdw>
                </a:effectLst>
                <a:uLnTx/>
                <a:uFillTx/>
                <a:latin typeface="楷体_GB2312" pitchFamily="1" charset="-122"/>
                <a:ea typeface="楷体_GB2312" pitchFamily="1" charset="-122"/>
                <a:cs typeface="+mn-cs"/>
              </a:rPr>
              <a:t>诚实信用原则</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当事人行使权利、履行义务应当遵循诚实信用原则。</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p:txBody>
      </p:sp>
      <p:sp>
        <p:nvSpPr>
          <p:cNvPr id="11267" name="文本框 11266"/>
          <p:cNvSpPr txBox="1"/>
          <p:nvPr/>
        </p:nvSpPr>
        <p:spPr>
          <a:xfrm>
            <a:off x="611188" y="692150"/>
            <a:ext cx="4772025" cy="641350"/>
          </a:xfrm>
          <a:prstGeom prst="rect">
            <a:avLst/>
          </a:prstGeom>
          <a:noFill/>
          <a:ln w="9525">
            <a:noFill/>
          </a:ln>
        </p:spPr>
        <p:txBody>
          <a:bodyPr wrap="none">
            <a:spAutoFit/>
          </a:bodyPr>
          <a:lstStyle/>
          <a:p>
            <a:pPr marR="0" defTabSz="914400">
              <a:buClrTx/>
              <a:buSzTx/>
              <a:buFont typeface="Arial" panose="020B0604020202020204" pitchFamily="34" charset="0"/>
              <a:defRPr/>
            </a:pPr>
            <a:r>
              <a:rPr kumimoji="0" lang="zh-CN" altLang="en-US" sz="3600" b="1" kern="1200" cap="none" spc="0" normalizeH="0" baseline="0" noProof="1">
                <a:effectLst>
                  <a:outerShdw blurRad="38100" dist="38100" dir="2700000">
                    <a:srgbClr val="000000"/>
                  </a:outerShdw>
                </a:effectLst>
                <a:latin typeface="Tahoma" panose="020B0604030504040204" pitchFamily="34" charset="0"/>
                <a:ea typeface="黑体" pitchFamily="49" charset="-122"/>
                <a:cs typeface="+mn-cs"/>
              </a:rPr>
              <a:t>四、合同法的基本原则</a:t>
            </a:r>
            <a:endParaRPr kumimoji="0" lang="zh-CN" altLang="en-US" sz="3600" b="1" kern="1200" cap="none" spc="0" normalizeH="0" baseline="0" noProof="1">
              <a:effectLst>
                <a:outerShdw blurRad="38100" dist="38100" dir="2700000">
                  <a:srgbClr val="000000"/>
                </a:outerShdw>
              </a:effectLst>
              <a:latin typeface="Tahoma" panose="020B0604030504040204" pitchFamily="34" charset="0"/>
              <a:ea typeface="黑体" pitchFamily="49" charset="-122"/>
              <a:cs typeface="+mn-cs"/>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638"/>
            <a:ext cx="8229600" cy="696913"/>
          </a:xfrm>
        </p:spPr>
        <p:txBody>
          <a:bodyPr/>
          <a:p>
            <a:pPr marL="0" marR="0" indent="0" algn="ctr" defTabSz="914400" rtl="0" eaLnBrk="0" fontAlgn="base" latinLnBrk="0" hangingPunct="0">
              <a:lnSpc>
                <a:spcPct val="100000"/>
              </a:lnSpc>
              <a:spcBef>
                <a:spcPct val="0"/>
              </a:spcBef>
              <a:spcAft>
                <a:spcPct val="0"/>
              </a:spcAft>
              <a:buClrTx/>
              <a:buSzTx/>
              <a:buFontTx/>
              <a:buNone/>
            </a:pPr>
            <a:r>
              <a:rPr kumimoji="0" lang="zh-CN" altLang="en-US" sz="4400" b="0" i="0" u="none" strike="noStrike" kern="1200" cap="none" spc="0" normalizeH="0" baseline="0" noProof="1">
                <a:solidFill>
                  <a:srgbClr val="00B0F0"/>
                </a:solidFill>
                <a:effectLst>
                  <a:outerShdw blurRad="38100" dist="38100" dir="2700000">
                    <a:srgbClr val="000000"/>
                  </a:outerShdw>
                </a:effectLst>
                <a:latin typeface="+mj-lt"/>
                <a:ea typeface="+mj-ea"/>
                <a:cs typeface="+mj-cs"/>
              </a:rPr>
              <a:t>诚实信用原则</a:t>
            </a:r>
            <a:endParaRPr kumimoji="0" lang="zh-CN" altLang="en-US" sz="4400" b="0" i="0" u="none" strike="noStrike" kern="1200" cap="none" spc="0" normalizeH="0" baseline="0" noProof="1">
              <a:solidFill>
                <a:srgbClr val="00B0F0"/>
              </a:solidFill>
              <a:effectLst>
                <a:outerShdw blurRad="38100" dist="38100" dir="2700000">
                  <a:srgbClr val="000000"/>
                </a:outerShdw>
              </a:effectLst>
              <a:latin typeface="+mj-lt"/>
              <a:ea typeface="+mj-ea"/>
              <a:cs typeface="+mj-cs"/>
            </a:endParaRPr>
          </a:p>
        </p:txBody>
      </p:sp>
      <p:sp>
        <p:nvSpPr>
          <p:cNvPr id="3" name="内容占位符 2"/>
          <p:cNvSpPr>
            <a:spLocks noGrp="1"/>
          </p:cNvSpPr>
          <p:nvPr>
            <p:ph idx="1"/>
          </p:nvPr>
        </p:nvSpPr>
        <p:spPr>
          <a:xfrm>
            <a:off x="225425" y="973138"/>
            <a:ext cx="8851900" cy="5773738"/>
          </a:xfrm>
        </p:spPr>
        <p:txBody>
          <a:bodyPr/>
          <a:p>
            <a:pPr marL="342900" marR="0" indent="-34290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Char char="n"/>
            </a:pPr>
            <a:r>
              <a:rPr kumimoji="0" lang="en-US" altLang="zh-CN" sz="2400" b="0" i="0" u="none" strike="noStrike" kern="1200" cap="none" spc="0" normalizeH="0" baseline="0" noProof="1">
                <a:solidFill>
                  <a:schemeClr val="tx1"/>
                </a:solidFill>
                <a:effectLst>
                  <a:outerShdw blurRad="38100" dist="38100" dir="2700000">
                    <a:srgbClr val="000000"/>
                  </a:outerShdw>
                </a:effectLst>
                <a:latin typeface="+mn-lt"/>
                <a:ea typeface="+mn-ea"/>
                <a:cs typeface="+mn-cs"/>
              </a:rPr>
              <a:t>1.</a:t>
            </a:r>
            <a:r>
              <a:rPr kumimoji="0" lang="zh-CN" altLang="en-US" sz="2400" b="0" i="0" u="none" strike="noStrike" kern="1200" cap="none" spc="0" normalizeH="0" baseline="0" noProof="1">
                <a:solidFill>
                  <a:schemeClr val="tx1"/>
                </a:solidFill>
                <a:effectLst>
                  <a:outerShdw blurRad="38100" dist="38100" dir="2700000">
                    <a:srgbClr val="000000"/>
                  </a:outerShdw>
                </a:effectLst>
                <a:latin typeface="+mn-lt"/>
                <a:ea typeface="+mn-ea"/>
                <a:cs typeface="+mn-cs"/>
              </a:rPr>
              <a:t>概念：是指当事人在从事民事活动时，应诚实守信，以善意的方式履行其义务，不得滥用权利及规避法律或合同规定的义务。</a:t>
            </a:r>
            <a:endParaRPr kumimoji="0" lang="zh-CN" altLang="en-US" sz="2400" b="0" i="0" u="none" strike="noStrike" kern="1200" cap="none" spc="0" normalizeH="0" baseline="0" noProof="1">
              <a:solidFill>
                <a:schemeClr val="tx1"/>
              </a:solidFill>
              <a:effectLst>
                <a:outerShdw blurRad="38100" dist="38100" dir="2700000">
                  <a:srgbClr val="000000"/>
                </a:outerShdw>
              </a:effectLst>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Char char="n"/>
            </a:pPr>
            <a:r>
              <a:rPr kumimoji="0" lang="en-US" altLang="zh-CN" sz="2400" b="0" i="0" u="none" strike="noStrike" kern="1200" cap="none" spc="0" normalizeH="0" baseline="0" noProof="1">
                <a:solidFill>
                  <a:schemeClr val="tx1"/>
                </a:solidFill>
                <a:effectLst>
                  <a:outerShdw blurRad="38100" dist="38100" dir="2700000">
                    <a:srgbClr val="000000"/>
                  </a:outerShdw>
                </a:effectLst>
                <a:latin typeface="+mn-lt"/>
                <a:ea typeface="+mn-ea"/>
                <a:cs typeface="+mn-cs"/>
              </a:rPr>
              <a:t>2.</a:t>
            </a:r>
            <a:r>
              <a:rPr kumimoji="0" lang="zh-CN" altLang="en-US" sz="2400" b="0" i="0" u="none" strike="noStrike" kern="1200" cap="none" spc="0" normalizeH="0" baseline="0" noProof="1">
                <a:solidFill>
                  <a:schemeClr val="tx1"/>
                </a:solidFill>
                <a:effectLst>
                  <a:outerShdw blurRad="38100" dist="38100" dir="2700000">
                    <a:srgbClr val="000000"/>
                  </a:outerShdw>
                </a:effectLst>
                <a:latin typeface="+mn-lt"/>
                <a:ea typeface="+mn-ea"/>
                <a:cs typeface="+mn-cs"/>
              </a:rPr>
              <a:t>具体表现：</a:t>
            </a:r>
            <a:endParaRPr kumimoji="0" lang="zh-CN" altLang="en-US" sz="2400" b="0" i="0" u="none" strike="noStrike" kern="1200" cap="none" spc="0" normalizeH="0" baseline="0" noProof="1">
              <a:solidFill>
                <a:schemeClr val="tx1"/>
              </a:solidFill>
              <a:effectLst>
                <a:outerShdw blurRad="38100" dist="38100" dir="2700000">
                  <a:srgbClr val="000000"/>
                </a:outerShdw>
              </a:effectLst>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pPr>
            <a:r>
              <a:rPr kumimoji="0" lang="zh-CN" altLang="en-US" sz="2000" b="0" i="0" u="none" strike="noStrike" kern="1200" cap="none" spc="0" normalizeH="0" baseline="0" noProof="1">
                <a:solidFill>
                  <a:schemeClr val="tx1"/>
                </a:solidFill>
                <a:effectLst>
                  <a:outerShdw blurRad="38100" dist="38100" dir="2700000">
                    <a:srgbClr val="000000"/>
                  </a:outerShdw>
                </a:effectLst>
                <a:latin typeface="+mn-lt"/>
                <a:ea typeface="+mn-ea"/>
                <a:cs typeface="+mn-cs"/>
              </a:rPr>
              <a:t>（</a:t>
            </a:r>
            <a:r>
              <a:rPr kumimoji="0" lang="en-US" altLang="zh-CN" sz="2000" b="0" i="0" u="none" strike="noStrike" kern="1200" cap="none" spc="0" normalizeH="0" baseline="0" noProof="1">
                <a:solidFill>
                  <a:schemeClr val="tx1"/>
                </a:solidFill>
                <a:effectLst>
                  <a:outerShdw blurRad="38100" dist="38100" dir="2700000">
                    <a:srgbClr val="000000"/>
                  </a:outerShdw>
                </a:effectLst>
                <a:latin typeface="+mn-lt"/>
                <a:ea typeface="+mn-ea"/>
                <a:cs typeface="+mn-cs"/>
              </a:rPr>
              <a:t>1</a:t>
            </a:r>
            <a:r>
              <a:rPr kumimoji="0" lang="zh-CN" altLang="en-US" sz="2000" b="0" i="0" u="none" strike="noStrike" kern="1200" cap="none" spc="0" normalizeH="0" baseline="0" noProof="1">
                <a:solidFill>
                  <a:schemeClr val="tx1"/>
                </a:solidFill>
                <a:effectLst>
                  <a:outerShdw blurRad="38100" dist="38100" dir="2700000">
                    <a:srgbClr val="000000"/>
                  </a:outerShdw>
                </a:effectLst>
                <a:latin typeface="+mn-lt"/>
                <a:ea typeface="+mn-ea"/>
                <a:cs typeface="+mn-cs"/>
              </a:rPr>
              <a:t>）</a:t>
            </a:r>
            <a:r>
              <a:rPr kumimoji="0" lang="zh-CN" altLang="en-US" sz="2000" b="0" i="0" u="none" strike="noStrike" kern="1200" cap="none" spc="0" normalizeH="0" baseline="0" noProof="1">
                <a:solidFill>
                  <a:srgbClr val="00B0F0"/>
                </a:solidFill>
                <a:effectLst>
                  <a:outerShdw blurRad="38100" dist="38100" dir="2700000">
                    <a:srgbClr val="000000"/>
                  </a:outerShdw>
                </a:effectLst>
                <a:latin typeface="+mn-lt"/>
                <a:ea typeface="+mn-ea"/>
                <a:cs typeface="+mn-cs"/>
              </a:rPr>
              <a:t>合同订立阶段</a:t>
            </a:r>
            <a:r>
              <a:rPr kumimoji="0" lang="zh-CN" altLang="en-US" sz="2000" b="0" i="0" u="none" strike="noStrike" kern="1200" cap="none" spc="0" normalizeH="0" baseline="0" noProof="1">
                <a:solidFill>
                  <a:schemeClr val="tx1"/>
                </a:solidFill>
                <a:effectLst>
                  <a:outerShdw blurRad="38100" dist="38100" dir="2700000">
                    <a:srgbClr val="000000"/>
                  </a:outerShdw>
                </a:effectLst>
                <a:latin typeface="+mn-lt"/>
                <a:ea typeface="+mn-ea"/>
                <a:cs typeface="+mn-cs"/>
              </a:rPr>
              <a:t>，附有如下附随义务：忠实的义务、诚实守信的义务、相互照顾和协助的义务、遵守允诺的义务。</a:t>
            </a:r>
            <a:endParaRPr kumimoji="0" lang="zh-CN" altLang="en-US" sz="2000" b="0" i="0" u="none" strike="noStrike" kern="1200" cap="none" spc="0" normalizeH="0" baseline="0" noProof="1">
              <a:solidFill>
                <a:schemeClr val="tx1"/>
              </a:solidFill>
              <a:effectLst>
                <a:outerShdw blurRad="38100" dist="38100" dir="2700000">
                  <a:srgbClr val="000000"/>
                </a:outerShdw>
              </a:effectLst>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pPr>
            <a:r>
              <a:rPr kumimoji="0" lang="zh-CN" altLang="en-US" sz="2000" b="0" i="0" u="none" strike="noStrike" kern="1200" cap="none" spc="0" normalizeH="0" baseline="0" noProof="1">
                <a:solidFill>
                  <a:schemeClr val="tx1"/>
                </a:solidFill>
                <a:effectLst>
                  <a:outerShdw blurRad="38100" dist="38100" dir="2700000">
                    <a:srgbClr val="000000"/>
                  </a:outerShdw>
                </a:effectLst>
                <a:latin typeface="+mn-lt"/>
                <a:ea typeface="+mn-ea"/>
                <a:cs typeface="+mn-cs"/>
              </a:rPr>
              <a:t>（</a:t>
            </a:r>
            <a:r>
              <a:rPr kumimoji="0" lang="en-US" altLang="zh-CN" sz="2000" b="0" i="0" u="none" strike="noStrike" kern="1200" cap="none" spc="0" normalizeH="0" baseline="0" noProof="1">
                <a:solidFill>
                  <a:schemeClr val="tx1"/>
                </a:solidFill>
                <a:effectLst>
                  <a:outerShdw blurRad="38100" dist="38100" dir="2700000">
                    <a:srgbClr val="000000"/>
                  </a:outerShdw>
                </a:effectLst>
                <a:latin typeface="+mn-lt"/>
                <a:ea typeface="+mn-ea"/>
                <a:cs typeface="+mn-cs"/>
              </a:rPr>
              <a:t>2</a:t>
            </a:r>
            <a:r>
              <a:rPr kumimoji="0" lang="zh-CN" altLang="en-US" sz="2000" b="0" i="0" u="none" strike="noStrike" kern="1200" cap="none" spc="0" normalizeH="0" baseline="0" noProof="1">
                <a:solidFill>
                  <a:schemeClr val="tx1"/>
                </a:solidFill>
                <a:effectLst>
                  <a:outerShdw blurRad="38100" dist="38100" dir="2700000">
                    <a:srgbClr val="000000"/>
                  </a:outerShdw>
                </a:effectLst>
                <a:latin typeface="+mn-lt"/>
                <a:ea typeface="+mn-ea"/>
                <a:cs typeface="+mn-cs"/>
              </a:rPr>
              <a:t>）</a:t>
            </a:r>
            <a:r>
              <a:rPr kumimoji="0" lang="zh-CN" altLang="en-US" sz="2000" b="0" i="0" u="none" strike="noStrike" kern="1200" cap="none" spc="0" normalizeH="0" baseline="0" noProof="1">
                <a:solidFill>
                  <a:srgbClr val="00B0F0"/>
                </a:solidFill>
                <a:effectLst>
                  <a:outerShdw blurRad="38100" dist="38100" dir="2700000">
                    <a:srgbClr val="000000"/>
                  </a:outerShdw>
                </a:effectLst>
                <a:latin typeface="+mn-lt"/>
                <a:ea typeface="+mn-ea"/>
                <a:cs typeface="+mn-cs"/>
              </a:rPr>
              <a:t>在合同订立后至履约前</a:t>
            </a:r>
            <a:r>
              <a:rPr kumimoji="0" lang="zh-CN" altLang="en-US" sz="2000" b="0" i="0" u="none" strike="noStrike" kern="1200" cap="none" spc="0" normalizeH="0" baseline="0" noProof="1">
                <a:solidFill>
                  <a:schemeClr val="tx1"/>
                </a:solidFill>
                <a:effectLst>
                  <a:outerShdw blurRad="38100" dist="38100" dir="2700000">
                    <a:srgbClr val="000000"/>
                  </a:outerShdw>
                </a:effectLst>
                <a:latin typeface="+mn-lt"/>
                <a:ea typeface="+mn-ea"/>
                <a:cs typeface="+mn-cs"/>
              </a:rPr>
              <a:t>。合同订立后，尚未履行前，双方当事人都应当依据诚实信用原则，严守诺言，认真做好各种履约准备。</a:t>
            </a:r>
            <a:endParaRPr kumimoji="0" lang="zh-CN" altLang="en-US" sz="2000" b="0" i="0" u="none" strike="noStrike" kern="1200" cap="none" spc="0" normalizeH="0" baseline="0" noProof="1">
              <a:solidFill>
                <a:schemeClr val="tx1"/>
              </a:solidFill>
              <a:effectLst>
                <a:outerShdw blurRad="38100" dist="38100" dir="2700000">
                  <a:srgbClr val="000000"/>
                </a:outerShdw>
              </a:effectLst>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pPr>
            <a:r>
              <a:rPr kumimoji="0" lang="zh-CN" altLang="en-US" sz="2000" b="0" i="0" u="none" strike="noStrike" kern="1200" cap="none" spc="0" normalizeH="0" baseline="0" noProof="1">
                <a:solidFill>
                  <a:schemeClr val="tx1"/>
                </a:solidFill>
                <a:effectLst>
                  <a:outerShdw blurRad="38100" dist="38100" dir="2700000">
                    <a:srgbClr val="000000"/>
                  </a:outerShdw>
                </a:effectLst>
                <a:latin typeface="+mn-lt"/>
                <a:ea typeface="+mn-ea"/>
                <a:cs typeface="+mn-cs"/>
              </a:rPr>
              <a:t>（3）</a:t>
            </a:r>
            <a:r>
              <a:rPr kumimoji="0" lang="zh-CN" altLang="en-US" sz="2000" b="0" i="0" u="none" strike="noStrike" kern="1200" cap="none" spc="0" normalizeH="0" baseline="0" noProof="1">
                <a:solidFill>
                  <a:srgbClr val="00B0F0"/>
                </a:solidFill>
                <a:effectLst>
                  <a:outerShdw blurRad="38100" dist="38100" dir="2700000">
                    <a:srgbClr val="000000"/>
                  </a:outerShdw>
                </a:effectLst>
                <a:latin typeface="+mn-lt"/>
                <a:ea typeface="+mn-ea"/>
                <a:cs typeface="+mn-cs"/>
              </a:rPr>
              <a:t>在合同履行阶段</a:t>
            </a:r>
            <a:r>
              <a:rPr kumimoji="0" lang="zh-CN" altLang="en-US" sz="2000" b="0" i="0" u="none" strike="noStrike" kern="1200" cap="none" spc="0" normalizeH="0" baseline="0" noProof="1">
                <a:solidFill>
                  <a:schemeClr val="tx1"/>
                </a:solidFill>
                <a:effectLst>
                  <a:outerShdw blurRad="38100" dist="38100" dir="2700000">
                    <a:srgbClr val="000000"/>
                  </a:outerShdw>
                </a:effectLst>
                <a:latin typeface="+mn-lt"/>
                <a:ea typeface="+mn-ea"/>
                <a:cs typeface="+mn-cs"/>
              </a:rPr>
              <a:t>，当事人除了履行法律和合同规定的义务外，还应履行以下附随义务：相互协作和照顾、瑕疵的告知、使用方法的告知等。</a:t>
            </a:r>
            <a:endParaRPr kumimoji="0" lang="zh-CN" altLang="en-US" sz="2000" b="0" i="0" u="none" strike="noStrike" kern="1200" cap="none" spc="0" normalizeH="0" baseline="0" noProof="1">
              <a:solidFill>
                <a:schemeClr val="tx1"/>
              </a:solidFill>
              <a:effectLst>
                <a:outerShdw blurRad="38100" dist="38100" dir="2700000">
                  <a:srgbClr val="000000"/>
                </a:outerShdw>
              </a:effectLst>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pPr>
            <a:r>
              <a:rPr kumimoji="0" lang="zh-CN" altLang="en-US" sz="2000" b="0" i="0" u="none" strike="noStrike" kern="1200" cap="none" spc="0" normalizeH="0" baseline="0" noProof="1">
                <a:solidFill>
                  <a:schemeClr val="tx1"/>
                </a:solidFill>
                <a:effectLst>
                  <a:outerShdw blurRad="38100" dist="38100" dir="2700000">
                    <a:srgbClr val="000000"/>
                  </a:outerShdw>
                </a:effectLst>
                <a:latin typeface="+mn-lt"/>
                <a:ea typeface="+mn-ea"/>
                <a:cs typeface="+mn-cs"/>
              </a:rPr>
              <a:t>（4）</a:t>
            </a:r>
            <a:r>
              <a:rPr kumimoji="0" lang="zh-CN" altLang="en-US" sz="2000" b="0" i="0" u="none" strike="noStrike" kern="1200" cap="none" spc="0" normalizeH="0" baseline="0" noProof="1">
                <a:solidFill>
                  <a:srgbClr val="00B0F0"/>
                </a:solidFill>
                <a:effectLst>
                  <a:outerShdw blurRad="38100" dist="38100" dir="2700000">
                    <a:srgbClr val="000000"/>
                  </a:outerShdw>
                </a:effectLst>
                <a:latin typeface="+mn-lt"/>
                <a:ea typeface="+mn-ea"/>
                <a:cs typeface="+mn-cs"/>
              </a:rPr>
              <a:t>关于履行数量</a:t>
            </a:r>
            <a:r>
              <a:rPr kumimoji="0" lang="zh-CN" altLang="en-US" sz="2000" b="0" i="0" u="none" strike="noStrike" kern="1200" cap="none" spc="0" normalizeH="0" baseline="0" noProof="1">
                <a:solidFill>
                  <a:schemeClr val="tx1"/>
                </a:solidFill>
                <a:effectLst>
                  <a:outerShdw blurRad="38100" dist="38100" dir="2700000">
                    <a:srgbClr val="000000"/>
                  </a:outerShdw>
                </a:effectLst>
                <a:latin typeface="+mn-lt"/>
                <a:ea typeface="+mn-ea"/>
                <a:cs typeface="+mn-cs"/>
              </a:rPr>
              <a:t>：债务人可以拒绝债权人的部分履行，但部分履行不损害债权人利益的除外。债务人部分履行给债权人增加的费用，由债务人负担。</a:t>
            </a:r>
            <a:endParaRPr kumimoji="0" lang="zh-CN" altLang="en-US" sz="2000" b="0" i="0" u="none" strike="noStrike" kern="1200" cap="none" spc="0" normalizeH="0" baseline="0" noProof="1">
              <a:solidFill>
                <a:schemeClr val="tx1"/>
              </a:solidFill>
              <a:effectLst>
                <a:outerShdw blurRad="38100" dist="38100" dir="2700000">
                  <a:srgbClr val="000000"/>
                </a:outerShdw>
              </a:effectLst>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pPr>
            <a:r>
              <a:rPr kumimoji="0" lang="zh-CN" altLang="en-US" sz="2000" b="0" i="0" u="none" strike="noStrike" kern="1200" cap="none" spc="0" normalizeH="0" baseline="0" noProof="1">
                <a:solidFill>
                  <a:schemeClr val="tx1"/>
                </a:solidFill>
                <a:effectLst>
                  <a:outerShdw blurRad="38100" dist="38100" dir="2700000">
                    <a:srgbClr val="000000"/>
                  </a:outerShdw>
                </a:effectLst>
                <a:latin typeface="+mn-lt"/>
                <a:ea typeface="+mn-ea"/>
                <a:cs typeface="+mn-cs"/>
              </a:rPr>
              <a:t>（</a:t>
            </a:r>
            <a:r>
              <a:rPr kumimoji="0" lang="en-US" altLang="zh-CN" sz="2000" b="0" i="0" u="none" strike="noStrike" kern="1200" cap="none" spc="0" normalizeH="0" baseline="0" noProof="1">
                <a:solidFill>
                  <a:schemeClr val="tx1"/>
                </a:solidFill>
                <a:effectLst>
                  <a:outerShdw blurRad="38100" dist="38100" dir="2700000">
                    <a:srgbClr val="000000"/>
                  </a:outerShdw>
                </a:effectLst>
                <a:latin typeface="+mn-lt"/>
                <a:ea typeface="+mn-ea"/>
                <a:cs typeface="+mn-cs"/>
              </a:rPr>
              <a:t>5</a:t>
            </a:r>
            <a:r>
              <a:rPr kumimoji="0" lang="zh-CN" altLang="en-US" sz="2000" b="0" i="0" u="none" strike="noStrike" kern="1200" cap="none" spc="0" normalizeH="0" baseline="0" noProof="1">
                <a:solidFill>
                  <a:schemeClr val="tx1"/>
                </a:solidFill>
                <a:effectLst>
                  <a:outerShdw blurRad="38100" dist="38100" dir="2700000">
                    <a:srgbClr val="000000"/>
                  </a:outerShdw>
                </a:effectLst>
                <a:latin typeface="+mn-lt"/>
                <a:ea typeface="+mn-ea"/>
                <a:cs typeface="+mn-cs"/>
              </a:rPr>
              <a:t>）</a:t>
            </a:r>
            <a:r>
              <a:rPr kumimoji="0" lang="zh-CN" altLang="en-US" sz="2000" b="0" i="0" u="none" strike="noStrike" kern="1200" cap="none" spc="0" normalizeH="0" baseline="0" noProof="1">
                <a:solidFill>
                  <a:srgbClr val="00B0F0"/>
                </a:solidFill>
                <a:effectLst>
                  <a:outerShdw blurRad="38100" dist="38100" dir="2700000">
                    <a:srgbClr val="000000"/>
                  </a:outerShdw>
                </a:effectLst>
                <a:latin typeface="+mn-lt"/>
                <a:ea typeface="+mn-ea"/>
                <a:cs typeface="+mn-cs"/>
              </a:rPr>
              <a:t>关于履行方法</a:t>
            </a:r>
            <a:r>
              <a:rPr kumimoji="0" lang="zh-CN" altLang="en-US" sz="2000" b="0" i="0" u="none" strike="noStrike" kern="1200" cap="none" spc="0" normalizeH="0" baseline="0" noProof="1">
                <a:solidFill>
                  <a:schemeClr val="tx1"/>
                </a:solidFill>
                <a:effectLst>
                  <a:outerShdw blurRad="38100" dist="38100" dir="2700000">
                    <a:srgbClr val="000000"/>
                  </a:outerShdw>
                </a:effectLst>
                <a:latin typeface="+mn-lt"/>
                <a:ea typeface="+mn-ea"/>
                <a:cs typeface="+mn-cs"/>
              </a:rPr>
              <a:t>：除法律另有规定或当事人另有约定或者交易习惯外，债务人应当按照最有利于债权人的方式履行。</a:t>
            </a:r>
            <a:endParaRPr kumimoji="0" lang="zh-CN" altLang="en-US" sz="2000" b="0" i="0" u="none" strike="noStrike" kern="1200" cap="none" spc="0" normalizeH="0" baseline="0" noProof="1">
              <a:solidFill>
                <a:schemeClr val="tx1"/>
              </a:solidFill>
              <a:effectLst>
                <a:outerShdw blurRad="38100" dist="38100" dir="2700000">
                  <a:srgbClr val="000000"/>
                </a:outerShdw>
              </a:effectLst>
              <a:latin typeface="+mn-lt"/>
              <a:ea typeface="+mn-ea"/>
              <a:cs typeface="+mn-cs"/>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12290" name="标题 12289"/>
          <p:cNvSpPr>
            <a:spLocks noGrp="1"/>
          </p:cNvSpPr>
          <p:nvPr>
            <p:ph type="title"/>
          </p:nvPr>
        </p:nvSpPr>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tx2"/>
                </a:solidFill>
                <a:effectLst>
                  <a:outerShdw blurRad="38100" dist="38100" dir="2700000">
                    <a:srgbClr val="000000"/>
                  </a:outerShdw>
                </a:effectLst>
                <a:uLnTx/>
                <a:uFillTx/>
                <a:latin typeface="黑体" pitchFamily="49" charset="-122"/>
                <a:ea typeface="黑体" pitchFamily="49" charset="-122"/>
                <a:cs typeface="+mj-cs"/>
              </a:rPr>
              <a:t>第二节  合同的订立</a:t>
            </a:r>
            <a:endParaRPr kumimoji="0" lang="zh-CN" altLang="en-US" sz="4400" b="1" i="0" u="none" strike="noStrike" kern="1200" cap="none" spc="0" normalizeH="0" baseline="0" noProof="1">
              <a:ln>
                <a:noFill/>
              </a:ln>
              <a:solidFill>
                <a:schemeClr val="tx2"/>
              </a:solidFill>
              <a:effectLst>
                <a:outerShdw blurRad="38100" dist="38100" dir="2700000">
                  <a:srgbClr val="000000"/>
                </a:outerShdw>
              </a:effectLst>
              <a:uLnTx/>
              <a:uFillTx/>
              <a:latin typeface="黑体" pitchFamily="49" charset="-122"/>
              <a:ea typeface="黑体" pitchFamily="49" charset="-122"/>
              <a:cs typeface="+mj-cs"/>
            </a:endParaRPr>
          </a:p>
        </p:txBody>
      </p:sp>
      <p:sp>
        <p:nvSpPr>
          <p:cNvPr id="12291" name="文本占位符 12290"/>
          <p:cNvSpPr>
            <a:spLocks noGrp="1"/>
          </p:cNvSpPr>
          <p:nvPr>
            <p:ph idx="1"/>
          </p:nvPr>
        </p:nvSpPr>
        <p:spPr/>
        <p:txBody>
          <a:bodyPr/>
          <a:lstStyle/>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黑体" pitchFamily="49" charset="-122"/>
                <a:cs typeface="+mn-cs"/>
              </a:rPr>
              <a:t>一、合同订立的概念</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黑体"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200" b="0"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楷体_GB2312" pitchFamily="1" charset="-122"/>
                <a:cs typeface="+mn-cs"/>
              </a:rPr>
              <a:t>合同的订立就是缔约人达成这种协议的过程，即缔约人相互为意思表示并达成协议的状态。</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楷体_GB2312" pitchFamily="1"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a:pP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楷体_GB2312" pitchFamily="1"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黑体" pitchFamily="49" charset="-122"/>
                <a:cs typeface="+mn-cs"/>
              </a:rPr>
              <a:t>二、合同成立的作用</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黑体" pitchFamily="49"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1</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、合同的成立旨在解决合同是否存在的问题</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2</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、合同的成立是认定合同效力的前提条件</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3</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、合同的成立是区分合同责任和缔约过失责</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任的标志</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13314" name="文本占位符 13313"/>
          <p:cNvSpPr>
            <a:spLocks noGrp="1"/>
          </p:cNvSpPr>
          <p:nvPr>
            <p:ph idx="1"/>
          </p:nvPr>
        </p:nvSpPr>
        <p:spPr>
          <a:xfrm>
            <a:off x="539750" y="452120"/>
            <a:ext cx="8291830" cy="5858510"/>
          </a:xfr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黑体" pitchFamily="49" charset="-122"/>
                <a:cs typeface="+mn-cs"/>
              </a:rPr>
              <a:t>三、合同订立的一般程序</a:t>
            </a:r>
            <a:endParaRPr kumimoji="0" lang="zh-CN" altLang="en-US" sz="3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黑体"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3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黑体" pitchFamily="49" charset="-122"/>
                <a:cs typeface="+mn-cs"/>
              </a:rPr>
              <a:t>        </a:t>
            </a:r>
            <a:r>
              <a:rPr kumimoji="0" lang="zh-CN" altLang="en-US" sz="3600" b="1" i="0" u="none" strike="noStrike" kern="1200" cap="none" spc="0" normalizeH="0" baseline="0" noProof="1">
                <a:ln>
                  <a:noFill/>
                </a:ln>
                <a:solidFill>
                  <a:srgbClr val="FFC000"/>
                </a:solidFill>
                <a:effectLst>
                  <a:outerShdw blurRad="38100" dist="38100" dir="2700000">
                    <a:srgbClr val="000000"/>
                  </a:outerShdw>
                </a:effectLst>
                <a:uLnTx/>
                <a:uFillTx/>
                <a:latin typeface="+mn-lt"/>
                <a:ea typeface="黑体" pitchFamily="49" charset="-122"/>
                <a:cs typeface="+mn-cs"/>
              </a:rPr>
              <a:t>要约</a:t>
            </a:r>
            <a:r>
              <a:rPr kumimoji="0" lang="zh-CN" altLang="en-US" sz="3600" b="1" i="0" u="none" strike="noStrike" kern="1200" cap="none" spc="0" normalizeH="0" baseline="0" noProof="1">
                <a:ln>
                  <a:noFill/>
                </a:ln>
                <a:solidFill>
                  <a:srgbClr val="FFC000"/>
                </a:solidFill>
                <a:effectLst>
                  <a:outerShdw blurRad="38100" dist="38100" dir="2700000">
                    <a:srgbClr val="000000"/>
                  </a:outerShdw>
                </a:effectLst>
                <a:uLnTx/>
                <a:uFillTx/>
                <a:latin typeface="Arial" panose="020B0604020202020204" pitchFamily="34" charset="0"/>
                <a:ea typeface="黑体" pitchFamily="49" charset="-122"/>
                <a:cs typeface="Arial" panose="020B0604020202020204" pitchFamily="34" charset="0"/>
              </a:rPr>
              <a:t>↔承诺</a:t>
            </a:r>
            <a:endParaRPr kumimoji="0" lang="zh-CN" altLang="en-US" sz="3600" b="1" i="0" u="none" strike="noStrike" kern="1200" cap="none" spc="0" normalizeH="0" baseline="0" noProof="1">
              <a:ln>
                <a:noFill/>
              </a:ln>
              <a:solidFill>
                <a:srgbClr val="FFC000"/>
              </a:solidFill>
              <a:effectLst>
                <a:outerShdw blurRad="38100" dist="38100" dir="2700000">
                  <a:srgbClr val="000000"/>
                </a:outerShdw>
              </a:effectLst>
              <a:uLnTx/>
              <a:uFillTx/>
              <a:latin typeface="Arial" panose="020B0604020202020204" pitchFamily="34" charset="0"/>
              <a:ea typeface="黑体" pitchFamily="49" charset="-122"/>
              <a:cs typeface="Arial" panose="020B0604020202020204" pitchFamily="34" charset="0"/>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36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1</a:t>
            </a:r>
            <a:r>
              <a:rPr kumimoji="0" lang="zh-CN" altLang="en-US" sz="36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、要约</a:t>
            </a:r>
            <a:endParaRPr kumimoji="0" lang="zh-CN" altLang="en-US" sz="36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6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en-US" altLang="zh-CN" sz="36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1</a:t>
            </a:r>
            <a:r>
              <a:rPr kumimoji="0" lang="zh-CN" altLang="en-US" sz="36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）要约的概念和条件</a:t>
            </a:r>
            <a:endParaRPr kumimoji="0" lang="zh-CN" altLang="en-US" sz="36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3200" b="1" i="0" u="sng"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要约</a:t>
            </a:r>
            <a:r>
              <a:rPr kumimoji="0" lang="zh-CN" altLang="en-US" sz="3200" b="1" i="0" u="sng" strike="noStrike" kern="1200" cap="none" spc="0" normalizeH="0" baseline="0" noProof="1">
                <a:ln>
                  <a:noFill/>
                </a:ln>
                <a:solidFill>
                  <a:srgbClr val="FFC000"/>
                </a:solidFill>
                <a:effectLst/>
                <a:uLnTx/>
                <a:uFillTx/>
                <a:latin typeface="楷体_GB2312" pitchFamily="1" charset="-122"/>
                <a:ea typeface="楷体_GB2312" pitchFamily="1" charset="-122"/>
                <a:cs typeface="+mn-cs"/>
              </a:rPr>
              <a:t>希望和对方订立合同的意思表示</a:t>
            </a:r>
            <a:r>
              <a:rPr kumimoji="0" lang="zh-CN" altLang="en-US" sz="3200" b="1" i="0" u="sng"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200" b="0" i="0" u="none" strike="noStrike" kern="1200" cap="none" spc="0" normalizeH="0" baseline="0" noProof="1">
                <a:ln>
                  <a:noFill/>
                </a:ln>
                <a:solidFill>
                  <a:schemeClr val="tx1"/>
                </a:solidFill>
                <a:effectLst>
                  <a:outerShdw blurRad="38100" dist="38100" dir="2700000">
                    <a:srgbClr val="000000"/>
                  </a:outerShdw>
                </a:effectLst>
                <a:uLnTx/>
                <a:uFillTx/>
                <a:latin typeface="+mn-lt"/>
                <a:ea typeface="隶书" pitchFamily="49" charset="-122"/>
                <a:cs typeface="+mn-cs"/>
              </a:rPr>
              <a:t>        要约是一方当事人以缔结合同为目的，向对方当事人提出合同条件，希望对方当事人接受的意思表示。</a:t>
            </a:r>
            <a:endParaRPr kumimoji="0" lang="zh-CN" altLang="en-US" sz="3200" b="0" i="0" u="none" strike="noStrike" kern="1200" cap="none" spc="0" normalizeH="0" baseline="0" noProof="1">
              <a:ln>
                <a:noFill/>
              </a:ln>
              <a:solidFill>
                <a:schemeClr val="tx1"/>
              </a:solidFill>
              <a:effectLst>
                <a:outerShdw blurRad="38100" dist="38100" dir="2700000">
                  <a:srgbClr val="000000"/>
                </a:outerShdw>
              </a:effectLst>
              <a:uLnTx/>
              <a:uFillTx/>
              <a:latin typeface="+mn-lt"/>
              <a:ea typeface="隶书" pitchFamily="49" charset="-122"/>
              <a:cs typeface="+mn-cs"/>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14338" name="文本占位符 14337"/>
          <p:cNvSpPr>
            <a:spLocks noGrp="1"/>
          </p:cNvSpPr>
          <p:nvPr>
            <p:ph idx="1"/>
          </p:nvPr>
        </p:nvSpPr>
        <p:spPr>
          <a:xfrm>
            <a:off x="468630" y="628650"/>
            <a:ext cx="8352155" cy="6040755"/>
          </a:xfrm>
        </p:spPr>
        <p:txBody>
          <a:bodyPr/>
          <a:lstStyle/>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40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要约的构成要件：</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①</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sym typeface="Wingdings" panose="05000000000000000000" pitchFamily="2" charset="2"/>
              </a:rPr>
              <a:t>要约必须是</a:t>
            </a:r>
            <a:r>
              <a:rPr kumimoji="0" lang="zh-CN" altLang="en-US" sz="2800" b="0" i="0" u="none" strike="noStrike" kern="1200" cap="none" spc="0" normalizeH="0" baseline="0" noProof="0" dirty="0">
                <a:ln>
                  <a:noFill/>
                </a:ln>
                <a:solidFill>
                  <a:srgbClr val="FFC000"/>
                </a:solidFill>
                <a:effectLst>
                  <a:outerShdw blurRad="38100" dist="38100" dir="2700000">
                    <a:srgbClr val="000000"/>
                  </a:outerShdw>
                </a:effectLst>
                <a:uLnTx/>
                <a:uFillTx/>
                <a:latin typeface="+mn-lt"/>
                <a:ea typeface="+mn-ea"/>
                <a:cs typeface="+mn-cs"/>
                <a:sym typeface="Wingdings" panose="05000000000000000000" pitchFamily="2" charset="2"/>
              </a:rPr>
              <a:t>特定人</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sym typeface="Wingdings" panose="05000000000000000000" pitchFamily="2" charset="2"/>
              </a:rPr>
              <a:t>所为的意思表示。</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②</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sym typeface="Wingdings" panose="05000000000000000000" pitchFamily="2" charset="2"/>
              </a:rPr>
              <a:t>要约必须向要约人希望与之缔结合同的</a:t>
            </a:r>
            <a:r>
              <a:rPr kumimoji="0" lang="zh-CN" altLang="en-US" sz="2800" b="0" i="0" u="none" strike="noStrike" kern="1200" cap="none" spc="0" normalizeH="0" baseline="0" noProof="0" dirty="0">
                <a:ln>
                  <a:noFill/>
                </a:ln>
                <a:solidFill>
                  <a:srgbClr val="FFC000"/>
                </a:solidFill>
                <a:effectLst/>
                <a:uLnTx/>
                <a:uFillTx/>
                <a:latin typeface="+mn-lt"/>
                <a:ea typeface="+mn-ea"/>
                <a:cs typeface="+mn-cs"/>
                <a:sym typeface="Wingdings" panose="05000000000000000000" pitchFamily="2" charset="2"/>
              </a:rPr>
              <a:t>相对人</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sym typeface="Wingdings" panose="05000000000000000000" pitchFamily="2" charset="2"/>
              </a:rPr>
              <a:t>发出。</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endPar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③</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sym typeface="Wingdings" panose="05000000000000000000" pitchFamily="2" charset="2"/>
              </a:rPr>
              <a:t>要约必须具有缔结合同的目的。</a:t>
            </a:r>
            <a:endPar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sym typeface="Wingdings" panose="05000000000000000000" pitchFamily="2" charset="2"/>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④</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sym typeface="Wingdings" panose="05000000000000000000" pitchFamily="2" charset="2"/>
              </a:rPr>
              <a:t>要约的内容必须</a:t>
            </a:r>
            <a:r>
              <a:rPr kumimoji="0" lang="zh-CN" altLang="en-US" sz="2800" b="0" i="0" u="none" strike="noStrike" kern="1200" cap="none" spc="0" normalizeH="0" baseline="0" noProof="0" dirty="0">
                <a:ln>
                  <a:noFill/>
                </a:ln>
                <a:solidFill>
                  <a:srgbClr val="FFC000"/>
                </a:solidFill>
                <a:effectLst>
                  <a:outerShdw blurRad="38100" dist="38100" dir="2700000">
                    <a:srgbClr val="000000"/>
                  </a:outerShdw>
                </a:effectLst>
                <a:uLnTx/>
                <a:uFillTx/>
                <a:latin typeface="+mn-lt"/>
                <a:ea typeface="+mn-ea"/>
                <a:cs typeface="+mn-cs"/>
                <a:sym typeface="Wingdings" panose="05000000000000000000" pitchFamily="2" charset="2"/>
              </a:rPr>
              <a:t>具体、确定和完整</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sym typeface="Wingdings" panose="05000000000000000000" pitchFamily="2" charset="2"/>
              </a:rPr>
              <a:t>。</a:t>
            </a:r>
            <a:endPar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sym typeface="Wingdings" panose="05000000000000000000" pitchFamily="2" charset="2"/>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sym typeface="Wingdings" panose="05000000000000000000" pitchFamily="2" charset="2"/>
              </a:rPr>
              <a:t>   ⑤</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sym typeface="Wingdings" panose="05000000000000000000" pitchFamily="2" charset="2"/>
              </a:rPr>
              <a:t>要约必须表明要约人在得到承诺时即受其约束的意旨。</a:t>
            </a:r>
            <a:endPar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sym typeface="Wingdings" panose="05000000000000000000" pitchFamily="2" charset="2"/>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15362" name="文本占位符 15361"/>
          <p:cNvSpPr>
            <a:spLocks noGrp="1"/>
          </p:cNvSpPr>
          <p:nvPr>
            <p:ph idx="1"/>
          </p:nvPr>
        </p:nvSpPr>
        <p:spPr>
          <a:xfrm>
            <a:off x="323850" y="1600200"/>
            <a:ext cx="8569325" cy="3629025"/>
          </a:xfr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rgbClr val="FFFF00"/>
                </a:solidFill>
                <a:effectLst>
                  <a:outerShdw blurRad="38100" dist="38100" dir="2700000">
                    <a:srgbClr val="000000"/>
                  </a:outerShdw>
                </a:effectLst>
                <a:uLnTx/>
                <a:uFillTx/>
                <a:latin typeface="黑体" pitchFamily="49" charset="-122"/>
                <a:ea typeface="黑体" pitchFamily="49" charset="-122"/>
                <a:cs typeface="+mn-cs"/>
              </a:rPr>
              <a:t>甲对乙声称</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：“我正在考虑卖掉家中祖传的一套红木家具，价格暂定为</a:t>
            </a:r>
            <a:r>
              <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20</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万”</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      </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rgbClr val="FFFF00"/>
                </a:solidFill>
                <a:effectLst>
                  <a:outerShdw blurRad="38100" dist="38100" dir="2700000">
                    <a:srgbClr val="000000"/>
                  </a:outerShdw>
                </a:effectLst>
                <a:uLnTx/>
                <a:uFillTx/>
                <a:latin typeface="黑体" pitchFamily="49" charset="-122"/>
                <a:ea typeface="黑体" pitchFamily="49" charset="-122"/>
                <a:cs typeface="+mn-cs"/>
              </a:rPr>
              <a:t>甲对乙提出</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：“我愿意卖掉家中祖传的一套红木家具，价格为</a:t>
            </a:r>
            <a:r>
              <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20</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万”</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a:pPr>
            <a:endParaRPr kumimoji="0" lang="zh-CN" altLang="en-US" sz="3200" b="0"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4"/>
          </p:nvPr>
        </p:nvSpPr>
        <p:spPr/>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5122" name="TextBox 3"/>
          <p:cNvSpPr txBox="1"/>
          <p:nvPr/>
        </p:nvSpPr>
        <p:spPr>
          <a:xfrm>
            <a:off x="684213" y="692150"/>
            <a:ext cx="7272337" cy="5784850"/>
          </a:xfrm>
          <a:prstGeom prst="rect">
            <a:avLst/>
          </a:prstGeom>
          <a:noFill/>
          <a:ln w="9525">
            <a:noFill/>
          </a:ln>
        </p:spPr>
        <p:txBody>
          <a:bodyPr anchor="t" anchorCtr="0">
            <a:spAutoFit/>
          </a:bodyPr>
          <a:p>
            <a:pPr>
              <a:buFont typeface="Arial" panose="020B0604020202020204" pitchFamily="34" charset="0"/>
            </a:pPr>
            <a:r>
              <a:rPr lang="zh-CN" altLang="en-US" sz="2400" dirty="0">
                <a:latin typeface="Times New Roman" panose="02020603050405020304" pitchFamily="18" charset="0"/>
                <a:ea typeface="宋体" pitchFamily="2" charset="-122"/>
              </a:rPr>
              <a:t>○</a:t>
            </a:r>
            <a:r>
              <a:rPr lang="zh-CN" altLang="en-US" sz="2800" b="1" dirty="0">
                <a:solidFill>
                  <a:srgbClr val="00B0F0"/>
                </a:solidFill>
                <a:latin typeface="Tahoma" panose="020B0604030504040204" pitchFamily="34" charset="0"/>
                <a:ea typeface="宋体" pitchFamily="2" charset="-122"/>
              </a:rPr>
              <a:t>法律的重要性</a:t>
            </a:r>
            <a:endParaRPr lang="en-US" altLang="zh-CN" sz="2800" b="1" dirty="0">
              <a:solidFill>
                <a:srgbClr val="00B0F0"/>
              </a:solidFill>
              <a:latin typeface="Tahoma" panose="020B0604030504040204" pitchFamily="34" charset="0"/>
              <a:ea typeface="宋体" pitchFamily="2" charset="-122"/>
            </a:endParaRPr>
          </a:p>
          <a:p>
            <a:pPr>
              <a:buFont typeface="Arial" panose="020B0604020202020204" pitchFamily="34" charset="0"/>
            </a:pPr>
            <a:endParaRPr lang="en-US" altLang="zh-CN" sz="2400" dirty="0">
              <a:latin typeface="Times New Roman" panose="02020603050405020304" pitchFamily="18" charset="0"/>
              <a:ea typeface="宋体" pitchFamily="2" charset="-122"/>
            </a:endParaRPr>
          </a:p>
          <a:p>
            <a:pPr>
              <a:buFont typeface="Arial" panose="020B0604020202020204" pitchFamily="34" charset="0"/>
            </a:pPr>
            <a:r>
              <a:rPr lang="en-US" altLang="zh-CN" sz="2400" dirty="0">
                <a:latin typeface="Times New Roman" panose="02020603050405020304" pitchFamily="18" charset="0"/>
                <a:ea typeface="宋体" pitchFamily="2" charset="-122"/>
              </a:rPr>
              <a:t>        </a:t>
            </a:r>
            <a:r>
              <a:rPr lang="zh-CN" altLang="en-US" sz="2800" dirty="0">
                <a:latin typeface="Times New Roman" panose="02020603050405020304" pitchFamily="18" charset="0"/>
                <a:ea typeface="宋体" pitchFamily="2" charset="-122"/>
              </a:rPr>
              <a:t>生活中的合同多种多样、无处不在，劳动合同、保险合同、房屋买卖合同、购车合同、竞业禁止协议、离婚协议、定金合同等等</a:t>
            </a:r>
            <a:endParaRPr lang="en-US" altLang="zh-CN" sz="2800" dirty="0">
              <a:latin typeface="Times New Roman" panose="02020603050405020304" pitchFamily="18" charset="0"/>
              <a:ea typeface="宋体" pitchFamily="2" charset="-122"/>
            </a:endParaRPr>
          </a:p>
          <a:p>
            <a:pPr>
              <a:buFont typeface="Arial" panose="020B0604020202020204" pitchFamily="34" charset="0"/>
            </a:pPr>
            <a:endParaRPr lang="en-US" altLang="zh-CN" sz="2400" dirty="0">
              <a:latin typeface="Times New Roman" panose="02020603050405020304" pitchFamily="18" charset="0"/>
              <a:ea typeface="宋体" pitchFamily="2" charset="-122"/>
            </a:endParaRPr>
          </a:p>
          <a:p>
            <a:pPr>
              <a:buFont typeface="Arial" panose="020B0604020202020204" pitchFamily="34" charset="0"/>
            </a:pPr>
            <a:endParaRPr lang="en-US" altLang="zh-CN" sz="2400" dirty="0">
              <a:latin typeface="Times New Roman" panose="02020603050405020304" pitchFamily="18" charset="0"/>
              <a:ea typeface="宋体" pitchFamily="2" charset="-122"/>
            </a:endParaRPr>
          </a:p>
          <a:p>
            <a:pPr>
              <a:buFont typeface="Arial" panose="020B0604020202020204" pitchFamily="34" charset="0"/>
            </a:pPr>
            <a:r>
              <a:rPr lang="zh-CN" altLang="en-US" sz="2400" dirty="0">
                <a:latin typeface="Tahoma" panose="020B0604030504040204" pitchFamily="34" charset="0"/>
                <a:ea typeface="宋体" pitchFamily="2" charset="-122"/>
              </a:rPr>
              <a:t>○</a:t>
            </a:r>
            <a:r>
              <a:rPr lang="zh-CN" altLang="en-US" sz="2800" b="1" dirty="0">
                <a:solidFill>
                  <a:srgbClr val="00B0F0"/>
                </a:solidFill>
                <a:latin typeface="Tahoma" panose="020B0604030504040204" pitchFamily="34" charset="0"/>
                <a:ea typeface="宋体" pitchFamily="2" charset="-122"/>
              </a:rPr>
              <a:t>法律的工具性</a:t>
            </a:r>
            <a:endParaRPr lang="en-US" altLang="zh-CN" sz="2800" b="1" dirty="0">
              <a:solidFill>
                <a:srgbClr val="00B0F0"/>
              </a:solidFill>
              <a:latin typeface="Tahoma" panose="020B0604030504040204" pitchFamily="34" charset="0"/>
              <a:ea typeface="宋体" pitchFamily="2" charset="-122"/>
            </a:endParaRPr>
          </a:p>
          <a:p>
            <a:pPr>
              <a:buFont typeface="Arial" panose="020B0604020202020204" pitchFamily="34" charset="0"/>
            </a:pPr>
            <a:endParaRPr lang="en-US" altLang="zh-CN" sz="2800" b="1" dirty="0">
              <a:solidFill>
                <a:srgbClr val="00B0F0"/>
              </a:solidFill>
              <a:latin typeface="Tahoma" panose="020B0604030504040204" pitchFamily="34" charset="0"/>
              <a:ea typeface="宋体" pitchFamily="2" charset="-122"/>
            </a:endParaRPr>
          </a:p>
          <a:p>
            <a:pPr>
              <a:buFont typeface="Arial" panose="020B0604020202020204" pitchFamily="34" charset="0"/>
            </a:pPr>
            <a:r>
              <a:rPr lang="zh-CN" altLang="en-US" sz="2800" dirty="0">
                <a:latin typeface="Times New Roman" panose="02020603050405020304" pitchFamily="18" charset="0"/>
                <a:ea typeface="宋体" pitchFamily="2" charset="-122"/>
              </a:rPr>
              <a:t>        法律作为工具的一种，与电脑软件一样存在于生活工作中，不要求专业性，但具有普及性。</a:t>
            </a:r>
            <a:endParaRPr lang="zh-CN" altLang="en-US" sz="2800" dirty="0">
              <a:latin typeface="Times New Roman" panose="02020603050405020304" pitchFamily="18" charset="0"/>
              <a:ea typeface="宋体" pitchFamily="2" charset="-122"/>
            </a:endParaRPr>
          </a:p>
          <a:p>
            <a:pPr>
              <a:buFont typeface="Arial" panose="020B0604020202020204" pitchFamily="34" charset="0"/>
            </a:pPr>
            <a:endParaRPr lang="en-US" altLang="zh-CN" sz="2800" dirty="0">
              <a:latin typeface="Times New Roman" panose="02020603050405020304" pitchFamily="18" charset="0"/>
              <a:ea typeface="宋体" pitchFamily="2" charset="-122"/>
            </a:endParaRPr>
          </a:p>
          <a:p>
            <a:pPr>
              <a:buFont typeface="Arial" panose="020B0604020202020204" pitchFamily="34" charset="0"/>
            </a:pPr>
            <a:endParaRPr lang="zh-CN" altLang="en-US" dirty="0">
              <a:latin typeface="Tahoma" panose="020B0604030504040204" pitchFamily="34" charset="0"/>
              <a:ea typeface="宋体" pitchFamily="2"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16386" name="文本占位符 16385"/>
          <p:cNvSpPr>
            <a:spLocks noGrp="1"/>
          </p:cNvSpPr>
          <p:nvPr>
            <p:ph idx="1"/>
          </p:nvPr>
        </p:nvSpPr>
        <p:spPr>
          <a:xfrm>
            <a:off x="160020" y="669925"/>
            <a:ext cx="8526780" cy="5426710"/>
          </a:xfrm>
        </p:spPr>
        <p:txBody>
          <a:bodyPr/>
          <a:lstStyle/>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2</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）要约的生效：要约</a:t>
            </a:r>
            <a:r>
              <a:rPr kumimoji="0" lang="zh-CN" altLang="en-US" sz="3200" b="1" i="0" u="none" strike="noStrike" kern="1200" cap="none" spc="0" normalizeH="0" baseline="0" noProof="1">
                <a:ln>
                  <a:noFill/>
                </a:ln>
                <a:solidFill>
                  <a:srgbClr val="FFC000"/>
                </a:solidFill>
                <a:effectLst/>
                <a:uLnTx/>
                <a:uFillTx/>
                <a:latin typeface="楷体_GB2312" pitchFamily="1" charset="-122"/>
                <a:ea typeface="楷体_GB2312" pitchFamily="1" charset="-122"/>
                <a:cs typeface="+mn-cs"/>
              </a:rPr>
              <a:t>到达</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受要约人时生效。</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a:pP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n"/>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甲于</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5</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月</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1</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号向乙发出一商业要约普通信函，要以某一价格向乙购买某种商品。</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5</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月</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5</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日到达乙处。何时生效？</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n"/>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假如</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5</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号到达乙的信箱，恰巧乙外出办事，</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7</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号回来后才看到这个要约函，何时生效？</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a:pP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a:pPr>
            <a:r>
              <a:rPr kumimoji="0" lang="zh-CN" altLang="en-US" sz="36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   </a:t>
            </a:r>
            <a:r>
              <a:rPr kumimoji="0" lang="zh-CN" altLang="en-US" sz="3600" b="1" i="0" u="none" strike="noStrike" kern="1200" cap="none" spc="0" normalizeH="0" baseline="0" noProof="1">
                <a:ln>
                  <a:noFill/>
                </a:ln>
                <a:solidFill>
                  <a:srgbClr val="FFFF00"/>
                </a:solidFill>
                <a:effectLst>
                  <a:outerShdw blurRad="38100" dist="38100" dir="2700000">
                    <a:srgbClr val="000000"/>
                  </a:outerShdw>
                </a:effectLst>
                <a:uLnTx/>
                <a:uFillTx/>
                <a:latin typeface="黑体" pitchFamily="49" charset="-122"/>
                <a:ea typeface="楷体_GB2312" pitchFamily="1" charset="-122"/>
                <a:cs typeface="+mn-cs"/>
              </a:rPr>
              <a:t>到达</a:t>
            </a:r>
            <a:r>
              <a:rPr kumimoji="0" lang="zh-CN" altLang="en-US" sz="2800" b="1" i="0" u="sng" strike="noStrike" kern="1200" cap="none" spc="0" normalizeH="0" baseline="0" noProof="1">
                <a:ln>
                  <a:noFill/>
                </a:ln>
                <a:solidFill>
                  <a:schemeClr val="tx1"/>
                </a:solidFill>
                <a:effectLst>
                  <a:outerShdw blurRad="38100" dist="38100" dir="2700000">
                    <a:srgbClr val="000000"/>
                  </a:outerShdw>
                </a:effectLst>
                <a:uLnTx/>
                <a:uFillTx/>
                <a:latin typeface="+mn-lt"/>
                <a:ea typeface="楷体_GB2312" pitchFamily="1" charset="-122"/>
                <a:cs typeface="+mn-cs"/>
              </a:rPr>
              <a:t>指到达受要约人及其代理人可控制的区域范围内，至于受要约人及其代理是否看到，在所不问。</a:t>
            </a:r>
            <a:endParaRPr kumimoji="0" lang="zh-CN" altLang="en-US" sz="2800" b="1" i="0" u="sng" strike="noStrike" kern="1200" cap="none" spc="0" normalizeH="0" baseline="0" noProof="1">
              <a:ln>
                <a:noFill/>
              </a:ln>
              <a:solidFill>
                <a:schemeClr val="tx1"/>
              </a:solidFill>
              <a:effectLst>
                <a:outerShdw blurRad="38100" dist="38100" dir="2700000">
                  <a:srgbClr val="000000"/>
                </a:outerShdw>
              </a:effectLst>
              <a:uLnTx/>
              <a:uFillTx/>
              <a:latin typeface="+mn-lt"/>
              <a:ea typeface="楷体_GB2312" pitchFamily="1" charset="-122"/>
              <a:cs typeface="+mn-cs"/>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17410" name="文本占位符 17409"/>
          <p:cNvSpPr>
            <a:spLocks noGrp="1"/>
          </p:cNvSpPr>
          <p:nvPr>
            <p:ph idx="1"/>
          </p:nvPr>
        </p:nvSpPr>
        <p:spPr>
          <a:xfrm>
            <a:off x="457200" y="836613"/>
            <a:ext cx="8229600" cy="5259388"/>
          </a:xfr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6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en-US" altLang="zh-CN" sz="36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3</a:t>
            </a:r>
            <a:r>
              <a:rPr kumimoji="0" lang="zh-CN" altLang="en-US" sz="36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）要约的撤回与撤销</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所谓要约的撤回，是指在要约人发出要约后，</a:t>
            </a:r>
            <a:r>
              <a:rPr kumimoji="0" lang="zh-CN" altLang="en-US" sz="3200" b="1" i="0" u="sng"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在</a:t>
            </a:r>
            <a:r>
              <a:rPr kumimoji="0" lang="zh-CN" altLang="en-US" sz="3200" b="1" i="0" u="sng" strike="noStrike" kern="1200" cap="none" spc="0" normalizeH="0" baseline="0" noProof="1">
                <a:ln>
                  <a:noFill/>
                </a:ln>
                <a:solidFill>
                  <a:srgbClr val="FFFF00"/>
                </a:solidFill>
                <a:effectLst>
                  <a:outerShdw blurRad="38100" dist="38100" dir="2700000">
                    <a:srgbClr val="000000"/>
                  </a:outerShdw>
                </a:effectLst>
                <a:uLnTx/>
                <a:uFillTx/>
                <a:latin typeface="楷体_GB2312" pitchFamily="1" charset="-122"/>
                <a:ea typeface="楷体_GB2312" pitchFamily="1" charset="-122"/>
                <a:cs typeface="+mn-cs"/>
              </a:rPr>
              <a:t>要约生效前</a:t>
            </a:r>
            <a:r>
              <a:rPr kumimoji="0" lang="zh-CN" altLang="en-US" sz="3200" b="1" i="0" u="sng"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，宣告取消要约</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如：甲于</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5</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月</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1</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号向乙发出一商业要约普通信函，</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2</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号市场行情突变，于是</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3</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号发出撤回原要约的信函，以特快的方式寄出，</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4</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号到达乙处。</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5</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号到达的原要约是否有效？</a:t>
            </a:r>
            <a:endPar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     </a:t>
            </a:r>
            <a:r>
              <a:rPr kumimoji="0" lang="zh-CN" altLang="en-US" sz="2400" b="1" i="0" u="none" strike="noStrike" kern="1200" cap="none" spc="0" normalizeH="0" baseline="0" noProof="1">
                <a:ln>
                  <a:noFill/>
                </a:ln>
                <a:solidFill>
                  <a:srgbClr val="FF0000"/>
                </a:solidFill>
                <a:effectLst>
                  <a:outerShdw blurRad="38100" dist="38100" dir="2700000">
                    <a:srgbClr val="000000"/>
                  </a:outerShdw>
                </a:effectLst>
                <a:uLnTx/>
                <a:uFillTx/>
                <a:latin typeface="黑体" pitchFamily="49" charset="-122"/>
                <a:ea typeface="黑体" pitchFamily="49" charset="-122"/>
                <a:cs typeface="+mn-cs"/>
              </a:rPr>
              <a:t>要约可以撤回。撤回要约的通知应当在要约到达受要约人之前或者与要约同时到达受要约人。</a:t>
            </a:r>
            <a:endParaRPr kumimoji="0" lang="zh-CN" altLang="en-US" sz="2400" b="1" i="0" u="none" strike="noStrike" kern="1200" cap="none" spc="0" normalizeH="0" baseline="0" noProof="1">
              <a:ln>
                <a:noFill/>
              </a:ln>
              <a:solidFill>
                <a:srgbClr val="FF0000"/>
              </a:solidFill>
              <a:effectLst>
                <a:outerShdw blurRad="38100" dist="38100" dir="2700000">
                  <a:srgbClr val="000000"/>
                </a:outerShdw>
              </a:effectLst>
              <a:uLnTx/>
              <a:uFillTx/>
              <a:latin typeface="黑体" pitchFamily="49" charset="-122"/>
              <a:ea typeface="黑体" pitchFamily="49" charset="-122"/>
              <a:cs typeface="+mn-cs"/>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18434" name="文本占位符 18433"/>
          <p:cNvSpPr>
            <a:spLocks noGrp="1"/>
          </p:cNvSpPr>
          <p:nvPr>
            <p:ph idx="1"/>
          </p:nvPr>
        </p:nvSpPr>
        <p:spPr>
          <a:xfrm>
            <a:off x="457200" y="476250"/>
            <a:ext cx="8229600" cy="5619750"/>
          </a:xfr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所谓要约的撤销，是指要约人在要约到达受要约人在</a:t>
            </a:r>
            <a:r>
              <a:rPr kumimoji="0" lang="zh-CN" altLang="en-US" sz="3200" b="1" i="0" u="none" strike="noStrike" kern="1200" cap="none" spc="0" normalizeH="0" baseline="0" noProof="1">
                <a:ln>
                  <a:noFill/>
                </a:ln>
                <a:solidFill>
                  <a:srgbClr val="FFFF00"/>
                </a:solidFill>
                <a:effectLst>
                  <a:outerShdw blurRad="38100" dist="38100" dir="2700000">
                    <a:srgbClr val="000000"/>
                  </a:outerShdw>
                </a:effectLst>
                <a:uLnTx/>
                <a:uFillTx/>
                <a:latin typeface="楷体_GB2312" pitchFamily="1" charset="-122"/>
                <a:ea typeface="楷体_GB2312" pitchFamily="1" charset="-122"/>
                <a:cs typeface="+mn-cs"/>
              </a:rPr>
              <a:t>要约生效后</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，将该项要约取消，使要约归于消灭的行为。</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  如：甲于</a:t>
            </a:r>
            <a:r>
              <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5</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月</a:t>
            </a:r>
            <a:r>
              <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1</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号向乙发出一商业要约普通信函，</a:t>
            </a:r>
            <a:r>
              <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5</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号到达乙处，乙收到要约准备</a:t>
            </a:r>
            <a:r>
              <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8</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号下午发出承诺。但是</a:t>
            </a:r>
            <a:r>
              <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5</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号甲发现市场行情突变，于是当日发出撤销要约的通知，以特快专递邮出，于</a:t>
            </a:r>
            <a:r>
              <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8</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号一早到达乙处。（乙就不能再发出承诺了。）</a:t>
            </a:r>
            <a:endPar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    </a:t>
            </a:r>
            <a:r>
              <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 </a:t>
            </a:r>
            <a:r>
              <a:rPr kumimoji="0" lang="zh-CN" altLang="en-US" sz="2400" b="1" i="0" u="none" strike="noStrike" kern="1200" cap="none" spc="0" normalizeH="0" baseline="0" noProof="1">
                <a:ln>
                  <a:noFill/>
                </a:ln>
                <a:solidFill>
                  <a:srgbClr val="FF0000"/>
                </a:solidFill>
                <a:effectLst>
                  <a:outerShdw blurRad="38100" dist="38100" dir="2700000">
                    <a:srgbClr val="000000"/>
                  </a:outerShdw>
                </a:effectLst>
                <a:uLnTx/>
                <a:uFillTx/>
                <a:latin typeface="黑体" pitchFamily="49" charset="-122"/>
                <a:ea typeface="黑体" pitchFamily="49" charset="-122"/>
                <a:cs typeface="+mn-cs"/>
              </a:rPr>
              <a:t>要约可以撤销。撤销要约的通知应当在受要约人发出承诺通知之前到达受要约人。</a:t>
            </a:r>
            <a:endParaRPr kumimoji="0" lang="zh-CN" altLang="en-US" sz="2400" b="1" i="0" u="none" strike="noStrike" kern="1200" cap="none" spc="0" normalizeH="0" baseline="0" noProof="1">
              <a:ln>
                <a:noFill/>
              </a:ln>
              <a:solidFill>
                <a:srgbClr val="FF0000"/>
              </a:solidFill>
              <a:effectLst>
                <a:outerShdw blurRad="38100" dist="38100" dir="2700000">
                  <a:srgbClr val="000000"/>
                </a:outerShdw>
              </a:effectLst>
              <a:uLnTx/>
              <a:uFillTx/>
              <a:latin typeface="黑体" pitchFamily="49" charset="-122"/>
              <a:ea typeface="黑体" pitchFamily="49" charset="-122"/>
              <a:cs typeface="+mn-cs"/>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19458" name="文本占位符 19457"/>
          <p:cNvSpPr>
            <a:spLocks noGrp="1"/>
          </p:cNvSpPr>
          <p:nvPr>
            <p:ph idx="1"/>
          </p:nvPr>
        </p:nvSpPr>
        <p:spPr>
          <a:xfrm>
            <a:off x="323850" y="549275"/>
            <a:ext cx="8280400" cy="5689600"/>
          </a:xfrm>
        </p:spPr>
        <p:txBody>
          <a:bodyPr/>
          <a:lstStyle/>
          <a:p>
            <a:pPr marL="342900" marR="0" lvl="0" indent="-342900" algn="l" defTabSz="914400" rtl="0" eaLnBrk="1" latinLnBrk="0" hangingPunct="1">
              <a:lnSpc>
                <a:spcPts val="3400"/>
              </a:lnSpc>
              <a:spcBef>
                <a:spcPts val="0"/>
              </a:spcBef>
              <a:spcAft>
                <a:spcPct val="0"/>
              </a:spcAft>
              <a:buClr>
                <a:schemeClr val="hlink"/>
              </a:buClr>
              <a:buSzPct val="80000"/>
              <a:buFont typeface="Wingdings" panose="05000000000000000000" pitchFamily="2" charset="2"/>
              <a:buChar char="n"/>
              <a:defRPr/>
            </a:pPr>
            <a:r>
              <a:rPr kumimoji="0" lang="zh-CN" altLang="en-US" sz="3600" b="1" i="0" u="none" strike="noStrike" kern="1200" cap="none" spc="0" normalizeH="0" baseline="0" noProof="1">
                <a:ln>
                  <a:noFill/>
                </a:ln>
                <a:solidFill>
                  <a:srgbClr val="FFFF00"/>
                </a:solidFill>
                <a:effectLst/>
                <a:uLnTx/>
                <a:uFillTx/>
                <a:latin typeface="+mn-lt"/>
                <a:ea typeface="黑体" pitchFamily="49" charset="-122"/>
                <a:cs typeface="+mn-cs"/>
              </a:rPr>
              <a:t>法定的不能撤销的要约有三种</a:t>
            </a:r>
            <a:r>
              <a:rPr kumimoji="0" lang="zh-CN" altLang="en-US" sz="3600" b="1" i="0" u="none" strike="noStrike" kern="1200" cap="none" spc="0" normalizeH="0" baseline="0" noProof="1">
                <a:ln>
                  <a:noFill/>
                </a:ln>
                <a:solidFill>
                  <a:schemeClr val="tx1"/>
                </a:solidFill>
                <a:effectLst/>
                <a:uLnTx/>
                <a:uFillTx/>
                <a:latin typeface="+mn-lt"/>
                <a:ea typeface="楷体_GB2312" pitchFamily="1" charset="-122"/>
                <a:cs typeface="+mn-cs"/>
              </a:rPr>
              <a:t>：</a:t>
            </a:r>
            <a:endParaRPr kumimoji="0" lang="zh-CN" altLang="en-US" sz="3600" b="1" i="0" u="none" strike="noStrike" kern="1200" cap="none" spc="0" normalizeH="0" baseline="0" noProof="1">
              <a:ln>
                <a:noFill/>
              </a:ln>
              <a:solidFill>
                <a:schemeClr val="tx1"/>
              </a:solidFill>
              <a:effectLst/>
              <a:uLnTx/>
              <a:uFillTx/>
              <a:latin typeface="+mn-lt"/>
              <a:ea typeface="楷体_GB2312" pitchFamily="1" charset="-122"/>
              <a:cs typeface="+mn-cs"/>
            </a:endParaRPr>
          </a:p>
          <a:p>
            <a:pPr marL="342900" marR="0" lvl="0" indent="-342900" algn="l" defTabSz="914400" rtl="0" eaLnBrk="1" latinLnBrk="0" hangingPunct="1">
              <a:lnSpc>
                <a:spcPts val="3400"/>
              </a:lnSpc>
              <a:spcBef>
                <a:spcPts val="0"/>
              </a:spcBef>
              <a:spcAft>
                <a:spcPct val="0"/>
              </a:spcAft>
              <a:buClr>
                <a:schemeClr val="hlink"/>
              </a:buClr>
              <a:buSzPct val="80000"/>
              <a:buFont typeface="Wingdings" panose="05000000000000000000" pitchFamily="2" charset="2"/>
              <a:buNone/>
              <a:defRPr/>
            </a:pPr>
            <a:endParaRPr kumimoji="0" lang="zh-CN" altLang="en-US" sz="2800" b="1" i="0" u="none" strike="noStrike" kern="1200" cap="none" spc="0" normalizeH="0" baseline="0" noProof="1">
              <a:ln>
                <a:noFill/>
              </a:ln>
              <a:solidFill>
                <a:schemeClr val="tx1"/>
              </a:solidFill>
              <a:effectLst/>
              <a:uLnTx/>
              <a:uFillTx/>
              <a:latin typeface="+mn-lt"/>
              <a:ea typeface="楷体_GB2312" pitchFamily="1" charset="-122"/>
              <a:cs typeface="+mn-cs"/>
            </a:endParaRPr>
          </a:p>
          <a:p>
            <a:pPr marL="342900" marR="0" lvl="0" indent="-342900" algn="l" defTabSz="914400" rtl="0" eaLnBrk="1" latinLnBrk="0" hangingPunct="1">
              <a:lnSpc>
                <a:spcPts val="34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rgbClr val="FFFF00"/>
                </a:solidFill>
                <a:effectLst/>
                <a:uLnTx/>
                <a:uFillTx/>
                <a:latin typeface="+mn-lt"/>
                <a:ea typeface="楷体_GB2312" pitchFamily="1" charset="-122"/>
                <a:cs typeface="+mn-cs"/>
              </a:rPr>
              <a:t>         </a:t>
            </a:r>
            <a:r>
              <a:rPr kumimoji="0" lang="en-US" altLang="zh-CN" sz="2400" b="1" i="0" u="none" strike="noStrike" kern="1200" cap="none" spc="0" normalizeH="0" baseline="0" noProof="1">
                <a:ln>
                  <a:noFill/>
                </a:ln>
                <a:solidFill>
                  <a:srgbClr val="FFFF00"/>
                </a:solidFill>
                <a:effectLst/>
                <a:uLnTx/>
                <a:uFillTx/>
                <a:latin typeface="+mn-lt"/>
                <a:ea typeface="楷体_GB2312" pitchFamily="1" charset="-122"/>
                <a:cs typeface="+mn-cs"/>
              </a:rPr>
              <a:t> </a:t>
            </a:r>
            <a:r>
              <a:rPr kumimoji="0" lang="zh-CN" altLang="en-US" sz="2400" b="1" i="0" u="none" strike="noStrike" kern="1200" cap="none" spc="0" normalizeH="0" baseline="0" noProof="1">
                <a:ln>
                  <a:noFill/>
                </a:ln>
                <a:solidFill>
                  <a:srgbClr val="FFFF00"/>
                </a:solidFill>
                <a:effectLst/>
                <a:uLnTx/>
                <a:uFillTx/>
                <a:latin typeface="+mn-lt"/>
                <a:ea typeface="楷体_GB2312" pitchFamily="1" charset="-122"/>
                <a:cs typeface="+mn-cs"/>
              </a:rPr>
              <a:t>约定了承诺期限</a:t>
            </a:r>
            <a:r>
              <a:rPr kumimoji="0" lang="zh-CN" altLang="en-US" sz="2400" b="1" i="0" u="none" strike="noStrike" kern="1200" cap="none" spc="0" normalizeH="0" baseline="0" noProof="1">
                <a:ln>
                  <a:noFill/>
                </a:ln>
                <a:solidFill>
                  <a:schemeClr val="tx1"/>
                </a:solidFill>
                <a:effectLst/>
                <a:uLnTx/>
                <a:uFillTx/>
                <a:latin typeface="+mn-lt"/>
                <a:ea typeface="楷体_GB2312" pitchFamily="1" charset="-122"/>
                <a:cs typeface="+mn-cs"/>
              </a:rPr>
              <a:t>。</a:t>
            </a:r>
            <a:r>
              <a:rPr kumimoji="0" lang="zh-CN" altLang="en-US" sz="2400" b="1" i="0" u="none" strike="noStrike" kern="1200" cap="none" spc="0" normalizeH="0" baseline="0" noProof="1">
                <a:ln>
                  <a:noFill/>
                </a:ln>
                <a:solidFill>
                  <a:schemeClr val="tx1"/>
                </a:solidFill>
                <a:effectLst/>
                <a:uLnTx/>
                <a:uFillTx/>
                <a:latin typeface="黑体" pitchFamily="49" charset="-122"/>
                <a:ea typeface="黑体" pitchFamily="49" charset="-122"/>
                <a:cs typeface="+mn-cs"/>
              </a:rPr>
              <a:t>如甲在发给乙的要约函中称“你若承诺，必须在</a:t>
            </a:r>
            <a:r>
              <a:rPr kumimoji="0" lang="en-US" altLang="zh-CN" sz="2400" b="1" i="0" u="none" strike="noStrike" kern="1200" cap="none" spc="0" normalizeH="0" baseline="0" noProof="1">
                <a:ln>
                  <a:noFill/>
                </a:ln>
                <a:solidFill>
                  <a:schemeClr val="tx1"/>
                </a:solidFill>
                <a:effectLst/>
                <a:uLnTx/>
                <a:uFillTx/>
                <a:latin typeface="黑体" pitchFamily="49" charset="-122"/>
                <a:ea typeface="黑体" pitchFamily="49" charset="-122"/>
                <a:cs typeface="+mn-cs"/>
              </a:rPr>
              <a:t>8</a:t>
            </a:r>
            <a:r>
              <a:rPr kumimoji="0" lang="zh-CN" altLang="en-US" sz="2400" b="1" i="0" u="none" strike="noStrike" kern="1200" cap="none" spc="0" normalizeH="0" baseline="0" noProof="1">
                <a:ln>
                  <a:noFill/>
                </a:ln>
                <a:solidFill>
                  <a:schemeClr val="tx1"/>
                </a:solidFill>
                <a:effectLst/>
                <a:uLnTx/>
                <a:uFillTx/>
                <a:latin typeface="黑体" pitchFamily="49" charset="-122"/>
                <a:ea typeface="黑体" pitchFamily="49" charset="-122"/>
                <a:cs typeface="+mn-cs"/>
              </a:rPr>
              <a:t>号前作出，过期不候”。那么乙仍然可以发出承诺；</a:t>
            </a:r>
            <a:endParaRPr kumimoji="0" lang="zh-CN" altLang="en-US" sz="2400" b="1" i="0" u="none" strike="noStrike" kern="1200" cap="none" spc="0" normalizeH="0" baseline="0" noProof="1">
              <a:ln>
                <a:noFill/>
              </a:ln>
              <a:solidFill>
                <a:schemeClr val="tx1"/>
              </a:solidFill>
              <a:effectLst/>
              <a:uLnTx/>
              <a:uFillTx/>
              <a:latin typeface="黑体" pitchFamily="49" charset="-122"/>
              <a:ea typeface="黑体" pitchFamily="49" charset="-122"/>
              <a:cs typeface="+mn-cs"/>
            </a:endParaRPr>
          </a:p>
          <a:p>
            <a:pPr marL="342900" marR="0" lvl="0" indent="-342900" algn="l" defTabSz="914400" rtl="0" eaLnBrk="1" latinLnBrk="0" hangingPunct="1">
              <a:lnSpc>
                <a:spcPts val="34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rgbClr val="FFFF00"/>
                </a:solidFill>
                <a:effectLst/>
                <a:uLnTx/>
                <a:uFillTx/>
                <a:latin typeface="+mn-lt"/>
                <a:ea typeface="楷体_GB2312" pitchFamily="1" charset="-122"/>
                <a:cs typeface="+mn-cs"/>
              </a:rPr>
              <a:t>         </a:t>
            </a:r>
            <a:r>
              <a:rPr kumimoji="0" lang="en-US" altLang="zh-CN" sz="2400" b="1" i="0" u="none" strike="noStrike" kern="1200" cap="none" spc="0" normalizeH="0" baseline="0" noProof="1">
                <a:ln>
                  <a:noFill/>
                </a:ln>
                <a:solidFill>
                  <a:srgbClr val="FFFF00"/>
                </a:solidFill>
                <a:effectLst/>
                <a:uLnTx/>
                <a:uFillTx/>
                <a:latin typeface="+mn-lt"/>
                <a:ea typeface="楷体_GB2312" pitchFamily="1" charset="-122"/>
                <a:cs typeface="+mn-cs"/>
              </a:rPr>
              <a:t> </a:t>
            </a:r>
            <a:r>
              <a:rPr kumimoji="0" lang="zh-CN" altLang="en-US" sz="2400" b="1" i="0" u="none" strike="noStrike" kern="1200" cap="none" spc="0" normalizeH="0" baseline="0" noProof="1">
                <a:ln>
                  <a:noFill/>
                </a:ln>
                <a:solidFill>
                  <a:srgbClr val="FFFF00"/>
                </a:solidFill>
                <a:effectLst/>
                <a:uLnTx/>
                <a:uFillTx/>
                <a:latin typeface="+mn-lt"/>
                <a:ea typeface="楷体_GB2312" pitchFamily="1" charset="-122"/>
                <a:cs typeface="+mn-cs"/>
              </a:rPr>
              <a:t>明确表示这个要约不可撤销的</a:t>
            </a:r>
            <a:r>
              <a:rPr kumimoji="0" lang="zh-CN" altLang="en-US" sz="2400" b="1" i="0" u="none" strike="noStrike" kern="1200" cap="none" spc="0" normalizeH="0" baseline="0" noProof="1">
                <a:ln>
                  <a:noFill/>
                </a:ln>
                <a:solidFill>
                  <a:schemeClr val="tx1"/>
                </a:solidFill>
                <a:effectLst/>
                <a:uLnTx/>
                <a:uFillTx/>
                <a:latin typeface="+mn-lt"/>
                <a:ea typeface="楷体_GB2312" pitchFamily="1" charset="-122"/>
                <a:cs typeface="+mn-cs"/>
              </a:rPr>
              <a:t>。</a:t>
            </a:r>
            <a:r>
              <a:rPr kumimoji="0" lang="zh-CN" altLang="en-US" sz="2400" b="1" i="0" u="none" strike="noStrike" kern="1200" cap="none" spc="0" normalizeH="0" baseline="0" noProof="1">
                <a:ln>
                  <a:noFill/>
                </a:ln>
                <a:solidFill>
                  <a:schemeClr val="tx1"/>
                </a:solidFill>
                <a:effectLst/>
                <a:uLnTx/>
                <a:uFillTx/>
                <a:latin typeface="黑体" pitchFamily="49" charset="-122"/>
                <a:ea typeface="黑体" pitchFamily="49" charset="-122"/>
                <a:cs typeface="+mn-cs"/>
              </a:rPr>
              <a:t>如甲为了取信于乙，表明自己的决心在</a:t>
            </a:r>
            <a:r>
              <a:rPr kumimoji="0" lang="en-US" altLang="zh-CN" sz="2400" b="1" i="0" u="none" strike="noStrike" kern="1200" cap="none" spc="0" normalizeH="0" baseline="0" noProof="1">
                <a:ln>
                  <a:noFill/>
                </a:ln>
                <a:solidFill>
                  <a:schemeClr val="tx1"/>
                </a:solidFill>
                <a:effectLst/>
                <a:uLnTx/>
                <a:uFillTx/>
                <a:latin typeface="黑体" pitchFamily="49" charset="-122"/>
                <a:ea typeface="黑体" pitchFamily="49" charset="-122"/>
                <a:cs typeface="+mn-cs"/>
              </a:rPr>
              <a:t>1</a:t>
            </a:r>
            <a:r>
              <a:rPr kumimoji="0" lang="zh-CN" altLang="en-US" sz="2400" b="1" i="0" u="none" strike="noStrike" kern="1200" cap="none" spc="0" normalizeH="0" baseline="0" noProof="1">
                <a:ln>
                  <a:noFill/>
                </a:ln>
                <a:solidFill>
                  <a:schemeClr val="tx1"/>
                </a:solidFill>
                <a:effectLst/>
                <a:uLnTx/>
                <a:uFillTx/>
                <a:latin typeface="黑体" pitchFamily="49" charset="-122"/>
                <a:ea typeface="黑体" pitchFamily="49" charset="-122"/>
                <a:cs typeface="+mn-cs"/>
              </a:rPr>
              <a:t>号的函中写明“本要约为不可撤销要约”字样，那么乙仍然可以发出承诺；</a:t>
            </a:r>
            <a:endParaRPr kumimoji="0" lang="zh-CN" altLang="en-US" sz="2400" b="1" i="0" u="none" strike="noStrike" kern="1200" cap="none" spc="0" normalizeH="0" baseline="0" noProof="1">
              <a:ln>
                <a:noFill/>
              </a:ln>
              <a:solidFill>
                <a:schemeClr val="tx1"/>
              </a:solidFill>
              <a:effectLst/>
              <a:uLnTx/>
              <a:uFillTx/>
              <a:latin typeface="黑体" pitchFamily="49" charset="-122"/>
              <a:ea typeface="黑体" pitchFamily="49" charset="-122"/>
              <a:cs typeface="+mn-cs"/>
            </a:endParaRPr>
          </a:p>
          <a:p>
            <a:pPr marL="342900" marR="0" lvl="0" indent="-342900" algn="l" defTabSz="914400" rtl="0" eaLnBrk="1" latinLnBrk="0" hangingPunct="1">
              <a:lnSpc>
                <a:spcPts val="34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rgbClr val="FFFF00"/>
                </a:solidFill>
                <a:effectLst/>
                <a:uLnTx/>
                <a:uFillTx/>
                <a:latin typeface="+mn-lt"/>
                <a:ea typeface="楷体_GB2312" pitchFamily="1" charset="-122"/>
                <a:cs typeface="+mn-cs"/>
              </a:rPr>
              <a:t>        </a:t>
            </a:r>
            <a:r>
              <a:rPr kumimoji="0" lang="en-US" altLang="zh-CN" sz="2400" b="1" i="0" u="none" strike="noStrike" kern="1200" cap="none" spc="0" normalizeH="0" baseline="0" noProof="1">
                <a:ln>
                  <a:noFill/>
                </a:ln>
                <a:solidFill>
                  <a:srgbClr val="FFFF00"/>
                </a:solidFill>
                <a:effectLst/>
                <a:uLnTx/>
                <a:uFillTx/>
                <a:latin typeface="+mn-lt"/>
                <a:ea typeface="楷体_GB2312" pitchFamily="1" charset="-122"/>
                <a:cs typeface="+mn-cs"/>
              </a:rPr>
              <a:t> </a:t>
            </a:r>
            <a:r>
              <a:rPr kumimoji="0" lang="zh-CN" altLang="en-US" sz="2400" b="1" i="0" u="none" strike="noStrike" kern="1200" cap="none" spc="0" normalizeH="0" baseline="0" noProof="1">
                <a:ln>
                  <a:noFill/>
                </a:ln>
                <a:solidFill>
                  <a:srgbClr val="FFFF00"/>
                </a:solidFill>
                <a:effectLst/>
                <a:uLnTx/>
                <a:uFillTx/>
                <a:latin typeface="+mn-lt"/>
                <a:ea typeface="楷体_GB2312" pitchFamily="1" charset="-122"/>
                <a:cs typeface="+mn-cs"/>
              </a:rPr>
              <a:t>受要约人已经为履行合同作了准备工作</a:t>
            </a:r>
            <a:r>
              <a:rPr kumimoji="0" lang="zh-CN" altLang="en-US" sz="2400" b="1" i="0" u="none" strike="noStrike" kern="1200" cap="none" spc="0" normalizeH="0" baseline="0" noProof="1">
                <a:ln>
                  <a:noFill/>
                </a:ln>
                <a:solidFill>
                  <a:schemeClr val="tx1"/>
                </a:solidFill>
                <a:effectLst/>
                <a:uLnTx/>
                <a:uFillTx/>
                <a:latin typeface="+mn-lt"/>
                <a:ea typeface="楷体_GB2312" pitchFamily="1" charset="-122"/>
                <a:cs typeface="+mn-cs"/>
              </a:rPr>
              <a:t>。</a:t>
            </a:r>
            <a:r>
              <a:rPr kumimoji="0" lang="zh-CN" altLang="en-US" sz="2400" b="1" i="0" u="none" strike="noStrike" kern="1200" cap="none" spc="0" normalizeH="0" baseline="0" noProof="1">
                <a:ln>
                  <a:noFill/>
                </a:ln>
                <a:solidFill>
                  <a:schemeClr val="tx1"/>
                </a:solidFill>
                <a:effectLst/>
                <a:uLnTx/>
                <a:uFillTx/>
                <a:latin typeface="黑体" pitchFamily="49" charset="-122"/>
                <a:ea typeface="黑体" pitchFamily="49" charset="-122"/>
                <a:cs typeface="+mn-cs"/>
              </a:rPr>
              <a:t>如甲在</a:t>
            </a:r>
            <a:r>
              <a:rPr kumimoji="0" lang="en-US" altLang="zh-CN" sz="2400" b="1" i="0" u="none" strike="noStrike" kern="1200" cap="none" spc="0" normalizeH="0" baseline="0" noProof="1">
                <a:ln>
                  <a:noFill/>
                </a:ln>
                <a:solidFill>
                  <a:schemeClr val="tx1"/>
                </a:solidFill>
                <a:effectLst/>
                <a:uLnTx/>
                <a:uFillTx/>
                <a:latin typeface="黑体" pitchFamily="49" charset="-122"/>
                <a:ea typeface="黑体" pitchFamily="49" charset="-122"/>
                <a:cs typeface="+mn-cs"/>
              </a:rPr>
              <a:t>1</a:t>
            </a:r>
            <a:r>
              <a:rPr kumimoji="0" lang="zh-CN" altLang="en-US" sz="2400" b="1" i="0" u="none" strike="noStrike" kern="1200" cap="none" spc="0" normalizeH="0" baseline="0" noProof="1">
                <a:ln>
                  <a:noFill/>
                </a:ln>
                <a:solidFill>
                  <a:schemeClr val="tx1"/>
                </a:solidFill>
                <a:effectLst/>
                <a:uLnTx/>
                <a:uFillTx/>
                <a:latin typeface="黑体" pitchFamily="49" charset="-122"/>
                <a:ea typeface="黑体" pitchFamily="49" charset="-122"/>
                <a:cs typeface="+mn-cs"/>
              </a:rPr>
              <a:t>号的要约中称“事急，请贵方早回话，并及早作履行准备，我公司期待与贵方合作</a:t>
            </a:r>
            <a:r>
              <a:rPr kumimoji="0" lang="en-US" altLang="zh-CN" sz="2400" b="1" i="0" u="none" strike="noStrike" kern="1200" cap="none" spc="0" normalizeH="0" baseline="0" noProof="1">
                <a:ln>
                  <a:noFill/>
                </a:ln>
                <a:solidFill>
                  <a:schemeClr val="tx1"/>
                </a:solidFill>
                <a:effectLst/>
                <a:uLnTx/>
                <a:uFillTx/>
                <a:latin typeface="黑体" pitchFamily="49" charset="-122"/>
                <a:ea typeface="黑体" pitchFamily="49" charset="-122"/>
                <a:cs typeface="+mn-cs"/>
              </a:rPr>
              <a:t>/</a:t>
            </a:r>
            <a:r>
              <a:rPr kumimoji="0" lang="zh-CN" altLang="en-US" sz="2400" b="1" i="0" u="none" strike="noStrike" kern="1200" cap="none" spc="0" normalizeH="0" baseline="0" noProof="1">
                <a:ln>
                  <a:noFill/>
                </a:ln>
                <a:solidFill>
                  <a:schemeClr val="tx1"/>
                </a:solidFill>
                <a:effectLst/>
                <a:uLnTx/>
                <a:uFillTx/>
                <a:latin typeface="黑体" pitchFamily="49" charset="-122"/>
                <a:ea typeface="黑体" pitchFamily="49" charset="-122"/>
                <a:cs typeface="+mn-cs"/>
              </a:rPr>
              <a:t>在贵方回话以前，我们不会和其他公司联系”。乙方见函后立即着手准备货物，并于</a:t>
            </a:r>
            <a:r>
              <a:rPr kumimoji="0" lang="en-US" altLang="zh-CN" sz="2400" b="1" i="0" u="none" strike="noStrike" kern="1200" cap="none" spc="0" normalizeH="0" baseline="0" noProof="1">
                <a:ln>
                  <a:noFill/>
                </a:ln>
                <a:solidFill>
                  <a:schemeClr val="tx1"/>
                </a:solidFill>
                <a:effectLst/>
                <a:uLnTx/>
                <a:uFillTx/>
                <a:latin typeface="黑体" pitchFamily="49" charset="-122"/>
                <a:ea typeface="黑体" pitchFamily="49" charset="-122"/>
                <a:cs typeface="+mn-cs"/>
              </a:rPr>
              <a:t>6</a:t>
            </a:r>
            <a:r>
              <a:rPr kumimoji="0" lang="zh-CN" altLang="en-US" sz="2400" b="1" i="0" u="none" strike="noStrike" kern="1200" cap="none" spc="0" normalizeH="0" baseline="0" noProof="1">
                <a:ln>
                  <a:noFill/>
                </a:ln>
                <a:solidFill>
                  <a:schemeClr val="tx1"/>
                </a:solidFill>
                <a:effectLst/>
                <a:uLnTx/>
                <a:uFillTx/>
                <a:latin typeface="黑体" pitchFamily="49" charset="-122"/>
                <a:ea typeface="黑体" pitchFamily="49" charset="-122"/>
                <a:cs typeface="+mn-cs"/>
              </a:rPr>
              <a:t>号基本备齐，那么乙仍然可以发出承诺。</a:t>
            </a:r>
            <a:endParaRPr kumimoji="0" lang="zh-CN" altLang="en-US" sz="2400" b="1" i="0" u="none" strike="noStrike" kern="1200" cap="none" spc="0" normalizeH="0" baseline="0" noProof="1">
              <a:ln>
                <a:noFill/>
              </a:ln>
              <a:solidFill>
                <a:schemeClr val="tx1"/>
              </a:solidFill>
              <a:effectLst/>
              <a:uLnTx/>
              <a:uFillTx/>
              <a:latin typeface="黑体" pitchFamily="49" charset="-122"/>
              <a:ea typeface="黑体" pitchFamily="49" charset="-122"/>
              <a:cs typeface="+mn-cs"/>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20482" name="文本占位符 20481"/>
          <p:cNvSpPr>
            <a:spLocks noGrp="1"/>
          </p:cNvSpPr>
          <p:nvPr>
            <p:ph idx="1"/>
          </p:nvPr>
        </p:nvSpPr>
        <p:spPr>
          <a:xfrm>
            <a:off x="468313" y="692150"/>
            <a:ext cx="8291513" cy="5403850"/>
          </a:xfr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a:t>
            </a:r>
            <a:r>
              <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4</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）要约的失效：要约的失效是指要约丧失法律拘束力。</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endParaRPr kumimoji="0" lang="zh-CN" altLang="en-US" sz="36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6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失效的原因有：</a:t>
            </a:r>
            <a:endParaRPr kumimoji="0" lang="zh-CN" altLang="en-US" sz="36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①</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拒绝要约的通知到达要约人；</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②</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要约人依法撤销要约；</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③</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承诺期限届满，受要约人未作出承诺；</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④</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受要约人对要约的内容作出实质性变更；</a:t>
            </a:r>
            <a:endPar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⑤要约人或受要约人死亡。</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21506" name="文本占位符 21505"/>
          <p:cNvSpPr>
            <a:spLocks noGrp="1"/>
          </p:cNvSpPr>
          <p:nvPr>
            <p:ph idx="1"/>
          </p:nvPr>
        </p:nvSpPr>
        <p:spPr>
          <a:xfrm>
            <a:off x="323850" y="419735"/>
            <a:ext cx="8352155" cy="5962650"/>
          </a:xfrm>
        </p:spPr>
        <p:txBody>
          <a:bodyPr/>
          <a:lstStyle/>
          <a:p>
            <a:pPr marL="342900" marR="0" lvl="0" indent="-342900" algn="l" defTabSz="914400" rtl="0" eaLnBrk="1" latinLnBrk="0" hangingPunct="1">
              <a:lnSpc>
                <a:spcPts val="3200"/>
              </a:lnSpc>
              <a:spcBef>
                <a:spcPct val="20000"/>
              </a:spcBef>
              <a:spcAft>
                <a:spcPct val="0"/>
              </a:spcAft>
              <a:buClr>
                <a:schemeClr val="hlink"/>
              </a:buClr>
              <a:buSzPct val="80000"/>
              <a:buFont typeface="Wingdings" panose="05000000000000000000" pitchFamily="2" charset="2"/>
              <a:buNone/>
              <a:defRPr/>
            </a:pP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2</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、承诺</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endParaRPr>
          </a:p>
          <a:p>
            <a:pPr marL="342900" marR="0" lvl="0" indent="-342900" algn="l" defTabSz="914400" rtl="0" eaLnBrk="1" latinLnBrk="0" hangingPunct="1">
              <a:lnSpc>
                <a:spcPct val="15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1</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）承诺的概念和条件</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latinLnBrk="0" hangingPunct="1">
              <a:lnSpc>
                <a:spcPct val="15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承诺是受要约人同意要约以成立合同的意思表示。</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latinLnBrk="0" hangingPunct="1">
              <a:lnSpc>
                <a:spcPct val="150000"/>
              </a:lnSpc>
              <a:spcBef>
                <a:spcPct val="2000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承诺必须具备下列条件</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latinLnBrk="0" hangingPunct="1">
              <a:lnSpc>
                <a:spcPct val="150000"/>
              </a:lnSpc>
              <a:spcBef>
                <a:spcPct val="2000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①</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承诺必须由</a:t>
            </a:r>
            <a:r>
              <a:rPr kumimoji="0" lang="zh-CN" altLang="en-US" sz="2800" b="1" i="0" u="none" strike="noStrike" kern="1200" cap="none" spc="0" normalizeH="0" baseline="0" noProof="1">
                <a:ln>
                  <a:noFill/>
                </a:ln>
                <a:solidFill>
                  <a:srgbClr val="FFFF00"/>
                </a:solidFill>
                <a:effectLst>
                  <a:outerShdw blurRad="38100" dist="38100" dir="2700000">
                    <a:srgbClr val="000000"/>
                  </a:outerShdw>
                </a:effectLst>
                <a:uLnTx/>
                <a:uFillTx/>
                <a:latin typeface="楷体_GB2312" pitchFamily="1" charset="-122"/>
                <a:ea typeface="楷体_GB2312" pitchFamily="1" charset="-122"/>
                <a:cs typeface="+mn-cs"/>
              </a:rPr>
              <a:t>受要约人向要约人作出</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，并传达给要约人。主体是受要约人。</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0"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黑体" pitchFamily="49" charset="-122"/>
                <a:cs typeface="+mn-cs"/>
              </a:rPr>
              <a:t>如甲给乙发出一要约，乙受到后未置可否，丙在乙处看见了该要约，即给甲发出了一个承诺，甲受到后未置可</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黑体" pitchFamily="49" charset="-122"/>
              <a:cs typeface="+mn-cs"/>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黑体" pitchFamily="49" charset="-122"/>
                <a:cs typeface="+mn-cs"/>
              </a:rPr>
              <a:t>    否。甲丙之间的合同是否成立？</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黑体" pitchFamily="49" charset="-122"/>
              <a:cs typeface="+mn-cs"/>
            </a:endParaRPr>
          </a:p>
          <a:p>
            <a:pPr marL="342900" marR="0" lvl="0" indent="-342900" algn="l" defTabSz="914400" rtl="0" eaLnBrk="1" latinLnBrk="0" hangingPunct="1">
              <a:lnSpc>
                <a:spcPts val="3200"/>
              </a:lnSpc>
              <a:spcBef>
                <a:spcPct val="20000"/>
              </a:spcBef>
              <a:spcAft>
                <a:spcPct val="0"/>
              </a:spcAft>
              <a:buClr>
                <a:schemeClr val="hlink"/>
              </a:buClr>
              <a:buSzPct val="80000"/>
              <a:buFont typeface="Wingdings" panose="05000000000000000000" pitchFamily="2" charset="2"/>
              <a:buNone/>
              <a:defRPr/>
            </a:pP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黑体" pitchFamily="49" charset="-122"/>
              <a:cs typeface="+mn-cs"/>
            </a:endParaRPr>
          </a:p>
          <a:p>
            <a:pPr marL="342900" marR="0" lvl="0" indent="-342900" algn="l" defTabSz="914400" rtl="0" eaLnBrk="1" latinLnBrk="0" hangingPunct="1">
              <a:lnSpc>
                <a:spcPts val="3200"/>
              </a:lnSpc>
              <a:spcBef>
                <a:spcPct val="2000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黑体" pitchFamily="49" charset="-122"/>
                <a:cs typeface="+mn-cs"/>
              </a:rPr>
              <a:t>      </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黑体" pitchFamily="49" charset="-122"/>
              <a:cs typeface="+mn-cs"/>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22530" name="文本占位符 22529"/>
          <p:cNvSpPr>
            <a:spLocks noGrp="1"/>
          </p:cNvSpPr>
          <p:nvPr>
            <p:ph idx="1"/>
          </p:nvPr>
        </p:nvSpPr>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楷体_GB2312" pitchFamily="1" charset="-122"/>
                <a:cs typeface="+mn-cs"/>
              </a:rPr>
              <a:t>②</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楷体_GB2312" pitchFamily="1" charset="-122"/>
                <a:cs typeface="+mn-cs"/>
              </a:rPr>
              <a:t>承诺必须在要约的</a:t>
            </a:r>
            <a:r>
              <a:rPr kumimoji="0" lang="zh-CN" altLang="en-US" sz="2800" b="1" i="0" u="none" strike="noStrike" kern="1200" cap="none" spc="0" normalizeH="0" baseline="0" noProof="1">
                <a:ln>
                  <a:noFill/>
                </a:ln>
                <a:solidFill>
                  <a:srgbClr val="FFFF00"/>
                </a:solidFill>
                <a:effectLst>
                  <a:outerShdw blurRad="38100" dist="38100" dir="2700000">
                    <a:srgbClr val="000000"/>
                  </a:outerShdw>
                </a:effectLst>
                <a:uLnTx/>
                <a:uFillTx/>
                <a:latin typeface="+mn-lt"/>
                <a:ea typeface="楷体_GB2312" pitchFamily="1" charset="-122"/>
                <a:cs typeface="+mn-cs"/>
              </a:rPr>
              <a:t>有效期内</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楷体_GB2312" pitchFamily="1" charset="-122"/>
                <a:cs typeface="+mn-cs"/>
              </a:rPr>
              <a:t>作出。我们国家采取到达主义</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楷体_GB2312" pitchFamily="1" charset="-122"/>
                <a:cs typeface="+mn-cs"/>
              </a:rPr>
              <a:t>③</a:t>
            </a:r>
            <a:r>
              <a:rPr kumimoji="0" lang="zh-CN" altLang="en-US" sz="2800" b="1" i="0" u="none" strike="noStrike" kern="1200" cap="none" spc="0" normalizeH="0" baseline="0" noProof="1">
                <a:ln>
                  <a:noFill/>
                </a:ln>
                <a:solidFill>
                  <a:srgbClr val="FFFF00"/>
                </a:solidFill>
                <a:effectLst>
                  <a:outerShdw blurRad="38100" dist="38100" dir="2700000">
                    <a:srgbClr val="000000"/>
                  </a:outerShdw>
                </a:effectLst>
                <a:uLnTx/>
                <a:uFillTx/>
                <a:latin typeface="+mn-lt"/>
                <a:ea typeface="楷体_GB2312" pitchFamily="1" charset="-122"/>
                <a:cs typeface="+mn-cs"/>
              </a:rPr>
              <a:t>承诺的内容必须与要约的内容相一致</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楷体_GB2312" pitchFamily="1" charset="-122"/>
                <a:cs typeface="+mn-cs"/>
              </a:rPr>
              <a:t>。如果受要约人对要约内容作了实质性的变更（主要条款）则视为新要约。</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楷体_GB2312" pitchFamily="1" charset="-122"/>
              <a:cs typeface="+mn-cs"/>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23554" name="文本占位符 23553"/>
          <p:cNvSpPr>
            <a:spLocks noGrp="1"/>
          </p:cNvSpPr>
          <p:nvPr>
            <p:ph idx="1"/>
          </p:nvPr>
        </p:nvSpPr>
        <p:spPr>
          <a:xfrm>
            <a:off x="250825" y="238125"/>
            <a:ext cx="8496300" cy="6142038"/>
          </a:xfrm>
        </p:spPr>
        <p:txBody>
          <a:bodyPr/>
          <a:lstStyle/>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2</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）承诺的方式</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承诺原则上采用</a:t>
            </a:r>
            <a:r>
              <a:rPr kumimoji="0" lang="zh-CN" altLang="en-US" sz="2800" b="1" i="0" u="none" strike="noStrike" kern="1200" cap="none" spc="0" normalizeH="0" baseline="0" noProof="1">
                <a:ln>
                  <a:noFill/>
                </a:ln>
                <a:solidFill>
                  <a:srgbClr val="FFFF00"/>
                </a:solidFill>
                <a:effectLst>
                  <a:outerShdw blurRad="38100" dist="38100" dir="2700000">
                    <a:srgbClr val="000000"/>
                  </a:outerShdw>
                </a:effectLst>
                <a:uLnTx/>
                <a:uFillTx/>
                <a:latin typeface="楷体_GB2312" pitchFamily="1" charset="-122"/>
                <a:ea typeface="楷体_GB2312" pitchFamily="1" charset="-122"/>
                <a:cs typeface="+mn-cs"/>
              </a:rPr>
              <a:t>通知</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的方式，但根据交易习惯或要约表明可以通过</a:t>
            </a:r>
            <a:r>
              <a:rPr kumimoji="0" lang="zh-CN" altLang="en-US" sz="2800" b="1" i="0" u="none" strike="noStrike" kern="1200" cap="none" spc="0" normalizeH="0" baseline="0" noProof="1">
                <a:ln>
                  <a:noFill/>
                </a:ln>
                <a:solidFill>
                  <a:srgbClr val="FFFF00"/>
                </a:solidFill>
                <a:effectLst>
                  <a:outerShdw blurRad="38100" dist="38100" dir="2700000">
                    <a:srgbClr val="000000"/>
                  </a:outerShdw>
                </a:effectLst>
                <a:uLnTx/>
                <a:uFillTx/>
                <a:latin typeface="楷体_GB2312" pitchFamily="1" charset="-122"/>
                <a:ea typeface="楷体_GB2312" pitchFamily="1" charset="-122"/>
                <a:cs typeface="+mn-cs"/>
              </a:rPr>
              <a:t>行为</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作出承诺的除外。</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Char char="n"/>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如</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a:t>
            </a:r>
            <a:endPar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endParaRPr>
          </a:p>
          <a:p>
            <a:pPr marL="0" marR="0" lvl="0" indent="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    甲建筑公司向乙、丙两个水泥厂各发一函“急需某型号水泥</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1000</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吨，价格</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300</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元</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吨，货到付款”。</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    乙厂受到函后即传真给甲“函已收到，即日发出”；</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    丙厂收到函后未回函，但当即组织车队运送了某型号水泥</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1000</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吨，运至甲处。</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     </a:t>
            </a:r>
            <a:r>
              <a:rPr kumimoji="0" lang="zh-CN" altLang="en-US" sz="2400" b="1" i="0" u="none" strike="noStrike" kern="1200" cap="none" spc="0" normalizeH="0" baseline="0" noProof="1">
                <a:ln>
                  <a:noFill/>
                </a:ln>
                <a:solidFill>
                  <a:srgbClr val="FFC000"/>
                </a:solidFill>
                <a:effectLst/>
                <a:uLnTx/>
                <a:uFillTx/>
                <a:latin typeface="黑体" pitchFamily="49" charset="-122"/>
                <a:ea typeface="黑体" pitchFamily="49" charset="-122"/>
                <a:cs typeface="+mn-cs"/>
              </a:rPr>
              <a:t>此时两个合同效力问题？</a:t>
            </a:r>
            <a:endParaRPr kumimoji="0" lang="zh-CN" altLang="en-US" sz="2400" b="1" i="0" u="none" strike="noStrike" kern="1200" cap="none" spc="0" normalizeH="0" baseline="0" noProof="1">
              <a:ln>
                <a:noFill/>
              </a:ln>
              <a:solidFill>
                <a:srgbClr val="FFC000"/>
              </a:solidFill>
              <a:effectLst/>
              <a:uLnTx/>
              <a:uFillTx/>
              <a:latin typeface="黑体" pitchFamily="49" charset="-122"/>
              <a:ea typeface="黑体" pitchFamily="49" charset="-122"/>
              <a:cs typeface="+mn-cs"/>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24578" name="文本占位符 24577"/>
          <p:cNvSpPr>
            <a:spLocks noGrp="1"/>
          </p:cNvSpPr>
          <p:nvPr>
            <p:ph idx="1"/>
          </p:nvPr>
        </p:nvSpPr>
        <p:spPr>
          <a:xfrm>
            <a:off x="379730" y="454660"/>
            <a:ext cx="8307070" cy="5967095"/>
          </a:xfrm>
        </p:spPr>
        <p:txBody>
          <a:bodyPr/>
          <a:lstStyle/>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3</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）承诺的迟延</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承诺的迟延。承诺的迟延是指承诺在承诺期届满后到达要约人。</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根据</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合同法</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的规定，</a:t>
            </a:r>
            <a:r>
              <a:rPr kumimoji="0" lang="zh-CN" altLang="en-US" sz="2800" b="1" i="0" u="none" strike="noStrike" kern="1200" cap="none" spc="0" normalizeH="0" baseline="0" noProof="1">
                <a:ln>
                  <a:noFill/>
                </a:ln>
                <a:solidFill>
                  <a:srgbClr val="FFFF00"/>
                </a:solidFill>
                <a:effectLst>
                  <a:outerShdw blurRad="38100" dist="38100" dir="2700000">
                    <a:srgbClr val="000000"/>
                  </a:outerShdw>
                </a:effectLst>
                <a:uLnTx/>
                <a:uFillTx/>
                <a:latin typeface="楷体_GB2312" pitchFamily="1" charset="-122"/>
                <a:ea typeface="楷体_GB2312" pitchFamily="1" charset="-122"/>
                <a:cs typeface="+mn-cs"/>
              </a:rPr>
              <a:t>受要约人超过承诺期限发出承诺的，除要约人及时通知受要约人该承诺有效的以外，视为新要约；</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Char char="n"/>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如：北京的甲于</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5</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月</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1</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号发函给广州的乙，载明乙务必于</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5</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月</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10</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日前承诺。函</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5</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号到达乙处，乙于</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11</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号作出承诺以快递方式发出，</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12</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号到达甲处。合同效力问题？</a:t>
            </a:r>
            <a:endPar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endParaRPr>
          </a:p>
          <a:p>
            <a:pPr marL="0" marR="0" lvl="0" indent="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a:pP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25602" name="文本占位符 25601"/>
          <p:cNvSpPr>
            <a:spLocks noGrp="1"/>
          </p:cNvSpPr>
          <p:nvPr>
            <p:ph idx="1"/>
          </p:nvPr>
        </p:nvSpPr>
        <p:spPr>
          <a:xfrm>
            <a:off x="442595" y="668655"/>
            <a:ext cx="8244205" cy="5427980"/>
          </a:xfr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而对于</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rPr>
              <a:t>意外迟延承诺</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zh-CN" altLang="en-US" sz="2800" b="1" i="0" u="none" strike="noStrike" kern="1200" cap="none" spc="0" normalizeH="0" baseline="0" noProof="1">
                <a:ln>
                  <a:noFill/>
                </a:ln>
                <a:solidFill>
                  <a:srgbClr val="FFFF00"/>
                </a:solidFill>
                <a:effectLst>
                  <a:outerShdw blurRad="38100" dist="38100" dir="2700000">
                    <a:srgbClr val="000000"/>
                  </a:outerShdw>
                </a:effectLst>
                <a:uLnTx/>
                <a:uFillTx/>
                <a:latin typeface="楷体_GB2312" pitchFamily="1" charset="-122"/>
                <a:ea typeface="楷体_GB2312" pitchFamily="1" charset="-122"/>
                <a:cs typeface="+mn-cs"/>
              </a:rPr>
              <a:t>除要约人及时通知受要约人因承诺超过期限不接受该承诺的以外，该承诺有效。</a:t>
            </a:r>
            <a:endParaRPr kumimoji="0" lang="zh-CN" altLang="en-US" sz="2800" b="1" i="0" u="none" strike="noStrike" kern="1200" cap="none" spc="0" normalizeH="0" baseline="0" noProof="1">
              <a:ln>
                <a:noFill/>
              </a:ln>
              <a:solidFill>
                <a:srgbClr val="FFFF00"/>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n"/>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所谓“其他原因”包括例如邮递失误、要约人地址变更、要约人所留通信地址不详等情况，但注意：这里的导致承诺迟到的“其他原因”应当不是由于承诺人的过错造成的，如果是因为承诺人写错了地址、邮政编码而导致承诺迟到，则不属于</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29</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条所说</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按照通常情形能够及时到达</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；要约人及时通知受要约人不接受承诺的，承诺无效；</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4"/>
          </p:nvPr>
        </p:nvSpPr>
        <p:spPr/>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6146" name="TextBox 3"/>
          <p:cNvSpPr txBox="1"/>
          <p:nvPr/>
        </p:nvSpPr>
        <p:spPr>
          <a:xfrm>
            <a:off x="684213" y="0"/>
            <a:ext cx="8351837" cy="7939405"/>
          </a:xfrm>
          <a:prstGeom prst="rect">
            <a:avLst/>
          </a:prstGeom>
          <a:noFill/>
          <a:ln w="9525">
            <a:noFill/>
          </a:ln>
        </p:spPr>
        <p:txBody>
          <a:bodyPr anchor="t" anchorCtr="0">
            <a:spAutoFit/>
          </a:bodyPr>
          <a:p>
            <a:pPr>
              <a:buFont typeface="Arial" panose="020B0604020202020204" pitchFamily="34" charset="0"/>
            </a:pPr>
            <a:r>
              <a:rPr lang="zh-CN" altLang="en-US" sz="2400" dirty="0">
                <a:latin typeface="Times New Roman" panose="02020603050405020304" pitchFamily="18" charset="0"/>
                <a:ea typeface="宋体" pitchFamily="2" charset="-122"/>
              </a:rPr>
              <a:t>○</a:t>
            </a:r>
            <a:r>
              <a:rPr lang="zh-CN" altLang="en-US" sz="2800" b="1" dirty="0">
                <a:solidFill>
                  <a:srgbClr val="00B0F0"/>
                </a:solidFill>
                <a:latin typeface="Tahoma" panose="020B0604030504040204" pitchFamily="34" charset="0"/>
                <a:ea typeface="宋体" pitchFamily="2" charset="-122"/>
              </a:rPr>
              <a:t>法系</a:t>
            </a:r>
            <a:endParaRPr lang="en-US" altLang="zh-CN" sz="2800" b="1" dirty="0">
              <a:solidFill>
                <a:srgbClr val="00B0F0"/>
              </a:solidFill>
              <a:latin typeface="Tahoma" panose="020B0604030504040204" pitchFamily="34" charset="0"/>
              <a:ea typeface="宋体" pitchFamily="2" charset="-122"/>
            </a:endParaRPr>
          </a:p>
          <a:p>
            <a:pPr>
              <a:buFont typeface="Arial" panose="020B0604020202020204" pitchFamily="34" charset="0"/>
            </a:pPr>
            <a:r>
              <a:rPr lang="zh-CN" altLang="en-US" sz="2400" b="1" dirty="0">
                <a:solidFill>
                  <a:srgbClr val="00B0F0"/>
                </a:solidFill>
                <a:latin typeface="Tahoma" panose="020B0604030504040204" pitchFamily="34" charset="0"/>
                <a:ea typeface="宋体" pitchFamily="2" charset="-122"/>
              </a:rPr>
              <a:t>      </a:t>
            </a:r>
            <a:r>
              <a:rPr lang="zh-CN" altLang="en-US" sz="2400" dirty="0">
                <a:latin typeface="Times New Roman" panose="02020603050405020304" pitchFamily="18" charset="0"/>
                <a:ea typeface="宋体" pitchFamily="2" charset="-122"/>
              </a:rPr>
              <a:t>法系是指由不同的国家或地区在历史上所形成的具有相同法的结构和法的表现形式（法的渊源）的一种法的类型。法系的概念更多表达的是一种法律传统，它是跨越历史和国度的。</a:t>
            </a:r>
            <a:endParaRPr lang="en-US" altLang="zh-CN" sz="2400" dirty="0">
              <a:latin typeface="Times New Roman" panose="02020603050405020304" pitchFamily="18" charset="0"/>
              <a:ea typeface="宋体" pitchFamily="2" charset="-122"/>
            </a:endParaRPr>
          </a:p>
          <a:p>
            <a:pPr>
              <a:buFont typeface="Arial" panose="020B0604020202020204" pitchFamily="34" charset="0"/>
            </a:pPr>
            <a:r>
              <a:rPr lang="en-US" altLang="zh-CN" sz="2400" dirty="0">
                <a:latin typeface="Times New Roman" panose="02020603050405020304" pitchFamily="18" charset="0"/>
                <a:ea typeface="宋体" pitchFamily="2" charset="-122"/>
              </a:rPr>
              <a:t>○</a:t>
            </a:r>
            <a:r>
              <a:rPr lang="zh-CN" altLang="en-US" sz="2800" b="1" dirty="0">
                <a:solidFill>
                  <a:srgbClr val="00B0F0"/>
                </a:solidFill>
                <a:latin typeface="Tahoma" panose="020B0604030504040204" pitchFamily="34" charset="0"/>
                <a:ea typeface="宋体" pitchFamily="2" charset="-122"/>
              </a:rPr>
              <a:t>英美法系</a:t>
            </a:r>
            <a:endParaRPr lang="en-US" altLang="zh-CN" sz="2800" b="1" dirty="0">
              <a:solidFill>
                <a:srgbClr val="00B0F0"/>
              </a:solidFill>
              <a:latin typeface="Tahoma" panose="020B0604030504040204" pitchFamily="34" charset="0"/>
              <a:ea typeface="宋体" pitchFamily="2" charset="-122"/>
            </a:endParaRPr>
          </a:p>
          <a:p>
            <a:pPr>
              <a:buFont typeface="Arial" panose="020B0604020202020204" pitchFamily="34" charset="0"/>
            </a:pPr>
            <a:r>
              <a:rPr lang="en-US" altLang="zh-CN" sz="2800" b="1" dirty="0">
                <a:solidFill>
                  <a:srgbClr val="00B0F0"/>
                </a:solidFill>
                <a:latin typeface="Tahoma" panose="020B0604030504040204" pitchFamily="34" charset="0"/>
                <a:ea typeface="宋体" pitchFamily="2" charset="-122"/>
              </a:rPr>
              <a:t>     </a:t>
            </a:r>
            <a:r>
              <a:rPr lang="zh-CN" altLang="en-US" sz="2400" dirty="0">
                <a:latin typeface="Times New Roman" panose="02020603050405020304" pitchFamily="18" charset="0"/>
                <a:ea typeface="宋体" pitchFamily="2" charset="-122"/>
              </a:rPr>
              <a:t>又称为普通法法系，普通法系是指以英国中世纪的法律、特别是以普通法为基础和传统产生与发展起来的法律的总称。</a:t>
            </a:r>
            <a:endParaRPr lang="en-US" altLang="zh-CN" sz="2400" dirty="0">
              <a:latin typeface="Times New Roman" panose="02020603050405020304" pitchFamily="18" charset="0"/>
              <a:ea typeface="宋体" pitchFamily="2" charset="-122"/>
            </a:endParaRPr>
          </a:p>
          <a:p>
            <a:pPr>
              <a:buFont typeface="Arial" panose="020B0604020202020204" pitchFamily="34" charset="0"/>
            </a:pPr>
            <a:endParaRPr lang="en-US" altLang="zh-CN" sz="2400" dirty="0">
              <a:latin typeface="Times New Roman" panose="02020603050405020304" pitchFamily="18" charset="0"/>
              <a:ea typeface="宋体" pitchFamily="2" charset="-122"/>
            </a:endParaRPr>
          </a:p>
          <a:p>
            <a:pPr>
              <a:buFont typeface="Arial" panose="020B0604020202020204" pitchFamily="34" charset="0"/>
            </a:pPr>
            <a:r>
              <a:rPr lang="en-US" altLang="zh-CN" sz="2400" dirty="0">
                <a:latin typeface="Times New Roman" panose="02020603050405020304" pitchFamily="18" charset="0"/>
                <a:ea typeface="宋体" pitchFamily="2" charset="-122"/>
              </a:rPr>
              <a:t>○</a:t>
            </a:r>
            <a:r>
              <a:rPr lang="zh-CN" altLang="en-US" sz="2800" b="1" dirty="0">
                <a:solidFill>
                  <a:srgbClr val="00B0F0"/>
                </a:solidFill>
                <a:latin typeface="Tahoma" panose="020B0604030504040204" pitchFamily="34" charset="0"/>
                <a:ea typeface="宋体" pitchFamily="2" charset="-122"/>
              </a:rPr>
              <a:t>大陆法系</a:t>
            </a:r>
            <a:endParaRPr lang="en-US" altLang="zh-CN" sz="2800" b="1" dirty="0">
              <a:solidFill>
                <a:srgbClr val="00B0F0"/>
              </a:solidFill>
              <a:latin typeface="Tahoma" panose="020B0604030504040204" pitchFamily="34" charset="0"/>
              <a:ea typeface="宋体" pitchFamily="2" charset="-122"/>
            </a:endParaRPr>
          </a:p>
          <a:p>
            <a:pPr>
              <a:buFont typeface="Arial" panose="020B0604020202020204" pitchFamily="34" charset="0"/>
            </a:pPr>
            <a:r>
              <a:rPr lang="en-US" altLang="zh-CN" sz="2800" b="1" dirty="0">
                <a:solidFill>
                  <a:srgbClr val="00B0F0"/>
                </a:solidFill>
                <a:latin typeface="Tahoma" panose="020B0604030504040204" pitchFamily="34" charset="0"/>
                <a:ea typeface="宋体" pitchFamily="2" charset="-122"/>
              </a:rPr>
              <a:t>     </a:t>
            </a:r>
            <a:r>
              <a:rPr lang="zh-CN" altLang="en-US" sz="2400" dirty="0">
                <a:latin typeface="Times New Roman" panose="02020603050405020304" pitchFamily="18" charset="0"/>
                <a:ea typeface="宋体" pitchFamily="2" charset="-122"/>
              </a:rPr>
              <a:t>又称为民法法系，是指以古罗马法、特别是以</a:t>
            </a:r>
            <a:r>
              <a:rPr lang="en-US" altLang="zh-CN" sz="2400" dirty="0">
                <a:latin typeface="Times New Roman" panose="02020603050405020304" pitchFamily="18" charset="0"/>
                <a:ea typeface="宋体" pitchFamily="2" charset="-122"/>
              </a:rPr>
              <a:t>19</a:t>
            </a:r>
            <a:r>
              <a:rPr lang="zh-CN" altLang="en-US" sz="2400" dirty="0">
                <a:latin typeface="Times New Roman" panose="02020603050405020304" pitchFamily="18" charset="0"/>
                <a:ea typeface="宋体" pitchFamily="2" charset="-122"/>
              </a:rPr>
              <a:t>世纪</a:t>
            </a:r>
            <a:r>
              <a:rPr lang="en-US" altLang="zh-CN" sz="2400" dirty="0">
                <a:latin typeface="Times New Roman" panose="02020603050405020304" pitchFamily="18" charset="0"/>
                <a:ea typeface="宋体" pitchFamily="2" charset="-122"/>
              </a:rPr>
              <a:t>《</a:t>
            </a:r>
            <a:r>
              <a:rPr lang="zh-CN" altLang="en-US" sz="2400" dirty="0">
                <a:latin typeface="Times New Roman" panose="02020603050405020304" pitchFamily="18" charset="0"/>
                <a:ea typeface="宋体" pitchFamily="2" charset="-122"/>
              </a:rPr>
              <a:t>法国民法典</a:t>
            </a:r>
            <a:r>
              <a:rPr lang="en-US" altLang="zh-CN" sz="2400" dirty="0">
                <a:latin typeface="Times New Roman" panose="02020603050405020304" pitchFamily="18" charset="0"/>
                <a:ea typeface="宋体" pitchFamily="2" charset="-122"/>
              </a:rPr>
              <a:t>》</a:t>
            </a:r>
            <a:r>
              <a:rPr lang="zh-CN" altLang="en-US" sz="2400" dirty="0">
                <a:latin typeface="Times New Roman" panose="02020603050405020304" pitchFamily="18" charset="0"/>
                <a:ea typeface="宋体" pitchFamily="2" charset="-122"/>
              </a:rPr>
              <a:t>为传统产生和发展起来的法律规范的总称。该法系影响的范围只要是欧洲大陆国家，特别是法国和德国，所以又称为罗马</a:t>
            </a:r>
            <a:r>
              <a:rPr lang="en-US" altLang="zh-CN" sz="2400" dirty="0">
                <a:latin typeface="Times New Roman" panose="02020603050405020304" pitchFamily="18" charset="0"/>
                <a:ea typeface="宋体" pitchFamily="2" charset="-122"/>
              </a:rPr>
              <a:t>—</a:t>
            </a:r>
            <a:r>
              <a:rPr lang="zh-CN" altLang="en-US" sz="2400" dirty="0">
                <a:latin typeface="Times New Roman" panose="02020603050405020304" pitchFamily="18" charset="0"/>
                <a:ea typeface="宋体" pitchFamily="2" charset="-122"/>
              </a:rPr>
              <a:t>德意志法系；主要法律的表现形式为法典，又称为法典法系。</a:t>
            </a:r>
            <a:endParaRPr lang="en-US" altLang="zh-CN" sz="2400" dirty="0">
              <a:latin typeface="Times New Roman" panose="02020603050405020304" pitchFamily="18" charset="0"/>
              <a:ea typeface="宋体" pitchFamily="2" charset="-122"/>
            </a:endParaRPr>
          </a:p>
          <a:p>
            <a:pPr>
              <a:buFont typeface="Arial" panose="020B0604020202020204" pitchFamily="34" charset="0"/>
            </a:pPr>
            <a:r>
              <a:rPr lang="zh-CN" altLang="en-US" sz="2400" dirty="0">
                <a:latin typeface="Tahoma" panose="020B0604030504040204" pitchFamily="34" charset="0"/>
                <a:ea typeface="宋体" pitchFamily="2" charset="-122"/>
              </a:rPr>
              <a:t>○</a:t>
            </a:r>
            <a:r>
              <a:rPr lang="zh-CN" altLang="en-US" sz="2800" b="1" dirty="0">
                <a:solidFill>
                  <a:srgbClr val="00B0F0"/>
                </a:solidFill>
                <a:latin typeface="Tahoma" panose="020B0604030504040204" pitchFamily="34" charset="0"/>
                <a:ea typeface="宋体" pitchFamily="2" charset="-122"/>
              </a:rPr>
              <a:t>中国的法制是大陆法系的本土化</a:t>
            </a:r>
            <a:endParaRPr lang="zh-CN" altLang="en-US" sz="2800" b="1" dirty="0">
              <a:solidFill>
                <a:srgbClr val="00B0F0"/>
              </a:solidFill>
              <a:latin typeface="Tahoma" panose="020B0604030504040204" pitchFamily="34" charset="0"/>
              <a:ea typeface="宋体" pitchFamily="2" charset="-122"/>
            </a:endParaRPr>
          </a:p>
          <a:p>
            <a:pPr>
              <a:buFont typeface="Arial" panose="020B0604020202020204" pitchFamily="34" charset="0"/>
            </a:pPr>
            <a:endParaRPr lang="en-US" altLang="zh-CN" sz="2800" b="1" dirty="0">
              <a:solidFill>
                <a:srgbClr val="00B0F0"/>
              </a:solidFill>
              <a:latin typeface="Tahoma" panose="020B0604030504040204" pitchFamily="34" charset="0"/>
              <a:ea typeface="宋体" pitchFamily="2" charset="-122"/>
            </a:endParaRPr>
          </a:p>
          <a:p>
            <a:pPr>
              <a:buFont typeface="Arial" panose="020B0604020202020204" pitchFamily="34" charset="0"/>
            </a:pPr>
            <a:endParaRPr lang="en-US" altLang="zh-CN" sz="2800" b="1" dirty="0">
              <a:solidFill>
                <a:srgbClr val="00B0F0"/>
              </a:solidFill>
              <a:latin typeface="Tahoma" panose="020B0604030504040204" pitchFamily="34" charset="0"/>
              <a:ea typeface="宋体" pitchFamily="2" charset="-122"/>
            </a:endParaRPr>
          </a:p>
          <a:p>
            <a:pPr>
              <a:buFont typeface="Arial" panose="020B0604020202020204" pitchFamily="34" charset="0"/>
            </a:pPr>
            <a:r>
              <a:rPr lang="zh-CN" altLang="en-US" sz="2800" dirty="0">
                <a:latin typeface="Times New Roman" panose="02020603050405020304" pitchFamily="18" charset="0"/>
                <a:ea typeface="宋体" pitchFamily="2" charset="-122"/>
              </a:rPr>
              <a:t>        </a:t>
            </a:r>
            <a:endParaRPr lang="en-US" altLang="zh-CN" sz="2800" dirty="0">
              <a:latin typeface="Times New Roman" panose="02020603050405020304" pitchFamily="18" charset="0"/>
              <a:ea typeface="宋体" pitchFamily="2" charset="-122"/>
            </a:endParaRPr>
          </a:p>
          <a:p>
            <a:pPr>
              <a:buFont typeface="Arial" panose="020B0604020202020204" pitchFamily="34" charset="0"/>
            </a:pPr>
            <a:endParaRPr lang="zh-CN" altLang="en-US" dirty="0">
              <a:latin typeface="Tahoma" panose="020B0604030504040204" pitchFamily="34" charset="0"/>
              <a:ea typeface="宋体" pitchFamily="2"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26626" name="文本占位符 26625"/>
          <p:cNvSpPr>
            <a:spLocks noGrp="1"/>
          </p:cNvSpPr>
          <p:nvPr>
            <p:ph idx="1"/>
          </p:nvPr>
        </p:nvSpPr>
        <p:spPr>
          <a:xfrm>
            <a:off x="323850" y="290513"/>
            <a:ext cx="8424863" cy="6102350"/>
          </a:xfrm>
        </p:spPr>
        <p:txBody>
          <a:bodyPr/>
          <a:lstStyle/>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Char char="n"/>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如上例中：</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sym typeface="+mn-ea"/>
              </a:rPr>
              <a:t>北京的甲于</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sym typeface="+mn-ea"/>
              </a:rPr>
              <a:t>5</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sym typeface="+mn-ea"/>
              </a:rPr>
              <a:t>月</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sym typeface="+mn-ea"/>
              </a:rPr>
              <a:t>1</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sym typeface="+mn-ea"/>
              </a:rPr>
              <a:t>号发函给广州的乙，载明乙务必于</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sym typeface="+mn-ea"/>
              </a:rPr>
              <a:t>5</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sym typeface="+mn-ea"/>
              </a:rPr>
              <a:t>月</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sym typeface="+mn-ea"/>
              </a:rPr>
              <a:t>10</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sym typeface="+mn-ea"/>
              </a:rPr>
              <a:t>日前承诺。函</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sym typeface="+mn-ea"/>
              </a:rPr>
              <a:t>5</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sym typeface="+mn-ea"/>
              </a:rPr>
              <a:t>号到达乙处，</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乙方于</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8</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号作出承诺并于当日以特快专递邮出。依惯例</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9</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号即可到达但是到</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15</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号，甲方才收到该邮件。经查是特快专递公司职员疏忽忘投此邮件，耽误了几日；甲收到后没有任何回复。</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       </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问：此时合同成立与否？</a:t>
            </a:r>
            <a:endParaRPr kumimoji="0" lang="zh-CN" altLang="en-US" sz="2400" b="1" i="0" u="none" strike="noStrike" kern="1200" cap="none" spc="0" normalizeH="0" baseline="0" noProof="1">
              <a:ln>
                <a:noFill/>
              </a:ln>
              <a:solidFill>
                <a:srgbClr val="FFFF00"/>
              </a:solidFill>
              <a:effectLst>
                <a:outerShdw blurRad="38100" dist="38100" dir="2700000">
                  <a:srgbClr val="000000"/>
                </a:outerShdw>
              </a:effectLst>
              <a:uLnTx/>
              <a:uFillTx/>
              <a:latin typeface="宋体" pitchFamily="2" charset="-122"/>
              <a:ea typeface="宋体" pitchFamily="2" charset="-122"/>
              <a:cs typeface="宋体" pitchFamily="2" charset="-122"/>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    　</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    　</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假设该回函确实于</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9</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号到达甲处，逢甲外出办公，于</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15</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号回来方看到此回函，合同是否成立？何时成立？</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27650" name="文本占位符 27649"/>
          <p:cNvSpPr>
            <a:spLocks noGrp="1"/>
          </p:cNvSpPr>
          <p:nvPr>
            <p:ph idx="1"/>
          </p:nvPr>
        </p:nvSpPr>
        <p:spPr>
          <a:xfrm>
            <a:off x="457200" y="1196975"/>
            <a:ext cx="8229600" cy="4899025"/>
          </a:xfrm>
        </p:spPr>
        <p:txBody>
          <a:bodyPr/>
          <a:lstStyle/>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4</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）承诺的内容应该与要约内容基本一致</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承诺之意思表示须与要约一致。但一致只是指不能进行</a:t>
            </a:r>
            <a:r>
              <a:rPr kumimoji="0" lang="zh-CN" altLang="en-US" sz="2800" b="1" i="0" u="none" strike="noStrike" kern="1200" cap="none" spc="0" normalizeH="0" baseline="0" noProof="1">
                <a:ln>
                  <a:noFill/>
                </a:ln>
                <a:solidFill>
                  <a:srgbClr val="FFFF00"/>
                </a:solidFill>
                <a:effectLst>
                  <a:outerShdw blurRad="38100" dist="38100" dir="2700000">
                    <a:srgbClr val="000000"/>
                  </a:outerShdw>
                </a:effectLst>
                <a:uLnTx/>
                <a:uFillTx/>
                <a:latin typeface="楷体_GB2312" pitchFamily="1" charset="-122"/>
                <a:ea typeface="楷体_GB2312" pitchFamily="1" charset="-122"/>
                <a:cs typeface="+mn-cs"/>
              </a:rPr>
              <a:t>实质性变更</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，否则为新要约；非实质性变更的，除要约人及时表示反对或者要约表明承诺不得对要约的内容作出任何变更的以外，该承诺有效，合同的内容以承诺的内容为准。</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None/>
              <a:defRPr/>
            </a:pP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27650" name="文本占位符 27649"/>
          <p:cNvSpPr>
            <a:spLocks noGrp="1"/>
          </p:cNvSpPr>
          <p:nvPr>
            <p:ph idx="1"/>
          </p:nvPr>
        </p:nvSpPr>
        <p:spPr>
          <a:xfrm>
            <a:off x="457200" y="398463"/>
            <a:ext cx="8229600" cy="5697538"/>
          </a:xfrm>
        </p:spPr>
        <p:txBody>
          <a:bodyPr/>
          <a:lstStyle/>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Char char="n"/>
              <a:defRPr/>
            </a:pP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甲建筑公司向乙、丙两个水泥厂各发一函“急需某型号水泥</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1000</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吨，价格</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300</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元</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吨，货到付款”。</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     乙厂受到函后即传真给甲“函已收到，即日发出”；</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     丙厂收到函后未回函，但当即组织车队运送了某型号水泥</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1000</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吨，运至甲处。</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      </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在水泥案中，如果乙方回函“同意发货，款到发货”。甲受到函后立即汇去</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30</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万到乙的帐户上。</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       </a:t>
            </a:r>
            <a:r>
              <a:rPr kumimoji="0" lang="en-US" altLang="zh-CN"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      </a:t>
            </a:r>
            <a:r>
              <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rPr>
              <a:t>问：此时乙的回函是要约还是承诺？甲乙之间的合同是否成立？</a:t>
            </a: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endParaRPr>
          </a:p>
          <a:p>
            <a:pPr marL="342900" marR="0" lvl="0" indent="-342900" algn="l" defTabSz="914400" rtl="0" eaLnBrk="1" fontAlgn="base" latinLnBrk="0" hangingPunct="1">
              <a:lnSpc>
                <a:spcPct val="150000"/>
              </a:lnSpc>
              <a:spcBef>
                <a:spcPts val="0"/>
              </a:spcBef>
              <a:spcAft>
                <a:spcPct val="0"/>
              </a:spcAft>
              <a:buClr>
                <a:schemeClr val="hlink"/>
              </a:buClr>
              <a:buSzPct val="80000"/>
              <a:buFont typeface="Wingdings" panose="05000000000000000000" pitchFamily="2" charset="2"/>
              <a:buNone/>
              <a:defRPr/>
            </a:pPr>
            <a:endParaRPr kumimoji="0" lang="zh-CN" altLang="en-US" sz="2400" b="1" i="0" u="none" strike="noStrike" kern="1200" cap="none" spc="0" normalizeH="0" baseline="0" noProof="1">
              <a:ln>
                <a:noFill/>
              </a:ln>
              <a:solidFill>
                <a:schemeClr val="tx1"/>
              </a:solidFill>
              <a:effectLst>
                <a:outerShdw blurRad="38100" dist="38100" dir="2700000">
                  <a:srgbClr val="000000"/>
                </a:outerShdw>
              </a:effectLst>
              <a:uLnTx/>
              <a:uFillTx/>
              <a:latin typeface="宋体" pitchFamily="2" charset="-122"/>
              <a:ea typeface="宋体" pitchFamily="2" charset="-122"/>
              <a:cs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650">
                                            <p:txEl>
                                              <p:charRg st="0" end="21"/>
                                            </p:txEl>
                                          </p:spTgt>
                                        </p:tgtEl>
                                        <p:attrNameLst>
                                          <p:attrName>style.visibility</p:attrName>
                                        </p:attrNameLst>
                                      </p:cBhvr>
                                      <p:to>
                                        <p:strVal val="visible"/>
                                      </p:to>
                                    </p:set>
                                    <p:animEffect transition="in" filter="fade">
                                      <p:cBhvr>
                                        <p:cTn id="7" dur="2000"/>
                                        <p:tgtEl>
                                          <p:spTgt spid="27650">
                                            <p:txEl>
                                              <p:charRg st="0" end="2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650">
                                            <p:txEl>
                                              <p:charRg st="54" end="81"/>
                                            </p:txEl>
                                          </p:spTgt>
                                        </p:tgtEl>
                                        <p:attrNameLst>
                                          <p:attrName>style.visibility</p:attrName>
                                        </p:attrNameLst>
                                      </p:cBhvr>
                                      <p:to>
                                        <p:strVal val="visible"/>
                                      </p:to>
                                    </p:set>
                                    <p:animEffect transition="in" filter="fade">
                                      <p:cBhvr>
                                        <p:cTn id="10" dur="2000"/>
                                        <p:tgtEl>
                                          <p:spTgt spid="27650">
                                            <p:txEl>
                                              <p:charRg st="54" end="8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650">
                                            <p:txEl>
                                              <p:charRg st="81" end="122"/>
                                            </p:txEl>
                                          </p:spTgt>
                                        </p:tgtEl>
                                        <p:attrNameLst>
                                          <p:attrName>style.visibility</p:attrName>
                                        </p:attrNameLst>
                                      </p:cBhvr>
                                      <p:to>
                                        <p:strVal val="visible"/>
                                      </p:to>
                                    </p:set>
                                    <p:animEffect transition="in" filter="fade">
                                      <p:cBhvr>
                                        <p:cTn id="13" dur="2000"/>
                                        <p:tgtEl>
                                          <p:spTgt spid="27650">
                                            <p:txEl>
                                              <p:charRg st="81" end="12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650">
                                            <p:txEl>
                                              <p:charRg st="122" end="212"/>
                                            </p:txEl>
                                          </p:spTgt>
                                        </p:tgtEl>
                                        <p:attrNameLst>
                                          <p:attrName>style.visibility</p:attrName>
                                        </p:attrNameLst>
                                      </p:cBhvr>
                                      <p:to>
                                        <p:strVal val="visible"/>
                                      </p:to>
                                    </p:set>
                                    <p:animEffect transition="in" filter="fade">
                                      <p:cBhvr>
                                        <p:cTn id="16" dur="2000"/>
                                        <p:tgtEl>
                                          <p:spTgt spid="27650">
                                            <p:txEl>
                                              <p:charRg st="122" end="21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7650">
                                            <p:txEl>
                                              <p:charRg st="173" end="209"/>
                                            </p:txEl>
                                          </p:spTgt>
                                        </p:tgtEl>
                                        <p:attrNameLst>
                                          <p:attrName>style.visibility</p:attrName>
                                        </p:attrNameLst>
                                      </p:cBhvr>
                                      <p:to>
                                        <p:strVal val="visible"/>
                                      </p:to>
                                    </p:set>
                                    <p:animEffect transition="in" filter="fade">
                                      <p:cBhvr>
                                        <p:cTn id="19" dur="2000"/>
                                        <p:tgtEl>
                                          <p:spTgt spid="27650">
                                            <p:txEl>
                                              <p:charRg st="173" end="2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allAtOnce"/>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28674" name="文本占位符 28673"/>
          <p:cNvSpPr>
            <a:spLocks noGrp="1"/>
          </p:cNvSpPr>
          <p:nvPr>
            <p:ph idx="1"/>
          </p:nvPr>
        </p:nvSpPr>
        <p:spPr>
          <a:xfrm>
            <a:off x="468630" y="575310"/>
            <a:ext cx="8229600" cy="5521325"/>
          </a:xfrm>
        </p:spPr>
        <p:txBody>
          <a:bodyPr/>
          <a:lstStyle/>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5</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）承诺的生效和撤回</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①</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承诺通知</a:t>
            </a:r>
            <a:r>
              <a:rPr kumimoji="0" lang="zh-CN" altLang="en-US" sz="2800" b="1" i="0" u="none" strike="noStrike" kern="1200" cap="none" spc="0" normalizeH="0" baseline="0" noProof="1">
                <a:ln>
                  <a:noFill/>
                </a:ln>
                <a:solidFill>
                  <a:srgbClr val="FFFF00"/>
                </a:solidFill>
                <a:effectLst>
                  <a:outerShdw blurRad="38100" dist="38100" dir="2700000">
                    <a:srgbClr val="000000"/>
                  </a:outerShdw>
                </a:effectLst>
                <a:uLnTx/>
                <a:uFillTx/>
                <a:latin typeface="楷体_GB2312" pitchFamily="1" charset="-122"/>
                <a:ea typeface="楷体_GB2312" pitchFamily="1" charset="-122"/>
                <a:cs typeface="+mn-cs"/>
              </a:rPr>
              <a:t>到达要约人时生效</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。承诺不需要通知的，根据交易习惯或者要约的要求作出承诺行为时生效。</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②</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承诺的撤回。</a:t>
            </a:r>
            <a:r>
              <a:rPr kumimoji="0" lang="zh-CN" altLang="en-US" sz="2800" b="1" i="0" u="none" strike="noStrike" kern="1200" cap="none" spc="0" normalizeH="0" baseline="0" noProof="1">
                <a:ln>
                  <a:noFill/>
                </a:ln>
                <a:solidFill>
                  <a:srgbClr val="FFFF00"/>
                </a:solidFill>
                <a:effectLst>
                  <a:outerShdw blurRad="38100" dist="38100" dir="2700000">
                    <a:srgbClr val="000000"/>
                  </a:outerShdw>
                </a:effectLst>
                <a:uLnTx/>
                <a:uFillTx/>
                <a:latin typeface="楷体_GB2312" pitchFamily="1" charset="-122"/>
                <a:ea typeface="楷体_GB2312" pitchFamily="1" charset="-122"/>
                <a:cs typeface="+mn-cs"/>
              </a:rPr>
              <a:t>承诺可以撤回</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撤回承诺的通知应当在承诺通知到达要约人之前或与承诺通知同时到达</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黑体" pitchFamily="49" charset="-122"/>
              <a:ea typeface="黑体" pitchFamily="49" charset="-122"/>
              <a:cs typeface="+mn-cs"/>
            </a:endParaRPr>
          </a:p>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en-US" altLang="zh-CN"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③</a:t>
            </a: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承诺不能撤销</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28674" name="文本占位符 28673"/>
          <p:cNvSpPr>
            <a:spLocks noGrp="1"/>
          </p:cNvSpPr>
          <p:nvPr>
            <p:ph idx="1"/>
          </p:nvPr>
        </p:nvSpPr>
        <p:spPr>
          <a:xfrm>
            <a:off x="468313" y="188913"/>
            <a:ext cx="8229600" cy="5907088"/>
          </a:xfrm>
        </p:spPr>
        <p:txBody>
          <a:bodyPr/>
          <a:lstStyle/>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n"/>
              <a:defRPr/>
            </a:pP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合同要约案例</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1</a:t>
            </a:r>
            <a:r>
              <a:rPr kumimoji="0" lang="zh-CN" altLang="en-US" sz="2800" b="0" i="0" u="none" strike="noStrike" kern="1200" cap="none" spc="0" normalizeH="0" baseline="0" noProof="0" dirty="0">
                <a:ln>
                  <a:noFill/>
                </a:ln>
                <a:solidFill>
                  <a:srgbClr val="CC0000"/>
                </a:solidFill>
                <a:effectLst>
                  <a:outerShdw blurRad="38100" dist="38100" dir="2700000">
                    <a:srgbClr val="000000"/>
                  </a:outerShdw>
                </a:effectLst>
                <a:uLnTx/>
                <a:uFillTx/>
                <a:latin typeface="+mn-lt"/>
                <a:ea typeface="+mn-ea"/>
                <a:cs typeface="+mn-cs"/>
              </a:rPr>
              <a:t>   </a:t>
            </a:r>
            <a:endParaRPr kumimoji="0" lang="zh-CN" altLang="en-US" sz="2800" b="0" i="0" u="none" strike="noStrike" kern="1200" cap="none" spc="0" normalizeH="0" baseline="0" noProof="0" dirty="0">
              <a:ln>
                <a:noFill/>
              </a:ln>
              <a:solidFill>
                <a:srgbClr val="CC0000"/>
              </a:solidFill>
              <a:effectLst>
                <a:outerShdw blurRad="38100" dist="38100" dir="2700000">
                  <a:srgbClr val="000000"/>
                </a:outerShdw>
              </a:effectLst>
              <a:uLnTx/>
              <a:uFillTx/>
              <a:latin typeface="+mn-lt"/>
              <a:ea typeface="+mn-ea"/>
              <a:cs typeface="+mn-cs"/>
            </a:endParaRPr>
          </a:p>
          <a:p>
            <a:pPr marL="342900" marR="0" lvl="0" indent="-342900" algn="just" defTabSz="914400" rtl="0" eaLnBrk="1" fontAlgn="base" latinLnBrk="0" hangingPunct="1">
              <a:lnSpc>
                <a:spcPct val="120000"/>
              </a:lnSpc>
              <a:spcBef>
                <a:spcPct val="0"/>
              </a:spcBef>
              <a:spcAft>
                <a:spcPct val="0"/>
              </a:spcAft>
              <a:buClr>
                <a:schemeClr val="hlink"/>
              </a:buClr>
              <a:buSzPct val="80000"/>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           某年</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5</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月</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1</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日，胜利家具厂得知</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A</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机关要建办公楼需要购置一批桌椅，便于</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5</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月</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2</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日向</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A</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机关发函以优惠价格每套桌椅</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1000</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元推销其产品。</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A</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机关认为胜利家具厂生产的家具质量可靠，便于</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5</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月</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4</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日回函要求订购桌椅</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300</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套，同时提出每套桌椅</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800</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元，</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10</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月底将货一次送到</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A</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机关。</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5</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月</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6</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日胜利家俱厂回函表示同意</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A</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机关提出的交货时间及方式，但同时提出每套桌椅售价</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1000</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元已属优惠，考虑到</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A</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机关订货数量较多，可再给予一些优惠，每套桌椅按</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900</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元出售。</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5</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月</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8</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日</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A</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机关发函表示同意。</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5</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月</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10</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日胜利家俱厂电话告知</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A</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机关</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5</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月</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8</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日函件收悉。</a:t>
            </a:r>
            <a:endPar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28674" name="文本占位符 28673"/>
          <p:cNvSpPr>
            <a:spLocks noGrp="1"/>
          </p:cNvSpPr>
          <p:nvPr>
            <p:ph idx="1"/>
          </p:nvPr>
        </p:nvSpPr>
        <p:spPr>
          <a:xfrm>
            <a:off x="468313" y="188913"/>
            <a:ext cx="8229600" cy="5907088"/>
          </a:xfrm>
        </p:spPr>
        <p:txBody>
          <a:bodyPr/>
          <a:lstStyle/>
          <a:p>
            <a:pPr marL="342900" marR="0" lvl="0" indent="-34290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Char char="n"/>
              <a:defRPr/>
            </a:pP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问题：</a:t>
            </a:r>
            <a:endPar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endParaRPr>
          </a:p>
          <a:p>
            <a:pPr marL="0" marR="0" lvl="0" indent="0" algn="l" defTabSz="914400" rtl="0" eaLnBrk="1" latinLnBrk="0" hangingPunct="1">
              <a:lnSpc>
                <a:spcPct val="150000"/>
              </a:lnSpc>
              <a:spcBef>
                <a:spcPts val="0"/>
              </a:spcBef>
              <a:spcAft>
                <a:spcPct val="0"/>
              </a:spcAft>
              <a:buClr>
                <a:schemeClr val="hlink"/>
              </a:buClr>
              <a:buSzPct val="80000"/>
              <a:buFont typeface="Wingdings" panose="05000000000000000000" pitchFamily="2" charset="2"/>
              <a:buNone/>
              <a:defRPr/>
            </a:pP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      5</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月</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2</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日胜利家具厂发出的函件、</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5</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月</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4</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日</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A</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机关发出的函件、</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5</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月</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6</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日胜利家具厂发出的函件、</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5</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月</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8</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日</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A</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机关发出的函件的法律效力。是否具有法律约束力、如有法律约束力，则应回答何时生效，何时失去效力，并请说明理由。</a:t>
            </a:r>
            <a:endPar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28674" name="文本占位符 28673"/>
          <p:cNvSpPr>
            <a:spLocks noGrp="1"/>
          </p:cNvSpPr>
          <p:nvPr>
            <p:ph idx="1"/>
          </p:nvPr>
        </p:nvSpPr>
        <p:spPr>
          <a:xfrm>
            <a:off x="468313" y="188913"/>
            <a:ext cx="8229600" cy="5907088"/>
          </a:xfrm>
        </p:spPr>
        <p:txBody>
          <a:bodyPr/>
          <a:lstStyle/>
          <a:p>
            <a:pPr marL="342900" marR="0" lvl="0" indent="-342900" algn="l" defTabSz="914400" rtl="0" eaLnBrk="1" fontAlgn="base" latinLnBrk="0" hangingPunct="1">
              <a:lnSpc>
                <a:spcPct val="90000"/>
              </a:lnSpc>
              <a:spcBef>
                <a:spcPct val="20000"/>
              </a:spcBef>
              <a:spcAft>
                <a:spcPct val="0"/>
              </a:spcAft>
              <a:buClr>
                <a:schemeClr val="hlink"/>
              </a:buClr>
              <a:buSzPct val="80000"/>
              <a:buFont typeface="Wingdings" panose="05000000000000000000" pitchFamily="2" charset="2"/>
              <a:buChar char="n"/>
              <a:defRPr/>
            </a:pP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案例</a:t>
            </a: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rPr>
              <a:t>2</a:t>
            </a:r>
            <a:endPar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mn-lt"/>
              <a:ea typeface="+mn-ea"/>
              <a:cs typeface="+mn-cs"/>
            </a:endParaRPr>
          </a:p>
        </p:txBody>
      </p:sp>
      <p:sp>
        <p:nvSpPr>
          <p:cNvPr id="39939" name="矩形 3"/>
          <p:cNvSpPr/>
          <p:nvPr/>
        </p:nvSpPr>
        <p:spPr>
          <a:xfrm>
            <a:off x="539750" y="836613"/>
            <a:ext cx="7704138" cy="5262562"/>
          </a:xfrm>
          <a:prstGeom prst="rect">
            <a:avLst/>
          </a:prstGeom>
          <a:noFill/>
          <a:ln w="9525">
            <a:noFill/>
          </a:ln>
        </p:spPr>
        <p:txBody>
          <a:bodyPr anchor="t" anchorCtr="0">
            <a:spAutoFit/>
          </a:bodyPr>
          <a:p>
            <a:pPr>
              <a:lnSpc>
                <a:spcPct val="150000"/>
              </a:lnSpc>
              <a:buFont typeface="Arial" panose="020B0604020202020204" pitchFamily="34" charset="0"/>
            </a:pPr>
            <a:r>
              <a:rPr lang="zh-CN" altLang="en-US" sz="2800" dirty="0">
                <a:latin typeface="Tahoma" panose="020B0604030504040204" pitchFamily="34" charset="0"/>
                <a:ea typeface="宋体" pitchFamily="2" charset="-122"/>
              </a:rPr>
              <a:t>      甲给乙发了一个短信：“我把你上次看到的那部苹果手机以</a:t>
            </a:r>
            <a:r>
              <a:rPr lang="en-US" altLang="zh-CN" sz="2800" dirty="0">
                <a:latin typeface="Tahoma" panose="020B0604030504040204" pitchFamily="34" charset="0"/>
                <a:ea typeface="宋体" pitchFamily="2" charset="-122"/>
              </a:rPr>
              <a:t>8000</a:t>
            </a:r>
            <a:r>
              <a:rPr lang="zh-CN" altLang="en-US" sz="2800" dirty="0">
                <a:latin typeface="Tahoma" panose="020B0604030504040204" pitchFamily="34" charset="0"/>
                <a:ea typeface="宋体" pitchFamily="2" charset="-122"/>
              </a:rPr>
              <a:t>元的价格卖给你，一周内回复有效。”乙立即给甲回复一个短信：“</a:t>
            </a:r>
            <a:r>
              <a:rPr lang="en-US" altLang="zh-CN" sz="2800" dirty="0">
                <a:latin typeface="Tahoma" panose="020B0604030504040204" pitchFamily="34" charset="0"/>
                <a:ea typeface="宋体" pitchFamily="2" charset="-122"/>
              </a:rPr>
              <a:t>7000</a:t>
            </a:r>
            <a:r>
              <a:rPr lang="zh-CN" altLang="en-US" sz="2800" dirty="0">
                <a:latin typeface="Tahoma" panose="020B0604030504040204" pitchFamily="34" charset="0"/>
                <a:ea typeface="宋体" pitchFamily="2" charset="-122"/>
              </a:rPr>
              <a:t>元我要了。”第二天，乙见甲没反应，又给甲发了一个短信：“昨天的短信不算话，你那个手机</a:t>
            </a:r>
            <a:r>
              <a:rPr lang="en-US" altLang="zh-CN" sz="2800" dirty="0">
                <a:latin typeface="Tahoma" panose="020B0604030504040204" pitchFamily="34" charset="0"/>
                <a:ea typeface="宋体" pitchFamily="2" charset="-122"/>
              </a:rPr>
              <a:t>8000</a:t>
            </a:r>
            <a:r>
              <a:rPr lang="zh-CN" altLang="en-US" sz="2800" dirty="0">
                <a:latin typeface="Tahoma" panose="020B0604030504040204" pitchFamily="34" charset="0"/>
                <a:ea typeface="宋体" pitchFamily="2" charset="-122"/>
              </a:rPr>
              <a:t>元我要了。”甲接到短信后未置可否。问：甲乙之间的手机买卖合同是否已经成立？</a:t>
            </a:r>
            <a:endParaRPr lang="zh-CN" altLang="en-US" sz="2800" dirty="0">
              <a:latin typeface="Tahoma" panose="020B0604030504040204" pitchFamily="34" charset="0"/>
              <a:ea typeface="宋体"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marL="0" marR="0" indent="0" algn="ctr" defTabSz="914400" rtl="0" eaLnBrk="0" fontAlgn="base" latinLnBrk="0" hangingPunct="0">
              <a:lnSpc>
                <a:spcPct val="100000"/>
              </a:lnSpc>
              <a:spcBef>
                <a:spcPct val="0"/>
              </a:spcBef>
              <a:spcAft>
                <a:spcPct val="0"/>
              </a:spcAft>
              <a:buClrTx/>
              <a:buSzTx/>
              <a:buFontTx/>
              <a:buNone/>
            </a:pPr>
            <a:r>
              <a:rPr kumimoji="0" lang="zh-CN" altLang="en-US" sz="4400" b="0" i="0" u="none" strike="noStrike" kern="1200" cap="none" spc="0" normalizeH="0" baseline="0" noProof="1">
                <a:solidFill>
                  <a:schemeClr val="tx2"/>
                </a:solidFill>
                <a:effectLst>
                  <a:outerShdw blurRad="38100" dist="38100" dir="2700000">
                    <a:srgbClr val="000000"/>
                  </a:outerShdw>
                </a:effectLst>
                <a:latin typeface="+mj-lt"/>
                <a:ea typeface="+mj-ea"/>
                <a:cs typeface="+mj-cs"/>
              </a:rPr>
              <a:t>中国法律发展史</a:t>
            </a:r>
            <a:endParaRPr kumimoji="0" lang="zh-CN" altLang="en-US" sz="4400" b="0" i="0" u="none" strike="noStrike" kern="1200" cap="none" spc="0" normalizeH="0" baseline="0" noProof="1">
              <a:solidFill>
                <a:schemeClr val="tx2"/>
              </a:solidFill>
              <a:effectLst>
                <a:outerShdw blurRad="38100" dist="38100" dir="2700000">
                  <a:srgbClr val="000000"/>
                </a:outerShdw>
              </a:effectLst>
              <a:latin typeface="+mj-lt"/>
              <a:ea typeface="+mj-ea"/>
              <a:cs typeface="+mj-cs"/>
            </a:endParaRPr>
          </a:p>
        </p:txBody>
      </p:sp>
      <p:sp>
        <p:nvSpPr>
          <p:cNvPr id="3" name="内容占位符 2"/>
          <p:cNvSpPr>
            <a:spLocks noGrp="1"/>
          </p:cNvSpPr>
          <p:nvPr>
            <p:ph idx="1"/>
          </p:nvPr>
        </p:nvSpPr>
        <p:spPr>
          <a:xfrm>
            <a:off x="160338" y="1173163"/>
            <a:ext cx="8712200" cy="4922838"/>
          </a:xfrm>
        </p:spPr>
        <p:txBody>
          <a:bodyPr/>
          <a:p>
            <a:pPr marL="342900" marR="0" indent="-34290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Char char="n"/>
            </a:pPr>
            <a:r>
              <a:rPr kumimoji="0" lang="zh-CN" altLang="en-US" sz="3200" b="0" i="0" u="none" strike="noStrike" kern="1200" cap="none" spc="0" normalizeH="0" baseline="0" noProof="1">
                <a:solidFill>
                  <a:schemeClr val="tx1"/>
                </a:solidFill>
                <a:effectLst>
                  <a:outerShdw blurRad="38100" dist="38100" dir="2700000">
                    <a:srgbClr val="000000"/>
                  </a:outerShdw>
                </a:effectLst>
                <a:latin typeface="+mn-lt"/>
                <a:ea typeface="+mn-ea"/>
                <a:cs typeface="+mn-cs"/>
              </a:rPr>
              <a:t>原始社会：</a:t>
            </a:r>
            <a:r>
              <a:rPr kumimoji="0" lang="zh-CN" altLang="en-US" sz="2800" b="0" i="0" u="none" strike="noStrike" kern="1200" cap="none" spc="0" normalizeH="0" baseline="0" noProof="1">
                <a:solidFill>
                  <a:schemeClr val="tx1"/>
                </a:solidFill>
                <a:effectLst>
                  <a:outerShdw blurRad="38100" dist="38100" dir="2700000">
                    <a:srgbClr val="000000"/>
                  </a:outerShdw>
                </a:effectLst>
                <a:latin typeface="+mn-lt"/>
                <a:ea typeface="+mn-ea"/>
                <a:cs typeface="+mn-cs"/>
              </a:rPr>
              <a:t>无法律，氏族首领的道德感召力和威望</a:t>
            </a:r>
            <a:endParaRPr kumimoji="0" lang="zh-CN" altLang="en-US" sz="2800" b="0" i="0" u="none" strike="noStrike" kern="1200" cap="none" spc="0" normalizeH="0" baseline="0" noProof="1">
              <a:solidFill>
                <a:schemeClr val="tx1"/>
              </a:solidFill>
              <a:effectLst>
                <a:outerShdw blurRad="38100" dist="38100" dir="2700000">
                  <a:srgbClr val="000000"/>
                </a:outerShdw>
              </a:effectLst>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Char char="n"/>
            </a:pPr>
            <a:r>
              <a:rPr kumimoji="0" lang="zh-CN" altLang="en-US" sz="3200" b="0" i="0" u="none" strike="noStrike" kern="1200" cap="none" spc="0" normalizeH="0" baseline="0" noProof="1">
                <a:solidFill>
                  <a:schemeClr val="tx1"/>
                </a:solidFill>
                <a:effectLst>
                  <a:outerShdw blurRad="38100" dist="38100" dir="2700000">
                    <a:srgbClr val="000000"/>
                  </a:outerShdw>
                </a:effectLst>
                <a:latin typeface="+mn-lt"/>
                <a:ea typeface="+mn-ea"/>
                <a:cs typeface="+mn-cs"/>
              </a:rPr>
              <a:t>奴隶制社会法律制度：</a:t>
            </a:r>
            <a:endParaRPr kumimoji="0" lang="zh-CN" altLang="en-US" sz="3200" b="0" i="0" u="none" strike="noStrike" kern="1200" cap="none" spc="0" normalizeH="0" baseline="0" noProof="1">
              <a:solidFill>
                <a:schemeClr val="tx1"/>
              </a:solidFill>
              <a:effectLst>
                <a:outerShdw blurRad="38100" dist="38100" dir="2700000">
                  <a:srgbClr val="000000"/>
                </a:outerShdw>
              </a:effectLst>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pPr>
            <a:r>
              <a:rPr kumimoji="0" lang="zh-CN" altLang="en-US" sz="2800" b="0" i="0" u="none" strike="noStrike" kern="1200" cap="none" spc="0" normalizeH="0" baseline="0" noProof="1">
                <a:solidFill>
                  <a:schemeClr val="tx1"/>
                </a:solidFill>
                <a:effectLst>
                  <a:outerShdw blurRad="38100" dist="38100" dir="2700000">
                    <a:srgbClr val="000000"/>
                  </a:outerShdw>
                </a:effectLst>
                <a:latin typeface="+mn-lt"/>
                <a:ea typeface="+mn-ea"/>
                <a:cs typeface="+mn-cs"/>
                <a:sym typeface="+mn-ea"/>
              </a:rPr>
              <a:t>（</a:t>
            </a:r>
            <a:r>
              <a:rPr kumimoji="0" lang="en-US" altLang="zh-CN" sz="2800" b="0" i="0" u="none" strike="noStrike" kern="1200" cap="none" spc="0" normalizeH="0" baseline="0" noProof="1">
                <a:solidFill>
                  <a:schemeClr val="tx1"/>
                </a:solidFill>
                <a:effectLst>
                  <a:outerShdw blurRad="38100" dist="38100" dir="2700000">
                    <a:srgbClr val="000000"/>
                  </a:outerShdw>
                </a:effectLst>
                <a:latin typeface="+mn-lt"/>
                <a:ea typeface="+mn-ea"/>
                <a:cs typeface="+mn-cs"/>
                <a:sym typeface="+mn-ea"/>
              </a:rPr>
              <a:t>1</a:t>
            </a:r>
            <a:r>
              <a:rPr kumimoji="0" lang="zh-CN" altLang="en-US" sz="2800" b="0" i="0" u="none" strike="noStrike" kern="1200" cap="none" spc="0" normalizeH="0" baseline="0" noProof="1">
                <a:solidFill>
                  <a:schemeClr val="tx1"/>
                </a:solidFill>
                <a:effectLst>
                  <a:outerShdw blurRad="38100" dist="38100" dir="2700000">
                    <a:srgbClr val="000000"/>
                  </a:outerShdw>
                </a:effectLst>
                <a:latin typeface="+mn-lt"/>
                <a:ea typeface="+mn-ea"/>
                <a:cs typeface="+mn-cs"/>
                <a:sym typeface="+mn-ea"/>
              </a:rPr>
              <a:t>）公开确定人与人之间的等级划分与不平等地位</a:t>
            </a:r>
            <a:endParaRPr kumimoji="0" lang="zh-CN" altLang="en-US" sz="2800" b="0" i="0" u="none" strike="noStrike" kern="1200" cap="none" spc="0" normalizeH="0" baseline="0" noProof="1">
              <a:solidFill>
                <a:schemeClr val="tx1"/>
              </a:solidFill>
              <a:effectLst>
                <a:outerShdw blurRad="38100" dist="38100" dir="2700000">
                  <a:srgbClr val="000000"/>
                </a:outerShdw>
              </a:effectLst>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pPr>
            <a:r>
              <a:rPr kumimoji="0" lang="zh-CN" altLang="en-US" sz="2800" b="0" i="0" u="none" strike="noStrike" kern="1200" cap="none" spc="0" normalizeH="0" baseline="0" noProof="1">
                <a:solidFill>
                  <a:schemeClr val="tx1"/>
                </a:solidFill>
                <a:effectLst>
                  <a:outerShdw blurRad="38100" dist="38100" dir="2700000">
                    <a:srgbClr val="000000"/>
                  </a:outerShdw>
                </a:effectLst>
                <a:latin typeface="+mn-lt"/>
                <a:ea typeface="+mn-ea"/>
                <a:cs typeface="+mn-cs"/>
                <a:sym typeface="+mn-ea"/>
              </a:rPr>
              <a:t>（</a:t>
            </a:r>
            <a:r>
              <a:rPr kumimoji="0" lang="en-US" altLang="zh-CN" sz="2800" b="0" i="0" u="none" strike="noStrike" kern="1200" cap="none" spc="0" normalizeH="0" baseline="0" noProof="1">
                <a:solidFill>
                  <a:schemeClr val="tx1"/>
                </a:solidFill>
                <a:effectLst>
                  <a:outerShdw blurRad="38100" dist="38100" dir="2700000">
                    <a:srgbClr val="000000"/>
                  </a:outerShdw>
                </a:effectLst>
                <a:latin typeface="+mn-lt"/>
                <a:ea typeface="+mn-ea"/>
                <a:cs typeface="+mn-cs"/>
                <a:sym typeface="+mn-ea"/>
              </a:rPr>
              <a:t>2</a:t>
            </a:r>
            <a:r>
              <a:rPr kumimoji="0" lang="zh-CN" altLang="en-US" sz="2800" b="0" i="0" u="none" strike="noStrike" kern="1200" cap="none" spc="0" normalizeH="0" baseline="0" noProof="1">
                <a:solidFill>
                  <a:schemeClr val="tx1"/>
                </a:solidFill>
                <a:effectLst>
                  <a:outerShdw blurRad="38100" dist="38100" dir="2700000">
                    <a:srgbClr val="000000"/>
                  </a:outerShdw>
                </a:effectLst>
                <a:latin typeface="+mn-lt"/>
                <a:ea typeface="+mn-ea"/>
                <a:cs typeface="+mn-cs"/>
                <a:sym typeface="+mn-ea"/>
              </a:rPr>
              <a:t>）神示证据制度：神明裁判（水审、火审、凌迟）</a:t>
            </a:r>
            <a:endParaRPr kumimoji="0" lang="zh-CN" altLang="en-US" sz="3200" b="0" i="0" u="none" strike="noStrike" kern="1200" cap="none" spc="0" normalizeH="0" baseline="0" noProof="1">
              <a:solidFill>
                <a:schemeClr val="tx1"/>
              </a:solidFill>
              <a:effectLst>
                <a:outerShdw blurRad="38100" dist="38100" dir="2700000">
                  <a:srgbClr val="000000"/>
                </a:outerShdw>
              </a:effectLst>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Char char="n"/>
            </a:pPr>
            <a:r>
              <a:rPr kumimoji="0" lang="zh-CN" altLang="en-US" sz="3200" b="0" i="0" u="none" strike="noStrike" kern="1200" cap="none" spc="0" normalizeH="0" baseline="0" noProof="1">
                <a:solidFill>
                  <a:schemeClr val="tx1"/>
                </a:solidFill>
                <a:effectLst>
                  <a:outerShdw blurRad="38100" dist="38100" dir="2700000">
                    <a:srgbClr val="000000"/>
                  </a:outerShdw>
                </a:effectLst>
                <a:latin typeface="+mn-lt"/>
                <a:ea typeface="+mn-ea"/>
                <a:cs typeface="+mn-cs"/>
              </a:rPr>
              <a:t>封建社会法律制度：</a:t>
            </a:r>
            <a:r>
              <a:rPr kumimoji="0" lang="zh-CN" altLang="en-US" sz="2800" b="0" i="0" u="none" strike="noStrike" kern="1200" cap="none" spc="0" normalizeH="0" baseline="0" noProof="1">
                <a:solidFill>
                  <a:schemeClr val="tx1"/>
                </a:solidFill>
                <a:effectLst>
                  <a:outerShdw blurRad="38100" dist="38100" dir="2700000">
                    <a:srgbClr val="000000"/>
                  </a:outerShdw>
                </a:effectLst>
                <a:latin typeface="+mn-lt"/>
                <a:ea typeface="+mn-ea"/>
                <a:cs typeface="+mn-cs"/>
              </a:rPr>
              <a:t>第一部法典《法经》、君权至上</a:t>
            </a:r>
            <a:endParaRPr kumimoji="0" lang="zh-CN" altLang="en-US" sz="2800" b="0" i="0" u="none" strike="noStrike" kern="1200" cap="none" spc="0" normalizeH="0" baseline="0" noProof="1">
              <a:solidFill>
                <a:schemeClr val="tx1"/>
              </a:solidFill>
              <a:effectLst>
                <a:outerShdw blurRad="38100" dist="38100" dir="2700000">
                  <a:srgbClr val="000000"/>
                </a:outerShdw>
              </a:effectLst>
              <a:latin typeface="+mn-lt"/>
              <a:ea typeface="+mn-ea"/>
              <a:cs typeface="+mn-cs"/>
            </a:endParaRPr>
          </a:p>
          <a:p>
            <a:pPr marL="342900" marR="0" indent="-34290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Char char="n"/>
            </a:pPr>
            <a:r>
              <a:rPr kumimoji="0" lang="zh-CN" altLang="en-US" sz="3200" b="0" i="0" u="none" strike="noStrike" kern="1200" cap="none" spc="0" normalizeH="0" baseline="0" noProof="1">
                <a:solidFill>
                  <a:schemeClr val="tx1"/>
                </a:solidFill>
                <a:effectLst>
                  <a:outerShdw blurRad="38100" dist="38100" dir="2700000">
                    <a:srgbClr val="000000"/>
                  </a:outerShdw>
                </a:effectLst>
                <a:latin typeface="+mn-lt"/>
                <a:ea typeface="+mn-ea"/>
                <a:cs typeface="+mn-cs"/>
              </a:rPr>
              <a:t>社会主义法律制度：</a:t>
            </a:r>
            <a:r>
              <a:rPr kumimoji="0" lang="zh-CN" altLang="en-US" sz="2800" b="0" i="0" u="none" strike="noStrike" kern="1200" cap="none" spc="0" normalizeH="0" baseline="0" noProof="1">
                <a:solidFill>
                  <a:schemeClr val="tx1"/>
                </a:solidFill>
                <a:effectLst>
                  <a:outerShdw blurRad="38100" dist="38100" dir="2700000">
                    <a:srgbClr val="000000"/>
                  </a:outerShdw>
                </a:effectLst>
                <a:latin typeface="+mn-lt"/>
                <a:ea typeface="+mn-ea"/>
                <a:cs typeface="+mn-cs"/>
              </a:rPr>
              <a:t>强调公平正义、法定证据制度</a:t>
            </a:r>
            <a:endParaRPr kumimoji="0" lang="zh-CN" altLang="en-US" sz="2800" b="0" i="0" u="none" strike="noStrike" kern="1200" cap="none" spc="0" normalizeH="0" baseline="0" noProof="1">
              <a:solidFill>
                <a:schemeClr val="tx1"/>
              </a:solidFill>
              <a:effectLst>
                <a:outerShdw blurRad="38100" dist="38100" dir="2700000">
                  <a:srgbClr val="000000"/>
                </a:outerShdw>
              </a:effectLst>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pPr>
            <a:endParaRPr kumimoji="0" lang="zh-CN" altLang="en-US" sz="2800" b="0" i="0" u="none" strike="noStrike" kern="1200" cap="none" spc="0" normalizeH="0" baseline="0" noProof="1">
              <a:solidFill>
                <a:schemeClr val="tx1"/>
              </a:solidFill>
              <a:effectLst>
                <a:outerShdw blurRad="38100" dist="38100" dir="2700000">
                  <a:srgbClr val="000000"/>
                </a:outerShdw>
              </a:effectLst>
              <a:latin typeface="+mn-lt"/>
              <a:ea typeface="+mn-ea"/>
              <a:cs typeface="+mn-cs"/>
            </a:endParaRPr>
          </a:p>
          <a:p>
            <a:pPr marL="0" marR="0" indent="0" algn="l" defTabSz="914400" rtl="0" eaLnBrk="0" fontAlgn="base" latinLnBrk="0" hangingPunct="0">
              <a:lnSpc>
                <a:spcPct val="100000"/>
              </a:lnSpc>
              <a:spcBef>
                <a:spcPct val="20000"/>
              </a:spcBef>
              <a:spcAft>
                <a:spcPct val="0"/>
              </a:spcAft>
              <a:buClr>
                <a:schemeClr val="hlink"/>
              </a:buClr>
              <a:buSzPct val="80000"/>
              <a:buFont typeface="Wingdings" panose="05000000000000000000" pitchFamily="2" charset="2"/>
              <a:buNone/>
            </a:pPr>
            <a:r>
              <a:rPr kumimoji="0" lang="zh-CN" altLang="en-US" sz="2800" b="0" i="0" u="none" strike="noStrike" kern="1200" cap="none" spc="0" normalizeH="0" baseline="0" noProof="1">
                <a:solidFill>
                  <a:schemeClr val="tx1"/>
                </a:solidFill>
                <a:effectLst>
                  <a:outerShdw blurRad="38100" dist="38100" dir="2700000">
                    <a:srgbClr val="000000"/>
                  </a:outerShdw>
                </a:effectLst>
                <a:latin typeface="+mn-lt"/>
                <a:ea typeface="+mn-ea"/>
                <a:cs typeface="+mn-cs"/>
              </a:rPr>
              <a:t> </a:t>
            </a:r>
            <a:endParaRPr kumimoji="0" lang="zh-CN" altLang="en-US" sz="2800" b="0" i="0" u="none" strike="noStrike" kern="1200" cap="none" spc="0" normalizeH="0" baseline="0" noProof="1">
              <a:solidFill>
                <a:schemeClr val="tx1"/>
              </a:solidFill>
              <a:effectLst>
                <a:outerShdw blurRad="38100" dist="38100" dir="2700000">
                  <a:srgbClr val="000000"/>
                </a:outerShdw>
              </a:effectLst>
              <a:latin typeface="+mn-lt"/>
              <a:ea typeface="+mn-ea"/>
              <a:cs typeface="+mn-cs"/>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4"/>
          </p:nvPr>
        </p:nvSpPr>
        <p:spPr/>
        <p:txBody>
          <a:bodyPr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8194" name="TextBox 3"/>
          <p:cNvSpPr txBox="1"/>
          <p:nvPr/>
        </p:nvSpPr>
        <p:spPr>
          <a:xfrm>
            <a:off x="323850" y="333375"/>
            <a:ext cx="8820150" cy="8032115"/>
          </a:xfrm>
          <a:prstGeom prst="rect">
            <a:avLst/>
          </a:prstGeom>
          <a:noFill/>
          <a:ln w="9525">
            <a:noFill/>
          </a:ln>
        </p:spPr>
        <p:txBody>
          <a:bodyPr anchor="t" anchorCtr="0">
            <a:spAutoFit/>
          </a:bodyPr>
          <a:p>
            <a:pPr>
              <a:buFont typeface="Arial" panose="020B0604020202020204" pitchFamily="34" charset="0"/>
            </a:pPr>
            <a:r>
              <a:rPr lang="zh-CN" altLang="en-US" sz="2400" dirty="0">
                <a:latin typeface="Times New Roman" panose="02020603050405020304" pitchFamily="18" charset="0"/>
                <a:ea typeface="宋体" pitchFamily="2" charset="-122"/>
              </a:rPr>
              <a:t>○</a:t>
            </a:r>
            <a:r>
              <a:rPr lang="zh-CN" altLang="en-US" sz="2800" b="1" dirty="0">
                <a:solidFill>
                  <a:srgbClr val="00B0F0"/>
                </a:solidFill>
                <a:latin typeface="Tahoma" panose="020B0604030504040204" pitchFamily="34" charset="0"/>
                <a:ea typeface="宋体" pitchFamily="2" charset="-122"/>
              </a:rPr>
              <a:t>中国的法律体系</a:t>
            </a:r>
            <a:endParaRPr lang="en-US" altLang="zh-CN" sz="2800" b="1" dirty="0">
              <a:solidFill>
                <a:srgbClr val="00B0F0"/>
              </a:solidFill>
              <a:latin typeface="Tahoma" panose="020B0604030504040204" pitchFamily="34" charset="0"/>
              <a:ea typeface="宋体" pitchFamily="2" charset="-122"/>
            </a:endParaRPr>
          </a:p>
          <a:p>
            <a:pPr>
              <a:lnSpc>
                <a:spcPct val="150000"/>
              </a:lnSpc>
              <a:buFont typeface="Arial" panose="020B0604020202020204" pitchFamily="34" charset="0"/>
            </a:pPr>
            <a:r>
              <a:rPr lang="en-US" altLang="zh-CN" sz="2800" b="1" dirty="0">
                <a:latin typeface="Tahoma" panose="020B0604030504040204" pitchFamily="34" charset="0"/>
                <a:ea typeface="宋体" pitchFamily="2" charset="-122"/>
              </a:rPr>
              <a:t>1</a:t>
            </a:r>
            <a:r>
              <a:rPr lang="zh-CN" altLang="en-US" sz="2800" b="1" dirty="0">
                <a:latin typeface="Tahoma" panose="020B0604030504040204" pitchFamily="34" charset="0"/>
                <a:ea typeface="宋体" pitchFamily="2" charset="-122"/>
              </a:rPr>
              <a:t>、宪法  国家的根本大法   母法</a:t>
            </a:r>
            <a:endParaRPr lang="en-US" altLang="zh-CN" sz="2800" b="1" dirty="0">
              <a:latin typeface="Tahoma" panose="020B0604030504040204" pitchFamily="34" charset="0"/>
              <a:ea typeface="宋体" pitchFamily="2" charset="-122"/>
            </a:endParaRPr>
          </a:p>
          <a:p>
            <a:pPr>
              <a:lnSpc>
                <a:spcPct val="150000"/>
              </a:lnSpc>
              <a:buFont typeface="Arial" panose="020B0604020202020204" pitchFamily="34" charset="0"/>
            </a:pPr>
            <a:r>
              <a:rPr lang="en-US" altLang="zh-CN" sz="2800" b="1" dirty="0">
                <a:latin typeface="Tahoma" panose="020B0604030504040204" pitchFamily="34" charset="0"/>
                <a:ea typeface="宋体" pitchFamily="2" charset="-122"/>
              </a:rPr>
              <a:t>2</a:t>
            </a:r>
            <a:r>
              <a:rPr lang="zh-CN" altLang="en-US" sz="2800" b="1" dirty="0">
                <a:latin typeface="Tahoma" panose="020B0604030504040204" pitchFamily="34" charset="0"/>
                <a:ea typeface="宋体" pitchFamily="2" charset="-122"/>
              </a:rPr>
              <a:t>、法律   </a:t>
            </a:r>
            <a:endParaRPr lang="zh-CN" altLang="en-US" sz="2800" b="1" dirty="0">
              <a:latin typeface="Tahoma" panose="020B0604030504040204" pitchFamily="34" charset="0"/>
              <a:ea typeface="宋体" pitchFamily="2" charset="-122"/>
            </a:endParaRPr>
          </a:p>
          <a:p>
            <a:pPr>
              <a:lnSpc>
                <a:spcPct val="150000"/>
              </a:lnSpc>
              <a:buFont typeface="Arial" panose="020B0604020202020204" pitchFamily="34" charset="0"/>
            </a:pPr>
            <a:r>
              <a:rPr lang="zh-CN" altLang="en-US" sz="2800" b="1" dirty="0">
                <a:latin typeface="Tahoma" panose="020B0604030504040204" pitchFamily="34" charset="0"/>
                <a:ea typeface="宋体" pitchFamily="2" charset="-122"/>
              </a:rPr>
              <a:t>刑法</a:t>
            </a:r>
            <a:r>
              <a:rPr lang="en-US" altLang="zh-CN" sz="2800" b="1" dirty="0">
                <a:latin typeface="Tahoma" panose="020B0604030504040204" pitchFamily="34" charset="0"/>
                <a:ea typeface="宋体" pitchFamily="2" charset="-122"/>
              </a:rPr>
              <a:t>——</a:t>
            </a:r>
            <a:r>
              <a:rPr lang="zh-CN" altLang="en-US" sz="2800" b="1" dirty="0">
                <a:latin typeface="Tahoma" panose="020B0604030504040204" pitchFamily="34" charset="0"/>
                <a:ea typeface="宋体" pitchFamily="2" charset="-122"/>
              </a:rPr>
              <a:t>犯罪行为、刑罚</a:t>
            </a:r>
            <a:endParaRPr lang="en-US" altLang="zh-CN" sz="2800" b="1" dirty="0">
              <a:latin typeface="Tahoma" panose="020B0604030504040204" pitchFamily="34" charset="0"/>
              <a:ea typeface="宋体" pitchFamily="2" charset="-122"/>
            </a:endParaRPr>
          </a:p>
          <a:p>
            <a:pPr>
              <a:lnSpc>
                <a:spcPct val="150000"/>
              </a:lnSpc>
              <a:buFont typeface="Arial" panose="020B0604020202020204" pitchFamily="34" charset="0"/>
            </a:pPr>
            <a:r>
              <a:rPr lang="zh-CN" altLang="en-US" sz="2800" b="1" dirty="0">
                <a:latin typeface="Tahoma" panose="020B0604030504040204" pitchFamily="34" charset="0"/>
                <a:ea typeface="宋体" pitchFamily="2" charset="-122"/>
              </a:rPr>
              <a:t>民法</a:t>
            </a:r>
            <a:r>
              <a:rPr lang="en-US" altLang="zh-CN" sz="2800" b="1" dirty="0">
                <a:latin typeface="Tahoma" panose="020B0604030504040204" pitchFamily="34" charset="0"/>
                <a:ea typeface="宋体" pitchFamily="2" charset="-122"/>
              </a:rPr>
              <a:t>——</a:t>
            </a:r>
            <a:r>
              <a:rPr lang="zh-CN" altLang="en-US" sz="2800" b="1" dirty="0">
                <a:latin typeface="Tahoma" panose="020B0604030504040204" pitchFamily="34" charset="0"/>
                <a:ea typeface="宋体" pitchFamily="2" charset="-122"/>
              </a:rPr>
              <a:t>物权、合同、侵权、婚姻、继承</a:t>
            </a:r>
            <a:endParaRPr lang="en-US" altLang="zh-CN" sz="2800" b="1" dirty="0">
              <a:latin typeface="Tahoma" panose="020B0604030504040204" pitchFamily="34" charset="0"/>
              <a:ea typeface="宋体" pitchFamily="2" charset="-122"/>
            </a:endParaRPr>
          </a:p>
          <a:p>
            <a:pPr>
              <a:lnSpc>
                <a:spcPct val="150000"/>
              </a:lnSpc>
              <a:buFont typeface="Arial" panose="020B0604020202020204" pitchFamily="34" charset="0"/>
            </a:pPr>
            <a:r>
              <a:rPr lang="zh-CN" altLang="en-US" sz="2800" b="1" dirty="0">
                <a:latin typeface="Tahoma" panose="020B0604030504040204" pitchFamily="34" charset="0"/>
                <a:ea typeface="宋体" pitchFamily="2" charset="-122"/>
              </a:rPr>
              <a:t>行政法</a:t>
            </a:r>
            <a:r>
              <a:rPr lang="en-US" altLang="zh-CN" sz="2800" b="1" dirty="0">
                <a:latin typeface="Tahoma" panose="020B0604030504040204" pitchFamily="34" charset="0"/>
                <a:ea typeface="宋体" pitchFamily="2" charset="-122"/>
              </a:rPr>
              <a:t>——</a:t>
            </a:r>
            <a:r>
              <a:rPr lang="zh-CN" altLang="en-US" sz="2800" b="1" dirty="0">
                <a:latin typeface="Tahoma" panose="020B0604030504040204" pitchFamily="34" charset="0"/>
                <a:ea typeface="宋体" pitchFamily="2" charset="-122"/>
              </a:rPr>
              <a:t>行政复议、行政许可、行政处罚</a:t>
            </a:r>
            <a:endParaRPr lang="en-US" altLang="zh-CN" sz="2800" b="1" dirty="0">
              <a:latin typeface="Tahoma" panose="020B0604030504040204" pitchFamily="34" charset="0"/>
              <a:ea typeface="宋体" pitchFamily="2" charset="-122"/>
            </a:endParaRPr>
          </a:p>
          <a:p>
            <a:pPr>
              <a:lnSpc>
                <a:spcPct val="150000"/>
              </a:lnSpc>
              <a:buFont typeface="Arial" panose="020B0604020202020204" pitchFamily="34" charset="0"/>
            </a:pPr>
            <a:r>
              <a:rPr lang="zh-CN" altLang="en-US" sz="2800" b="1" dirty="0">
                <a:latin typeface="Tahoma" panose="020B0604030504040204" pitchFamily="34" charset="0"/>
                <a:ea typeface="宋体" pitchFamily="2" charset="-122"/>
              </a:rPr>
              <a:t>诉讼法</a:t>
            </a:r>
            <a:r>
              <a:rPr lang="en-US" altLang="zh-CN" sz="2800" b="1" dirty="0">
                <a:latin typeface="Tahoma" panose="020B0604030504040204" pitchFamily="34" charset="0"/>
                <a:ea typeface="宋体" pitchFamily="2" charset="-122"/>
              </a:rPr>
              <a:t>——</a:t>
            </a:r>
            <a:r>
              <a:rPr lang="zh-CN" altLang="en-US" sz="2800" b="1" dirty="0">
                <a:latin typeface="Tahoma" panose="020B0604030504040204" pitchFamily="34" charset="0"/>
                <a:ea typeface="宋体" pitchFamily="2" charset="-122"/>
              </a:rPr>
              <a:t>刑事诉讼法、民事诉讼法、行政诉讼法</a:t>
            </a:r>
            <a:endParaRPr lang="en-US" altLang="zh-CN" sz="2800" b="1" dirty="0">
              <a:latin typeface="Tahoma" panose="020B0604030504040204" pitchFamily="34" charset="0"/>
              <a:ea typeface="宋体" pitchFamily="2" charset="-122"/>
            </a:endParaRPr>
          </a:p>
          <a:p>
            <a:pPr>
              <a:lnSpc>
                <a:spcPct val="150000"/>
              </a:lnSpc>
              <a:buFont typeface="Arial" panose="020B0604020202020204" pitchFamily="34" charset="0"/>
            </a:pPr>
            <a:r>
              <a:rPr lang="zh-CN" altLang="en-US" sz="2800" b="1" dirty="0">
                <a:latin typeface="Tahoma" panose="020B0604030504040204" pitchFamily="34" charset="0"/>
                <a:ea typeface="宋体" pitchFamily="2" charset="-122"/>
              </a:rPr>
              <a:t>国际法</a:t>
            </a:r>
            <a:r>
              <a:rPr lang="en-US" altLang="zh-CN" sz="2800" b="1" dirty="0">
                <a:latin typeface="Tahoma" panose="020B0604030504040204" pitchFamily="34" charset="0"/>
                <a:ea typeface="宋体" pitchFamily="2" charset="-122"/>
              </a:rPr>
              <a:t>——</a:t>
            </a:r>
            <a:r>
              <a:rPr lang="zh-CN" altLang="en-US" sz="2800" b="1" dirty="0">
                <a:latin typeface="Tahoma" panose="020B0604030504040204" pitchFamily="34" charset="0"/>
                <a:ea typeface="宋体" pitchFamily="2" charset="-122"/>
              </a:rPr>
              <a:t>国际私法、国际公法</a:t>
            </a:r>
            <a:endParaRPr lang="en-US" altLang="zh-CN" sz="2800" b="1" dirty="0">
              <a:latin typeface="Tahoma" panose="020B0604030504040204" pitchFamily="34" charset="0"/>
              <a:ea typeface="宋体" pitchFamily="2" charset="-122"/>
            </a:endParaRPr>
          </a:p>
          <a:p>
            <a:pPr>
              <a:lnSpc>
                <a:spcPct val="150000"/>
              </a:lnSpc>
              <a:buFont typeface="Arial" panose="020B0604020202020204" pitchFamily="34" charset="0"/>
            </a:pPr>
            <a:r>
              <a:rPr lang="zh-CN" altLang="en-US" sz="2800" b="1" dirty="0">
                <a:latin typeface="Tahoma" panose="020B0604030504040204" pitchFamily="34" charset="0"/>
                <a:ea typeface="宋体" pitchFamily="2" charset="-122"/>
              </a:rPr>
              <a:t>经济法</a:t>
            </a:r>
            <a:r>
              <a:rPr lang="en-US" altLang="zh-CN" sz="2800" b="1" dirty="0">
                <a:latin typeface="Tahoma" panose="020B0604030504040204" pitchFamily="34" charset="0"/>
                <a:ea typeface="宋体" pitchFamily="2" charset="-122"/>
              </a:rPr>
              <a:t>——</a:t>
            </a:r>
            <a:r>
              <a:rPr lang="zh-CN" altLang="en-US" sz="2800" b="1" dirty="0">
                <a:latin typeface="Tahoma" panose="020B0604030504040204" pitchFamily="34" charset="0"/>
                <a:ea typeface="宋体" pitchFamily="2" charset="-122"/>
              </a:rPr>
              <a:t>公司法、合伙企业法、税法、会计法</a:t>
            </a:r>
            <a:endParaRPr lang="zh-CN" altLang="en-US" sz="2800" b="1" dirty="0">
              <a:latin typeface="Tahoma" panose="020B0604030504040204" pitchFamily="34" charset="0"/>
              <a:ea typeface="宋体" pitchFamily="2" charset="-122"/>
            </a:endParaRPr>
          </a:p>
          <a:p>
            <a:pPr>
              <a:lnSpc>
                <a:spcPct val="150000"/>
              </a:lnSpc>
              <a:buFont typeface="Arial" panose="020B0604020202020204" pitchFamily="34" charset="0"/>
            </a:pPr>
            <a:r>
              <a:rPr lang="en-US" altLang="zh-CN" sz="2800" b="1" dirty="0">
                <a:latin typeface="Tahoma" panose="020B0604030504040204" pitchFamily="34" charset="0"/>
                <a:ea typeface="宋体" pitchFamily="2" charset="-122"/>
              </a:rPr>
              <a:t>3</a:t>
            </a:r>
            <a:r>
              <a:rPr lang="zh-CN" altLang="en-US" sz="2800" b="1" dirty="0">
                <a:latin typeface="Tahoma" panose="020B0604030504040204" pitchFamily="34" charset="0"/>
                <a:ea typeface="宋体" pitchFamily="2" charset="-122"/>
              </a:rPr>
              <a:t>、司法解释</a:t>
            </a:r>
            <a:br>
              <a:rPr lang="en-US" altLang="zh-CN" sz="2800" b="1" dirty="0">
                <a:solidFill>
                  <a:srgbClr val="00B0F0"/>
                </a:solidFill>
                <a:latin typeface="Tahoma" panose="020B0604030504040204" pitchFamily="34" charset="0"/>
                <a:ea typeface="宋体" pitchFamily="2" charset="-122"/>
              </a:rPr>
            </a:br>
            <a:r>
              <a:rPr lang="zh-CN" altLang="en-US" sz="2400" b="1" dirty="0">
                <a:solidFill>
                  <a:srgbClr val="00B0F0"/>
                </a:solidFill>
                <a:latin typeface="Tahoma" panose="020B0604030504040204" pitchFamily="34" charset="0"/>
                <a:ea typeface="宋体" pitchFamily="2" charset="-122"/>
              </a:rPr>
              <a:t>       </a:t>
            </a:r>
            <a:endParaRPr lang="en-US" altLang="zh-CN" sz="2800" b="1" dirty="0">
              <a:solidFill>
                <a:srgbClr val="00B0F0"/>
              </a:solidFill>
              <a:latin typeface="Tahoma" panose="020B0604030504040204" pitchFamily="34" charset="0"/>
              <a:ea typeface="宋体" pitchFamily="2" charset="-122"/>
            </a:endParaRPr>
          </a:p>
          <a:p>
            <a:pPr>
              <a:buFont typeface="Arial" panose="020B0604020202020204" pitchFamily="34" charset="0"/>
            </a:pPr>
            <a:endParaRPr lang="en-US" altLang="zh-CN" sz="2800" b="1" dirty="0">
              <a:solidFill>
                <a:srgbClr val="00B0F0"/>
              </a:solidFill>
              <a:latin typeface="Tahoma" panose="020B0604030504040204" pitchFamily="34" charset="0"/>
              <a:ea typeface="宋体" pitchFamily="2" charset="-122"/>
            </a:endParaRPr>
          </a:p>
          <a:p>
            <a:pPr>
              <a:buFont typeface="Arial" panose="020B0604020202020204" pitchFamily="34" charset="0"/>
            </a:pPr>
            <a:r>
              <a:rPr lang="zh-CN" altLang="en-US" sz="2800" dirty="0">
                <a:latin typeface="Times New Roman" panose="02020603050405020304" pitchFamily="18" charset="0"/>
                <a:ea typeface="宋体" pitchFamily="2" charset="-122"/>
              </a:rPr>
              <a:t>        </a:t>
            </a:r>
            <a:endParaRPr lang="en-US" altLang="zh-CN" sz="2800" dirty="0">
              <a:latin typeface="Times New Roman" panose="02020603050405020304" pitchFamily="18" charset="0"/>
              <a:ea typeface="宋体" pitchFamily="2" charset="-122"/>
            </a:endParaRPr>
          </a:p>
          <a:p>
            <a:pPr>
              <a:buFont typeface="Arial" panose="020B0604020202020204" pitchFamily="34" charset="0"/>
            </a:pPr>
            <a:endParaRPr lang="zh-CN" altLang="en-US" dirty="0">
              <a:latin typeface="Tahoma" panose="020B0604030504040204" pitchFamily="34" charset="0"/>
              <a:ea typeface="宋体" pitchFamily="2"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5122" name="标题 5121"/>
          <p:cNvSpPr>
            <a:spLocks noGrp="1"/>
          </p:cNvSpPr>
          <p:nvPr>
            <p:ph type="title"/>
          </p:nvPr>
        </p:nvSpPr>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1">
                <a:ln>
                  <a:noFill/>
                </a:ln>
                <a:solidFill>
                  <a:schemeClr val="hlink"/>
                </a:solidFill>
                <a:effectLst>
                  <a:outerShdw blurRad="38100" dist="38100" dir="2700000">
                    <a:srgbClr val="000000"/>
                  </a:outerShdw>
                </a:effectLst>
                <a:uLnTx/>
                <a:uFillTx/>
                <a:latin typeface="黑体" pitchFamily="49" charset="-122"/>
                <a:ea typeface="黑体" pitchFamily="49" charset="-122"/>
                <a:cs typeface="+mj-cs"/>
              </a:rPr>
              <a:t>第一节  合同概述</a:t>
            </a:r>
            <a:endParaRPr kumimoji="0" lang="zh-CN" altLang="en-US" sz="4400" b="1" i="0" u="none" strike="noStrike" kern="1200" cap="none" spc="0" normalizeH="0" baseline="0" noProof="1">
              <a:ln>
                <a:noFill/>
              </a:ln>
              <a:solidFill>
                <a:schemeClr val="hlink"/>
              </a:solidFill>
              <a:effectLst>
                <a:outerShdw blurRad="38100" dist="38100" dir="2700000">
                  <a:srgbClr val="000000"/>
                </a:outerShdw>
              </a:effectLst>
              <a:uLnTx/>
              <a:uFillTx/>
              <a:latin typeface="黑体" pitchFamily="49" charset="-122"/>
              <a:ea typeface="黑体" pitchFamily="49" charset="-122"/>
              <a:cs typeface="+mj-cs"/>
            </a:endParaRPr>
          </a:p>
        </p:txBody>
      </p:sp>
      <p:sp>
        <p:nvSpPr>
          <p:cNvPr id="5123" name="文本占位符 5122"/>
          <p:cNvSpPr>
            <a:spLocks noGrp="1"/>
          </p:cNvSpPr>
          <p:nvPr>
            <p:ph idx="1"/>
          </p:nvPr>
        </p:nvSpPr>
        <p:spPr>
          <a:xfrm>
            <a:off x="468313" y="1503363"/>
            <a:ext cx="7940675" cy="4938713"/>
          </a:xfr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600" b="1" i="0" u="none" strike="noStrike" kern="1200" cap="none" spc="0" normalizeH="0" baseline="0" noProof="1">
                <a:ln>
                  <a:noFill/>
                </a:ln>
                <a:solidFill>
                  <a:schemeClr val="tx1"/>
                </a:solidFill>
                <a:effectLst>
                  <a:outerShdw blurRad="38100" dist="38100" dir="2700000">
                    <a:srgbClr val="000000"/>
                  </a:outerShdw>
                </a:effectLst>
                <a:uLnTx/>
                <a:uFillTx/>
                <a:latin typeface="+mn-lt"/>
                <a:ea typeface="黑体" pitchFamily="49" charset="-122"/>
                <a:cs typeface="+mn-cs"/>
              </a:rPr>
              <a:t>一、合同的概念及特征</a:t>
            </a:r>
            <a:r>
              <a:rPr kumimoji="0" lang="zh-CN" altLang="en-US" sz="3200" b="0"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rPr>
              <a:t>	</a:t>
            </a:r>
            <a:endParaRPr kumimoji="0" lang="zh-CN" altLang="en-US" sz="3200" b="0" i="0" u="none" strike="noStrike" kern="1200" cap="none" spc="0" normalizeH="0" baseline="0" noProof="1">
              <a:ln>
                <a:noFill/>
              </a:ln>
              <a:solidFill>
                <a:schemeClr val="tx1"/>
              </a:solidFill>
              <a:effectLst>
                <a:outerShdw blurRad="38100" dist="38100" dir="2700000">
                  <a:srgbClr val="000000"/>
                </a:outerShdw>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1</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、合同的概念  </a:t>
            </a:r>
            <a:endPar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200" b="0" i="0" u="none" strike="noStrike" kern="1200" cap="none" spc="0" normalizeH="0" baseline="0" noProof="0" dirty="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          合同是民事主体</a:t>
            </a:r>
            <a:r>
              <a:rPr kumimoji="0" lang="en-US" altLang="zh-CN" sz="3200" b="0" i="0" u="none" strike="noStrike" kern="1200" cap="none" spc="0" normalizeH="0" baseline="0" noProof="0" dirty="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a:t>
            </a:r>
            <a:r>
              <a:rPr kumimoji="0" lang="zh-CN" altLang="en-US" sz="3200" b="0" i="0" u="none" strike="noStrike" kern="1200" cap="none" spc="0" normalizeH="0" baseline="0" noProof="0" dirty="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平等主体、</a:t>
            </a:r>
            <a:r>
              <a:rPr kumimoji="0" lang="zh-CN" altLang="en-US" sz="3200" b="0" i="0" u="none" strike="noStrike" kern="1200" cap="none" spc="0" normalizeH="0" baseline="0" noProof="0" dirty="0">
                <a:ln>
                  <a:noFill/>
                </a:ln>
                <a:solidFill>
                  <a:srgbClr val="FFC000"/>
                </a:solidFill>
                <a:effectLst>
                  <a:outerShdw blurRad="38100" dist="38100" dir="2700000">
                    <a:srgbClr val="000000"/>
                  </a:outerShdw>
                </a:effectLst>
                <a:uLnTx/>
                <a:uFillTx/>
                <a:latin typeface="Times New Roman" panose="02020603050405020304" pitchFamily="18" charset="0"/>
                <a:ea typeface="+mn-ea"/>
                <a:cs typeface="+mn-cs"/>
              </a:rPr>
              <a:t>自然人、法人、其他组织</a:t>
            </a:r>
            <a:r>
              <a:rPr kumimoji="0" lang="en-US" altLang="zh-CN" sz="3200" b="0" i="0" u="none" strike="noStrike" kern="1200" cap="none" spc="0" normalizeH="0" baseline="0" noProof="0" dirty="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a:t>
            </a:r>
            <a:r>
              <a:rPr kumimoji="0" lang="zh-CN" altLang="en-US" sz="3200" b="0" i="0" u="none" strike="noStrike" kern="1200" cap="none" spc="0" normalizeH="0" baseline="0" noProof="0" dirty="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之间</a:t>
            </a:r>
            <a:r>
              <a:rPr kumimoji="0" lang="zh-CN" altLang="en-US" sz="3200" b="0" i="0" u="none" strike="noStrike" kern="1200" cap="none" spc="0" normalizeH="0" baseline="0" noProof="0" dirty="0">
                <a:ln>
                  <a:noFill/>
                </a:ln>
                <a:solidFill>
                  <a:srgbClr val="FFC000"/>
                </a:solidFill>
                <a:effectLst>
                  <a:outerShdw blurRad="38100" dist="38100" dir="2700000">
                    <a:srgbClr val="000000"/>
                  </a:outerShdw>
                </a:effectLst>
                <a:uLnTx/>
                <a:uFillTx/>
                <a:latin typeface="Times New Roman" panose="02020603050405020304" pitchFamily="18" charset="0"/>
                <a:ea typeface="+mn-ea"/>
                <a:cs typeface="+mn-cs"/>
              </a:rPr>
              <a:t>设立、变更、终止</a:t>
            </a:r>
            <a:r>
              <a:rPr kumimoji="0" lang="zh-CN" altLang="en-US" sz="3200" b="0" i="0" u="none" strike="noStrike" kern="1200" cap="none" spc="0" normalizeH="0" baseline="0" noProof="0" dirty="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民事法律关系（权利义务关系）的协议。</a:t>
            </a:r>
            <a:endParaRPr kumimoji="0" lang="zh-CN" altLang="en-US" sz="3200" b="0" i="0" u="none" strike="noStrike" kern="1200" cap="none" spc="0" normalizeH="0" baseline="0" noProof="0" dirty="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endParaRPr kumimoji="0" lang="zh-CN" altLang="en-US" sz="3200" b="0" i="0" u="none" strike="noStrike" kern="1200" cap="none" spc="0" normalizeH="0" baseline="0" noProof="0" dirty="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如：买卖合同 租赁合同 借款合同 运输合同 </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6146" name="标题 6145"/>
          <p:cNvSpPr>
            <a:spLocks noGrp="1"/>
          </p:cNvSpPr>
          <p:nvPr>
            <p:ph type="title"/>
          </p:nvPr>
        </p:nvSpPr>
        <p:spPr>
          <a:xfrm>
            <a:off x="323850" y="260350"/>
            <a:ext cx="2951163" cy="1143000"/>
          </a:xfrm>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j-cs"/>
              </a:rPr>
              <a:t>2</a:t>
            </a: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j-cs"/>
              </a:rPr>
              <a:t>、合同的特征</a:t>
            </a:r>
            <a:endPar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j-cs"/>
            </a:endParaRPr>
          </a:p>
        </p:txBody>
      </p:sp>
      <p:sp>
        <p:nvSpPr>
          <p:cNvPr id="6147" name="文本占位符 6146"/>
          <p:cNvSpPr>
            <a:spLocks noGrp="1"/>
          </p:cNvSpPr>
          <p:nvPr>
            <p:ph idx="1"/>
          </p:nvPr>
        </p:nvSpPr>
        <p:spPr>
          <a:xfrm>
            <a:off x="395288" y="1196975"/>
            <a:ext cx="8291513" cy="4495800"/>
          </a:xfrm>
        </p:spPr>
        <p:txBody>
          <a:bodyPr/>
          <a:lstStyle/>
          <a:p>
            <a:pPr marL="342900" marR="0" lvl="0" indent="-342900" algn="l" defTabSz="914400" rtl="0" eaLnBrk="1" fontAlgn="base" latinLnBrk="0" hangingPunct="1">
              <a:lnSpc>
                <a:spcPct val="130000"/>
              </a:lnSpc>
              <a:spcBef>
                <a:spcPct val="0"/>
              </a:spcBef>
              <a:spcAft>
                <a:spcPct val="0"/>
              </a:spcAft>
              <a:buClr>
                <a:schemeClr val="hlink"/>
              </a:buClr>
              <a:buSzPct val="80000"/>
              <a:buFont typeface="Wingdings" panose="05000000000000000000" pitchFamily="2" charset="2"/>
              <a:buNone/>
              <a:defRPr/>
            </a:pP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1.</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合同是一种</a:t>
            </a:r>
            <a:r>
              <a:rPr kumimoji="0" lang="zh-CN" altLang="en-US" sz="2800" b="0" i="0" u="none" strike="noStrike" kern="1200" cap="none" spc="0" normalizeH="0" baseline="0" noProof="0" dirty="0">
                <a:ln>
                  <a:noFill/>
                </a:ln>
                <a:solidFill>
                  <a:srgbClr val="FFC000"/>
                </a:solidFill>
                <a:effectLst>
                  <a:outerShdw blurRad="38100" dist="38100" dir="2700000">
                    <a:srgbClr val="000000"/>
                  </a:outerShdw>
                </a:effectLst>
                <a:uLnTx/>
                <a:uFillTx/>
                <a:latin typeface="Times New Roman" panose="02020603050405020304" pitchFamily="18" charset="0"/>
                <a:ea typeface="+mn-ea"/>
                <a:cs typeface="+mn-cs"/>
              </a:rPr>
              <a:t>民事法律行为</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a:t>
            </a:r>
            <a:endPar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30000"/>
              </a:lnSpc>
              <a:spcBef>
                <a:spcPct val="0"/>
              </a:spcBef>
              <a:spcAft>
                <a:spcPct val="0"/>
              </a:spcAft>
              <a:buClr>
                <a:schemeClr val="hlink"/>
              </a:buClr>
              <a:buSzPct val="80000"/>
              <a:buFont typeface="Wingdings" panose="05000000000000000000" pitchFamily="2" charset="2"/>
              <a:buNone/>
              <a:defRPr/>
            </a:pP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2.</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合同是两方以上当事人的</a:t>
            </a:r>
            <a:r>
              <a:rPr kumimoji="0" lang="zh-CN" altLang="en-US" sz="2800" b="0" i="0" u="none" strike="noStrike" kern="1200" cap="none" spc="0" normalizeH="0" baseline="0" noProof="0" dirty="0">
                <a:ln>
                  <a:noFill/>
                </a:ln>
                <a:solidFill>
                  <a:srgbClr val="FFC000"/>
                </a:solidFill>
                <a:effectLst>
                  <a:outerShdw blurRad="38100" dist="38100" dir="2700000">
                    <a:srgbClr val="000000"/>
                  </a:outerShdw>
                </a:effectLst>
                <a:uLnTx/>
                <a:uFillTx/>
                <a:latin typeface="Times New Roman" panose="02020603050405020304" pitchFamily="18" charset="0"/>
                <a:ea typeface="+mn-ea"/>
                <a:cs typeface="+mn-cs"/>
              </a:rPr>
              <a:t>意思表示一致</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的民事法律行为；</a:t>
            </a:r>
            <a:endPar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30000"/>
              </a:lnSpc>
              <a:spcBef>
                <a:spcPct val="0"/>
              </a:spcBef>
              <a:spcAft>
                <a:spcPct val="0"/>
              </a:spcAft>
              <a:buClr>
                <a:schemeClr val="hlink"/>
              </a:buClr>
              <a:buSzPct val="80000"/>
              <a:buFont typeface="Wingdings" panose="05000000000000000000" pitchFamily="2" charset="2"/>
              <a:buNone/>
              <a:defRPr/>
            </a:pP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3.</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合同是以</a:t>
            </a:r>
            <a:r>
              <a:rPr kumimoji="0" lang="zh-CN" altLang="en-US" sz="2800" b="0" i="0" u="none" strike="noStrike" kern="1200" cap="none" spc="0" normalizeH="0" baseline="0" noProof="0" dirty="0">
                <a:ln>
                  <a:noFill/>
                </a:ln>
                <a:solidFill>
                  <a:srgbClr val="FFC000"/>
                </a:solidFill>
                <a:effectLst>
                  <a:outerShdw blurRad="38100" dist="38100" dir="2700000">
                    <a:srgbClr val="000000"/>
                  </a:outerShdw>
                </a:effectLst>
                <a:uLnTx/>
                <a:uFillTx/>
                <a:latin typeface="Times New Roman" panose="02020603050405020304" pitchFamily="18" charset="0"/>
                <a:ea typeface="+mn-ea"/>
                <a:cs typeface="+mn-cs"/>
              </a:rPr>
              <a:t>设立、变更、终止</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民事权利义务关系为目的的民事法律行为；</a:t>
            </a:r>
            <a:endPar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30000"/>
              </a:lnSpc>
              <a:spcBef>
                <a:spcPct val="0"/>
              </a:spcBef>
              <a:spcAft>
                <a:spcPct val="0"/>
              </a:spcAft>
              <a:buClr>
                <a:schemeClr val="hlink"/>
              </a:buClr>
              <a:buSzPct val="80000"/>
              <a:buFont typeface="Wingdings" panose="05000000000000000000" pitchFamily="2" charset="2"/>
              <a:buNone/>
              <a:defRPr/>
            </a:pPr>
            <a:r>
              <a:rPr kumimoji="0" lang="en-US" altLang="zh-CN" sz="2800" b="0" i="0" u="none" strike="noStrike" kern="1200" cap="none" spc="0" normalizeH="0" baseline="0" noProof="0" dirty="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4.</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合同是当事人各方在</a:t>
            </a:r>
            <a:r>
              <a:rPr kumimoji="0" lang="zh-CN" altLang="en-US" sz="2800" b="0" i="0" u="none" strike="noStrike" kern="1200" cap="none" spc="0" normalizeH="0" baseline="0" noProof="0" dirty="0">
                <a:ln>
                  <a:noFill/>
                </a:ln>
                <a:solidFill>
                  <a:srgbClr val="FFC000"/>
                </a:solidFill>
                <a:effectLst>
                  <a:outerShdw blurRad="38100" dist="38100" dir="2700000">
                    <a:srgbClr val="000000"/>
                  </a:outerShdw>
                </a:effectLst>
                <a:uLnTx/>
                <a:uFillTx/>
                <a:latin typeface="Times New Roman" panose="02020603050405020304" pitchFamily="18" charset="0"/>
                <a:ea typeface="+mn-ea"/>
                <a:cs typeface="+mn-cs"/>
              </a:rPr>
              <a:t>平等、自愿</a:t>
            </a:r>
            <a:r>
              <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rPr>
              <a:t>的基础上实施的民事法律行为。</a:t>
            </a:r>
            <a:endParaRPr kumimoji="0" lang="zh-CN" altLang="en-US" sz="2800" b="0" i="0" u="none" strike="noStrike" kern="1200" cap="none" spc="0" normalizeH="0" baseline="0" noProof="0" dirty="0">
              <a:ln>
                <a:noFill/>
              </a:ln>
              <a:solidFill>
                <a:schemeClr val="tx1"/>
              </a:solidFill>
              <a:effectLst>
                <a:outerShdw blurRad="38100" dist="38100" dir="2700000">
                  <a:srgbClr val="00000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7170" name="文本占位符 7169"/>
          <p:cNvSpPr>
            <a:spLocks noGrp="1"/>
          </p:cNvSpPr>
          <p:nvPr>
            <p:ph idx="1"/>
          </p:nvPr>
        </p:nvSpPr>
        <p:spPr>
          <a:xfrm>
            <a:off x="0" y="765175"/>
            <a:ext cx="9036050" cy="5832475"/>
          </a:xfr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1、单务合同和双务合同</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2000" b="1" i="0" u="none" strike="noStrike" kern="1200" cap="none" spc="0" normalizeH="0" baseline="0" noProof="1">
                <a:ln>
                  <a:noFill/>
                </a:ln>
                <a:solidFill>
                  <a:schemeClr val="tx1"/>
                </a:solidFill>
                <a:effectLst/>
                <a:uLnTx/>
                <a:uFillTx/>
                <a:latin typeface="楷体_GB2312" pitchFamily="1" charset="-122"/>
                <a:ea typeface="楷体_GB2312" pitchFamily="1" charset="-122"/>
                <a:cs typeface="+mn-cs"/>
              </a:rPr>
              <a:t>根据合同当事人是否互相负有给付义务，可将合同分为双务合同和单务合同：</a:t>
            </a:r>
            <a:endParaRPr kumimoji="0" lang="zh-CN" altLang="en-US" sz="2000" b="1" i="0" u="none" strike="noStrike" kern="1200" cap="none" spc="0" normalizeH="0" baseline="0" noProof="1">
              <a:ln>
                <a:noFill/>
              </a:ln>
              <a:solidFill>
                <a:schemeClr val="tx1"/>
              </a:solidFill>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000" b="1" i="0" u="none" strike="noStrike" kern="1200" cap="none" spc="0" normalizeH="0" baseline="0" noProof="1">
                <a:ln>
                  <a:noFill/>
                </a:ln>
                <a:solidFill>
                  <a:srgbClr val="00B0F0"/>
                </a:solidFill>
                <a:effectLst>
                  <a:outerShdw blurRad="38100" dist="38100" dir="2700000">
                    <a:srgbClr val="000000"/>
                  </a:outerShdw>
                </a:effectLst>
                <a:uLnTx/>
                <a:uFillTx/>
                <a:latin typeface="楷体_GB2312" pitchFamily="1" charset="-122"/>
                <a:ea typeface="楷体_GB2312" pitchFamily="1" charset="-122"/>
                <a:cs typeface="+mn-cs"/>
              </a:rPr>
              <a:t>       双务合同</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是指当事人双方互负对待给付义务的合同，即双方当事人互享债权，互负债务，一方的权利正好是对方的义务，彼此形成对价关系。例如在买卖合同中，卖方有获得价款的权利，而买方正好有支付价款的义务；反过来，买方有取得货物的权利，而卖方正好有交付货物并转移货物所有权的义务。</a:t>
            </a:r>
            <a:endPar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2000" b="1" i="0" u="none" strike="noStrike" kern="1200" cap="none" spc="0" normalizeH="0" baseline="0" noProof="1">
                <a:ln>
                  <a:noFill/>
                </a:ln>
                <a:solidFill>
                  <a:srgbClr val="00B0F0"/>
                </a:solidFill>
                <a:effectLst/>
                <a:uLnTx/>
                <a:uFillTx/>
                <a:latin typeface="楷体_GB2312" pitchFamily="1" charset="-122"/>
                <a:ea typeface="楷体_GB2312" pitchFamily="1" charset="-122"/>
                <a:cs typeface="+mn-cs"/>
              </a:rPr>
              <a:t>单务合同</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是指合同双方当事人中仅有一方负担义务而另一方只享有权利的合同，例如在借用合同中，只有借用人负有按约定使用并按期归还借用物的义务；又如在赠与合同中，赠与人负担交付赠与物的义务，而受赠人只享有接受赠与物的权利，不负担任何义务。在实践中，大多数的合同都是双务合同，单务合同比较少见。 </a:t>
            </a:r>
            <a:endPar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20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1800" b="1" i="0" u="none" strike="noStrike" kern="1200" cap="none" spc="0" normalizeH="0" baseline="0" noProof="1">
                <a:ln>
                  <a:noFill/>
                </a:ln>
                <a:solidFill>
                  <a:srgbClr val="00B0F0"/>
                </a:solidFill>
                <a:effectLst>
                  <a:outerShdw blurRad="38100" dist="38100" dir="2700000">
                    <a:srgbClr val="000000"/>
                  </a:outerShdw>
                </a:effectLst>
                <a:uLnTx/>
                <a:uFillTx/>
                <a:latin typeface="楷体_GB2312" pitchFamily="1" charset="-122"/>
                <a:ea typeface="楷体_GB2312" pitchFamily="1" charset="-122"/>
                <a:cs typeface="+mn-cs"/>
              </a:rPr>
              <a:t>区分意义</a:t>
            </a:r>
            <a:r>
              <a:rPr kumimoji="0" lang="zh-CN" altLang="en-US" sz="1800" b="1" i="0" u="none" strike="noStrike" kern="1200" cap="none" spc="0" normalizeH="0" baseline="0" noProof="1">
                <a:ln>
                  <a:noFill/>
                </a:ln>
                <a:solidFill>
                  <a:srgbClr val="00B0F0"/>
                </a:solidFill>
                <a:effectLst>
                  <a:outerShdw blurRad="38100" dist="38100" dir="2700000">
                    <a:srgbClr val="000000"/>
                  </a:outerShdw>
                </a:effectLst>
                <a:uLnTx/>
                <a:uFillTx/>
                <a:latin typeface="楷体_GB2312" pitchFamily="1" charset="-122"/>
                <a:ea typeface="楷体_GB2312" pitchFamily="1" charset="-122"/>
                <a:cs typeface="+mn-cs"/>
                <a:sym typeface="Wingdings" panose="05000000000000000000" pitchFamily="2" charset="2"/>
              </a:rPr>
              <a:t>：</a:t>
            </a: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sym typeface="Wingdings" panose="05000000000000000000" pitchFamily="2" charset="2"/>
              </a:rPr>
              <a:t>（</a:t>
            </a: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sym typeface="Wingdings" panose="05000000000000000000" pitchFamily="2" charset="2"/>
              </a:rPr>
              <a:t>1</a:t>
            </a: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sym typeface="Wingdings" panose="05000000000000000000" pitchFamily="2" charset="2"/>
              </a:rPr>
              <a:t>）双务合同可以适用同时履行抗辩权制度。</a:t>
            </a:r>
            <a:endPar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sym typeface="Wingdings" panose="05000000000000000000" pitchFamily="2" charset="2"/>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sym typeface="Wingdings" panose="05000000000000000000" pitchFamily="2" charset="2"/>
              </a:rPr>
              <a:t>                  </a:t>
            </a: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sym typeface="Wingdings" panose="05000000000000000000" pitchFamily="2" charset="2"/>
              </a:rPr>
              <a:t>（</a:t>
            </a:r>
            <a:r>
              <a:rPr kumimoji="0" lang="en-US" altLang="zh-CN" sz="1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sym typeface="Wingdings" panose="05000000000000000000" pitchFamily="2" charset="2"/>
              </a:rPr>
              <a:t>2</a:t>
            </a:r>
            <a:r>
              <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sym typeface="Wingdings" panose="05000000000000000000" pitchFamily="2" charset="2"/>
              </a:rPr>
              <a:t>）风险负担不同：双务合同中，如果非因一方当事人的原因（如不可抗力的发生）导致其不能履行合同义务，其债务应被免除，其享有的合同权利也应归于消灭；单务合同不会发生这样的风险负担的问题。</a:t>
            </a:r>
            <a:endParaRPr kumimoji="0" lang="zh-CN" altLang="en-US" sz="1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p:txBody>
      </p:sp>
      <p:sp>
        <p:nvSpPr>
          <p:cNvPr id="7171" name="文本框 7170"/>
          <p:cNvSpPr txBox="1"/>
          <p:nvPr/>
        </p:nvSpPr>
        <p:spPr>
          <a:xfrm>
            <a:off x="179388" y="188913"/>
            <a:ext cx="3744913" cy="585788"/>
          </a:xfrm>
          <a:prstGeom prst="rect">
            <a:avLst/>
          </a:prstGeom>
          <a:noFill/>
          <a:ln w="9525">
            <a:noFill/>
          </a:ln>
        </p:spPr>
        <p:txBody>
          <a:bodyPr>
            <a:spAutoFit/>
          </a:bodyPr>
          <a:lstStyle/>
          <a:p>
            <a:pPr marR="0" defTabSz="914400">
              <a:lnSpc>
                <a:spcPct val="90000"/>
              </a:lnSpc>
              <a:spcBef>
                <a:spcPct val="20000"/>
              </a:spcBef>
              <a:buClr>
                <a:schemeClr val="hlink"/>
              </a:buClr>
              <a:buSzPct val="65000"/>
              <a:buFont typeface="Wingdings" panose="05000000000000000000" pitchFamily="2" charset="2"/>
              <a:defRPr/>
            </a:pPr>
            <a:r>
              <a:rPr kumimoji="0" lang="zh-CN" altLang="en-US" sz="3600" b="1" kern="1200" cap="none" spc="0" normalizeH="0" baseline="0" noProof="1">
                <a:effectLst>
                  <a:outerShdw blurRad="38100" dist="38100" dir="2700000">
                    <a:srgbClr val="000000"/>
                  </a:outerShdw>
                </a:effectLst>
                <a:latin typeface="Tahoma" panose="020B0604030504040204" pitchFamily="34" charset="0"/>
                <a:ea typeface="黑体" pitchFamily="49" charset="-122"/>
                <a:cs typeface="+mn-cs"/>
              </a:rPr>
              <a:t>二、合同的分类</a:t>
            </a:r>
            <a:endParaRPr kumimoji="0" lang="zh-CN" altLang="en-US" sz="3600" b="1" kern="1200" cap="none" spc="0" normalizeH="0" baseline="0" noProof="1">
              <a:effectLst>
                <a:outerShdw blurRad="38100" dist="38100" dir="2700000">
                  <a:srgbClr val="000000"/>
                </a:outerShdw>
              </a:effectLst>
              <a:latin typeface="Tahoma" panose="020B0604030504040204" pitchFamily="34" charset="0"/>
              <a:ea typeface="黑体" pitchFamily="49" charset="-122"/>
              <a:cs typeface="+mn-cs"/>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txBox="1">
            <a:spLocks noGrp="1"/>
          </p:cNvSpPr>
          <p:nvPr>
            <p:ph type="sldNum" sz="quarter" idx="12"/>
          </p:nvPr>
        </p:nvSpPr>
        <p:spPr/>
        <p:txBody>
          <a:bodyPr vert="horz" wrap="square" lIns="91440" tIns="45720" rIns="91440" bIns="45720" numCol="1" anchor="b" anchorCtr="0" compatLnSpc="1"/>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Tahoma" panose="020B0604030504040204" pitchFamily="34" charset="0"/>
                <a:ea typeface="宋体"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itchFamily="2" charset="-122"/>
                <a:cs typeface="+mn-cs"/>
              </a:defRPr>
            </a:lvl5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pPr>
            <a:fld id="{9A0DB2DC-4C9A-4742-B13C-FB6460FD3503}" type="slidenum">
              <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Tahoma" panose="020B0604030504040204" pitchFamily="34" charset="0"/>
                <a:ea typeface="宋体" pitchFamily="2" charset="-122"/>
                <a:cs typeface="+mn-cs"/>
              </a:rPr>
            </a:fld>
            <a:endParaRPr kumimoji="0" lang="zh-CN" altLang="en-US" sz="1200" b="0" i="0" u="none" strike="noStrike" kern="1200" cap="none" spc="0" normalizeH="0" baseline="0" noProof="1" dirty="0">
              <a:solidFill>
                <a:schemeClr val="tx1"/>
              </a:solidFill>
              <a:effectLst>
                <a:outerShdw blurRad="38100" dist="38100" dir="2700000">
                  <a:srgbClr val="000000"/>
                </a:outerShdw>
              </a:effectLst>
              <a:latin typeface="Arial" panose="020B0604020202020204" pitchFamily="34" charset="0"/>
              <a:ea typeface="宋体" pitchFamily="2" charset="-122"/>
              <a:cs typeface="+mn-cs"/>
            </a:endParaRPr>
          </a:p>
        </p:txBody>
      </p:sp>
      <p:sp>
        <p:nvSpPr>
          <p:cNvPr id="8195" name="文本占位符 8194"/>
          <p:cNvSpPr>
            <a:spLocks noGrp="1"/>
          </p:cNvSpPr>
          <p:nvPr>
            <p:ph idx="1"/>
          </p:nvPr>
        </p:nvSpPr>
        <p:spPr>
          <a:xfrm>
            <a:off x="468313" y="549275"/>
            <a:ext cx="8229600" cy="6119813"/>
          </a:xfrm>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2、诺成合同和实践合同</a:t>
            </a:r>
            <a:endParaRPr kumimoji="0" lang="zh-CN" altLang="en-US" sz="28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32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16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2000" b="1" i="0" u="none" strike="noStrike" kern="1200" cap="none" spc="0" normalizeH="0" baseline="0" noProof="1">
                <a:ln>
                  <a:noFill/>
                </a:ln>
                <a:solidFill>
                  <a:srgbClr val="00B0F0"/>
                </a:solidFill>
                <a:effectLst>
                  <a:outerShdw blurRad="38100" dist="38100" dir="2700000">
                    <a:srgbClr val="000000"/>
                  </a:outerShdw>
                </a:effectLst>
                <a:uLnTx/>
                <a:uFillTx/>
                <a:latin typeface="楷体_GB2312" pitchFamily="1" charset="-122"/>
                <a:ea typeface="楷体_GB2312" pitchFamily="1" charset="-122"/>
                <a:cs typeface="+mn-cs"/>
              </a:rPr>
              <a:t>诺成合同，</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又称不要物合同，实践合同的对称。指仅以当事人意思表示一致为成立要件的合同。诺成合同自当事人双方意思表示一致时即可成立，不以一方交付标的物为合同的成立要件，当事人交付标的物属于履行合同，而与合同的成立无关。</a:t>
            </a:r>
            <a:endPar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endParaRPr kumimoji="0" lang="zh-CN" altLang="en-US" sz="2000" b="1" i="0" u="none" strike="noStrike" kern="1200" cap="none" spc="0" normalizeH="0" baseline="0" noProof="1">
              <a:ln>
                <a:noFill/>
              </a:ln>
              <a:solidFill>
                <a:srgbClr val="00B0F0"/>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000" b="1" i="0" u="none" strike="noStrike" kern="1200" cap="none" spc="0" normalizeH="0" baseline="0" noProof="1">
                <a:ln>
                  <a:noFill/>
                </a:ln>
                <a:solidFill>
                  <a:srgbClr val="00B0F0"/>
                </a:solidFill>
                <a:effectLst>
                  <a:outerShdw blurRad="38100" dist="38100" dir="2700000">
                    <a:srgbClr val="000000"/>
                  </a:outerShdw>
                </a:effectLst>
                <a:uLnTx/>
                <a:uFillTx/>
                <a:latin typeface="楷体_GB2312" pitchFamily="1" charset="-122"/>
                <a:ea typeface="楷体_GB2312" pitchFamily="1" charset="-122"/>
                <a:cs typeface="+mn-cs"/>
              </a:rPr>
              <a:t>       实践合同，</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是指除当事人意思表示一致以外尚需交付标的物才能成立的合同。在这种合同中仅有当事人的合意，合同尚不能成立，还必须有一方实际交付标的物的行为或其他给付，才能成立合同关系。实践中，大多数合同均为诺成合同，实践合同仅限于法律规定的少数合同，如保管合同、自然人之间的借款合同。</a:t>
            </a:r>
            <a:endPar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  </a:t>
            </a:r>
            <a:endPar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None/>
              <a:defRPr/>
            </a:pPr>
            <a:r>
              <a:rPr kumimoji="0" lang="zh-CN" altLang="en-US" sz="2000" b="1" i="0" u="none" strike="noStrike" kern="1200" cap="none" spc="0" normalizeH="0" baseline="0" noProof="1">
                <a:ln>
                  <a:noFill/>
                </a:ln>
                <a:solidFill>
                  <a:srgbClr val="00B0F0"/>
                </a:solidFill>
                <a:effectLst>
                  <a:outerShdw blurRad="38100" dist="38100" dir="2700000">
                    <a:srgbClr val="000000"/>
                  </a:outerShdw>
                </a:effectLst>
                <a:uLnTx/>
                <a:uFillTx/>
                <a:latin typeface="楷体_GB2312" pitchFamily="1" charset="-122"/>
                <a:ea typeface="楷体_GB2312" pitchFamily="1" charset="-122"/>
                <a:cs typeface="+mn-cs"/>
              </a:rPr>
              <a:t>       </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区分诺成合同与实践合同的意义，主要在于这两者</a:t>
            </a:r>
            <a:r>
              <a:rPr kumimoji="0" lang="zh-CN" altLang="en-US" sz="2000" b="1" i="0" u="none" strike="noStrike" kern="1200" cap="none" spc="0" normalizeH="0" baseline="0" noProof="1">
                <a:ln>
                  <a:noFill/>
                </a:ln>
                <a:solidFill>
                  <a:srgbClr val="FFC000"/>
                </a:solidFill>
                <a:effectLst>
                  <a:outerShdw blurRad="38100" dist="38100" dir="2700000">
                    <a:srgbClr val="000000"/>
                  </a:outerShdw>
                </a:effectLst>
                <a:uLnTx/>
                <a:uFillTx/>
                <a:latin typeface="楷体_GB2312" pitchFamily="1" charset="-122"/>
                <a:ea typeface="楷体_GB2312" pitchFamily="1" charset="-122"/>
                <a:cs typeface="+mn-cs"/>
              </a:rPr>
              <a:t>成立与生效</a:t>
            </a:r>
            <a:r>
              <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rPr>
              <a:t>的时间不同。诺成合同自双方当事人意思表示一致（即达成合意）时起合同即告成立；而实践合同则在当事人达成合意之后，还必须由当事人交付标的物以后，合同才能成立。</a:t>
            </a:r>
            <a:endParaRPr kumimoji="0" lang="zh-CN" altLang="en-US" sz="2000" b="1" i="0" u="none" strike="noStrike" kern="1200" cap="none" spc="0" normalizeH="0" baseline="0" noProof="1">
              <a:ln>
                <a:noFill/>
              </a:ln>
              <a:solidFill>
                <a:schemeClr val="tx1"/>
              </a:solidFill>
              <a:effectLst>
                <a:outerShdw blurRad="38100" dist="38100" dir="2700000">
                  <a:srgbClr val="000000"/>
                </a:outerShdw>
              </a:effectLst>
              <a:uLnTx/>
              <a:uFillTx/>
              <a:latin typeface="楷体_GB2312" pitchFamily="1" charset="-122"/>
              <a:ea typeface="楷体_GB2312" pitchFamily="1" charset="-122"/>
              <a:cs typeface="+mn-cs"/>
            </a:endParaRPr>
          </a:p>
        </p:txBody>
      </p:sp>
    </p:spTree>
  </p:cSld>
  <p:clrMapOvr>
    <a:masterClrMapping/>
  </p:clrMapOvr>
  <p:transition/>
</p:sld>
</file>

<file path=ppt/theme/theme1.xml><?xml version="1.0" encoding="utf-8"?>
<a:theme xmlns:a="http://schemas.openxmlformats.org/drawingml/2006/main" name="Slit">
  <a:themeElements>
    <a:clrScheme name="">
      <a:dk1>
        <a:srgbClr val="FFFFFF"/>
      </a:dk1>
      <a:lt1>
        <a:srgbClr val="720000"/>
      </a:lt1>
      <a:dk2>
        <a:srgbClr val="FFFFCC"/>
      </a:dk2>
      <a:lt2>
        <a:srgbClr val="8C0000"/>
      </a:lt2>
      <a:accent1>
        <a:srgbClr val="FF3300"/>
      </a:accent1>
      <a:accent2>
        <a:srgbClr val="BE7960"/>
      </a:accent2>
      <a:accent3>
        <a:srgbClr val="BCAAAA"/>
      </a:accent3>
      <a:accent4>
        <a:srgbClr val="DCDCDC"/>
      </a:accent4>
      <a:accent5>
        <a:srgbClr val="FFADAA"/>
      </a:accent5>
      <a:accent6>
        <a:srgbClr val="AA6C55"/>
      </a:accent6>
      <a:hlink>
        <a:srgbClr val="FFCC66"/>
      </a:hlink>
      <a:folHlink>
        <a:srgbClr val="FF9900"/>
      </a:folHlink>
    </a:clrScheme>
    <a:fontScheme n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Slit 1">
        <a:dk1>
          <a:srgbClr val="8C0000"/>
        </a:dk1>
        <a:lt1>
          <a:srgbClr val="FFFFFF"/>
        </a:lt1>
        <a:dk2>
          <a:srgbClr val="720000"/>
        </a:dk2>
        <a:lt2>
          <a:srgbClr val="FFFFCC"/>
        </a:lt2>
        <a:accent1>
          <a:srgbClr val="FF3300"/>
        </a:accent1>
        <a:accent2>
          <a:srgbClr val="BE7960"/>
        </a:accent2>
        <a:accent3>
          <a:srgbClr val="BCAAAA"/>
        </a:accent3>
        <a:accent4>
          <a:srgbClr val="DADADA"/>
        </a:accent4>
        <a:accent5>
          <a:srgbClr val="FFADAA"/>
        </a:accent5>
        <a:accent6>
          <a:srgbClr val="AC6D56"/>
        </a:accent6>
        <a:hlink>
          <a:srgbClr val="FFCC66"/>
        </a:hlink>
        <a:folHlink>
          <a:srgbClr val="FF9900"/>
        </a:folHlink>
      </a:clrScheme>
      <a:clrMap bg1="dk2" tx1="lt1" bg2="dk1" tx2="lt2" accent1="accent1" accent2="accent2" accent3="accent3" accent4="accent4" accent5="accent5" accent6="accent6" hlink="hlink" folHlink="folHlink"/>
    </a:extraClrScheme>
    <a:extraClrScheme>
      <a:clrScheme name="Slit 2">
        <a:dk1>
          <a:srgbClr val="674E2F"/>
        </a:dk1>
        <a:lt1>
          <a:srgbClr val="FFFFFF"/>
        </a:lt1>
        <a:dk2>
          <a:srgbClr val="533F27"/>
        </a:dk2>
        <a:lt2>
          <a:srgbClr val="D8B274"/>
        </a:lt2>
        <a:accent1>
          <a:srgbClr val="CC9900"/>
        </a:accent1>
        <a:accent2>
          <a:srgbClr val="8F5F2F"/>
        </a:accent2>
        <a:accent3>
          <a:srgbClr val="B3AFAC"/>
        </a:accent3>
        <a:accent4>
          <a:srgbClr val="DADADA"/>
        </a:accent4>
        <a:accent5>
          <a:srgbClr val="E2CAAA"/>
        </a:accent5>
        <a:accent6>
          <a:srgbClr val="81552A"/>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lit 3">
        <a:dk1>
          <a:srgbClr val="646464"/>
        </a:dk1>
        <a:lt1>
          <a:srgbClr val="FFFFFF"/>
        </a:lt1>
        <a:dk2>
          <a:srgbClr val="545454"/>
        </a:dk2>
        <a:lt2>
          <a:srgbClr val="D4D4CE"/>
        </a:lt2>
        <a:accent1>
          <a:srgbClr val="49747D"/>
        </a:accent1>
        <a:accent2>
          <a:srgbClr val="8F9699"/>
        </a:accent2>
        <a:accent3>
          <a:srgbClr val="B3B3B3"/>
        </a:accent3>
        <a:accent4>
          <a:srgbClr val="DADADA"/>
        </a:accent4>
        <a:accent5>
          <a:srgbClr val="B1BCBF"/>
        </a:accent5>
        <a:accent6>
          <a:srgbClr val="81878A"/>
        </a:accent6>
        <a:hlink>
          <a:srgbClr val="8DC4D7"/>
        </a:hlink>
        <a:folHlink>
          <a:srgbClr val="7FB97F"/>
        </a:folHlink>
      </a:clrScheme>
      <a:clrMap bg1="dk2" tx1="lt1" bg2="dk1" tx2="lt2" accent1="accent1" accent2="accent2" accent3="accent3" accent4="accent4" accent5="accent5" accent6="accent6" hlink="hlink" folHlink="folHlink"/>
    </a:extraClrScheme>
    <a:extraClrScheme>
      <a:clrScheme name="Slit 4">
        <a:dk1>
          <a:srgbClr val="3A7400"/>
        </a:dk1>
        <a:lt1>
          <a:srgbClr val="FFFFFF"/>
        </a:lt1>
        <a:dk2>
          <a:srgbClr val="2E5C00"/>
        </a:dk2>
        <a:lt2>
          <a:srgbClr val="FFFFFF"/>
        </a:lt2>
        <a:accent1>
          <a:srgbClr val="79CA02"/>
        </a:accent1>
        <a:accent2>
          <a:srgbClr val="008080"/>
        </a:accent2>
        <a:accent3>
          <a:srgbClr val="ADB5AA"/>
        </a:accent3>
        <a:accent4>
          <a:srgbClr val="DADADA"/>
        </a:accent4>
        <a:accent5>
          <a:srgbClr val="BEE1AA"/>
        </a:accent5>
        <a:accent6>
          <a:srgbClr val="007373"/>
        </a:accent6>
        <a:hlink>
          <a:srgbClr val="A8DE0E"/>
        </a:hlink>
        <a:folHlink>
          <a:srgbClr val="00CC66"/>
        </a:folHlink>
      </a:clrScheme>
      <a:clrMap bg1="dk2" tx1="lt1" bg2="dk1" tx2="lt2" accent1="accent1" accent2="accent2" accent3="accent3" accent4="accent4" accent5="accent5" accent6="accent6" hlink="hlink" folHlink="folHlink"/>
    </a:extraClrScheme>
    <a:extraClrScheme>
      <a:clrScheme name="Slit 5">
        <a:dk1>
          <a:srgbClr val="008885"/>
        </a:dk1>
        <a:lt1>
          <a:srgbClr val="FFFFFF"/>
        </a:lt1>
        <a:dk2>
          <a:srgbClr val="007572"/>
        </a:dk2>
        <a:lt2>
          <a:srgbClr val="FFFF99"/>
        </a:lt2>
        <a:accent1>
          <a:srgbClr val="33CCCC"/>
        </a:accent1>
        <a:accent2>
          <a:srgbClr val="6D6FC7"/>
        </a:accent2>
        <a:accent3>
          <a:srgbClr val="AABDBC"/>
        </a:accent3>
        <a:accent4>
          <a:srgbClr val="DADADA"/>
        </a:accent4>
        <a:accent5>
          <a:srgbClr val="ADE2E2"/>
        </a:accent5>
        <a:accent6>
          <a:srgbClr val="6264B4"/>
        </a:accent6>
        <a:hlink>
          <a:srgbClr val="FFFFCC"/>
        </a:hlink>
        <a:folHlink>
          <a:srgbClr val="00FF00"/>
        </a:folHlink>
      </a:clrScheme>
      <a:clrMap bg1="dk2" tx1="lt1" bg2="dk1" tx2="lt2" accent1="accent1" accent2="accent2" accent3="accent3" accent4="accent4" accent5="accent5" accent6="accent6" hlink="hlink" folHlink="folHlink"/>
    </a:extraClrScheme>
    <a:extraClrScheme>
      <a:clrScheme name="Slit 6">
        <a:dk1>
          <a:srgbClr val="0000AC"/>
        </a:dk1>
        <a:lt1>
          <a:srgbClr val="FFFFFF"/>
        </a:lt1>
        <a:dk2>
          <a:srgbClr val="000086"/>
        </a:dk2>
        <a:lt2>
          <a:srgbClr val="CCFFFF"/>
        </a:lt2>
        <a:accent1>
          <a:srgbClr val="0099FF"/>
        </a:accent1>
        <a:accent2>
          <a:srgbClr val="00B000"/>
        </a:accent2>
        <a:accent3>
          <a:srgbClr val="AAAAC3"/>
        </a:accent3>
        <a:accent4>
          <a:srgbClr val="DADADA"/>
        </a:accent4>
        <a:accent5>
          <a:srgbClr val="AACAFF"/>
        </a:accent5>
        <a:accent6>
          <a:srgbClr val="009F00"/>
        </a:accent6>
        <a:hlink>
          <a:srgbClr val="FFE701"/>
        </a:hlink>
        <a:folHlink>
          <a:srgbClr val="FF9900"/>
        </a:folHlink>
      </a:clrScheme>
      <a:clrMap bg1="dk2" tx1="lt1" bg2="dk1" tx2="lt2" accent1="accent1" accent2="accent2" accent3="accent3" accent4="accent4" accent5="accent5" accent6="accent6" hlink="hlink" folHlink="folHlink"/>
    </a:extraClrScheme>
    <a:extraClrScheme>
      <a:clrScheme name="Slit 7">
        <a:dk1>
          <a:srgbClr val="7474A2"/>
        </a:dk1>
        <a:lt1>
          <a:srgbClr val="FFFFFF"/>
        </a:lt1>
        <a:dk2>
          <a:srgbClr val="5E5E8E"/>
        </a:dk2>
        <a:lt2>
          <a:srgbClr val="D1D1DF"/>
        </a:lt2>
        <a:accent1>
          <a:srgbClr val="CC66FF"/>
        </a:accent1>
        <a:accent2>
          <a:srgbClr val="6666FF"/>
        </a:accent2>
        <a:accent3>
          <a:srgbClr val="B6B6C6"/>
        </a:accent3>
        <a:accent4>
          <a:srgbClr val="DADADA"/>
        </a:accent4>
        <a:accent5>
          <a:srgbClr val="E2B8FF"/>
        </a:accent5>
        <a:accent6>
          <a:srgbClr val="5C5CE7"/>
        </a:accent6>
        <a:hlink>
          <a:srgbClr val="FFCC99"/>
        </a:hlink>
        <a:folHlink>
          <a:srgbClr val="CCCCFF"/>
        </a:folHlink>
      </a:clrScheme>
      <a:clrMap bg1="dk2" tx1="lt1" bg2="dk1" tx2="lt2" accent1="accent1" accent2="accent2" accent3="accent3" accent4="accent4" accent5="accent5" accent6="accent6" hlink="hlink" folHlink="folHlink"/>
    </a:extraClrScheme>
    <a:extraClrScheme>
      <a:clrScheme name="Slit 8">
        <a:dk1>
          <a:srgbClr val="000000"/>
        </a:dk1>
        <a:lt1>
          <a:srgbClr val="D0DAE2"/>
        </a:lt1>
        <a:dk2>
          <a:srgbClr val="000000"/>
        </a:dk2>
        <a:lt2>
          <a:srgbClr val="E7EDF1"/>
        </a:lt2>
        <a:accent1>
          <a:srgbClr val="33CCCC"/>
        </a:accent1>
        <a:accent2>
          <a:srgbClr val="0099CC"/>
        </a:accent2>
        <a:accent3>
          <a:srgbClr val="E4EAEE"/>
        </a:accent3>
        <a:accent4>
          <a:srgbClr val="000000"/>
        </a:accent4>
        <a:accent5>
          <a:srgbClr val="ADE2E2"/>
        </a:accent5>
        <a:accent6>
          <a:srgbClr val="008AB9"/>
        </a:accent6>
        <a:hlink>
          <a:srgbClr val="3333CC"/>
        </a:hlink>
        <a:folHlink>
          <a:srgbClr val="008080"/>
        </a:folHlink>
      </a:clrScheme>
      <a:clrMap bg1="lt1" tx1="dk1" bg2="lt2" tx2="dk2" accent1="accent1" accent2="accent2" accent3="accent3" accent4="accent4" accent5="accent5" accent6="accent6" hlink="hlink" folHlink="folHlink"/>
    </a:extraClrScheme>
    <a:extraClrScheme>
      <a:clrScheme name="Slit 9">
        <a:dk1>
          <a:srgbClr val="000000"/>
        </a:dk1>
        <a:lt1>
          <a:srgbClr val="FFFFFF"/>
        </a:lt1>
        <a:dk2>
          <a:srgbClr val="000000"/>
        </a:dk2>
        <a:lt2>
          <a:srgbClr val="E6E6E6"/>
        </a:lt2>
        <a:accent1>
          <a:srgbClr val="66CCFF"/>
        </a:accent1>
        <a:accent2>
          <a:srgbClr val="9999FF"/>
        </a:accent2>
        <a:accent3>
          <a:srgbClr val="FFFFFF"/>
        </a:accent3>
        <a:accent4>
          <a:srgbClr val="000000"/>
        </a:accent4>
        <a:accent5>
          <a:srgbClr val="B8E2FF"/>
        </a:accent5>
        <a:accent6>
          <a:srgbClr val="8A8AE7"/>
        </a:accent6>
        <a:hlink>
          <a:srgbClr val="3333CC"/>
        </a:hlink>
        <a:folHlink>
          <a:srgbClr val="0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7308</Words>
  <Application>WPS 文字</Application>
  <PresentationFormat>全屏显示(4:3)</PresentationFormat>
  <Paragraphs>329</Paragraphs>
  <Slides>36</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36</vt:i4>
      </vt:variant>
    </vt:vector>
  </HeadingPairs>
  <TitlesOfParts>
    <vt:vector size="55" baseType="lpstr">
      <vt:lpstr>Arial</vt:lpstr>
      <vt:lpstr>宋体</vt:lpstr>
      <vt:lpstr>Wingdings</vt:lpstr>
      <vt:lpstr>Tahoma</vt:lpstr>
      <vt:lpstr>汉仪书宋二KW</vt:lpstr>
      <vt:lpstr>华文中宋</vt:lpstr>
      <vt:lpstr>Times New Roman</vt:lpstr>
      <vt:lpstr>黑体</vt:lpstr>
      <vt:lpstr>汉仪中黑KW</vt:lpstr>
      <vt:lpstr>楷体_GB2312</vt:lpstr>
      <vt:lpstr>汉仪楷体简</vt:lpstr>
      <vt:lpstr>楷体_GB2312</vt:lpstr>
      <vt:lpstr>隶书</vt:lpstr>
      <vt:lpstr>微软雅黑</vt:lpstr>
      <vt:lpstr>汉仪旗黑</vt:lpstr>
      <vt:lpstr>宋体</vt:lpstr>
      <vt:lpstr>Arial Unicode MS</vt:lpstr>
      <vt:lpstr>报隶-简</vt:lpstr>
      <vt:lpstr>Slit</vt:lpstr>
      <vt:lpstr>合  同  法</vt:lpstr>
      <vt:lpstr>PowerPoint 演示文稿</vt:lpstr>
      <vt:lpstr>PowerPoint 演示文稿</vt:lpstr>
      <vt:lpstr>中国法律发展史</vt:lpstr>
      <vt:lpstr>PowerPoint 演示文稿</vt:lpstr>
      <vt:lpstr>第一节  合同概述</vt:lpstr>
      <vt:lpstr>2、合同的特征</vt:lpstr>
      <vt:lpstr>PowerPoint 演示文稿</vt:lpstr>
      <vt:lpstr>PowerPoint 演示文稿</vt:lpstr>
      <vt:lpstr>PowerPoint 演示文稿</vt:lpstr>
      <vt:lpstr>4、主合同和从合同 </vt:lpstr>
      <vt:lpstr>PowerPoint 演示文稿</vt:lpstr>
      <vt:lpstr>PowerPoint 演示文稿</vt:lpstr>
      <vt:lpstr>PowerPoint 演示文稿</vt:lpstr>
      <vt:lpstr>诚实信用原则</vt:lpstr>
      <vt:lpstr>第二节  合同的订立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合同法</dc:title>
  <dc:creator>张茳</dc:creator>
  <cp:lastModifiedBy>小小申申申</cp:lastModifiedBy>
  <cp:revision>308</cp:revision>
  <dcterms:created xsi:type="dcterms:W3CDTF">2022-09-02T07:43:42Z</dcterms:created>
  <dcterms:modified xsi:type="dcterms:W3CDTF">2022-09-02T07:43:42Z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2052-4.6.0.7435</vt:lpwstr>
  </property>
  <property fmtid="{D5CDD505-2E9C-101B-9397-08002B2CF9AE}" pid="3" name="ICV">
    <vt:lpwstr>29EC9BDE770F0476B9B31163A03EA4E8</vt:lpwstr>
  </property>
</Properties>
</file>