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82" r:id="rId3"/>
    <p:sldId id="374" r:id="rId4"/>
    <p:sldId id="452" r:id="rId5"/>
    <p:sldId id="283" r:id="rId6"/>
    <p:sldId id="286" r:id="rId7"/>
    <p:sldId id="288" r:id="rId8"/>
    <p:sldId id="470" r:id="rId9"/>
    <p:sldId id="471" r:id="rId10"/>
    <p:sldId id="289" r:id="rId11"/>
    <p:sldId id="291" r:id="rId12"/>
    <p:sldId id="292" r:id="rId13"/>
    <p:sldId id="293" r:id="rId14"/>
    <p:sldId id="294" r:id="rId15"/>
    <p:sldId id="365" r:id="rId16"/>
    <p:sldId id="366" r:id="rId17"/>
    <p:sldId id="474" r:id="rId18"/>
    <p:sldId id="367" r:id="rId19"/>
    <p:sldId id="368" r:id="rId20"/>
    <p:sldId id="370" r:id="rId21"/>
    <p:sldId id="371" r:id="rId22"/>
    <p:sldId id="375" r:id="rId23"/>
    <p:sldId id="453" r:id="rId24"/>
    <p:sldId id="372" r:id="rId25"/>
    <p:sldId id="373" r:id="rId26"/>
    <p:sldId id="454" r:id="rId27"/>
    <p:sldId id="295" r:id="rId28"/>
    <p:sldId id="456" r:id="rId29"/>
    <p:sldId id="455" r:id="rId30"/>
    <p:sldId id="296" r:id="rId31"/>
    <p:sldId id="457" r:id="rId32"/>
    <p:sldId id="458" r:id="rId33"/>
    <p:sldId id="297" r:id="rId34"/>
    <p:sldId id="460" r:id="rId35"/>
    <p:sldId id="733" r:id="rId36"/>
    <p:sldId id="459" r:id="rId37"/>
    <p:sldId id="461" r:id="rId38"/>
    <p:sldId id="377" r:id="rId3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0" d="100"/>
          <a:sy n="80" d="100"/>
        </p:scale>
        <p:origin x="-1522" y="-72"/>
      </p:cViewPr>
      <p:guideLst>
        <p:guide orient="horz" pos="2183"/>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itchFamily="2" charset="-122"/>
              <a:cs typeface="+mn-cs"/>
            </a:endParaRPr>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itchFamily="2" charset="-122"/>
              <a:cs typeface="+mn-cs"/>
            </a:endParaRPr>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itchFamily="2" charset="-122"/>
              <a:cs typeface="+mn-cs"/>
            </a:endParaRPr>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p>
            <a:pPr lvl="0" algn="r" eaLnBrk="1" fontAlgn="base" hangingPunct="1">
              <a:buFont typeface="Arial" panose="020B0604020202020204" pitchFamily="34" charset="0"/>
              <a:buNone/>
            </a:pPr>
            <a:fld id="{9A0DB2DC-4C9A-4742-B13C-FB6460FD3503}" type="slidenum">
              <a:rPr lang="zh-CN" altLang="en-US" sz="1200" strike="noStrike" noProof="1" dirty="0">
                <a:latin typeface="Tahoma" panose="020B0604030504040204" pitchFamily="34" charset="0"/>
                <a:ea typeface="宋体"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9"/>
          <p:cNvGrpSpPr/>
          <p:nvPr/>
        </p:nvGrpSpPr>
        <p:grpSpPr>
          <a:xfrm>
            <a:off x="0" y="0"/>
            <a:ext cx="8458200" cy="5943600"/>
            <a:chOff x="0" y="0"/>
            <a:chExt cx="5328" cy="3744"/>
          </a:xfrm>
        </p:grpSpPr>
        <p:sp>
          <p:nvSpPr>
            <p:cNvPr id="11" name="任意多边形 10"/>
            <p:cNvSpPr/>
            <p:nvPr/>
          </p:nvSpPr>
          <p:spPr bwMode="auto">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rgbClr val="610000"/>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2" name="任意多边形 11"/>
            <p:cNvSpPr/>
            <p:nvPr/>
          </p:nvSpPr>
          <p:spPr bwMode="auto">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sp>
        <p:nvSpPr>
          <p:cNvPr id="2053" name="副标题 2052"/>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Clr>
                <a:schemeClr val="hlink"/>
              </a:buClr>
              <a:buSzPct val="80000"/>
              <a:buFont typeface="Wingdings" panose="05000000000000000000" pitchFamily="2" charset="2"/>
              <a:buNone/>
              <a:defRPr/>
            </a:lvl1pPr>
            <a:lvl2pPr marL="457200" lvl="1" indent="0" algn="ctr">
              <a:buClr>
                <a:schemeClr val="hlink"/>
              </a:buClr>
              <a:buSzTx/>
              <a:buFont typeface="Wingdings" panose="05000000000000000000" pitchFamily="2" charset="2"/>
              <a:buNone/>
              <a:defRPr/>
            </a:lvl2pPr>
            <a:lvl3pPr marL="914400" lvl="2" indent="0" algn="ctr">
              <a:buClr>
                <a:schemeClr val="hlink"/>
              </a:buClr>
              <a:buSzTx/>
              <a:buFont typeface="Wingdings" panose="05000000000000000000" pitchFamily="2" charset="2"/>
              <a:buNone/>
              <a:defRPr/>
            </a:lvl3pPr>
            <a:lvl4pPr marL="1371600" lvl="3" indent="0" algn="ctr">
              <a:buClrTx/>
              <a:buSzTx/>
              <a:buFont typeface="Wingdings" panose="05000000000000000000" pitchFamily="2" charset="2"/>
              <a:buNone/>
              <a:defRPr/>
            </a:lvl4pPr>
            <a:lvl5pPr marL="1828800" lvl="4" indent="0" algn="ctr">
              <a:buClr>
                <a:schemeClr val="hlink"/>
              </a:buClr>
              <a:buSzTx/>
              <a:buFont typeface="Wingdings" panose="05000000000000000000" pitchFamily="2" charset="2"/>
              <a:buNone/>
              <a:defRPr/>
            </a:lvl5pPr>
          </a:lstStyle>
          <a:p>
            <a:pPr lvl="0" fontAlgn="base"/>
            <a:r>
              <a:rPr lang="zh-CN" altLang="en-US" strike="noStrike" noProof="1"/>
              <a:t>单击此处编辑母版副标题样式</a:t>
            </a:r>
            <a:endParaRPr lang="zh-CN" altLang="en-US" strike="noStrike" noProof="1"/>
          </a:p>
        </p:txBody>
      </p:sp>
      <p:sp>
        <p:nvSpPr>
          <p:cNvPr id="2057" name="标题 2056"/>
          <p:cNvSpPr>
            <a:spLocks noGrp="1"/>
          </p:cNvSpPr>
          <p:nvPr>
            <p:ph type="ctrTitle" sz="quarter"/>
          </p:nvPr>
        </p:nvSpPr>
        <p:spPr>
          <a:xfrm>
            <a:off x="685800" y="1768475"/>
            <a:ext cx="7772400" cy="1736725"/>
          </a:xfrm>
          <a:prstGeom prst="rect">
            <a:avLst/>
          </a:prstGeom>
          <a:noFill/>
          <a:ln w="9525">
            <a:noFill/>
          </a:ln>
        </p:spPr>
        <p:txBody>
          <a:bodyPr anchor="b" anchorCtr="1"/>
          <a:lstStyle>
            <a:lvl1pPr lvl="0">
              <a:buClrTx/>
              <a:buSzTx/>
              <a:buFontTx/>
              <a:defRPr sz="5400"/>
            </a:lvl1pPr>
          </a:lstStyle>
          <a:p>
            <a:pPr lvl="0" fontAlgn="base"/>
            <a:r>
              <a:rPr lang="zh-CN" altLang="en-US" strike="noStrike" noProof="1"/>
              <a:t>单击此处编辑母版标题样式</a:t>
            </a:r>
            <a:endParaRPr lang="zh-CN" altLang="en-US" strike="noStrike" noProof="1"/>
          </a:p>
        </p:txBody>
      </p:sp>
      <p:sp>
        <p:nvSpPr>
          <p:cNvPr id="13" name="日期占位符 2053"/>
          <p:cNvSpPr>
            <a:spLocks noGrp="1"/>
          </p:cNvSpPr>
          <p:nvPr>
            <p:ph type="dt" sz="quarter" idx="2"/>
          </p:nvPr>
        </p:nvSpPr>
        <p:spPr>
          <a:xfrm>
            <a:off x="457200" y="6248400"/>
            <a:ext cx="2133600" cy="457200"/>
          </a:xfrm>
          <a:prstGeom prst="rect">
            <a:avLst/>
          </a:prstGeom>
          <a:noFill/>
          <a:ln w="9525">
            <a:noFill/>
          </a:ln>
        </p:spPr>
        <p:txBody>
          <a:bodyPr anchor="b"/>
          <a:lstStyle>
            <a:lvl1pPr>
              <a:defRPr sz="12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9055435-6972-499F-ABEA-813DD1AF868D}" type="datetime1">
              <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rPr>
            </a:fld>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14" name="页脚占位符 2054"/>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15" name="灯片编号占位符 2055"/>
          <p:cNvSpPr>
            <a:spLocks noGrp="1"/>
          </p:cNvSpPr>
          <p:nvPr>
            <p:ph type="sldNum" sz="quarter" idx="4"/>
          </p:nvPr>
        </p:nvSpPr>
        <p:spPr>
          <a:xfrm>
            <a:off x="6553200" y="6248400"/>
            <a:ext cx="2133600" cy="457200"/>
          </a:xfrm>
          <a:prstGeom prst="rect">
            <a:avLst/>
          </a:prstGeom>
          <a:noFill/>
          <a:ln w="9525">
            <a:noFill/>
          </a:ln>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2136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600200"/>
            <a:ext cx="4032504"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1025"/>
          <p:cNvGrpSpPr/>
          <p:nvPr/>
        </p:nvGrpSpPr>
        <p:grpSpPr>
          <a:xfrm>
            <a:off x="0" y="0"/>
            <a:ext cx="7242175" cy="1981200"/>
            <a:chOff x="0" y="0"/>
            <a:chExt cx="4562" cy="1248"/>
          </a:xfrm>
        </p:grpSpPr>
        <p:sp>
          <p:nvSpPr>
            <p:cNvPr id="2" name="任意多边形 1026"/>
            <p:cNvSpPr/>
            <p:nvPr/>
          </p:nvSpPr>
          <p:spPr bwMode="auto">
            <a:xfrm>
              <a:off x="0" y="583"/>
              <a:ext cx="4487" cy="665"/>
            </a:xfrm>
            <a:custGeom>
              <a:avLst/>
              <a:gdLst>
                <a:gd name="T0" fmla="*/ 4481 w 4806"/>
                <a:gd name="T1" fmla="*/ 299 h 665"/>
                <a:gd name="T2" fmla="*/ 0 w 4806"/>
                <a:gd name="T3" fmla="*/ 665 h 665"/>
                <a:gd name="T4" fmla="*/ 0 w 4806"/>
                <a:gd name="T5" fmla="*/ 0 h 665"/>
                <a:gd name="T6" fmla="*/ 4487 w 4806"/>
                <a:gd name="T7" fmla="*/ 1 h 665"/>
                <a:gd name="T8" fmla="*/ 4481 w 4806"/>
                <a:gd name="T9" fmla="*/ 153 h 665"/>
                <a:gd name="T10" fmla="*/ 4481 w 4806"/>
                <a:gd name="T11" fmla="*/ 299 h 6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rgbClr val="6B0000"/>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3" name="任意多边形 1027"/>
            <p:cNvSpPr/>
            <p:nvPr/>
          </p:nvSpPr>
          <p:spPr bwMode="auto">
            <a:xfrm>
              <a:off x="0" y="0"/>
              <a:ext cx="4562" cy="1199"/>
            </a:xfrm>
            <a:custGeom>
              <a:avLst/>
              <a:gdLst>
                <a:gd name="T0" fmla="*/ 4560 w 4562"/>
                <a:gd name="T1" fmla="*/ 932 h 1199"/>
                <a:gd name="T2" fmla="*/ 0 w 4562"/>
                <a:gd name="T3" fmla="*/ 1199 h 1199"/>
                <a:gd name="T4" fmla="*/ 0 w 4562"/>
                <a:gd name="T5" fmla="*/ 0 h 1199"/>
                <a:gd name="T6" fmla="*/ 4562 w 4562"/>
                <a:gd name="T7" fmla="*/ 0 h 1199"/>
                <a:gd name="T8" fmla="*/ 4560 w 4562"/>
                <a:gd name="T9" fmla="*/ 932 h 1199"/>
                <a:gd name="T10" fmla="*/ 4560 w 4562"/>
                <a:gd name="T11" fmla="*/ 932 h 1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62" h="1199">
                  <a:moveTo>
                    <a:pt x="4560" y="932"/>
                  </a:moveTo>
                  <a:lnTo>
                    <a:pt x="0" y="1199"/>
                  </a:lnTo>
                  <a:lnTo>
                    <a:pt x="0" y="0"/>
                  </a:lnTo>
                  <a:lnTo>
                    <a:pt x="4562" y="0"/>
                  </a:lnTo>
                  <a:lnTo>
                    <a:pt x="4560" y="932"/>
                  </a:lnTo>
                  <a:close/>
                </a:path>
              </a:pathLst>
            </a:custGeom>
            <a:gradFill rotWithShape="0">
              <a:gsLst>
                <a:gs pos="0">
                  <a:schemeClr val="bg2"/>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sp>
        <p:nvSpPr>
          <p:cNvPr id="1029" name="标题 1028"/>
          <p:cNvSpPr>
            <a:spLocks noGrp="1"/>
          </p:cNvSpPr>
          <p:nvPr>
            <p:ph type="title"/>
          </p:nvPr>
        </p:nvSpPr>
        <p:spPr>
          <a:xfrm>
            <a:off x="457200" y="274638"/>
            <a:ext cx="8229600" cy="11430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1030" name="文本占位符 1029"/>
          <p:cNvSpPr>
            <a:spLocks noGrp="1"/>
          </p:cNvSpPr>
          <p:nvPr>
            <p:ph type="body" idx="1"/>
          </p:nvPr>
        </p:nvSpPr>
        <p:spPr>
          <a:xfrm>
            <a:off x="457200" y="1600200"/>
            <a:ext cx="8229600" cy="4495800"/>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31" name="日期占位符 1030"/>
          <p:cNvSpPr>
            <a:spLocks noGrp="1"/>
          </p:cNvSpPr>
          <p:nvPr>
            <p:ph type="dt" sz="half" idx="2"/>
          </p:nvPr>
        </p:nvSpPr>
        <p:spPr>
          <a:xfrm>
            <a:off x="457200" y="6248400"/>
            <a:ext cx="2133600" cy="457200"/>
          </a:xfrm>
          <a:prstGeom prst="rect">
            <a:avLst/>
          </a:prstGeom>
          <a:noFill/>
          <a:ln w="9525">
            <a:noFill/>
          </a:ln>
        </p:spPr>
        <p:txBody>
          <a:bodyPr anchor="b"/>
          <a:lstStyle>
            <a:lvl1pPr eaLnBrk="1" hangingPunct="1">
              <a:buFont typeface="Arial" panose="020B0604020202020204" pitchFamily="34" charset="0"/>
              <a:buNone/>
              <a:defRPr sz="1200" noProof="1">
                <a:effectLst>
                  <a:outerShdw blurRad="38100" dist="38100" dir="2700000">
                    <a:srgbClr val="000000"/>
                  </a:outerShdw>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1032" name="页脚占位符 1031"/>
          <p:cNvSpPr>
            <a:spLocks noGrp="1"/>
          </p:cNvSpPr>
          <p:nvPr>
            <p:ph type="ftr" sz="quarter" idx="3"/>
          </p:nvPr>
        </p:nvSpPr>
        <p:spPr>
          <a:xfrm>
            <a:off x="3124200" y="6248400"/>
            <a:ext cx="2895600" cy="457200"/>
          </a:xfrm>
          <a:prstGeom prst="rect">
            <a:avLst/>
          </a:prstGeom>
          <a:noFill/>
          <a:ln w="9525">
            <a:noFill/>
          </a:ln>
        </p:spPr>
        <p:txBody>
          <a:bodyPr anchor="b"/>
          <a:lstStyle>
            <a:lvl1pPr algn="ctr" eaLnBrk="1" hangingPunct="1">
              <a:buFont typeface="Arial" panose="020B0604020202020204" pitchFamily="34" charset="0"/>
              <a:buNone/>
              <a:defRPr sz="1200" noProof="1">
                <a:effectLst>
                  <a:outerShdw blurRad="38100" dist="38100" dir="2700000">
                    <a:srgbClr val="000000"/>
                  </a:outerShdw>
                </a:effectLst>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1033" name="灯片编号占位符 1032"/>
          <p:cNvSpPr>
            <a:spLocks noGrp="1"/>
          </p:cNvSpPr>
          <p:nvPr>
            <p:ph type="sldNum" sz="quarter" idx="4"/>
          </p:nvPr>
        </p:nvSpPr>
        <p:spPr>
          <a:xfrm>
            <a:off x="6553200" y="6248400"/>
            <a:ext cx="2133600" cy="457200"/>
          </a:xfrm>
          <a:prstGeom prst="rect">
            <a:avLst/>
          </a:prstGeom>
          <a:noFill/>
          <a:ln w="9525">
            <a:noFill/>
          </a:ln>
        </p:spPr>
        <p:txBody>
          <a:bodyPr vert="horz" wrap="square" lIns="91440" tIns="45720" rIns="91440" bIns="45720" numCol="1" anchor="b" anchorCtr="0" compatLnSpc="1"/>
          <a:lstStyle>
            <a:lvl1pPr algn="r">
              <a:buFont typeface="Arial" panose="020B0604020202020204" pitchFamily="34" charset="0"/>
              <a:defRPr sz="1200"/>
            </a:lvl1pPr>
          </a:lstStyle>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4400" kern="1200">
          <a:solidFill>
            <a:schemeClr val="tx2"/>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2pPr>
      <a:lvl3pPr algn="ctr"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3pPr>
      <a:lvl4pPr algn="ctr"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4pPr>
      <a:lvl5pPr algn="ctr"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5pPr>
      <a:lvl6pPr marL="457200" algn="ctr" rtl="0" fontAlgn="base">
        <a:spcBef>
          <a:spcPct val="0"/>
        </a:spcBef>
        <a:spcAft>
          <a:spcPct val="0"/>
        </a:spcAft>
        <a:defRPr sz="4400">
          <a:solidFill>
            <a:schemeClr val="tx2"/>
          </a:solidFill>
          <a:latin typeface="Tahoma" panose="020B0604030504040204" pitchFamily="34" charset="0"/>
          <a:ea typeface="宋体" pitchFamily="2" charset="-122"/>
        </a:defRPr>
      </a:lvl6pPr>
      <a:lvl7pPr marL="914400" algn="ctr" rtl="0" fontAlgn="base">
        <a:spcBef>
          <a:spcPct val="0"/>
        </a:spcBef>
        <a:spcAft>
          <a:spcPct val="0"/>
        </a:spcAft>
        <a:defRPr sz="4400">
          <a:solidFill>
            <a:schemeClr val="tx2"/>
          </a:solidFill>
          <a:latin typeface="Tahoma" panose="020B0604030504040204" pitchFamily="34" charset="0"/>
          <a:ea typeface="宋体" pitchFamily="2" charset="-122"/>
        </a:defRPr>
      </a:lvl7pPr>
      <a:lvl8pPr marL="1371600" algn="ctr" rtl="0" fontAlgn="base">
        <a:spcBef>
          <a:spcPct val="0"/>
        </a:spcBef>
        <a:spcAft>
          <a:spcPct val="0"/>
        </a:spcAft>
        <a:defRPr sz="4400">
          <a:solidFill>
            <a:schemeClr val="tx2"/>
          </a:solidFill>
          <a:latin typeface="Tahoma" panose="020B0604030504040204" pitchFamily="34" charset="0"/>
          <a:ea typeface="宋体" pitchFamily="2" charset="-122"/>
        </a:defRPr>
      </a:lvl8pPr>
      <a:lvl9pPr marL="1828800" algn="ctr" rtl="0" fontAlgn="base">
        <a:spcBef>
          <a:spcPct val="0"/>
        </a:spcBef>
        <a:spcAft>
          <a:spcPct val="0"/>
        </a:spcAft>
        <a:defRPr sz="4400">
          <a:solidFill>
            <a:schemeClr val="tx2"/>
          </a:solidFill>
          <a:latin typeface="Tahoma" panose="020B0604030504040204"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tx1"/>
        </a:buClr>
        <a:buFont typeface="Wingdings" panose="05000000000000000000" pitchFamily="2" charset="2"/>
        <a:buChar char="–"/>
        <a:defRPr sz="2800" kern="1200">
          <a:solidFill>
            <a:schemeClr val="tx1"/>
          </a:solidFill>
          <a:effectLst>
            <a:outerShdw blurRad="38100" dist="38100" dir="2700000">
              <a:srgbClr val="000000"/>
            </a:outerShdw>
          </a:effectLst>
          <a:latin typeface="+mn-lt"/>
          <a:ea typeface="+mn-ea"/>
          <a:cs typeface="+mn-cs"/>
        </a:defRPr>
      </a:lvl2pPr>
      <a:lvl3pPr marL="1143000" lvl="2" indent="-228600" algn="l" rtl="0" eaLnBrk="0" fontAlgn="base" hangingPunct="0">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srgbClr val="000000"/>
            </a:outerShdw>
          </a:effectLst>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000" kern="1200">
          <a:solidFill>
            <a:schemeClr val="tx1"/>
          </a:solidFill>
          <a:effectLst>
            <a:outerShdw blurRad="38100" dist="38100" dir="2700000">
              <a:srgbClr val="000000"/>
            </a:outerShdw>
          </a:effectLst>
          <a:latin typeface="+mn-lt"/>
          <a:ea typeface="+mn-ea"/>
          <a:cs typeface="+mn-cs"/>
        </a:defRPr>
      </a:lvl4pPr>
      <a:lvl5pPr marL="2057400" lvl="4" indent="-2286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9698" name="文本占位符 29697"/>
          <p:cNvSpPr>
            <a:spLocks noGrp="1"/>
          </p:cNvSpPr>
          <p:nvPr>
            <p:ph idx="1"/>
          </p:nvPr>
        </p:nvSpPr>
        <p:spPr>
          <a:xfrm>
            <a:off x="255270" y="501015"/>
            <a:ext cx="8298180" cy="5234940"/>
          </a:xfrm>
        </p:spPr>
        <p:txBody>
          <a:bodyPr/>
          <a:lstStyle/>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四、合同内容和形式</a:t>
            </a:r>
            <a:endPar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en-US" altLang="zh-CN"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1</a:t>
            </a:r>
            <a:r>
              <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、合同的内容：</a:t>
            </a:r>
            <a:endPar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合同的内容由当事人约定，一般包括以下条款：</a:t>
            </a:r>
            <a:endPar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 （</a:t>
            </a:r>
            <a:r>
              <a:rPr kumimoji="0" lang="en-US" altLang="zh-CN"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1</a:t>
            </a: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）当事人的名称或姓名和住所；</a:t>
            </a:r>
            <a:endPar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endParaRPr>
          </a:p>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 （</a:t>
            </a:r>
            <a:r>
              <a:rPr kumimoji="0" lang="en-US" altLang="zh-CN"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2</a:t>
            </a: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）标的；      （</a:t>
            </a:r>
            <a:r>
              <a:rPr kumimoji="0" lang="en-US" altLang="zh-CN"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3</a:t>
            </a: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）数量；   （</a:t>
            </a:r>
            <a:r>
              <a:rPr kumimoji="0" lang="en-US" altLang="zh-CN"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4</a:t>
            </a: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）质量；</a:t>
            </a:r>
            <a:endPar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endParaRPr>
          </a:p>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 （</a:t>
            </a:r>
            <a:r>
              <a:rPr kumimoji="0" lang="en-US" altLang="zh-CN"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5</a:t>
            </a: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）价款或酬金；（</a:t>
            </a:r>
            <a:r>
              <a:rPr kumimoji="0" lang="en-US" altLang="zh-CN"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6</a:t>
            </a: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）履行期限、地点和方式；</a:t>
            </a:r>
            <a:endPar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endParaRPr>
          </a:p>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 （</a:t>
            </a:r>
            <a:r>
              <a:rPr kumimoji="0" lang="en-US" altLang="zh-CN"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7</a:t>
            </a: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）违约责任；  （</a:t>
            </a:r>
            <a:r>
              <a:rPr kumimoji="0" lang="en-US" altLang="zh-CN"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8</a:t>
            </a:r>
            <a:r>
              <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rPr>
              <a:t>）解决争议的方法。</a:t>
            </a:r>
            <a:endParaRPr kumimoji="0" lang="zh-CN" altLang="en-US" sz="2800" b="1" i="0" u="none" strike="noStrike" kern="1200" cap="none" spc="0" normalizeH="0" baseline="0" noProof="1">
              <a:ln>
                <a:noFill/>
              </a:ln>
              <a:solidFill>
                <a:srgbClr val="FFFF00"/>
              </a:solidFill>
              <a:effectLst/>
              <a:uLnTx/>
              <a:uFillTx/>
              <a:latin typeface="楷体_GB2312" charset="0"/>
              <a:ea typeface="楷体_GB2312" charset="0"/>
              <a:cs typeface="楷体_GB2312" charset="0"/>
            </a:endParaRPr>
          </a:p>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endPar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ts val="35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en-US" altLang="zh-CN"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PS:</a:t>
            </a:r>
            <a:r>
              <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合同生效后，当事人就质量、价款或报酬、履行地点等内容没有约定或约定不明确的，可以协议补充；不能达成补充协议的，按照合同有关条款或者交易习惯确定。</a:t>
            </a:r>
            <a:endParaRPr kumimoji="0" lang="zh-CN" altLang="en-US" sz="28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5842" name="文本占位符 35841"/>
          <p:cNvSpPr>
            <a:spLocks noGrp="1"/>
          </p:cNvSpPr>
          <p:nvPr>
            <p:ph idx="1"/>
          </p:nvPr>
        </p:nvSpPr>
        <p:spPr>
          <a:xfrm>
            <a:off x="165100" y="473075"/>
            <a:ext cx="8748713" cy="5116513"/>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二、有效的合同</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    １、合同生效要件</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      （１）主体合格：行为人具有相应的民事行为能力</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      （２）当事人意思表示真实</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      （３）合同内容合法，不违反法律的强制性规定或者社会公共利益</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4</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）合同必须具备法律所要求的形式</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 </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6866" name="文本占位符 36865"/>
          <p:cNvSpPr>
            <a:spLocks noGrp="1"/>
          </p:cNvSpPr>
          <p:nvPr>
            <p:ph idx="1"/>
          </p:nvPr>
        </p:nvSpPr>
        <p:spPr>
          <a:xfrm>
            <a:off x="457200" y="311150"/>
            <a:ext cx="8229600" cy="5784850"/>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、合同生效的时间：</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）大多数合同成立即生效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）根据法律、法规应该办理相应手续的，等</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待手续办理后生效。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如：甲将一专利技术转让给外商乙，两人于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日订立了合同，</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号报国家专利局审核，国家专利局于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28</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号批准并登记。问：该合同什么时候成立？何时生效？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7890" name="文本占位符 37889"/>
          <p:cNvSpPr>
            <a:spLocks noGrp="1"/>
          </p:cNvSpPr>
          <p:nvPr>
            <p:ph idx="1"/>
          </p:nvPr>
        </p:nvSpPr>
        <p:spPr>
          <a:xfrm>
            <a:off x="457200" y="385763"/>
            <a:ext cx="8229600" cy="5710238"/>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）附条件生效的，所附条件成立时，合同生效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4</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）附期限生效的，所附期限至时生效。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如：甲与乙在今年</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号订立一个房屋租赁合同，约定如果明年甲出国定居的话，乙可以搬进来住。</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如：甲与乙在今年</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号订立一个房屋租赁合同，约定如果甲的父亲死亡，则甲将房屋租给乙居住。</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8914" name="文本占位符 38913"/>
          <p:cNvSpPr>
            <a:spLocks noGrp="1"/>
          </p:cNvSpPr>
          <p:nvPr>
            <p:ph idx="1"/>
          </p:nvPr>
        </p:nvSpPr>
        <p:spPr>
          <a:xfrm>
            <a:off x="467360" y="836930"/>
            <a:ext cx="8229600" cy="4495800"/>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rPr>
              <a:t>附条件和附期限的一个重大区别，即在于后者是肯定会到来的，具有确定性。但是如果以将来肯定不会发生的事实作为生效条件，则视为该行为无效。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rPr>
              <a:t>如甲乙约定如果太阳从西方升起则甲赠乙</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rPr>
              <a:t>100</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rPr>
              <a:t>万，可见甲并无赠与乙之意。</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ea"/>
              <a:cs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9938" name="文本占位符 39937"/>
          <p:cNvSpPr>
            <a:spLocks noGrp="1"/>
          </p:cNvSpPr>
          <p:nvPr>
            <p:ph idx="1"/>
          </p:nvPr>
        </p:nvSpPr>
        <p:spPr>
          <a:xfrm>
            <a:off x="323850" y="188913"/>
            <a:ext cx="8569325" cy="5907088"/>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三、无效合同</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、无效合同的概念及特征</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无效合同是相对于有效合同而言的，是最典型的违反生效要件的合同，是指合同虽然已经成立了，但因其违反了</a:t>
            </a:r>
            <a:r>
              <a:rPr kumimoji="0" lang="zh-CN" altLang="en-US" sz="24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法律、行政法规的强制性规定</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和</a:t>
            </a:r>
            <a:r>
              <a:rPr kumimoji="0" lang="zh-CN" altLang="en-US" sz="24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社会公共利益</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而无法律效力的合同。</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mn-cs"/>
              </a:rPr>
              <a:t>无效合同具有以下特征：</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第一、无效合同是</a:t>
            </a:r>
            <a:r>
              <a:rPr kumimoji="0" lang="zh-CN" altLang="en-US" sz="28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自始</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就不发生效力的合同；</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第二、无效合同是</a:t>
            </a:r>
            <a:r>
              <a:rPr kumimoji="0" lang="zh-CN" altLang="en-US" sz="28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确定</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的不发生效力的合同；</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第三、无效合同是</a:t>
            </a:r>
            <a:r>
              <a:rPr kumimoji="0" lang="zh-CN" altLang="en-US" sz="28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当然</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的不能发生效力的合同</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0962" name="文本占位符 40961"/>
          <p:cNvSpPr>
            <a:spLocks noGrp="1"/>
          </p:cNvSpPr>
          <p:nvPr>
            <p:ph idx="1"/>
          </p:nvPr>
        </p:nvSpPr>
        <p:spPr>
          <a:xfrm>
            <a:off x="468313" y="765175"/>
            <a:ext cx="8229600" cy="5184775"/>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2</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、无效合同的种类</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）无民事行为能力人实施的</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）恶意串通，损害他人合法权益的</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）行为人与相对人以虚假的意思表示实施的</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4</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）违反法律、行政法规的强制性规定</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）违反公序良俗</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0962" name="文本占位符 40961"/>
          <p:cNvSpPr>
            <a:spLocks noGrp="1"/>
          </p:cNvSpPr>
          <p:nvPr>
            <p:ph idx="1"/>
          </p:nvPr>
        </p:nvSpPr>
        <p:spPr>
          <a:xfrm>
            <a:off x="468313" y="765175"/>
            <a:ext cx="8229600" cy="5184775"/>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例     甲将一套房屋以</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200</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万元出卖给乙，交付了房屋，尚未办理过户登记（乙则不断催促甲尽快办理）。未避免乙强制执行，面对不断暴涨的房价，甲与丙商议后，心生一计。甲立马将房屋以</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50</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万元出卖给丙，并给丙办理了过户登记。至于以后如何处置该房屋，甲、丙的意见是：再做计议（反正丙听甲的）。</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问：甲丙之间的买卖合同是否成立？</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1986" name="文本占位符 41985"/>
          <p:cNvSpPr>
            <a:spLocks noGrp="1"/>
          </p:cNvSpPr>
          <p:nvPr>
            <p:ph idx="1"/>
          </p:nvPr>
        </p:nvSpPr>
        <p:spPr>
          <a:xfrm>
            <a:off x="468313" y="1268413"/>
            <a:ext cx="8229600" cy="4495800"/>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3</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、其他合同中的无效免责条款</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）造成对方人身伤害的免责条款</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）因故意或重大过失造成对方财产损害的</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免责条款</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）格式条款具有以下情形的，或者提供格</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式条款一方免除其责任、加重对方责任、</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排除对方主要权利的，该条款无效。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3010" name="文本占位符 43009"/>
          <p:cNvSpPr>
            <a:spLocks noGrp="1"/>
          </p:cNvSpPr>
          <p:nvPr>
            <p:ph idx="1"/>
          </p:nvPr>
        </p:nvSpPr>
        <p:spPr>
          <a:xfrm>
            <a:off x="468313" y="765175"/>
            <a:ext cx="8351838" cy="5365750"/>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4</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、无效合同的法律后果</a:t>
            </a:r>
            <a:endPar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无效合同不具有履行效力</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无效合同自始不能发生法律效力。因此，合同被确认无效后，合同未履行的，不得履行；正在履行的，应当立即停止履行；已经履行的，合同所涉及的财产依下列规则处理：</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一、返还财产。</a:t>
            </a:r>
            <a:endPar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     二、赔偿损失。</a:t>
            </a:r>
            <a:endPar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     三、收归国家所有或返还集体、第三人。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4034" name="文本占位符 44033"/>
          <p:cNvSpPr>
            <a:spLocks noGrp="1"/>
          </p:cNvSpPr>
          <p:nvPr>
            <p:ph idx="1"/>
          </p:nvPr>
        </p:nvSpPr>
        <p:spPr>
          <a:xfrm>
            <a:off x="395288" y="188913"/>
            <a:ext cx="8496300" cy="6302375"/>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四、可撤销合同</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、又称为可撤销、可变更的合同，是指当事人在订立合同时，因意思表示不真实，法律允许撤销权人通过行使撤销权而使已经生效的合同归于无效。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可撤销合同具有以下特点：</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第一、可撤销合同在被撤销前是有效的，只有在被撤销后才是自始无效的；</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第二、可撤销合同的发生事由是因当事人的意思表示有缺陷；</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第三、可撤销合同是只有有撤销权的当事人可主张无效的合同。</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0722" name="文本占位符 30721"/>
          <p:cNvSpPr>
            <a:spLocks noGrp="1"/>
          </p:cNvSpPr>
          <p:nvPr>
            <p:ph idx="1"/>
          </p:nvPr>
        </p:nvSpPr>
        <p:spPr>
          <a:xfrm>
            <a:off x="468313" y="549275"/>
            <a:ext cx="8229600" cy="5214938"/>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、合同条款的分类</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）合同的主要条款，是合同必须具备的条款，若欠缺，合同即不成立。</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合同的主要条款，当然由合同的类型和性质确定。</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合同的主要条款也可以由当事人约定产生。</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2</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）合同的普通条款，指合同主要条款以外的条款。</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合同普通条款不妨碍合同的成立。</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5058" name="文本占位符 45057"/>
          <p:cNvSpPr>
            <a:spLocks noGrp="1"/>
          </p:cNvSpPr>
          <p:nvPr>
            <p:ph idx="1"/>
          </p:nvPr>
        </p:nvSpPr>
        <p:spPr>
          <a:xfrm>
            <a:off x="468313" y="549275"/>
            <a:ext cx="8280400" cy="5256213"/>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、可撤销合同的种类</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）因重大误解订立的合同</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一方利用对方处于危困状态、缺乏判断能力等情形，致使合同成立时显示公平的</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）一方以欺诈、胁迫的手段，使对方在违背真实意思的情况下订立的合同</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4</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）第三人实施欺诈行为，使一方在违背真实意思的情况下订立的合同，对方知道或应当知道该欺诈行为的</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6082" name="文本占位符 46081"/>
          <p:cNvSpPr>
            <a:spLocks noGrp="1"/>
          </p:cNvSpPr>
          <p:nvPr>
            <p:ph idx="1"/>
          </p:nvPr>
        </p:nvSpPr>
        <p:spPr>
          <a:xfrm>
            <a:off x="250825" y="188913"/>
            <a:ext cx="8713788" cy="6480175"/>
          </a:xfrm>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黑体" pitchFamily="49" charset="-122"/>
                <a:ea typeface="黑体" pitchFamily="49" charset="-122"/>
                <a:cs typeface="+mn-cs"/>
              </a:rPr>
              <a:t>欺诈</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a:t>
            </a:r>
            <a:endPar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一方当事人故意告知对方虚假情况或者故意隐瞒真实情况，诱使对方当事人作出错误意思表示。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黑体" pitchFamily="49" charset="-122"/>
                <a:ea typeface="黑体" pitchFamily="49" charset="-122"/>
                <a:cs typeface="+mn-cs"/>
              </a:rPr>
              <a:t>胁迫：</a:t>
            </a:r>
            <a:endPar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以将来要发生的损害或以直接施加损害相威胁，使对方产生恐惧的行为。</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黑体" pitchFamily="49" charset="-122"/>
                <a:ea typeface="黑体" pitchFamily="49" charset="-122"/>
                <a:cs typeface="+mn-cs"/>
              </a:rPr>
              <a:t>显失公平：</a:t>
            </a:r>
            <a:endParaRPr kumimoji="0" lang="en-US" altLang="zh-CN" sz="2800" b="1" i="0" u="none" strike="noStrike" kern="1200" cap="none" spc="0" normalizeH="0" baseline="0" noProof="1">
              <a:ln>
                <a:noFill/>
              </a:ln>
              <a:solidFill>
                <a:srgbClr val="FFFF00"/>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是指一方在订立合同时因情况紧迫或缺乏经验而订立的明显对自己有重大不利的合同。</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民法典</a:t>
            </a:r>
            <a:r>
              <a:rPr kumimoji="0" lang="en-US" altLang="zh-CN"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第一百五十一条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一方利用对方处于危困状态，缺乏判断能力等情形，致使民事法律行为成立时显失公平，受损害方有权请求人民法院或仲裁机构予以撤销。</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6082" name="文本占位符 46081"/>
          <p:cNvSpPr>
            <a:spLocks noGrp="1"/>
          </p:cNvSpPr>
          <p:nvPr>
            <p:ph idx="1"/>
          </p:nvPr>
        </p:nvSpPr>
        <p:spPr>
          <a:xfrm>
            <a:off x="179388" y="260350"/>
            <a:ext cx="8964613" cy="5905500"/>
          </a:xfrm>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1200" cap="none" spc="0" normalizeH="0" baseline="0" noProof="0" dirty="0">
                <a:ln>
                  <a:noFill/>
                </a:ln>
                <a:solidFill>
                  <a:schemeClr val="accent1"/>
                </a:solidFill>
                <a:effectLst>
                  <a:outerShdw blurRad="38100" dist="38100" dir="2700000">
                    <a:srgbClr val="000000"/>
                  </a:outerShdw>
                </a:effectLst>
                <a:uLnTx/>
                <a:uFillTx/>
                <a:latin typeface="+mn-lt"/>
                <a:ea typeface="+mn-ea"/>
                <a:cs typeface="+mn-cs"/>
              </a:rPr>
              <a:t>重大误解合同的效力？</a:t>
            </a:r>
            <a:endParaRPr kumimoji="0" lang="en-US" altLang="zh-CN" sz="2800" b="0" i="0" u="none" strike="noStrike" kern="1200" cap="none" spc="0" normalizeH="0" baseline="0" noProof="0" dirty="0">
              <a:ln>
                <a:noFill/>
              </a:ln>
              <a:solidFill>
                <a:schemeClr val="accent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原告：某市大华商厦</a:t>
            </a:r>
            <a:endPar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被告：吉祥服装厂</a:t>
            </a:r>
            <a:endPar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          </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8</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10</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日，被告携服装样品到原告处协商签订服装购销合同。原告同意订货，并于当月</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16</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日签订了合同。当时，被告称样品用料为纯棉布料，原告主管人看后也认定是纯棉布料，对此没有异议。双方在合同中约定：被告向原告提供按样品及样品所用同种布料制作的女式裙</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9000</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件，总价款为</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360000</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元。一个月后被告将货物送到商厦营业地，原告按样品验收后于 </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1-5</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天内将全部货款一次付清。 </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8</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25</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日，被告按合同约定的时间将货物运送到了指定的地点，原告验货后认为数量、质量均符合合同约定，于是按约定的时间向服装厂支付了货款。但是，</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9</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日，有一位顾客购买此裙后认为不是纯棉布料，要求退货。原告立即请有关部门进行检验，后证实确实不是纯棉布料，里面含有</a:t>
            </a:r>
            <a:r>
              <a:rPr kumimoji="0" lang="en-US" altLang="zh-CN"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15</a:t>
            </a:r>
            <a:r>
              <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的化纤成分。原告认为被告有欺诈行为，于是函告被告前来协商，要求退货。被告则辩称：其厂业务员去南方某市购买此布料时是按纯棉布料的价格购买的，有发票为证，且当时拿样品给原告看时，原告也认为是纯棉布料，因而不存在欺诈行为，不同意退货为此双方经过多次协商均未达成一致意见。原告诉至法院，要求解除合同，退还全部制成品，并要求被告承担责任，赔偿损失。</a:t>
            </a:r>
            <a:endParaRPr kumimoji="0" lang="zh-CN" altLang="en-US" sz="20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7106" name="文本占位符 47105"/>
          <p:cNvSpPr>
            <a:spLocks noGrp="1"/>
          </p:cNvSpPr>
          <p:nvPr>
            <p:ph idx="1"/>
          </p:nvPr>
        </p:nvSpPr>
        <p:spPr>
          <a:xfrm>
            <a:off x="395605" y="404813"/>
            <a:ext cx="8229600" cy="4970463"/>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3</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、撤销权的行使</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）撤销权的行使方式</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在合同欺诈、胁迫的手段中，</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受害当事人</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可以选择申请撤销。在重大误解订立、显失公平的合同中</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双方都可以</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行使撤销权。如果撤销权人向对方作出撤销的意思表示，而对方未表示异议，则可以直接发生撤销合同的后果；如果对撤销问题，双方发生争议，则可以要求法院或仲裁机构予以裁决</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8130" name="文本占位符 48129"/>
          <p:cNvSpPr>
            <a:spLocks noGrp="1"/>
          </p:cNvSpPr>
          <p:nvPr>
            <p:ph idx="1"/>
          </p:nvPr>
        </p:nvSpPr>
        <p:spPr>
          <a:xfrm>
            <a:off x="468313" y="498475"/>
            <a:ext cx="8229600" cy="6072188"/>
          </a:xfrm>
        </p:spPr>
        <p:txBody>
          <a:bodyPr/>
          <a:lstStyle/>
          <a:p>
            <a:pPr marL="0" marR="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）撤销权行使的期限</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4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①具</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有撤销权的当事人自知道或应当知道撤销事由之日起</a:t>
            </a:r>
            <a:r>
              <a:rPr kumimoji="0" lang="en-US" altLang="zh-CN" sz="24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4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年内</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没有行使撤销权、重大误解的当事人自知道或应当知道撤销事由之日起九十日内没有行使撤销权</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撤销权消灭。</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②</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当事人受胁迫，自胁迫行为终止之日起一年内没有行使撤销权的，撤销权消灭；</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③</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当事人知道撤销事由后明确表示或者以自己的行为表明放弃撤销权的，撤销权消灭；</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④当事人自民事法律行为发生之日起五年内没有行使撤销权的，撤销权消灭。</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8130" name="文本占位符 48129"/>
          <p:cNvSpPr>
            <a:spLocks noGrp="1"/>
          </p:cNvSpPr>
          <p:nvPr>
            <p:ph idx="1"/>
          </p:nvPr>
        </p:nvSpPr>
        <p:spPr>
          <a:xfrm>
            <a:off x="322898" y="332740"/>
            <a:ext cx="8229600" cy="4999038"/>
          </a:xfrm>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案例</a:t>
            </a:r>
            <a:r>
              <a:rPr kumimoji="0" lang="en-US" altLang="zh-CN"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1</a:t>
            </a:r>
            <a:endParaRPr kumimoji="0" lang="en-US" altLang="zh-CN"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某甲在一商场购买钻戒一枚，商标表明是“天然钻石”，买回后被人告知是人造钻石。甲遂多次与首饰店交涉，历时一年零六个月未果。甲欲诉请法院撤销该买卖关系，是否能得到法院的支持？</a:t>
            </a:r>
            <a:endPar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案例</a:t>
            </a:r>
            <a:r>
              <a:rPr kumimoji="0" lang="en-US" altLang="zh-CN"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2</a:t>
            </a: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endParaRPr kumimoji="0" lang="en-US" altLang="zh-CN"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甲因遭受乙的欺诈将房屋出卖给乙，并办理了过户登记。六年后，甲知道遭受欺诈后立即起诉，诉请法院判决撤销该该房屋买卖合同。问法院能否支持甲的诉讼请求？</a:t>
            </a:r>
            <a:endPar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9154" name="文本占位符 49153"/>
          <p:cNvSpPr>
            <a:spLocks noGrp="1"/>
          </p:cNvSpPr>
          <p:nvPr>
            <p:ph idx="1"/>
          </p:nvPr>
        </p:nvSpPr>
        <p:spPr>
          <a:xfrm>
            <a:off x="248920" y="56515"/>
            <a:ext cx="8438515" cy="6612890"/>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五、效力待定合同</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rPr>
              <a:t>１、效力待定合同的概念</a:t>
            </a:r>
            <a:endPar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rPr>
              <a:t>      是指合同成立之后，是否已经发生效力尚不能确定，有待于其他行为或事实使之确定的合同。</a:t>
            </a:r>
            <a:endPar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rPr>
              <a:t>２、效力待定合同的种类</a:t>
            </a:r>
            <a:endPar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00B0F0"/>
                </a:solidFill>
                <a:effectLst/>
                <a:uLnTx/>
                <a:uFillTx/>
                <a:latin typeface="楷体_GB2312" pitchFamily="1" charset="-122"/>
                <a:ea typeface="楷体_GB2312" pitchFamily="1" charset="-122"/>
                <a:cs typeface="+mn-cs"/>
              </a:rPr>
              <a:t>限制民事行为能力人</a:t>
            </a: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rPr>
              <a:t>依法不能独立订立的合同</a:t>
            </a:r>
            <a:endParaRPr kumimoji="0" lang="en-US" altLang="zh-CN"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民法典</a:t>
            </a:r>
            <a:r>
              <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第一百四十五条  限制民事行为能力人实施的纯获利益的民事法律行为或与其年龄、智力、精神健康状况相适应的民事法律行为有效；实施的其他民事法律行为经法定代理人同意或者追认后有效。</a:t>
            </a:r>
            <a:endPar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000" b="0"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相对人可以催告法定代理人自收到通知之日起三十日内予以追认。法定代理人未作表示的，视为拒绝追认。</a:t>
            </a:r>
            <a:endPar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9154" name="文本占位符 49153"/>
          <p:cNvSpPr>
            <a:spLocks noGrp="1"/>
          </p:cNvSpPr>
          <p:nvPr>
            <p:ph idx="1"/>
          </p:nvPr>
        </p:nvSpPr>
        <p:spPr>
          <a:xfrm>
            <a:off x="283845" y="166370"/>
            <a:ext cx="8403590" cy="6503035"/>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代理权有瑕疵</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无权代理人代订的合同</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民法典</a:t>
            </a:r>
            <a:r>
              <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第一百七十一条 行为人没有代理权、超越代理权或者代理权终止后，仍然实施代理行为，未经被代理人追认的，对被代理人不发生效力。</a:t>
            </a:r>
            <a:endPar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相对人可以催告被代理人自收到通知之日起三十日内予以追认。被代理人未作表示的，视为拒绝追认。行为人实施的行为被追认前，善意相对人有撤销的权利。撤销应当以通知的方式作出。</a:t>
            </a:r>
            <a:endPar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行为人实施的行为未被追认的，善意相对人有权请求行为人履行债务或者就其受到的损害请求行为人赔偿。但是，赔偿的范围不得超过被代理人追认时相对人所能获得的利益。</a:t>
            </a:r>
            <a:endPar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       相对人知道或应当知道行为人无权代理的，相对人和行为人按照各自的过错承担责任。</a:t>
            </a:r>
            <a:endPar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00B0F0"/>
                </a:solidFill>
                <a:effectLst/>
                <a:uLnTx/>
                <a:uFillTx/>
                <a:latin typeface="楷体_GB2312" pitchFamily="1" charset="-122"/>
                <a:ea typeface="楷体_GB2312" pitchFamily="1" charset="-122"/>
                <a:cs typeface="+mn-cs"/>
              </a:rPr>
              <a:t>无权处分</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无权处分行为，是指无处分权人处分他人财产，并与相对人订立转让财产的合同。</a:t>
            </a:r>
            <a:endPar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无处分权人处分他人财产，经权利人追认或无处分权的人订立合同后取得处分权的，该合同有效。</a:t>
            </a:r>
            <a:endPar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9154" name="文本占位符 49153"/>
          <p:cNvSpPr>
            <a:spLocks noGrp="1"/>
          </p:cNvSpPr>
          <p:nvPr>
            <p:ph idx="1"/>
          </p:nvPr>
        </p:nvSpPr>
        <p:spPr>
          <a:xfrm>
            <a:off x="0" y="115888"/>
            <a:ext cx="9144000" cy="6015038"/>
          </a:xfrm>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如：</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甲、乙为朋友，甲有一彩电委托乙代为保管，乙在保管期间，不经甲同意，即以自己的名义将彩电卖给丙。甲得知后，原谅了乙的行为，并告诉丙“我同意乙的行为”。</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问：此时合同的效力问题？</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0178" name="文本占位符 50177"/>
          <p:cNvSpPr>
            <a:spLocks noGrp="1"/>
          </p:cNvSpPr>
          <p:nvPr>
            <p:ph idx="1"/>
          </p:nvPr>
        </p:nvSpPr>
        <p:spPr>
          <a:xfrm>
            <a:off x="395288" y="549275"/>
            <a:ext cx="8280400" cy="4032250"/>
          </a:xfrm>
        </p:spPr>
        <p:txBody>
          <a:bodyPr/>
          <a:lstStyle/>
          <a:p>
            <a:pPr marL="342900" marR="0" lvl="0" indent="-342900" algn="l" defTabSz="914400" rtl="0" eaLnBrk="1" fontAlgn="base" latinLnBrk="0" hangingPunct="1">
              <a:lnSpc>
                <a:spcPct val="120000"/>
              </a:lnSpc>
              <a:spcBef>
                <a:spcPct val="20000"/>
              </a:spcBef>
              <a:spcAft>
                <a:spcPct val="0"/>
              </a:spcAft>
              <a:buClr>
                <a:schemeClr val="hlink"/>
              </a:buClr>
              <a:buSzPct val="8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accent1"/>
                </a:solidFill>
                <a:effectLst>
                  <a:outerShdw blurRad="38100" dist="38100" dir="2700000">
                    <a:srgbClr val="000000"/>
                  </a:outerShdw>
                </a:effectLst>
                <a:uLnTx/>
                <a:uFillTx/>
                <a:latin typeface="楷体_GB2312" charset="0"/>
                <a:ea typeface="楷体_GB2312" charset="0"/>
                <a:cs typeface="楷体_GB2312" charset="0"/>
              </a:rPr>
              <a:t>朱某的行为是无权代理么</a:t>
            </a:r>
            <a:r>
              <a:rPr kumimoji="0" lang="zh-CN" altLang="en-US" sz="2800" b="0" i="0" u="none" strike="noStrike" kern="1200" cap="none" spc="0" normalizeH="0" baseline="0" noProof="0" dirty="0">
                <a:ln>
                  <a:noFill/>
                </a:ln>
                <a:solidFill>
                  <a:schemeClr val="accent1"/>
                </a:solidFill>
                <a:effectLst>
                  <a:outerShdw blurRad="38100" dist="38100" dir="2700000">
                    <a:srgbClr val="000000"/>
                  </a:outerShdw>
                </a:effectLst>
                <a:uLnTx/>
                <a:uFillTx/>
                <a:latin typeface="楷体_GB2312" charset="0"/>
                <a:ea typeface="楷体_GB2312" charset="0"/>
                <a:cs typeface="楷体_GB2312" charset="0"/>
              </a:rPr>
              <a:t>？</a:t>
            </a:r>
            <a:endPar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20000"/>
              </a:lnSpc>
              <a:spcBef>
                <a:spcPct val="20000"/>
              </a:spcBef>
              <a:spcAft>
                <a:spcPct val="0"/>
              </a:spcAft>
              <a:buClr>
                <a:schemeClr val="hlink"/>
              </a:buClr>
              <a:buSzPct val="80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某矿泉水厂（以下简称甲方）为便于联系业务，扩大销路，聘请某机关（简称乙方）后勤部门干部朱某当业务顾问并支付津贴。朱某未通过单位有关领导私自以单位的名义，与甲方签订了一份购销矿泉水合同，并采取欺骗手段偷盖了单位印章。合同签订后，朱某又拿着合同到机关下属单位要求按合同购买矿泉水。不久，某机关乙方领导得知此事，指令机关下属单位拒绝收货。为此，甲乙双方发生纠纷，甲方以乙方不履行合同为由起诉到人民法院，要求乙方履行合同义务并赔偿损失。</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0722" name="文本占位符 30721"/>
          <p:cNvSpPr>
            <a:spLocks noGrp="1"/>
          </p:cNvSpPr>
          <p:nvPr>
            <p:ph idx="1"/>
          </p:nvPr>
        </p:nvSpPr>
        <p:spPr>
          <a:xfrm>
            <a:off x="228600" y="242888"/>
            <a:ext cx="8469313" cy="6357938"/>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、格式条款：是指由一方当事人为了反复使用而预先制定的，并由不特定的第三人接受的，在订立合同的时候不与对方协商的条款。</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格式条款在下列情况下无效：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提供格式条款的一方免除了条款制定人的责任，或加重了</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对方责任；排除对方主要权利的该条款无效；</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格式条款的解释规则</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）按照通常理解予以解释；</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2</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）对条款制作人作不利的解释；</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）格式条款与非格式条款不一致时采用非格式条款。</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0178" name="文本占位符 50177"/>
          <p:cNvSpPr>
            <a:spLocks noGrp="1"/>
          </p:cNvSpPr>
          <p:nvPr>
            <p:ph idx="1"/>
          </p:nvPr>
        </p:nvSpPr>
        <p:spPr>
          <a:xfrm>
            <a:off x="395288" y="549275"/>
            <a:ext cx="8280400" cy="4032250"/>
          </a:xfrm>
        </p:spPr>
        <p:txBody>
          <a:bodyPr/>
          <a:lstStyle/>
          <a:p>
            <a:pPr marL="342900" marR="0" lvl="0" indent="-342900" algn="l" defTabSz="914400" rtl="0" eaLnBrk="1" fontAlgn="base" latinLnBrk="0" hangingPunct="1">
              <a:lnSpc>
                <a:spcPct val="12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0" dirty="0">
                <a:ln>
                  <a:noFill/>
                </a:ln>
                <a:solidFill>
                  <a:schemeClr val="accent1"/>
                </a:solidFill>
                <a:effectLst>
                  <a:outerShdw blurRad="38100" dist="38100" dir="2700000">
                    <a:srgbClr val="000000"/>
                  </a:outerShdw>
                </a:effectLst>
                <a:uLnTx/>
                <a:uFillTx/>
                <a:latin typeface="楷体_GB2312" charset="0"/>
                <a:ea typeface="楷体_GB2312" charset="0"/>
                <a:cs typeface="楷体_GB2312" charset="0"/>
              </a:rPr>
              <a:t>分析甲乙之间买卖合同的效力？</a:t>
            </a:r>
            <a:endParaRPr kumimoji="0" lang="en-US" altLang="zh-CN" sz="2800" b="1"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20000"/>
              </a:lnSpc>
              <a:spcBef>
                <a:spcPct val="20000"/>
              </a:spcBef>
              <a:spcAft>
                <a:spcPct val="0"/>
              </a:spcAft>
              <a:buClr>
                <a:schemeClr val="hlink"/>
              </a:buClr>
              <a:buSzPct val="80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丙伪造的甲公司公章（惟妙惟肖，足以以假乱真）后，未经授权，擅自以甲公司的名义与不知情的乙公司订立合同约定：“甲公司以</a:t>
            </a:r>
            <a:r>
              <a:rPr kumimoji="0" lang="en-US" altLang="zh-CN"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1000</a:t>
            </a:r>
            <a:r>
              <a:rPr kumimoji="0" lang="zh-CN" altLang="en-US"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万元的价格购买乙公司所有的</a:t>
            </a:r>
            <a:r>
              <a:rPr kumimoji="0" lang="en-US" altLang="zh-CN"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A</a:t>
            </a:r>
            <a:r>
              <a:rPr kumimoji="0" lang="zh-CN" altLang="en-US"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门面房。”甲公司知情后，明确表示拒绝追认。</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0178" name="文本占位符 50177"/>
          <p:cNvSpPr>
            <a:spLocks noGrp="1"/>
          </p:cNvSpPr>
          <p:nvPr>
            <p:ph idx="1"/>
          </p:nvPr>
        </p:nvSpPr>
        <p:spPr>
          <a:xfrm>
            <a:off x="395288" y="549275"/>
            <a:ext cx="8280400" cy="4032250"/>
          </a:xfrm>
        </p:spPr>
        <p:txBody>
          <a:bodyPr/>
          <a:lstStyle/>
          <a:p>
            <a:pPr marL="342900" marR="0" lvl="0" indent="-342900" algn="l" defTabSz="914400" rtl="0" eaLnBrk="1" fontAlgn="base" latinLnBrk="0" hangingPunct="1">
              <a:lnSpc>
                <a:spcPct val="12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outerShdw blurRad="38100" dist="38100" dir="2700000">
                    <a:srgbClr val="000000"/>
                  </a:outerShdw>
                </a:effectLst>
                <a:uLnTx/>
                <a:uFillTx/>
                <a:latin typeface="宋体-PUA" pitchFamily="2" charset="-122"/>
                <a:ea typeface="宋体-PUA" pitchFamily="2" charset="-122"/>
                <a:cs typeface="+mn-cs"/>
              </a:rPr>
              <a:t>钱某与孙某之间的买卖合同效力如何？ </a:t>
            </a:r>
            <a:endParaRPr kumimoji="0" lang="en-US" altLang="zh-CN" sz="2800" b="1" i="0" u="none" strike="noStrike" kern="1200" cap="none" spc="0" normalizeH="0" baseline="0" noProof="0" dirty="0">
              <a:ln>
                <a:noFill/>
              </a:ln>
              <a:solidFill>
                <a:srgbClr val="FF0000"/>
              </a:solidFill>
              <a:effectLst>
                <a:outerShdw blurRad="38100" dist="38100" dir="2700000">
                  <a:srgbClr val="000000"/>
                </a:outerShdw>
              </a:effectLst>
              <a:uLnTx/>
              <a:uFillTx/>
              <a:latin typeface="+mn-lt"/>
              <a:ea typeface="+mn-ea"/>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outerShdw blurRad="38100" dist="38100" dir="2700000">
                    <a:srgbClr val="000000"/>
                  </a:outerShdw>
                </a:effectLst>
                <a:uLnTx/>
                <a:uFillTx/>
                <a:latin typeface="宋体-PUA" pitchFamily="2" charset="-122"/>
                <a:ea typeface="宋体-PUA" pitchFamily="2" charset="-122"/>
                <a:cs typeface="+mn-cs"/>
              </a:rPr>
              <a:t>      </a:t>
            </a:r>
            <a:r>
              <a:rPr kumimoji="0" lang="zh-CN" altLang="en-US"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en-US" altLang="zh-CN"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zh-CN" altLang="en-US"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赵某孤身一人外出打工，将一祖传古董交由邻居钱某保管。钱某因结婚用钱，情急之下谎称该古董为自己所有，卖给了古董收藏商孙某，得款一万元。</a:t>
            </a:r>
            <a:endParaRPr kumimoji="0" lang="zh-CN" altLang="en-US" sz="24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1202" name="文本占位符 51201"/>
          <p:cNvSpPr>
            <a:spLocks noGrp="1"/>
          </p:cNvSpPr>
          <p:nvPr>
            <p:ph idx="1"/>
          </p:nvPr>
        </p:nvSpPr>
        <p:spPr>
          <a:xfrm>
            <a:off x="287020" y="367030"/>
            <a:ext cx="8411210" cy="6015355"/>
          </a:xfrm>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３、不属于效力待定合同的两种特殊情形</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000" b="1" i="0" u="none" strike="noStrike" kern="1200" cap="none" spc="0" normalizeH="0" baseline="0" noProof="1">
                <a:ln>
                  <a:noFill/>
                </a:ln>
                <a:solidFill>
                  <a:srgbClr val="0070C0"/>
                </a:solidFill>
                <a:effectLst>
                  <a:outerShdw blurRad="38100" dist="38100" dir="2700000">
                    <a:srgbClr val="000000"/>
                  </a:outerShdw>
                </a:effectLst>
                <a:uLnTx/>
                <a:uFillTx/>
                <a:latin typeface="楷体_GB2312" pitchFamily="1" charset="-122"/>
                <a:ea typeface="楷体_GB2312" pitchFamily="1" charset="-122"/>
                <a:cs typeface="+mn-cs"/>
              </a:rPr>
              <a:t>表见代理</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：指代理人实施代理行为时虽无代理权，但因权利外观，善意且无过失的相对人有理由相信代理人拥有代理权，为保护善意相对人的合理信赖，善意相对人有权主张该无权代理发生有权代理效果的制度。</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一般发生在行为人和被代理人之间曾存在雇佣关系，但因为种种原因被代理人未将二者雇佣关系终止的事实公告或行为人手中仍持有被代理人的相关文书、公章等。</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000" b="1" i="0" u="none" strike="noStrike" kern="1200" cap="none" spc="0" normalizeH="0" baseline="0" noProof="1">
                <a:ln>
                  <a:noFill/>
                </a:ln>
                <a:solidFill>
                  <a:srgbClr val="0070C0"/>
                </a:solidFill>
                <a:effectLst>
                  <a:outerShdw blurRad="38100" dist="38100" dir="2700000">
                    <a:srgbClr val="000000"/>
                  </a:outerShdw>
                </a:effectLst>
                <a:uLnTx/>
                <a:uFillTx/>
                <a:latin typeface="楷体_GB2312" pitchFamily="1" charset="-122"/>
                <a:ea typeface="楷体_GB2312" pitchFamily="1" charset="-122"/>
                <a:cs typeface="+mn-cs"/>
              </a:rPr>
              <a:t>超越代理权订立的合同</a:t>
            </a:r>
            <a:endParaRPr kumimoji="0" lang="zh-CN" altLang="en-US" sz="2000" b="1" i="0" u="none" strike="noStrike" kern="1200" cap="none" spc="0" normalizeH="0" baseline="0" noProof="1">
              <a:ln>
                <a:noFill/>
              </a:ln>
              <a:solidFill>
                <a:srgbClr val="0070C0"/>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0"/>
            <a:ext cx="8229600" cy="1484313"/>
          </a:xfrm>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1">
                <a:ln>
                  <a:noFill/>
                </a:ln>
                <a:solidFill>
                  <a:schemeClr val="tx2"/>
                </a:solidFill>
                <a:effectLst>
                  <a:outerShdw blurRad="38100" dist="38100" dir="2700000">
                    <a:srgbClr val="000000"/>
                  </a:outerShdw>
                </a:effectLst>
                <a:uLnTx/>
                <a:uFillTx/>
                <a:latin typeface="楷体_GB2312" pitchFamily="1" charset="-122"/>
                <a:ea typeface="楷体_GB2312" pitchFamily="1" charset="-122"/>
                <a:cs typeface="+mj-cs"/>
              </a:rPr>
              <a:t>表见代理的构成要件：</a:t>
            </a:r>
            <a:br>
              <a:rPr kumimoji="0" lang="en-US" altLang="zh-CN" sz="4400" b="1" i="0" u="none" strike="noStrike" kern="1200" cap="none" spc="0" normalizeH="0" baseline="0" noProof="1">
                <a:ln>
                  <a:noFill/>
                </a:ln>
                <a:solidFill>
                  <a:schemeClr val="tx2"/>
                </a:solidFill>
                <a:effectLst>
                  <a:outerShdw blurRad="38100" dist="38100" dir="2700000">
                    <a:srgbClr val="000000"/>
                  </a:outerShdw>
                </a:effectLst>
                <a:uLnTx/>
                <a:uFillTx/>
                <a:latin typeface="楷体_GB2312" pitchFamily="1" charset="-122"/>
                <a:ea typeface="楷体_GB2312" pitchFamily="1" charset="-122"/>
                <a:cs typeface="+mj-cs"/>
              </a:rPr>
            </a:br>
            <a:endParaRPr kumimoji="0" lang="zh-CN" altLang="en-US" sz="4400" b="0" i="0" u="none" strike="noStrike" kern="1200" cap="none" spc="0" normalizeH="0" baseline="0" noProof="0" dirty="0">
              <a:ln>
                <a:noFill/>
              </a:ln>
              <a:solidFill>
                <a:schemeClr val="tx2"/>
              </a:solidFill>
              <a:effectLst>
                <a:outerShdw blurRad="38100" dist="38100" dir="2700000">
                  <a:srgbClr val="000000"/>
                </a:outerShdw>
              </a:effectLst>
              <a:uLnTx/>
              <a:uFillTx/>
              <a:latin typeface="+mj-lt"/>
              <a:ea typeface="+mj-ea"/>
              <a:cs typeface="+mj-cs"/>
            </a:endParaRPr>
          </a:p>
        </p:txBody>
      </p:sp>
      <p:sp>
        <p:nvSpPr>
          <p:cNvPr id="3" name="内容占位符 2"/>
          <p:cNvSpPr>
            <a:spLocks noGrp="1"/>
          </p:cNvSpPr>
          <p:nvPr>
            <p:ph idx="1"/>
          </p:nvPr>
        </p:nvSpPr>
        <p:spPr>
          <a:xfrm>
            <a:off x="457200" y="620713"/>
            <a:ext cx="8218488" cy="5475288"/>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①</a:t>
            </a:r>
            <a:r>
              <a:rPr kumimoji="0" lang="zh-CN" altLang="en-US" sz="24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无代理权</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：代理人与相对人订立合同时，无代理权。</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②</a:t>
            </a:r>
            <a:r>
              <a:rPr kumimoji="0" lang="zh-CN" altLang="en-US" sz="24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有权利外观</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：存在使相对人相信代理人享有代理权的事实和理由，包括但不限于：</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代理人持有被代理人的介绍信或者盖有被代理人公章的空白合同书；</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b.</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代理人持有被代理人的印章；</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c.</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法人或非法人组织对其工作人员的职权范围有限制，但相对人不知情；</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d.</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无代理权的人以被代理人的名义订立合同，被代理人知道但不作否认表示。</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defRPr/>
            </a:pPr>
            <a:endParaRPr kumimoji="0" lang="zh-CN" altLang="en-US" sz="32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p:txBody>
      </p:sp>
      <p:sp>
        <p:nvSpPr>
          <p:cNvPr id="4" name="灯片编号占位符 3"/>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endParaRPr lang="zh-CN" altLang="en-US" strike="noStrike" noProof="1"/>
          </a:p>
        </p:txBody>
      </p:sp>
      <p:sp>
        <p:nvSpPr>
          <p:cNvPr id="3" name="内容占位符 2"/>
          <p:cNvSpPr>
            <a:spLocks noGrp="1"/>
          </p:cNvSpPr>
          <p:nvPr>
            <p:ph idx="1"/>
          </p:nvPr>
        </p:nvSpPr>
        <p:spPr>
          <a:xfrm>
            <a:off x="457200" y="808038"/>
            <a:ext cx="8229600" cy="5287963"/>
          </a:xfrm>
        </p:spPr>
        <p:txBody>
          <a:bodyPr/>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③ </a:t>
            </a:r>
            <a:r>
              <a:rPr kumimoji="0" lang="zh-CN" altLang="en-US" sz="24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sym typeface="+mn-ea"/>
              </a:rPr>
              <a:t>相对人善意且无过失</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：善意指相对人不知道代理人无代理权。无过失是指相对人尽到了交易上的合理的注意义务。</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④</a:t>
            </a:r>
            <a:r>
              <a:rPr kumimoji="0" lang="zh-CN" altLang="en-US" sz="24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sym typeface="+mn-ea"/>
              </a:rPr>
              <a:t>须权利外观的形成可归责于被代理人</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。下列情形，权利外观的形成不可归责于被代理人，不成立表见代理：</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      a.</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行为人伪造他人的公章、合同书或者授权委托书等，假冒他人的名义实施民事法律行为的；</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      b.</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被代理人的公章、合同书或者授权委托书等遗失、被盗，或者与行为人特定的职务关系已经终止，并且已经以合理的方式公告或者通知，相对人应当知悉的。</a:t>
            </a:r>
            <a:endParaRPr kumimoji="0" lang="zh-CN" altLang="en-US" sz="24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1202" name="文本占位符 51201"/>
          <p:cNvSpPr>
            <a:spLocks noGrp="1"/>
          </p:cNvSpPr>
          <p:nvPr>
            <p:ph idx="1"/>
          </p:nvPr>
        </p:nvSpPr>
        <p:spPr>
          <a:xfrm>
            <a:off x="468313" y="188913"/>
            <a:ext cx="8229600" cy="6192838"/>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如</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A</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公司业务员甲常年负责</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A</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公司与大客户</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B</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公司的业务往来。</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日，</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A</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公司开除了甲但未及时通知</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B</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公司。</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6</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10</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号，甲又以</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A</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公司的名义与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B</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公司签订了一份业务合同。</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分析该合同的效力问题？   </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1202" name="文本占位符 51201"/>
          <p:cNvSpPr>
            <a:spLocks noGrp="1"/>
          </p:cNvSpPr>
          <p:nvPr>
            <p:ph idx="1"/>
          </p:nvPr>
        </p:nvSpPr>
        <p:spPr>
          <a:xfrm>
            <a:off x="468313" y="188913"/>
            <a:ext cx="8229600" cy="6192838"/>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甲公司业务经理乙长期在丙餐厅签单招待客户，餐费由公司按月结清。后乙因辞职，月底餐厅前去结账时，甲公司认为，乙当月的几次用餐都是因为招待私人朋友，因而拒付乙所签单的餐费。</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分析甲行为的效力及法律后果？</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2226" name="文本占位符 52225"/>
          <p:cNvSpPr>
            <a:spLocks noGrp="1"/>
          </p:cNvSpPr>
          <p:nvPr>
            <p:ph idx="1"/>
          </p:nvPr>
        </p:nvSpPr>
        <p:spPr>
          <a:xfrm>
            <a:off x="457200" y="223838"/>
            <a:ext cx="8229600" cy="5872163"/>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甲是乙公司采购员，已离职。丙公司是乙公司的客户，已被告知甲离职的事实，但当甲持乙公司盖章的空白合同书，以乙公司名义与丙公司洽购</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100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吨白糖时，丙公司仍与其签订了买卖合同。根据合同法律制度的规定，下列表述中，正确的是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A.</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甲的行为构成无权代理，合同效力待定</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B.</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甲的行为构成无权代理，合同无效</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C.</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丙公司有权在乙公司追认合同之前，行使撤销权</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D.</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丙公司可以</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rPr>
              <a:t>催告乙公司追认合同，如乙公司在一个月内未作表示，合同有效</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1746" name="文本占位符 31745"/>
          <p:cNvSpPr>
            <a:spLocks noGrp="1"/>
          </p:cNvSpPr>
          <p:nvPr>
            <p:ph idx="1"/>
          </p:nvPr>
        </p:nvSpPr>
        <p:spPr>
          <a:xfrm>
            <a:off x="0" y="188913"/>
            <a:ext cx="9144000" cy="5907088"/>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4</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、合同的形式</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当事人订立合同，有书面形式、口头形式和其他形式。订立合同一般宜采用书面形式。“法律、行政法规规定采用书面形式的，应当采用书面形式。当事人约定采用书面形式的，应当采用书面形式。” </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合同的形式可以分为约定形式与法定形式。</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4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约定形式</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是指合同当事人在合同中特别约定要采取某种形式合同才能成立或生效。如当事人约定合同自办理公证时起生效。</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4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法定形式</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是指法律对合同订立方式和特殊形式要件所作的规定。</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2770" name="文本占位符 32769"/>
          <p:cNvSpPr>
            <a:spLocks noGrp="1"/>
          </p:cNvSpPr>
          <p:nvPr>
            <p:ph idx="1"/>
          </p:nvPr>
        </p:nvSpPr>
        <p:spPr>
          <a:xfrm>
            <a:off x="468313" y="196850"/>
            <a:ext cx="8207375" cy="6256338"/>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5</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、缔约过失责任</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缔约过失责任指缔约一方当事人</a:t>
            </a:r>
            <a:r>
              <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在订立合同的过程中</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，违反依诚实信用原则，</a:t>
            </a:r>
            <a:r>
              <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致使合同未能成立并</a:t>
            </a:r>
            <a:r>
              <a:rPr kumimoji="0" lang="zh-CN" altLang="en-US" sz="2400" b="1" i="0" u="none" strike="noStrike" kern="1200" cap="none" spc="0" normalizeH="0" baseline="0" noProof="1">
                <a:ln>
                  <a:noFill/>
                </a:ln>
                <a:solidFill>
                  <a:srgbClr val="00B0F0"/>
                </a:solidFill>
                <a:effectLst>
                  <a:outerShdw blurRad="38100" dist="38100" dir="2700000">
                    <a:srgbClr val="000000"/>
                  </a:outerShdw>
                </a:effectLst>
                <a:uLnTx/>
                <a:uFillTx/>
                <a:latin typeface="宋体" pitchFamily="2" charset="-122"/>
                <a:ea typeface="宋体" pitchFamily="2" charset="-122"/>
                <a:cs typeface="宋体" pitchFamily="2" charset="-122"/>
              </a:rPr>
              <a:t>造成对方信赖利益的损失</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时所应承担的民事赔偿责任。</a:t>
            </a:r>
            <a:r>
              <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缔约过失责任的成立条件：</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（1）缔约人违反先合同义务</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（2）主观有过错</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（3）缔约相对人遭受有损失</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（4）损失和缔约人的过错之间有因果关系</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3794" name="文本占位符 33793"/>
          <p:cNvSpPr>
            <a:spLocks noGrp="1"/>
          </p:cNvSpPr>
          <p:nvPr>
            <p:ph idx="1"/>
          </p:nvPr>
        </p:nvSpPr>
        <p:spPr>
          <a:xfrm>
            <a:off x="457200" y="403225"/>
            <a:ext cx="8229600" cy="5692775"/>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缔约过失责任的主要类型：</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）假借订立合同，恶意进行磋商</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）故意隐瞒与订立合同有关的重要事实或者提供虚假情况</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）泄露或不正当使用在订立合同时知悉的对方的商业秘密</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4</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）其他违背诚实信用原则的行为</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3794" name="文本占位符 33793"/>
          <p:cNvSpPr>
            <a:spLocks noGrp="1"/>
          </p:cNvSpPr>
          <p:nvPr>
            <p:ph idx="1"/>
          </p:nvPr>
        </p:nvSpPr>
        <p:spPr>
          <a:xfrm>
            <a:off x="457200" y="282575"/>
            <a:ext cx="8229600" cy="5813425"/>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例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甲向乙借钱</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10</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万元盖房，乙不愿意，碍于面子假装答应。为了表明自己很够哥们，乙对甲说：“</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天后你到我家去取，钱没问题。你抓紧时间动工，不要耽误。”甲信以为真，立即开挖地基，购进部分原材料。</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天后，甲前往乙家取钱，乙留下信件曰：“我已于昨日赴美留学</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年，因学费昂贵，暂无钱可借，请海涵！”甲四处借钱未果，盖房之日遥遥无期。分析该案乙是否要承担责任，如果要的话，承担的是什么责任？</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3794" name="文本占位符 33793"/>
          <p:cNvSpPr>
            <a:spLocks noGrp="1"/>
          </p:cNvSpPr>
          <p:nvPr>
            <p:ph idx="1"/>
          </p:nvPr>
        </p:nvSpPr>
        <p:spPr>
          <a:xfrm>
            <a:off x="457200" y="765175"/>
            <a:ext cx="8229600" cy="5330825"/>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例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北京的甲公司与天津的乙公司约定于某日在海口签订合同。后甲公司董事长应自己女秘书的要求决定改于哈尔滨签订合同，甲公司忘记通知乙公司。结果，乙公司一行八人乘飞机到达海口后才得知情况，辗转到达哈尔滨后愤愤然与甲公司签订了合同。</a:t>
            </a:r>
            <a:r>
              <a:rPr kumimoji="0" lang="zh-CN" altLang="en-US" sz="28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分析甲公司与乙公司之间的合同是否成立？对于乙公司的损失甲公司是否要承担责任，要的话，要承担什么责任？</a:t>
            </a:r>
            <a:endParaRPr kumimoji="0" lang="zh-CN" altLang="en-US" sz="28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34818" name="标题 34817"/>
          <p:cNvSpPr>
            <a:spLocks noGrp="1"/>
          </p:cNvSpPr>
          <p:nvPr>
            <p:ph type="title"/>
          </p:nvPr>
        </p:nvSpPr>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2"/>
                </a:solidFill>
                <a:effectLst>
                  <a:outerShdw blurRad="38100" dist="38100" dir="2700000">
                    <a:srgbClr val="000000"/>
                  </a:outerShdw>
                </a:effectLst>
                <a:uLnTx/>
                <a:uFillTx/>
                <a:latin typeface="黑体" pitchFamily="49" charset="-122"/>
                <a:ea typeface="黑体" pitchFamily="49" charset="-122"/>
                <a:cs typeface="+mj-cs"/>
              </a:rPr>
              <a:t>第三节 合同的效力</a:t>
            </a:r>
            <a:endParaRPr kumimoji="0" lang="zh-CN" altLang="en-US" sz="4400" b="1" i="0" u="none" strike="noStrike" kern="1200" cap="none" spc="0" normalizeH="0" baseline="0" noProof="1">
              <a:ln>
                <a:noFill/>
              </a:ln>
              <a:solidFill>
                <a:schemeClr val="tx2"/>
              </a:solidFill>
              <a:effectLst>
                <a:outerShdw blurRad="38100" dist="38100" dir="2700000">
                  <a:srgbClr val="000000"/>
                </a:outerShdw>
              </a:effectLst>
              <a:uLnTx/>
              <a:uFillTx/>
              <a:latin typeface="黑体" pitchFamily="49" charset="-122"/>
              <a:ea typeface="黑体" pitchFamily="49" charset="-122"/>
              <a:cs typeface="+mj-cs"/>
            </a:endParaRPr>
          </a:p>
        </p:txBody>
      </p:sp>
      <p:sp>
        <p:nvSpPr>
          <p:cNvPr id="34819" name="文本占位符 34818"/>
          <p:cNvSpPr>
            <a:spLocks noGrp="1"/>
          </p:cNvSpPr>
          <p:nvPr>
            <p:ph idx="1"/>
          </p:nvPr>
        </p:nvSpPr>
        <p:spPr>
          <a:xfrm>
            <a:off x="457200" y="1293813"/>
            <a:ext cx="8229600" cy="5332413"/>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一、合同的成立与生效</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、概述</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）合同的成立</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合同的成立是指缔约当事人就合同的主要条款达成合意。  </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合同效力是指依法成立的合同在当事人之间产生了一定的法律约束力。根据</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合同法</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的规定，从效力角度可以将合同划分为</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有效合同</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无效合同</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效力待定合同</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和</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可变更、可撤销的合同</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四大类。</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theme/theme1.xml><?xml version="1.0" encoding="utf-8"?>
<a:theme xmlns:a="http://schemas.openxmlformats.org/drawingml/2006/main" name="Slit">
  <a:themeElements>
    <a:clrScheme name="">
      <a:dk1>
        <a:srgbClr val="FFFFFF"/>
      </a:dk1>
      <a:lt1>
        <a:srgbClr val="720000"/>
      </a:lt1>
      <a:dk2>
        <a:srgbClr val="FFFFCC"/>
      </a:dk2>
      <a:lt2>
        <a:srgbClr val="8C0000"/>
      </a:lt2>
      <a:accent1>
        <a:srgbClr val="FF3300"/>
      </a:accent1>
      <a:accent2>
        <a:srgbClr val="BE7960"/>
      </a:accent2>
      <a:accent3>
        <a:srgbClr val="BCAAAA"/>
      </a:accent3>
      <a:accent4>
        <a:srgbClr val="DCDCDC"/>
      </a:accent4>
      <a:accent5>
        <a:srgbClr val="FFADAA"/>
      </a:accent5>
      <a:accent6>
        <a:srgbClr val="AA6C55"/>
      </a:accent6>
      <a:hlink>
        <a:srgbClr val="FFCC66"/>
      </a:hlink>
      <a:folHlink>
        <a:srgbClr val="FF9900"/>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6826</Words>
  <Application>WPS 文字</Application>
  <PresentationFormat>全屏显示(4:3)</PresentationFormat>
  <Paragraphs>310</Paragraphs>
  <Slides>37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37</vt:i4>
      </vt:variant>
    </vt:vector>
  </HeadingPairs>
  <TitlesOfParts>
    <vt:vector size="53" baseType="lpstr">
      <vt:lpstr>Arial</vt:lpstr>
      <vt:lpstr>宋体</vt:lpstr>
      <vt:lpstr>Wingdings</vt:lpstr>
      <vt:lpstr>Tahoma</vt:lpstr>
      <vt:lpstr>汉仪书宋二KW</vt:lpstr>
      <vt:lpstr>楷体_GB2312</vt:lpstr>
      <vt:lpstr>汉仪楷体简</vt:lpstr>
      <vt:lpstr>楷体_GB2312</vt:lpstr>
      <vt:lpstr>黑体</vt:lpstr>
      <vt:lpstr>汉仪中黑KW</vt:lpstr>
      <vt:lpstr>宋体-PUA</vt:lpstr>
      <vt:lpstr>微软雅黑</vt:lpstr>
      <vt:lpstr>汉仪旗黑</vt:lpstr>
      <vt:lpstr>宋体</vt:lpstr>
      <vt:lpstr>Arial Unicode MS</vt:lpstr>
      <vt:lpstr>Slit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合同的效力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表见代理的构成要件： </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合同法</dc:title>
  <dc:creator>张茳</dc:creator>
  <cp:lastModifiedBy>小小申申申</cp:lastModifiedBy>
  <cp:revision>311</cp:revision>
  <dcterms:created xsi:type="dcterms:W3CDTF">2022-09-18T04:02:03Z</dcterms:created>
  <dcterms:modified xsi:type="dcterms:W3CDTF">2022-09-18T04:02:03Z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2052-4.6.0.7435</vt:lpwstr>
  </property>
  <property fmtid="{D5CDD505-2E9C-101B-9397-08002B2CF9AE}" pid="3" name="ICV">
    <vt:lpwstr>06F9B04350D6D1359F312363527FCAA3</vt:lpwstr>
  </property>
</Properties>
</file>