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4" r:id="rId5"/>
    <p:sldId id="259" r:id="rId6"/>
    <p:sldId id="269" r:id="rId7"/>
    <p:sldId id="262" r:id="rId8"/>
    <p:sldId id="276" r:id="rId9"/>
    <p:sldId id="267" r:id="rId10"/>
    <p:sldId id="260" r:id="rId11"/>
    <p:sldId id="273" r:id="rId12"/>
    <p:sldId id="268" r:id="rId13"/>
    <p:sldId id="277" r:id="rId14"/>
    <p:sldId id="270" r:id="rId15"/>
    <p:sldId id="261" r:id="rId16"/>
    <p:sldId id="275" r:id="rId17"/>
    <p:sldId id="274"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81736" autoAdjust="0"/>
  </p:normalViewPr>
  <p:slideViewPr>
    <p:cSldViewPr snapToGrid="0" showGuides="1">
      <p:cViewPr varScale="1">
        <p:scale>
          <a:sx n="90" d="100"/>
          <a:sy n="90" d="100"/>
        </p:scale>
        <p:origin x="636" y="60"/>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2023-04-13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Monospaced Number"/>
              </a:rPr>
              <a:t>由于有多个指标作为时序数据预测的输入，在使用</a:t>
            </a:r>
            <a:r>
              <a:rPr lang="en-US" altLang="zh-CN" b="0" i="0" dirty="0">
                <a:solidFill>
                  <a:srgbClr val="000000"/>
                </a:solidFill>
                <a:effectLst/>
                <a:latin typeface="Monospaced Number"/>
              </a:rPr>
              <a:t>LSTM</a:t>
            </a:r>
            <a:r>
              <a:rPr lang="zh-CN" altLang="en-US" b="0" i="0" dirty="0">
                <a:solidFill>
                  <a:srgbClr val="000000"/>
                </a:solidFill>
                <a:effectLst/>
                <a:latin typeface="Monospaced Number"/>
              </a:rPr>
              <a:t>层之前，先引入了</a:t>
            </a:r>
            <a:r>
              <a:rPr lang="en-US" altLang="zh-CN" b="0" i="0" dirty="0">
                <a:solidFill>
                  <a:srgbClr val="000000"/>
                </a:solidFill>
                <a:effectLst/>
                <a:latin typeface="Monospaced Number"/>
              </a:rPr>
              <a:t>CNN</a:t>
            </a:r>
            <a:r>
              <a:rPr lang="zh-CN" altLang="en-US" b="0" i="0" dirty="0">
                <a:solidFill>
                  <a:srgbClr val="000000"/>
                </a:solidFill>
                <a:effectLst/>
                <a:latin typeface="Monospaced Number"/>
              </a:rPr>
              <a:t>构造，具体步骤如下：</a:t>
            </a:r>
          </a:p>
          <a:p>
            <a:pPr algn="l">
              <a:buFont typeface="+mj-lt"/>
              <a:buAutoNum type="arabicPeriod"/>
            </a:pPr>
            <a:r>
              <a:rPr lang="zh-CN" altLang="en-US" b="0" i="0" dirty="0">
                <a:solidFill>
                  <a:srgbClr val="000000"/>
                </a:solidFill>
                <a:effectLst/>
                <a:latin typeface="Monospaced Number"/>
              </a:rPr>
              <a:t>首先是输入层和</a:t>
            </a:r>
            <a:r>
              <a:rPr lang="en-US" altLang="zh-CN" b="0" i="0" dirty="0">
                <a:solidFill>
                  <a:srgbClr val="000000"/>
                </a:solidFill>
                <a:effectLst/>
                <a:latin typeface="Monospaced Number"/>
              </a:rPr>
              <a:t>Reshape</a:t>
            </a:r>
            <a:r>
              <a:rPr lang="zh-CN" altLang="en-US" b="0" i="0" dirty="0">
                <a:solidFill>
                  <a:srgbClr val="000000"/>
                </a:solidFill>
                <a:effectLst/>
                <a:latin typeface="Monospaced Number"/>
              </a:rPr>
              <a:t>层，用于将输入数据转换为指定的输入形式。</a:t>
            </a:r>
          </a:p>
          <a:p>
            <a:pPr algn="l">
              <a:buFont typeface="+mj-lt"/>
              <a:buAutoNum type="arabicPeriod"/>
            </a:pPr>
            <a:r>
              <a:rPr lang="zh-CN" altLang="en-US" b="0" i="0" dirty="0">
                <a:solidFill>
                  <a:srgbClr val="000000"/>
                </a:solidFill>
                <a:effectLst/>
                <a:latin typeface="Monospaced Number"/>
              </a:rPr>
              <a:t>然后通过一个</a:t>
            </a:r>
            <a:r>
              <a:rPr lang="en-US" altLang="zh-CN" b="0" i="0" dirty="0">
                <a:solidFill>
                  <a:srgbClr val="000000"/>
                </a:solidFill>
                <a:effectLst/>
                <a:latin typeface="Monospaced Number"/>
              </a:rPr>
              <a:t>2D Conv</a:t>
            </a:r>
            <a:r>
              <a:rPr lang="zh-CN" altLang="en-US" b="0" i="0" dirty="0">
                <a:solidFill>
                  <a:srgbClr val="000000"/>
                </a:solidFill>
                <a:effectLst/>
                <a:latin typeface="Monospaced Number"/>
              </a:rPr>
              <a:t>层进行卷积操作，滤波器个数为</a:t>
            </a:r>
            <a:r>
              <a:rPr lang="en-US" altLang="zh-CN" b="0" i="0" dirty="0">
                <a:solidFill>
                  <a:srgbClr val="000000"/>
                </a:solidFill>
                <a:effectLst/>
                <a:latin typeface="Monospaced Number"/>
              </a:rPr>
              <a:t>64</a:t>
            </a:r>
            <a:r>
              <a:rPr lang="zh-CN" altLang="en-US" b="0" i="0" dirty="0">
                <a:solidFill>
                  <a:srgbClr val="000000"/>
                </a:solidFill>
                <a:effectLst/>
                <a:latin typeface="Monospaced Number"/>
              </a:rPr>
              <a:t>，</a:t>
            </a:r>
            <a:r>
              <a:rPr lang="en-US" altLang="zh-CN" b="0" i="0" dirty="0">
                <a:solidFill>
                  <a:srgbClr val="000000"/>
                </a:solidFill>
                <a:effectLst/>
                <a:latin typeface="Monospaced Number"/>
              </a:rPr>
              <a:t>padding</a:t>
            </a:r>
            <a:r>
              <a:rPr lang="zh-CN" altLang="en-US" b="0" i="0" dirty="0">
                <a:solidFill>
                  <a:srgbClr val="000000"/>
                </a:solidFill>
                <a:effectLst/>
                <a:latin typeface="Monospaced Number"/>
              </a:rPr>
              <a:t>设置为</a:t>
            </a:r>
            <a:r>
              <a:rPr lang="en-US" altLang="zh-CN" b="0" i="0" dirty="0">
                <a:solidFill>
                  <a:srgbClr val="000000"/>
                </a:solidFill>
                <a:effectLst/>
                <a:latin typeface="Monospaced Number"/>
              </a:rPr>
              <a:t>same</a:t>
            </a:r>
            <a:r>
              <a:rPr lang="zh-CN" altLang="en-US" b="0" i="0" dirty="0">
                <a:solidFill>
                  <a:srgbClr val="000000"/>
                </a:solidFill>
                <a:effectLst/>
                <a:latin typeface="Monospaced Number"/>
              </a:rPr>
              <a:t>用于获取相同大小的</a:t>
            </a:r>
            <a:r>
              <a:rPr lang="en-US" altLang="zh-CN" b="0" i="0" dirty="0">
                <a:solidFill>
                  <a:srgbClr val="000000"/>
                </a:solidFill>
                <a:effectLst/>
                <a:latin typeface="Monospaced Number"/>
              </a:rPr>
              <a:t>feature map</a:t>
            </a:r>
            <a:r>
              <a:rPr lang="zh-CN" altLang="en-US" b="0" i="0" dirty="0">
                <a:solidFill>
                  <a:srgbClr val="000000"/>
                </a:solidFill>
                <a:effectLst/>
                <a:latin typeface="Monospaced Number"/>
              </a:rPr>
              <a:t>，激活函数为</a:t>
            </a:r>
            <a:r>
              <a:rPr lang="en-US" altLang="zh-CN" b="0" i="0" dirty="0" err="1">
                <a:solidFill>
                  <a:srgbClr val="000000"/>
                </a:solidFill>
                <a:effectLst/>
                <a:latin typeface="Monospaced Number"/>
              </a:rPr>
              <a:t>relu</a:t>
            </a:r>
            <a:r>
              <a:rPr lang="zh-CN" altLang="en-US" b="0" i="0" dirty="0">
                <a:solidFill>
                  <a:srgbClr val="000000"/>
                </a:solidFill>
                <a:effectLst/>
                <a:latin typeface="Monospaced Number"/>
              </a:rPr>
              <a:t>。</a:t>
            </a:r>
          </a:p>
          <a:p>
            <a:pPr algn="l">
              <a:buFont typeface="+mj-lt"/>
              <a:buAutoNum type="arabicPeriod"/>
            </a:pPr>
            <a:r>
              <a:rPr lang="zh-CN" altLang="en-US" b="0" i="0" dirty="0">
                <a:solidFill>
                  <a:srgbClr val="000000"/>
                </a:solidFill>
                <a:effectLst/>
                <a:latin typeface="Monospaced Number"/>
              </a:rPr>
              <a:t>接着通过一个</a:t>
            </a:r>
            <a:r>
              <a:rPr lang="en-US" altLang="zh-CN" b="0" i="0" dirty="0" err="1">
                <a:solidFill>
                  <a:srgbClr val="000000"/>
                </a:solidFill>
                <a:effectLst/>
                <a:latin typeface="Monospaced Number"/>
              </a:rPr>
              <a:t>Maxpooling</a:t>
            </a:r>
            <a:r>
              <a:rPr lang="zh-CN" altLang="en-US" b="0" i="0" dirty="0">
                <a:solidFill>
                  <a:srgbClr val="000000"/>
                </a:solidFill>
                <a:effectLst/>
                <a:latin typeface="Monospaced Number"/>
              </a:rPr>
              <a:t>进行下采样，然后接一个</a:t>
            </a:r>
            <a:r>
              <a:rPr lang="en-US" altLang="zh-CN" b="0" i="0" dirty="0">
                <a:solidFill>
                  <a:srgbClr val="000000"/>
                </a:solidFill>
                <a:effectLst/>
                <a:latin typeface="Monospaced Number"/>
              </a:rPr>
              <a:t>Dropout</a:t>
            </a:r>
            <a:r>
              <a:rPr lang="zh-CN" altLang="en-US" b="0" i="0" dirty="0">
                <a:solidFill>
                  <a:srgbClr val="000000"/>
                </a:solidFill>
                <a:effectLst/>
                <a:latin typeface="Monospaced Number"/>
              </a:rPr>
              <a:t>用于防止过拟合</a:t>
            </a:r>
            <a:r>
              <a:rPr lang="en-US" altLang="zh-CN" b="0" i="0" dirty="0">
                <a:solidFill>
                  <a:srgbClr val="000000"/>
                </a:solidFill>
                <a:effectLst/>
                <a:latin typeface="Monospaced Number"/>
              </a:rPr>
              <a:t>,+Dropout</a:t>
            </a:r>
            <a:r>
              <a:rPr lang="zh-CN" altLang="en-US" b="0" i="0" dirty="0">
                <a:solidFill>
                  <a:srgbClr val="000000"/>
                </a:solidFill>
                <a:effectLst/>
                <a:latin typeface="Monospaced Number"/>
              </a:rPr>
              <a:t>对于神经网络训练单元，暂时将按照一定的概率将其从网络中移除</a:t>
            </a:r>
            <a:r>
              <a:rPr lang="en-US" altLang="zh-CN" b="0" i="0" dirty="0">
                <a:solidFill>
                  <a:srgbClr val="000000"/>
                </a:solidFill>
                <a:effectLst/>
                <a:latin typeface="Monospaced Number"/>
              </a:rPr>
              <a:t>,</a:t>
            </a:r>
            <a:r>
              <a:rPr lang="zh-CN" altLang="en-US" b="0" i="0" dirty="0">
                <a:solidFill>
                  <a:srgbClr val="000000"/>
                </a:solidFill>
                <a:effectLst/>
                <a:latin typeface="Monospaced Number"/>
              </a:rPr>
              <a:t>。</a:t>
            </a:r>
          </a:p>
          <a:p>
            <a:pPr algn="l">
              <a:buFont typeface="+mj-lt"/>
              <a:buAutoNum type="arabicPeriod"/>
            </a:pPr>
            <a:r>
              <a:rPr lang="zh-CN" altLang="en-US" b="0" i="0" dirty="0">
                <a:solidFill>
                  <a:srgbClr val="000000"/>
                </a:solidFill>
                <a:effectLst/>
                <a:latin typeface="Monospaced Number"/>
              </a:rPr>
              <a:t>之后连接</a:t>
            </a:r>
            <a:r>
              <a:rPr lang="en-US" altLang="zh-CN" b="0" i="0" dirty="0">
                <a:solidFill>
                  <a:srgbClr val="000000"/>
                </a:solidFill>
                <a:effectLst/>
                <a:latin typeface="Monospaced Number"/>
              </a:rPr>
              <a:t>LSTM</a:t>
            </a:r>
            <a:r>
              <a:rPr lang="zh-CN" altLang="en-US" b="0" i="0" dirty="0">
                <a:solidFill>
                  <a:srgbClr val="000000"/>
                </a:solidFill>
                <a:effectLst/>
                <a:latin typeface="Monospaced Number"/>
              </a:rPr>
              <a:t>层，从时间步的维度进行时序建模。</a:t>
            </a:r>
          </a:p>
          <a:p>
            <a:pPr algn="l">
              <a:buFont typeface="+mj-lt"/>
              <a:buAutoNum type="arabicPeriod"/>
            </a:pPr>
            <a:r>
              <a:rPr lang="zh-CN" altLang="en-US" b="0" i="0" dirty="0">
                <a:solidFill>
                  <a:srgbClr val="000000"/>
                </a:solidFill>
                <a:effectLst/>
                <a:latin typeface="Monospaced Number"/>
              </a:rPr>
              <a:t>最后通过全连接层进行输出滑动时间窗口对应的下一时刻预测值。</a:t>
            </a:r>
          </a:p>
          <a:p>
            <a:pPr algn="l">
              <a:buFont typeface="+mj-lt"/>
              <a:buAutoNum type="arabicPeriod"/>
            </a:pPr>
            <a:r>
              <a:rPr lang="zh-CN" altLang="en-US" b="0" i="0" dirty="0">
                <a:solidFill>
                  <a:srgbClr val="000000"/>
                </a:solidFill>
                <a:effectLst/>
                <a:latin typeface="Monospaced Number"/>
              </a:rPr>
              <a:t>模型的损失函数选择为均方误差，优化方法采用</a:t>
            </a:r>
            <a:r>
              <a:rPr lang="en-US" altLang="zh-CN" b="0" i="0" dirty="0" err="1">
                <a:solidFill>
                  <a:srgbClr val="000000"/>
                </a:solidFill>
                <a:effectLst/>
                <a:latin typeface="Monospaced Number"/>
              </a:rPr>
              <a:t>adam</a:t>
            </a:r>
            <a:r>
              <a:rPr lang="zh-CN" altLang="en-US" b="0" i="0" dirty="0">
                <a:solidFill>
                  <a:srgbClr val="000000"/>
                </a:solidFill>
                <a:effectLst/>
                <a:latin typeface="Monospaced Number"/>
              </a:rPr>
              <a:t>优化器。</a:t>
            </a: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4187441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模型的网络结构如图所示</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1621855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右下角为模型训练过程的</a:t>
            </a:r>
            <a:r>
              <a:rPr lang="en-US" altLang="zh-CN" dirty="0"/>
              <a:t>loss</a:t>
            </a:r>
            <a:r>
              <a:rPr lang="zh-CN" altLang="en-US" dirty="0"/>
              <a:t>下降曲线</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1731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通过调用封装好的预测方法进行预测，将结果进行反归一化。</a:t>
            </a:r>
            <a:endParaRPr lang="en-US" altLang="zh-CN" dirty="0"/>
          </a:p>
          <a:p>
            <a:r>
              <a:rPr lang="zh-CN" altLang="en-US" dirty="0"/>
              <a:t>这里展示了两次单步预测的结果，滑动窗口大小为</a:t>
            </a:r>
            <a:r>
              <a:rPr lang="en-US" altLang="zh-CN" dirty="0"/>
              <a:t>72</a:t>
            </a:r>
          </a:p>
          <a:p>
            <a:r>
              <a:rPr lang="zh-CN" altLang="en-US" dirty="0"/>
              <a:t>再进行多步预测，与测试集结果进行比较，可以看出拟合效果还不错</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3599113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410363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3733694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首先介绍模型原理，本项目采用</a:t>
            </a:r>
            <a:r>
              <a:rPr lang="en-US" altLang="zh-CN" dirty="0"/>
              <a:t>CNN</a:t>
            </a:r>
            <a:r>
              <a:rPr lang="zh-CN" altLang="en-US" dirty="0"/>
              <a:t>与</a:t>
            </a:r>
            <a:r>
              <a:rPr lang="en-US" altLang="zh-CN" dirty="0"/>
              <a:t>LSTM</a:t>
            </a:r>
            <a:r>
              <a:rPr lang="zh-CN" altLang="en-US" dirty="0"/>
              <a:t>结合进行多特征的时间序列预测，</a:t>
            </a:r>
            <a:r>
              <a:rPr lang="en-US" altLang="zh-CN" dirty="0"/>
              <a:t>LSTM</a:t>
            </a:r>
            <a:r>
              <a:rPr lang="zh-CN" altLang="en-US" dirty="0"/>
              <a:t>即长短期记忆网络，基于</a:t>
            </a:r>
            <a:r>
              <a:rPr lang="en-US" altLang="zh-CN" dirty="0"/>
              <a:t>RNN</a:t>
            </a:r>
            <a:r>
              <a:rPr lang="zh-CN" altLang="en-US" dirty="0"/>
              <a:t>进行改进，可以学习长期依赖信息。在本项目中通过</a:t>
            </a:r>
            <a:r>
              <a:rPr lang="en-US" altLang="zh-CN" dirty="0"/>
              <a:t>CNN</a:t>
            </a:r>
            <a:r>
              <a:rPr lang="zh-CN" altLang="en-US" dirty="0"/>
              <a:t>提取特征，由于</a:t>
            </a:r>
            <a:r>
              <a:rPr lang="en-US" altLang="zh-CN" dirty="0"/>
              <a:t>CNN</a:t>
            </a:r>
            <a:r>
              <a:rPr lang="zh-CN" altLang="en-US" dirty="0"/>
              <a:t>权值共享的特性，能降低模型复杂度，降低计算量。</a:t>
            </a: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耶拿气象数据集（</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Jena Climate Dataset</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）是在德国耶拿的气象站记录的天气时间序列数据集。耶拿气候数据集由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14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个不同的量（如气温、大气压力、湿度、风向等）组成，每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10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分钟记录一次。数据集涵盖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2009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年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1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月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1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日至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2016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年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12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月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31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日的数据，共有</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420451</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条数据。我们将对该数据集进行处理，并搭建</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LSTM</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神经网络。</a:t>
            </a: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3243898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然后进行初步的数据分析</a:t>
            </a:r>
            <a:endParaRPr lang="en-US" altLang="zh-CN" dirty="0"/>
          </a:p>
          <a:p>
            <a:r>
              <a:rPr lang="zh-CN" altLang="en-US" dirty="0"/>
              <a:t>第一步，配置环境，导入相关模块。本项目采用</a:t>
            </a:r>
            <a:r>
              <a:rPr lang="en-US" altLang="zh-CN" dirty="0"/>
              <a:t>python</a:t>
            </a:r>
            <a:r>
              <a:rPr lang="zh-CN" altLang="en-US" dirty="0"/>
              <a:t>编写代码，并采用</a:t>
            </a:r>
            <a:r>
              <a:rPr lang="en-US" altLang="zh-CN" dirty="0"/>
              <a:t>Paddle</a:t>
            </a:r>
            <a:r>
              <a:rPr lang="zh-CN" altLang="en-US" dirty="0"/>
              <a:t>深度学习框架。</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第二步，</a:t>
            </a:r>
            <a:r>
              <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rPr>
              <a:t>下载并读取数据，对数据进行可视化分析，这里展示了几个特征的可视化图表，可以看出这些特征的变化在时间上存在一定的周期性，但也有一些异常值</a:t>
            </a:r>
            <a:endParaRPr lang="en-US" altLang="zh-CN" sz="1200" dirty="0">
              <a:solidFill>
                <a:schemeClr val="tx1">
                  <a:lumMod val="85000"/>
                  <a:lumOff val="15000"/>
                </a:schemeClr>
              </a:solidFill>
              <a:latin typeface="FZZhengHeiS-DB-GB" panose="02000000000000000000" pitchFamily="2" charset="0"/>
              <a:ea typeface="FZZhengHeiS-DB-GB"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85000"/>
                    <a:lumOff val="15000"/>
                  </a:schemeClr>
                </a:solidFill>
                <a:latin typeface="FZZhengHeiS-DB-GB" panose="02000000000000000000" pitchFamily="2" charset="0"/>
              </a:rPr>
              <a:t>第三步，分析不同特征之间的相关性，绘制热力图，选取代表性强的特征</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进行数据处理，包括缺失值处理，数据集去重等，然后对数据进行归一化</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433088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之后划分数据集，首先按比例拆分数据集。之后，基于飞浆提供的</a:t>
            </a:r>
            <a:r>
              <a:rPr lang="en-US" altLang="zh-CN" dirty="0"/>
              <a:t>Dataset</a:t>
            </a:r>
            <a:r>
              <a:rPr lang="zh-CN" altLang="en-US" dirty="0"/>
              <a:t>基类，重写一些我们需要的方法。包括构造窗口化时序数据、构造时序标签，返回数据集长度的方法等。最后，传入我们之前拆分好的原始数据，对数据集进行实例化。</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3840289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2023-04-13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2023-04-13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2023-04-13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2023-04-13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2023-04-13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2023-04-13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2023-04-13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2023-04-13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2023-04-13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2023-04-13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2023-04-13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2023-04-13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38791" y="1924307"/>
            <a:ext cx="8714415"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基于</a:t>
            </a:r>
            <a:r>
              <a:rPr lang="en-US" altLang="zh-CN" sz="4800" dirty="0">
                <a:solidFill>
                  <a:srgbClr val="1C4885"/>
                </a:solidFill>
                <a:latin typeface="FZZhengHeiS-DB-GB" panose="02000000000000000000" pitchFamily="2" charset="0"/>
                <a:ea typeface="FZZhengHeiS-DB-GB" panose="02000000000000000000" pitchFamily="2" charset="0"/>
              </a:rPr>
              <a:t>CNN-LSTM</a:t>
            </a:r>
            <a:r>
              <a:rPr lang="zh-CN" altLang="en-US" sz="4800" dirty="0">
                <a:solidFill>
                  <a:srgbClr val="1C4885"/>
                </a:solidFill>
                <a:latin typeface="FZZhengHeiS-DB-GB" panose="02000000000000000000" pitchFamily="2" charset="0"/>
                <a:ea typeface="FZZhengHeiS-DB-GB" panose="02000000000000000000" pitchFamily="2" charset="0"/>
              </a:rPr>
              <a:t>的温度预测</a:t>
            </a:r>
          </a:p>
        </p:txBody>
      </p:sp>
      <p:sp>
        <p:nvSpPr>
          <p:cNvPr id="17" name="文本框 16"/>
          <p:cNvSpPr txBox="1"/>
          <p:nvPr/>
        </p:nvSpPr>
        <p:spPr>
          <a:xfrm>
            <a:off x="3887738" y="4595686"/>
            <a:ext cx="4416523" cy="369332"/>
          </a:xfrm>
          <a:prstGeom prst="rect">
            <a:avLst/>
          </a:prstGeom>
          <a:noFill/>
        </p:spPr>
        <p:txBody>
          <a:bodyPr wrap="square" rtlCol="0">
            <a:spAutoFit/>
          </a:bodyPr>
          <a:lstStyle/>
          <a:p>
            <a:pPr algn="just"/>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汇报人：柳成林   汇报时间：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p>
        </p:txBody>
      </p:sp>
      <p:cxnSp>
        <p:nvCxnSpPr>
          <p:cNvPr id="18" name="直接连接符 17"/>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8130" y="734960"/>
            <a:ext cx="814592" cy="816080"/>
          </a:xfrm>
          <a:prstGeom prst="rect">
            <a:avLst/>
          </a:prstGeom>
        </p:spPr>
      </p:pic>
      <p:sp>
        <p:nvSpPr>
          <p:cNvPr id="20" name="文本框 19"/>
          <p:cNvSpPr txBox="1"/>
          <p:nvPr/>
        </p:nvSpPr>
        <p:spPr>
          <a:xfrm>
            <a:off x="2718925" y="2900761"/>
            <a:ext cx="6754145" cy="369332"/>
          </a:xfrm>
          <a:prstGeom prst="rect">
            <a:avLst/>
          </a:prstGeom>
          <a:noFill/>
        </p:spPr>
        <p:txBody>
          <a:bodyPr wrap="square" rtlCol="0">
            <a:spAutoFit/>
          </a:bodyPr>
          <a:lstStyle/>
          <a:p>
            <a:pPr algn="dist"/>
            <a:r>
              <a:rPr lang="en-US" altLang="zh-CN">
                <a:solidFill>
                  <a:srgbClr val="1C4885"/>
                </a:solidFill>
                <a:latin typeface="微软雅黑" panose="020B0503020204020204" pitchFamily="34" charset="-122"/>
                <a:ea typeface="微软雅黑" panose="020B0503020204020204" pitchFamily="34" charset="-122"/>
              </a:rPr>
              <a:t>Temperature forecast based on CNN and LSTM</a:t>
            </a:r>
            <a:endParaRPr lang="zh-CN" altLang="en-US"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3</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模型构建和预测</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476985" y="3690055"/>
            <a:ext cx="6301758" cy="338554"/>
          </a:xfrm>
          <a:prstGeom prst="rect">
            <a:avLst/>
          </a:prstGeom>
          <a:noFill/>
        </p:spPr>
        <p:txBody>
          <a:bodyPr wrap="square" rtlCol="0">
            <a:spAutoFit/>
          </a:bodyPr>
          <a:lstStyle/>
          <a:p>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Model building and forecasting</a:t>
            </a:r>
            <a:endParaRPr lang="zh-CN" altLang="en-US" sz="1600" dirty="0">
              <a:solidFill>
                <a:schemeClr val="tx1">
                  <a:lumMod val="85000"/>
                  <a:lumOff val="15000"/>
                </a:schemeClr>
              </a:solidFill>
              <a:latin typeface="FuturaBookC" pitchFamily="2" charset="-52"/>
              <a:ea typeface="锐字逼格青春粗黑体简2.0" panose="02010604000000000000" pitchFamily="2" charset="-122"/>
            </a:endParaRPr>
          </a:p>
        </p:txBody>
      </p:sp>
      <p:pic>
        <p:nvPicPr>
          <p:cNvPr id="2" name="图片 1">
            <a:extLst>
              <a:ext uri="{FF2B5EF4-FFF2-40B4-BE49-F238E27FC236}">
                <a16:creationId xmlns:a16="http://schemas.microsoft.com/office/drawing/2014/main" id="{045D6541-1765-721E-C931-22B1B29E02D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8130" y="734960"/>
            <a:ext cx="814592" cy="816080"/>
          </a:xfrm>
          <a:prstGeom prst="rect">
            <a:avLst/>
          </a:prstGeom>
        </p:spPr>
      </p:pic>
    </p:spTree>
    <p:extLst>
      <p:ext uri="{BB962C8B-B14F-4D97-AF65-F5344CB8AC3E}">
        <p14:creationId xmlns:p14="http://schemas.microsoft.com/office/powerpoint/2010/main" val="257731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7">
            <a:extLst>
              <a:ext uri="{FF2B5EF4-FFF2-40B4-BE49-F238E27FC236}">
                <a16:creationId xmlns:a16="http://schemas.microsoft.com/office/drawing/2014/main" id="{EF7621C9-93D4-EAB1-D77D-F18383597847}"/>
              </a:ext>
            </a:extLst>
          </p:cNvPr>
          <p:cNvSpPr/>
          <p:nvPr/>
        </p:nvSpPr>
        <p:spPr>
          <a:xfrm>
            <a:off x="5142116" y="4389452"/>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8">
            <a:extLst>
              <a:ext uri="{FF2B5EF4-FFF2-40B4-BE49-F238E27FC236}">
                <a16:creationId xmlns:a16="http://schemas.microsoft.com/office/drawing/2014/main" id="{5E0E515F-C8C1-F440-DB6E-EE1399902762}"/>
              </a:ext>
            </a:extLst>
          </p:cNvPr>
          <p:cNvSpPr/>
          <p:nvPr/>
        </p:nvSpPr>
        <p:spPr>
          <a:xfrm>
            <a:off x="5142116" y="3814951"/>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04648" y="409927"/>
            <a:ext cx="419898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模型组网</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引入</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CNN</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构造</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DEEP LEARNING REPORT</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142116" y="3290703"/>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142116" y="2705704"/>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142116" y="2120704"/>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142116" y="1535704"/>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53850"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53850" y="5058050"/>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682810" y="5140131"/>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684172"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412523" y="2074650"/>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输入层和</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Reshape</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层</a:t>
            </a:r>
          </a:p>
        </p:txBody>
      </p:sp>
      <p:sp>
        <p:nvSpPr>
          <p:cNvPr id="21" name="文本框 20"/>
          <p:cNvSpPr txBox="1"/>
          <p:nvPr/>
        </p:nvSpPr>
        <p:spPr>
          <a:xfrm>
            <a:off x="772443" y="2413204"/>
            <a:ext cx="2881162" cy="523220"/>
          </a:xfrm>
          <a:prstGeom prst="rect">
            <a:avLst/>
          </a:prstGeom>
          <a:noFill/>
        </p:spPr>
        <p:txBody>
          <a:bodyPr wrap="square" rtlCol="0">
            <a:spAutoFit/>
          </a:bodyPr>
          <a:lstStyle/>
          <a:p>
            <a:pPr algn="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用于将输入数据转换为指定的输入形式</a:t>
            </a:r>
          </a:p>
        </p:txBody>
      </p:sp>
      <p:sp>
        <p:nvSpPr>
          <p:cNvPr id="22" name="文本框 21"/>
          <p:cNvSpPr txBox="1"/>
          <p:nvPr/>
        </p:nvSpPr>
        <p:spPr>
          <a:xfrm>
            <a:off x="1320508" y="492839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US" altLang="zh-CN" dirty="0">
                <a:solidFill>
                  <a:schemeClr val="tx1">
                    <a:lumMod val="75000"/>
                    <a:lumOff val="25000"/>
                  </a:schemeClr>
                </a:solidFill>
                <a:effectLst/>
              </a:rPr>
              <a:t>LSTM</a:t>
            </a:r>
            <a:r>
              <a:rPr lang="zh-CN" altLang="en-US" dirty="0">
                <a:solidFill>
                  <a:schemeClr val="tx1">
                    <a:lumMod val="75000"/>
                    <a:lumOff val="25000"/>
                  </a:schemeClr>
                </a:solidFill>
                <a:effectLst/>
              </a:rPr>
              <a:t>层</a:t>
            </a:r>
          </a:p>
        </p:txBody>
      </p:sp>
      <p:sp>
        <p:nvSpPr>
          <p:cNvPr id="23" name="文本框 22"/>
          <p:cNvSpPr txBox="1"/>
          <p:nvPr/>
        </p:nvSpPr>
        <p:spPr>
          <a:xfrm>
            <a:off x="680428" y="5266952"/>
            <a:ext cx="2865120" cy="307777"/>
          </a:xfrm>
          <a:prstGeom prst="rect">
            <a:avLst/>
          </a:prstGeom>
          <a:noFill/>
        </p:spPr>
        <p:txBody>
          <a:bodyPr wrap="square" rtlCol="0">
            <a:spAutoFit/>
          </a:bodyPr>
          <a:lstStyle/>
          <a:p>
            <a:pPr algn="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从时间步的维度进行时序建模</a:t>
            </a:r>
          </a:p>
        </p:txBody>
      </p:sp>
      <p:sp>
        <p:nvSpPr>
          <p:cNvPr id="24" name="文本框 23"/>
          <p:cNvSpPr txBox="1"/>
          <p:nvPr/>
        </p:nvSpPr>
        <p:spPr>
          <a:xfrm>
            <a:off x="8399126" y="2074352"/>
            <a:ext cx="2225040" cy="369332"/>
          </a:xfrm>
          <a:prstGeom prst="rect">
            <a:avLst/>
          </a:prstGeom>
          <a:noFill/>
        </p:spPr>
        <p:txBody>
          <a:bodyPr wrap="square" rtlCol="0">
            <a:spAutoFit/>
          </a:bodyPr>
          <a:lstStyle/>
          <a:p>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2D Conv</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层</a:t>
            </a:r>
          </a:p>
        </p:txBody>
      </p:sp>
      <p:sp>
        <p:nvSpPr>
          <p:cNvPr id="25" name="文本框 24"/>
          <p:cNvSpPr txBox="1"/>
          <p:nvPr/>
        </p:nvSpPr>
        <p:spPr>
          <a:xfrm>
            <a:off x="8399126" y="2429792"/>
            <a:ext cx="2865120" cy="954107"/>
          </a:xfrm>
          <a:prstGeom prst="rect">
            <a:avLst/>
          </a:prstGeom>
          <a:noFill/>
        </p:spPr>
        <p:txBody>
          <a:bodyPr wrap="square" rtlCol="0">
            <a:spAutoFit/>
          </a:bodyPr>
          <a:lstStyle/>
          <a:p>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进行卷积操作，滤波器个数为</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64</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padding</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设置为</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same</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用于获取相同大小的</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feature map</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，激活函数为</a:t>
            </a:r>
            <a:r>
              <a:rPr lang="en-US" altLang="zh-CN" sz="1400" dirty="0" err="1">
                <a:solidFill>
                  <a:schemeClr val="tx1">
                    <a:lumMod val="65000"/>
                    <a:lumOff val="35000"/>
                  </a:schemeClr>
                </a:solidFill>
                <a:latin typeface="FZZhengHeiS-DB-GB" panose="02000000000000000000" pitchFamily="2" charset="0"/>
                <a:ea typeface="FZZhengHeiS-DB-GB" panose="02000000000000000000" pitchFamily="2" charset="0"/>
              </a:rPr>
              <a:t>relu</a:t>
            </a:r>
            <a:endPar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endParaRPr>
          </a:p>
        </p:txBody>
      </p:sp>
      <p:sp>
        <p:nvSpPr>
          <p:cNvPr id="26" name="文本框 25"/>
          <p:cNvSpPr txBox="1"/>
          <p:nvPr/>
        </p:nvSpPr>
        <p:spPr>
          <a:xfrm>
            <a:off x="8443454" y="5082286"/>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全连接层</a:t>
            </a:r>
          </a:p>
        </p:txBody>
      </p:sp>
      <p:sp>
        <p:nvSpPr>
          <p:cNvPr id="27" name="文本框 26"/>
          <p:cNvSpPr txBox="1"/>
          <p:nvPr/>
        </p:nvSpPr>
        <p:spPr>
          <a:xfrm>
            <a:off x="8443454" y="5437726"/>
            <a:ext cx="2865120" cy="523220"/>
          </a:xfrm>
          <a:prstGeom prst="rect">
            <a:avLst/>
          </a:prstGeom>
          <a:noFill/>
        </p:spPr>
        <p:txBody>
          <a:bodyPr wrap="square" rtlCol="0">
            <a:spAutoFit/>
          </a:bodyPr>
          <a:lstStyle/>
          <a:p>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进行输出滑动时间窗口对应的下一时刻预测值</a:t>
            </a:r>
          </a:p>
        </p:txBody>
      </p:sp>
      <p:sp>
        <p:nvSpPr>
          <p:cNvPr id="30" name="椭圆 29">
            <a:extLst>
              <a:ext uri="{FF2B5EF4-FFF2-40B4-BE49-F238E27FC236}">
                <a16:creationId xmlns:a16="http://schemas.microsoft.com/office/drawing/2014/main" id="{DC3206AB-D573-C37D-9CF2-47669A299290}"/>
              </a:ext>
            </a:extLst>
          </p:cNvPr>
          <p:cNvSpPr/>
          <p:nvPr/>
        </p:nvSpPr>
        <p:spPr>
          <a:xfrm>
            <a:off x="7700774" y="3652674"/>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4F59DC59-12F4-98FD-7BA1-98A7F50A18D3}"/>
              </a:ext>
            </a:extLst>
          </p:cNvPr>
          <p:cNvSpPr txBox="1"/>
          <p:nvPr/>
        </p:nvSpPr>
        <p:spPr>
          <a:xfrm>
            <a:off x="8461418" y="359482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b="0" i="0" dirty="0" err="1">
                <a:solidFill>
                  <a:srgbClr val="000000"/>
                </a:solidFill>
                <a:effectLst/>
                <a:latin typeface="Monospaced Number"/>
              </a:rPr>
              <a:t>Maxpooling</a:t>
            </a:r>
            <a:r>
              <a:rPr lang="zh-CN" altLang="en-US" b="0" i="0" dirty="0">
                <a:solidFill>
                  <a:srgbClr val="000000"/>
                </a:solidFill>
                <a:effectLst/>
                <a:latin typeface="Monospaced Number"/>
              </a:rPr>
              <a:t>层</a:t>
            </a:r>
            <a:endParaRPr lang="zh-CN" altLang="en-US" dirty="0">
              <a:solidFill>
                <a:schemeClr val="tx1">
                  <a:lumMod val="75000"/>
                  <a:lumOff val="25000"/>
                </a:schemeClr>
              </a:solidFill>
              <a:effectLst/>
            </a:endParaRPr>
          </a:p>
        </p:txBody>
      </p:sp>
      <p:sp>
        <p:nvSpPr>
          <p:cNvPr id="32" name="文本框 31">
            <a:extLst>
              <a:ext uri="{FF2B5EF4-FFF2-40B4-BE49-F238E27FC236}">
                <a16:creationId xmlns:a16="http://schemas.microsoft.com/office/drawing/2014/main" id="{43451116-31B0-B8F4-6178-B4602F20F2EE}"/>
              </a:ext>
            </a:extLst>
          </p:cNvPr>
          <p:cNvSpPr txBox="1"/>
          <p:nvPr/>
        </p:nvSpPr>
        <p:spPr>
          <a:xfrm>
            <a:off x="8461418" y="3950269"/>
            <a:ext cx="2865120" cy="307777"/>
          </a:xfrm>
          <a:prstGeom prst="rect">
            <a:avLst/>
          </a:prstGeom>
          <a:noFill/>
        </p:spPr>
        <p:txBody>
          <a:bodyPr wrap="square" rtlCol="0">
            <a:spAutoFit/>
          </a:bodyPr>
          <a:lstStyle/>
          <a:p>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下采样</a:t>
            </a:r>
          </a:p>
        </p:txBody>
      </p:sp>
      <p:sp>
        <p:nvSpPr>
          <p:cNvPr id="46" name="椭圆 45">
            <a:extLst>
              <a:ext uri="{FF2B5EF4-FFF2-40B4-BE49-F238E27FC236}">
                <a16:creationId xmlns:a16="http://schemas.microsoft.com/office/drawing/2014/main" id="{6BD31736-D7CF-F98F-5EB1-9211914866AC}"/>
              </a:ext>
            </a:extLst>
          </p:cNvPr>
          <p:cNvSpPr/>
          <p:nvPr/>
        </p:nvSpPr>
        <p:spPr>
          <a:xfrm>
            <a:off x="3757556" y="3661470"/>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7A7EB9B3-2925-1449-14CE-F354D3CAF53C}"/>
              </a:ext>
            </a:extLst>
          </p:cNvPr>
          <p:cNvSpPr txBox="1"/>
          <p:nvPr/>
        </p:nvSpPr>
        <p:spPr>
          <a:xfrm>
            <a:off x="1320508" y="353336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US" altLang="zh-CN" dirty="0">
                <a:solidFill>
                  <a:schemeClr val="tx1">
                    <a:lumMod val="75000"/>
                    <a:lumOff val="25000"/>
                  </a:schemeClr>
                </a:solidFill>
                <a:effectLst/>
              </a:rPr>
              <a:t>Dropout</a:t>
            </a:r>
            <a:r>
              <a:rPr lang="zh-CN" altLang="en-US" dirty="0">
                <a:solidFill>
                  <a:schemeClr val="tx1">
                    <a:lumMod val="75000"/>
                    <a:lumOff val="25000"/>
                  </a:schemeClr>
                </a:solidFill>
                <a:effectLst/>
              </a:rPr>
              <a:t>层</a:t>
            </a:r>
          </a:p>
        </p:txBody>
      </p:sp>
      <p:sp>
        <p:nvSpPr>
          <p:cNvPr id="48" name="文本框 47">
            <a:extLst>
              <a:ext uri="{FF2B5EF4-FFF2-40B4-BE49-F238E27FC236}">
                <a16:creationId xmlns:a16="http://schemas.microsoft.com/office/drawing/2014/main" id="{0B4ADF11-E34D-3C4B-28B3-49E62D455499}"/>
              </a:ext>
            </a:extLst>
          </p:cNvPr>
          <p:cNvSpPr txBox="1"/>
          <p:nvPr/>
        </p:nvSpPr>
        <p:spPr>
          <a:xfrm>
            <a:off x="680428" y="3871923"/>
            <a:ext cx="2865120" cy="307777"/>
          </a:xfrm>
          <a:prstGeom prst="rect">
            <a:avLst/>
          </a:prstGeom>
          <a:noFill/>
        </p:spPr>
        <p:txBody>
          <a:bodyPr wrap="square" rtlCol="0">
            <a:spAutoFit/>
          </a:bodyPr>
          <a:lstStyle/>
          <a:p>
            <a:pPr algn="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防止过拟合</a:t>
            </a:r>
          </a:p>
        </p:txBody>
      </p:sp>
      <p:sp>
        <p:nvSpPr>
          <p:cNvPr id="53" name="圆角矩形 10">
            <a:extLst>
              <a:ext uri="{FF2B5EF4-FFF2-40B4-BE49-F238E27FC236}">
                <a16:creationId xmlns:a16="http://schemas.microsoft.com/office/drawing/2014/main" id="{B0744531-BF11-594D-18F2-746B689B5A80}"/>
              </a:ext>
            </a:extLst>
          </p:cNvPr>
          <p:cNvSpPr/>
          <p:nvPr/>
        </p:nvSpPr>
        <p:spPr>
          <a:xfrm>
            <a:off x="3890507" y="2306437"/>
            <a:ext cx="343698" cy="328090"/>
          </a:xfrm>
          <a:prstGeom prst="roundRect">
            <a:avLst>
              <a:gd name="adj" fmla="val 9951"/>
            </a:avLst>
          </a:prstGeom>
          <a:solidFill>
            <a:schemeClr val="bg1"/>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10">
            <a:extLst>
              <a:ext uri="{FF2B5EF4-FFF2-40B4-BE49-F238E27FC236}">
                <a16:creationId xmlns:a16="http://schemas.microsoft.com/office/drawing/2014/main" id="{52DC705A-5964-1AF7-2030-8859C928727C}"/>
              </a:ext>
            </a:extLst>
          </p:cNvPr>
          <p:cNvSpPr/>
          <p:nvPr/>
        </p:nvSpPr>
        <p:spPr>
          <a:xfrm>
            <a:off x="3886801" y="3823588"/>
            <a:ext cx="343698" cy="328090"/>
          </a:xfrm>
          <a:prstGeom prst="roundRect">
            <a:avLst>
              <a:gd name="adj" fmla="val 9951"/>
            </a:avLst>
          </a:prstGeom>
          <a:solidFill>
            <a:schemeClr val="bg1"/>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10">
            <a:extLst>
              <a:ext uri="{FF2B5EF4-FFF2-40B4-BE49-F238E27FC236}">
                <a16:creationId xmlns:a16="http://schemas.microsoft.com/office/drawing/2014/main" id="{13BAAC49-CA99-D20E-8AE9-55EE23BB77CC}"/>
              </a:ext>
            </a:extLst>
          </p:cNvPr>
          <p:cNvSpPr/>
          <p:nvPr/>
        </p:nvSpPr>
        <p:spPr>
          <a:xfrm>
            <a:off x="3894298" y="5175515"/>
            <a:ext cx="343698" cy="328090"/>
          </a:xfrm>
          <a:prstGeom prst="roundRect">
            <a:avLst>
              <a:gd name="adj" fmla="val 9951"/>
            </a:avLst>
          </a:prstGeom>
          <a:solidFill>
            <a:schemeClr val="bg1"/>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10">
            <a:extLst>
              <a:ext uri="{FF2B5EF4-FFF2-40B4-BE49-F238E27FC236}">
                <a16:creationId xmlns:a16="http://schemas.microsoft.com/office/drawing/2014/main" id="{F7177BB2-C4C1-4EC3-464A-7217796AB78E}"/>
              </a:ext>
            </a:extLst>
          </p:cNvPr>
          <p:cNvSpPr/>
          <p:nvPr/>
        </p:nvSpPr>
        <p:spPr>
          <a:xfrm>
            <a:off x="7815761" y="2306437"/>
            <a:ext cx="343698" cy="328090"/>
          </a:xfrm>
          <a:prstGeom prst="roundRect">
            <a:avLst>
              <a:gd name="adj" fmla="val 9951"/>
            </a:avLst>
          </a:prstGeom>
          <a:solidFill>
            <a:schemeClr val="bg1"/>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10">
            <a:extLst>
              <a:ext uri="{FF2B5EF4-FFF2-40B4-BE49-F238E27FC236}">
                <a16:creationId xmlns:a16="http://schemas.microsoft.com/office/drawing/2014/main" id="{77B8C3AE-B241-252B-0BDD-54EAC30E87B7}"/>
              </a:ext>
            </a:extLst>
          </p:cNvPr>
          <p:cNvSpPr/>
          <p:nvPr/>
        </p:nvSpPr>
        <p:spPr>
          <a:xfrm>
            <a:off x="7833725" y="3793429"/>
            <a:ext cx="343698" cy="328090"/>
          </a:xfrm>
          <a:prstGeom prst="roundRect">
            <a:avLst>
              <a:gd name="adj" fmla="val 9951"/>
            </a:avLst>
          </a:prstGeom>
          <a:solidFill>
            <a:schemeClr val="bg1"/>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10">
            <a:extLst>
              <a:ext uri="{FF2B5EF4-FFF2-40B4-BE49-F238E27FC236}">
                <a16:creationId xmlns:a16="http://schemas.microsoft.com/office/drawing/2014/main" id="{2F8A5D70-F881-6DDC-ABE5-8EB73BF2F784}"/>
              </a:ext>
            </a:extLst>
          </p:cNvPr>
          <p:cNvSpPr/>
          <p:nvPr/>
        </p:nvSpPr>
        <p:spPr>
          <a:xfrm>
            <a:off x="7817942" y="5287573"/>
            <a:ext cx="343698" cy="328090"/>
          </a:xfrm>
          <a:prstGeom prst="roundRect">
            <a:avLst>
              <a:gd name="adj" fmla="val 9951"/>
            </a:avLst>
          </a:prstGeom>
          <a:solidFill>
            <a:schemeClr val="bg1"/>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a:extLst>
              <a:ext uri="{FF2B5EF4-FFF2-40B4-BE49-F238E27FC236}">
                <a16:creationId xmlns:a16="http://schemas.microsoft.com/office/drawing/2014/main" id="{6294879C-D7EC-83C4-8F47-B230AFAB2AA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880055" y="263761"/>
            <a:ext cx="814592" cy="816080"/>
          </a:xfrm>
          <a:prstGeom prst="rect">
            <a:avLst/>
          </a:prstGeom>
        </p:spPr>
      </p:pic>
    </p:spTree>
    <p:extLst>
      <p:ext uri="{BB962C8B-B14F-4D97-AF65-F5344CB8AC3E}">
        <p14:creationId xmlns:p14="http://schemas.microsoft.com/office/powerpoint/2010/main" val="2090670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网络结构</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DEEP LEARNING REPORT</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291F3233-4369-D892-7D50-5AEA64DB8644}"/>
              </a:ext>
            </a:extLst>
          </p:cNvPr>
          <p:cNvPicPr>
            <a:picLocks noChangeAspect="1"/>
          </p:cNvPicPr>
          <p:nvPr/>
        </p:nvPicPr>
        <p:blipFill>
          <a:blip r:embed="rId3"/>
          <a:stretch>
            <a:fillRect/>
          </a:stretch>
        </p:blipFill>
        <p:spPr>
          <a:xfrm>
            <a:off x="2238659" y="1504361"/>
            <a:ext cx="7866492" cy="4475763"/>
          </a:xfrm>
          <a:prstGeom prst="rect">
            <a:avLst/>
          </a:prstGeom>
        </p:spPr>
      </p:pic>
      <p:pic>
        <p:nvPicPr>
          <p:cNvPr id="27" name="图片 26">
            <a:extLst>
              <a:ext uri="{FF2B5EF4-FFF2-40B4-BE49-F238E27FC236}">
                <a16:creationId xmlns:a16="http://schemas.microsoft.com/office/drawing/2014/main" id="{6FAFE376-75A0-B1C2-835D-779B8F08202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880055" y="263761"/>
            <a:ext cx="814592" cy="816080"/>
          </a:xfrm>
          <a:prstGeom prst="rect">
            <a:avLst/>
          </a:prstGeom>
        </p:spPr>
      </p:pic>
    </p:spTree>
    <p:extLst>
      <p:ext uri="{BB962C8B-B14F-4D97-AF65-F5344CB8AC3E}">
        <p14:creationId xmlns:p14="http://schemas.microsoft.com/office/powerpoint/2010/main" val="3535528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模型训练</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DEEP LEARNING REPORT</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BC765851-09BF-447D-604C-70F7982263D0}"/>
              </a:ext>
            </a:extLst>
          </p:cNvPr>
          <p:cNvGrpSpPr/>
          <p:nvPr/>
        </p:nvGrpSpPr>
        <p:grpSpPr>
          <a:xfrm>
            <a:off x="1265274" y="1721158"/>
            <a:ext cx="4375039" cy="660801"/>
            <a:chOff x="6469426" y="3324620"/>
            <a:chExt cx="4375039" cy="660801"/>
          </a:xfrm>
        </p:grpSpPr>
        <p:sp>
          <p:nvSpPr>
            <p:cNvPr id="3" name="文本框 2">
              <a:extLst>
                <a:ext uri="{FF2B5EF4-FFF2-40B4-BE49-F238E27FC236}">
                  <a16:creationId xmlns:a16="http://schemas.microsoft.com/office/drawing/2014/main" id="{7DA51946-857B-F163-522E-E56F5CAAA15D}"/>
                </a:ext>
              </a:extLst>
            </p:cNvPr>
            <p:cNvSpPr txBox="1"/>
            <p:nvPr/>
          </p:nvSpPr>
          <p:spPr>
            <a:xfrm>
              <a:off x="6469426" y="3677644"/>
              <a:ext cx="4375039" cy="307777"/>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可以用 </a:t>
              </a:r>
              <a:r>
                <a:rPr lang="en-US" altLang="zh-CN" sz="1400" dirty="0" err="1">
                  <a:solidFill>
                    <a:schemeClr val="tx1">
                      <a:lumMod val="75000"/>
                      <a:lumOff val="25000"/>
                    </a:schemeClr>
                  </a:solidFill>
                  <a:latin typeface="FZZhengHeiS-DB-GB" panose="02000000000000000000" pitchFamily="2" charset="0"/>
                  <a:ea typeface="FZZhengHeiS-DB-GB" panose="02000000000000000000" pitchFamily="2" charset="0"/>
                </a:rPr>
                <a:t>paddle.Model</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 </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完成模型封装</a:t>
              </a:r>
            </a:p>
          </p:txBody>
        </p:sp>
        <p:sp>
          <p:nvSpPr>
            <p:cNvPr id="17" name="圆角矩形 23">
              <a:extLst>
                <a:ext uri="{FF2B5EF4-FFF2-40B4-BE49-F238E27FC236}">
                  <a16:creationId xmlns:a16="http://schemas.microsoft.com/office/drawing/2014/main" id="{8F6F4C3B-1C2D-C301-D044-A48009234755}"/>
                </a:ext>
              </a:extLst>
            </p:cNvPr>
            <p:cNvSpPr/>
            <p:nvPr/>
          </p:nvSpPr>
          <p:spPr>
            <a:xfrm>
              <a:off x="6545103" y="3324620"/>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模型封装</a:t>
              </a:r>
            </a:p>
          </p:txBody>
        </p:sp>
      </p:grpSp>
      <p:grpSp>
        <p:nvGrpSpPr>
          <p:cNvPr id="18" name="组合 17">
            <a:extLst>
              <a:ext uri="{FF2B5EF4-FFF2-40B4-BE49-F238E27FC236}">
                <a16:creationId xmlns:a16="http://schemas.microsoft.com/office/drawing/2014/main" id="{BEEE436F-BE01-1F84-D4EF-C741FC5F5985}"/>
              </a:ext>
            </a:extLst>
          </p:cNvPr>
          <p:cNvGrpSpPr/>
          <p:nvPr/>
        </p:nvGrpSpPr>
        <p:grpSpPr>
          <a:xfrm>
            <a:off x="1265274" y="3001825"/>
            <a:ext cx="4375039" cy="876244"/>
            <a:chOff x="6469426" y="3324620"/>
            <a:chExt cx="4375039" cy="876244"/>
          </a:xfrm>
        </p:grpSpPr>
        <p:sp>
          <p:nvSpPr>
            <p:cNvPr id="19" name="文本框 18">
              <a:extLst>
                <a:ext uri="{FF2B5EF4-FFF2-40B4-BE49-F238E27FC236}">
                  <a16:creationId xmlns:a16="http://schemas.microsoft.com/office/drawing/2014/main" id="{FC8DF40A-8410-78E0-7766-ABF2C8D5C39C}"/>
                </a:ext>
              </a:extLst>
            </p:cNvPr>
            <p:cNvSpPr txBox="1"/>
            <p:nvPr/>
          </p:nvSpPr>
          <p:spPr>
            <a:xfrm>
              <a:off x="6469426" y="3677644"/>
              <a:ext cx="4375039" cy="523220"/>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包括设置优化算法、</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Loss </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计算方法、评价指标计算方法。这里使用</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Adam</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进行优化，</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Loss</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计算采用</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MSE</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0" name="圆角矩形 23">
              <a:extLst>
                <a:ext uri="{FF2B5EF4-FFF2-40B4-BE49-F238E27FC236}">
                  <a16:creationId xmlns:a16="http://schemas.microsoft.com/office/drawing/2014/main" id="{C5A3FC5F-8ED7-AC2A-9081-347597930AA2}"/>
                </a:ext>
              </a:extLst>
            </p:cNvPr>
            <p:cNvSpPr/>
            <p:nvPr/>
          </p:nvSpPr>
          <p:spPr>
            <a:xfrm>
              <a:off x="6545103" y="3324620"/>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模型配置</a:t>
              </a:r>
            </a:p>
          </p:txBody>
        </p:sp>
      </p:grpSp>
      <p:grpSp>
        <p:nvGrpSpPr>
          <p:cNvPr id="21" name="组合 20">
            <a:extLst>
              <a:ext uri="{FF2B5EF4-FFF2-40B4-BE49-F238E27FC236}">
                <a16:creationId xmlns:a16="http://schemas.microsoft.com/office/drawing/2014/main" id="{98B4D83C-1F52-4FF8-5574-4C97FF9808AA}"/>
              </a:ext>
            </a:extLst>
          </p:cNvPr>
          <p:cNvGrpSpPr/>
          <p:nvPr/>
        </p:nvGrpSpPr>
        <p:grpSpPr>
          <a:xfrm>
            <a:off x="1265274" y="4255251"/>
            <a:ext cx="4375039" cy="1091688"/>
            <a:chOff x="6469426" y="3324620"/>
            <a:chExt cx="4375039" cy="1091688"/>
          </a:xfrm>
        </p:grpSpPr>
        <p:sp>
          <p:nvSpPr>
            <p:cNvPr id="22" name="文本框 21">
              <a:extLst>
                <a:ext uri="{FF2B5EF4-FFF2-40B4-BE49-F238E27FC236}">
                  <a16:creationId xmlns:a16="http://schemas.microsoft.com/office/drawing/2014/main" id="{3960A2B0-AF4C-462A-CAA2-598491AA5154}"/>
                </a:ext>
              </a:extLst>
            </p:cNvPr>
            <p:cNvSpPr txBox="1"/>
            <p:nvPr/>
          </p:nvSpPr>
          <p:spPr>
            <a:xfrm>
              <a:off x="6469426" y="3677644"/>
              <a:ext cx="4375039" cy="738664"/>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在训练过程中，需要根据模型训练过程中</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loss</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，打印</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loss</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下降曲线来调参。同时自定义</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Callback</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函数，了保存训练时每个</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batch</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的</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loss</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信息</a:t>
              </a:r>
            </a:p>
          </p:txBody>
        </p:sp>
        <p:sp>
          <p:nvSpPr>
            <p:cNvPr id="23" name="圆角矩形 23">
              <a:extLst>
                <a:ext uri="{FF2B5EF4-FFF2-40B4-BE49-F238E27FC236}">
                  <a16:creationId xmlns:a16="http://schemas.microsoft.com/office/drawing/2014/main" id="{75167F4F-389B-F78F-8DE4-A76C2D58D032}"/>
                </a:ext>
              </a:extLst>
            </p:cNvPr>
            <p:cNvSpPr/>
            <p:nvPr/>
          </p:nvSpPr>
          <p:spPr>
            <a:xfrm>
              <a:off x="6545103" y="3324620"/>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模型训练</a:t>
              </a:r>
            </a:p>
          </p:txBody>
        </p:sp>
      </p:grpSp>
      <p:pic>
        <p:nvPicPr>
          <p:cNvPr id="24" name="图片 23">
            <a:extLst>
              <a:ext uri="{FF2B5EF4-FFF2-40B4-BE49-F238E27FC236}">
                <a16:creationId xmlns:a16="http://schemas.microsoft.com/office/drawing/2014/main" id="{55136276-D8D4-9E26-B29A-49263E53AA8B}"/>
              </a:ext>
            </a:extLst>
          </p:cNvPr>
          <p:cNvPicPr>
            <a:picLocks noChangeAspect="1"/>
          </p:cNvPicPr>
          <p:nvPr/>
        </p:nvPicPr>
        <p:blipFill>
          <a:blip r:embed="rId3"/>
          <a:stretch>
            <a:fillRect/>
          </a:stretch>
        </p:blipFill>
        <p:spPr>
          <a:xfrm>
            <a:off x="6385449" y="3250611"/>
            <a:ext cx="3857273" cy="2982576"/>
          </a:xfrm>
          <a:prstGeom prst="rect">
            <a:avLst/>
          </a:prstGeom>
        </p:spPr>
      </p:pic>
      <p:pic>
        <p:nvPicPr>
          <p:cNvPr id="26" name="图片 25">
            <a:extLst>
              <a:ext uri="{FF2B5EF4-FFF2-40B4-BE49-F238E27FC236}">
                <a16:creationId xmlns:a16="http://schemas.microsoft.com/office/drawing/2014/main" id="{CD9809E3-CE7A-7062-82F4-E192B5845CCE}"/>
              </a:ext>
            </a:extLst>
          </p:cNvPr>
          <p:cNvPicPr>
            <a:picLocks noChangeAspect="1"/>
          </p:cNvPicPr>
          <p:nvPr/>
        </p:nvPicPr>
        <p:blipFill>
          <a:blip r:embed="rId4"/>
          <a:stretch>
            <a:fillRect/>
          </a:stretch>
        </p:blipFill>
        <p:spPr>
          <a:xfrm>
            <a:off x="6442132" y="671537"/>
            <a:ext cx="3800590" cy="2252730"/>
          </a:xfrm>
          <a:prstGeom prst="rect">
            <a:avLst/>
          </a:prstGeom>
        </p:spPr>
      </p:pic>
      <p:pic>
        <p:nvPicPr>
          <p:cNvPr id="8" name="图片 7">
            <a:extLst>
              <a:ext uri="{FF2B5EF4-FFF2-40B4-BE49-F238E27FC236}">
                <a16:creationId xmlns:a16="http://schemas.microsoft.com/office/drawing/2014/main" id="{3AD635B2-18DB-5BFE-F131-337DEC197EC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0880055" y="263761"/>
            <a:ext cx="814592" cy="816080"/>
          </a:xfrm>
          <a:prstGeom prst="rect">
            <a:avLst/>
          </a:prstGeom>
        </p:spPr>
      </p:pic>
    </p:spTree>
    <p:extLst>
      <p:ext uri="{BB962C8B-B14F-4D97-AF65-F5344CB8AC3E}">
        <p14:creationId xmlns:p14="http://schemas.microsoft.com/office/powerpoint/2010/main" val="117247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预测结果</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DEEP LEARNING REPORT</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C18A5B94-7FAB-ECE6-3E7A-0DF44B3CAD91}"/>
              </a:ext>
            </a:extLst>
          </p:cNvPr>
          <p:cNvPicPr>
            <a:picLocks noChangeAspect="1"/>
          </p:cNvPicPr>
          <p:nvPr/>
        </p:nvPicPr>
        <p:blipFill>
          <a:blip r:embed="rId3"/>
          <a:stretch>
            <a:fillRect/>
          </a:stretch>
        </p:blipFill>
        <p:spPr>
          <a:xfrm>
            <a:off x="2525527" y="1257702"/>
            <a:ext cx="3400353" cy="2548873"/>
          </a:xfrm>
          <a:prstGeom prst="rect">
            <a:avLst/>
          </a:prstGeom>
        </p:spPr>
      </p:pic>
      <p:pic>
        <p:nvPicPr>
          <p:cNvPr id="30" name="图片 29">
            <a:extLst>
              <a:ext uri="{FF2B5EF4-FFF2-40B4-BE49-F238E27FC236}">
                <a16:creationId xmlns:a16="http://schemas.microsoft.com/office/drawing/2014/main" id="{F8489E27-EC77-14AE-76B5-0ABAFC09AEB3}"/>
              </a:ext>
            </a:extLst>
          </p:cNvPr>
          <p:cNvPicPr>
            <a:picLocks noChangeAspect="1"/>
          </p:cNvPicPr>
          <p:nvPr/>
        </p:nvPicPr>
        <p:blipFill>
          <a:blip r:embed="rId4"/>
          <a:stretch>
            <a:fillRect/>
          </a:stretch>
        </p:blipFill>
        <p:spPr>
          <a:xfrm>
            <a:off x="6462032" y="1286258"/>
            <a:ext cx="3332032" cy="2496311"/>
          </a:xfrm>
          <a:prstGeom prst="rect">
            <a:avLst/>
          </a:prstGeom>
        </p:spPr>
      </p:pic>
      <p:pic>
        <p:nvPicPr>
          <p:cNvPr id="31" name="图片 30">
            <a:extLst>
              <a:ext uri="{FF2B5EF4-FFF2-40B4-BE49-F238E27FC236}">
                <a16:creationId xmlns:a16="http://schemas.microsoft.com/office/drawing/2014/main" id="{9E000499-3B2D-E08B-8988-7D9EE2D46A16}"/>
              </a:ext>
            </a:extLst>
          </p:cNvPr>
          <p:cNvPicPr>
            <a:picLocks noChangeAspect="1"/>
          </p:cNvPicPr>
          <p:nvPr/>
        </p:nvPicPr>
        <p:blipFill>
          <a:blip r:embed="rId5"/>
          <a:stretch>
            <a:fillRect/>
          </a:stretch>
        </p:blipFill>
        <p:spPr>
          <a:xfrm>
            <a:off x="2979132" y="4021867"/>
            <a:ext cx="6398785" cy="2426206"/>
          </a:xfrm>
          <a:prstGeom prst="rect">
            <a:avLst/>
          </a:prstGeom>
        </p:spPr>
      </p:pic>
      <p:pic>
        <p:nvPicPr>
          <p:cNvPr id="33" name="图片 32">
            <a:extLst>
              <a:ext uri="{FF2B5EF4-FFF2-40B4-BE49-F238E27FC236}">
                <a16:creationId xmlns:a16="http://schemas.microsoft.com/office/drawing/2014/main" id="{7A6DFE4D-225B-0CB0-CD10-D1D53E14A5A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0880055" y="263761"/>
            <a:ext cx="814592" cy="816080"/>
          </a:xfrm>
          <a:prstGeom prst="rect">
            <a:avLst/>
          </a:prstGeom>
        </p:spPr>
      </p:pic>
    </p:spTree>
    <p:extLst>
      <p:ext uri="{BB962C8B-B14F-4D97-AF65-F5344CB8AC3E}">
        <p14:creationId xmlns:p14="http://schemas.microsoft.com/office/powerpoint/2010/main" val="919431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4</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感悟总结</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476985" y="3690055"/>
            <a:ext cx="6301758" cy="338554"/>
          </a:xfrm>
          <a:prstGeom prst="rect">
            <a:avLst/>
          </a:prstGeom>
          <a:noFill/>
        </p:spPr>
        <p:txBody>
          <a:bodyPr wrap="square" rtlCol="0">
            <a:spAutoFit/>
          </a:bodyPr>
          <a:lstStyle/>
          <a:p>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Perception and Summary</a:t>
            </a:r>
            <a:endParaRPr lang="zh-CN" altLang="en-US" sz="1600" dirty="0">
              <a:solidFill>
                <a:schemeClr val="tx1">
                  <a:lumMod val="85000"/>
                  <a:lumOff val="15000"/>
                </a:schemeClr>
              </a:solidFill>
              <a:latin typeface="FuturaBookC" pitchFamily="2" charset="-52"/>
              <a:ea typeface="锐字逼格青春粗黑体简2.0" panose="02010604000000000000" pitchFamily="2" charset="-122"/>
            </a:endParaRPr>
          </a:p>
        </p:txBody>
      </p:sp>
      <p:pic>
        <p:nvPicPr>
          <p:cNvPr id="2" name="图片 1">
            <a:extLst>
              <a:ext uri="{FF2B5EF4-FFF2-40B4-BE49-F238E27FC236}">
                <a16:creationId xmlns:a16="http://schemas.microsoft.com/office/drawing/2014/main" id="{3AE39601-159A-6365-2C22-895621F6D11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8130" y="734960"/>
            <a:ext cx="814592" cy="816080"/>
          </a:xfrm>
          <a:prstGeom prst="rect">
            <a:avLst/>
          </a:prstGeom>
        </p:spPr>
      </p:pic>
    </p:spTree>
    <p:extLst>
      <p:ext uri="{BB962C8B-B14F-4D97-AF65-F5344CB8AC3E}">
        <p14:creationId xmlns:p14="http://schemas.microsoft.com/office/powerpoint/2010/main" val="2881436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感悟与总结</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DEEP LEARNING REPORT</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1" name="任意多边形 10"/>
          <p:cNvSpPr/>
          <p:nvPr/>
        </p:nvSpPr>
        <p:spPr>
          <a:xfrm rot="2700000">
            <a:off x="6118055" y="2565485"/>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8" name="椭圆 7"/>
          <p:cNvSpPr/>
          <p:nvPr/>
        </p:nvSpPr>
        <p:spPr>
          <a:xfrm rot="2700000">
            <a:off x="5084516" y="1907699"/>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 name="椭圆 8"/>
          <p:cNvSpPr/>
          <p:nvPr/>
        </p:nvSpPr>
        <p:spPr>
          <a:xfrm rot="2700000">
            <a:off x="5084516" y="3254737"/>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3" name="文本框 12"/>
          <p:cNvSpPr txBox="1"/>
          <p:nvPr/>
        </p:nvSpPr>
        <p:spPr>
          <a:xfrm>
            <a:off x="1221619" y="2318410"/>
            <a:ext cx="2865120" cy="738664"/>
          </a:xfrm>
          <a:prstGeom prst="rect">
            <a:avLst/>
          </a:prstGeom>
          <a:noFill/>
          <a:effectLst/>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因此如果环境中有已知数据之外的影响，预测就会不准确，只能预测出大致的变化趋势</a:t>
            </a:r>
          </a:p>
        </p:txBody>
      </p:sp>
      <p:sp>
        <p:nvSpPr>
          <p:cNvPr id="14" name="文本框 13"/>
          <p:cNvSpPr txBox="1"/>
          <p:nvPr/>
        </p:nvSpPr>
        <p:spPr>
          <a:xfrm>
            <a:off x="1861699" y="3733213"/>
            <a:ext cx="2225040"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改进之处</a:t>
            </a:r>
          </a:p>
        </p:txBody>
      </p:sp>
      <p:sp>
        <p:nvSpPr>
          <p:cNvPr id="15" name="文本框 14"/>
          <p:cNvSpPr txBox="1"/>
          <p:nvPr/>
        </p:nvSpPr>
        <p:spPr>
          <a:xfrm>
            <a:off x="1221619" y="4071767"/>
            <a:ext cx="2865120" cy="523220"/>
          </a:xfrm>
          <a:prstGeom prst="rect">
            <a:avLst/>
          </a:prstGeom>
          <a:noFill/>
          <a:effectLst/>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可以加大数据量，调整模型，同时加入气压等其他数据项</a:t>
            </a:r>
          </a:p>
        </p:txBody>
      </p:sp>
      <p:sp>
        <p:nvSpPr>
          <p:cNvPr id="16" name="文本框 15"/>
          <p:cNvSpPr txBox="1"/>
          <p:nvPr/>
        </p:nvSpPr>
        <p:spPr>
          <a:xfrm>
            <a:off x="8255126" y="2933945"/>
            <a:ext cx="2225040" cy="369332"/>
          </a:xfrm>
          <a:prstGeom prst="rect">
            <a:avLst/>
          </a:prstGeom>
          <a:noFill/>
          <a:effectLst/>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收获</a:t>
            </a:r>
          </a:p>
        </p:txBody>
      </p:sp>
      <p:sp>
        <p:nvSpPr>
          <p:cNvPr id="17" name="文本框 16"/>
          <p:cNvSpPr txBox="1"/>
          <p:nvPr/>
        </p:nvSpPr>
        <p:spPr>
          <a:xfrm>
            <a:off x="8255126" y="3289385"/>
            <a:ext cx="2865120" cy="738664"/>
          </a:xfrm>
          <a:prstGeom prst="rect">
            <a:avLst/>
          </a:prstGeom>
          <a:noFill/>
          <a:effectLst/>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第一次实战深度学习</a:t>
            </a:r>
            <a:endPar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endParaRPr>
          </a:p>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加深了对</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CNN</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LSTM</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等模型的学习，提高了我的数据分析处理能力</a:t>
            </a: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8443" y="3788664"/>
            <a:ext cx="510223" cy="510223"/>
          </a:xfrm>
          <a:prstGeom prst="rect">
            <a:avLst/>
          </a:prstGeom>
        </p:spPr>
      </p:pic>
      <p:pic>
        <p:nvPicPr>
          <p:cNvPr id="3" name="图片 2">
            <a:extLst>
              <a:ext uri="{FF2B5EF4-FFF2-40B4-BE49-F238E27FC236}">
                <a16:creationId xmlns:a16="http://schemas.microsoft.com/office/drawing/2014/main" id="{E3EDAFBC-55F1-3324-24AE-DE7D29F41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9346" y="2430894"/>
            <a:ext cx="510223" cy="510223"/>
          </a:xfrm>
          <a:prstGeom prst="rect">
            <a:avLst/>
          </a:prstGeom>
        </p:spPr>
      </p:pic>
      <p:pic>
        <p:nvPicPr>
          <p:cNvPr id="26" name="图片 25">
            <a:extLst>
              <a:ext uri="{FF2B5EF4-FFF2-40B4-BE49-F238E27FC236}">
                <a16:creationId xmlns:a16="http://schemas.microsoft.com/office/drawing/2014/main" id="{42FE1342-9671-9FE3-D3A9-B55DA4C9E8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1363" y="3118611"/>
            <a:ext cx="510223" cy="510223"/>
          </a:xfrm>
          <a:prstGeom prst="rect">
            <a:avLst/>
          </a:prstGeom>
        </p:spPr>
      </p:pic>
      <p:sp>
        <p:nvSpPr>
          <p:cNvPr id="27" name="文本框 26">
            <a:extLst>
              <a:ext uri="{FF2B5EF4-FFF2-40B4-BE49-F238E27FC236}">
                <a16:creationId xmlns:a16="http://schemas.microsoft.com/office/drawing/2014/main" id="{DAC48998-8926-C20F-CB76-8CB4A028C48E}"/>
              </a:ext>
            </a:extLst>
          </p:cNvPr>
          <p:cNvSpPr txBox="1"/>
          <p:nvPr/>
        </p:nvSpPr>
        <p:spPr>
          <a:xfrm>
            <a:off x="1892565" y="1978618"/>
            <a:ext cx="2225040"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不足之处</a:t>
            </a:r>
          </a:p>
        </p:txBody>
      </p:sp>
      <p:pic>
        <p:nvPicPr>
          <p:cNvPr id="29" name="图片 28">
            <a:extLst>
              <a:ext uri="{FF2B5EF4-FFF2-40B4-BE49-F238E27FC236}">
                <a16:creationId xmlns:a16="http://schemas.microsoft.com/office/drawing/2014/main" id="{DFDE3F92-38D6-469C-D2AB-08ECB7FABFD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880055" y="263761"/>
            <a:ext cx="814592" cy="816080"/>
          </a:xfrm>
          <a:prstGeom prst="rect">
            <a:avLst/>
          </a:prstGeom>
        </p:spPr>
      </p:pic>
    </p:spTree>
    <p:extLst>
      <p:ext uri="{BB962C8B-B14F-4D97-AF65-F5344CB8AC3E}">
        <p14:creationId xmlns:p14="http://schemas.microsoft.com/office/powerpoint/2010/main" val="1460665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谢谢大家</a:t>
            </a: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8130" y="734960"/>
            <a:ext cx="814592" cy="816080"/>
          </a:xfrm>
          <a:prstGeom prst="rect">
            <a:avLst/>
          </a:prstGeom>
        </p:spPr>
      </p:pic>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nvSpPr>
        <p:spPr>
          <a:xfrm>
            <a:off x="2672779" y="3105175"/>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模型原理</a:t>
            </a:r>
          </a:p>
        </p:txBody>
      </p:sp>
      <p:sp>
        <p:nvSpPr>
          <p:cNvPr id="11" name="文本框 10"/>
          <p:cNvSpPr txBox="1"/>
          <p:nvPr/>
        </p:nvSpPr>
        <p:spPr>
          <a:xfrm>
            <a:off x="2746520" y="3538454"/>
            <a:ext cx="1027681" cy="307777"/>
          </a:xfrm>
          <a:prstGeom prst="rect">
            <a:avLst/>
          </a:prstGeom>
          <a:noFill/>
        </p:spPr>
        <p:txBody>
          <a:bodyPr wrap="square" rtlCol="0">
            <a:spAutoFit/>
          </a:bodyPr>
          <a:lstStyle/>
          <a:p>
            <a:pPr algn="dist"/>
            <a:r>
              <a:rPr lang="en-US" altLang="zh-CN" sz="1400" dirty="0">
                <a:latin typeface="FuturaBookC" pitchFamily="2" charset="-52"/>
              </a:rPr>
              <a:t>Part 01</a:t>
            </a:r>
            <a:endParaRPr lang="zh-CN" altLang="en-US" sz="1400" dirty="0">
              <a:latin typeface="FuturaBookC" pitchFamily="2" charset="-52"/>
            </a:endParaRP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3" name="文本框 12"/>
          <p:cNvSpPr txBox="1"/>
          <p:nvPr/>
        </p:nvSpPr>
        <p:spPr>
          <a:xfrm>
            <a:off x="7259842" y="3105175"/>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问题介绍与数据处理</a:t>
            </a: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16" name="文本框 15"/>
          <p:cNvSpPr txBox="1"/>
          <p:nvPr/>
        </p:nvSpPr>
        <p:spPr>
          <a:xfrm>
            <a:off x="2672779" y="4347913"/>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模型构建和预测</a:t>
            </a: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20" name="文本框 19"/>
          <p:cNvSpPr txBox="1"/>
          <p:nvPr/>
        </p:nvSpPr>
        <p:spPr>
          <a:xfrm>
            <a:off x="7259842" y="4347913"/>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感悟总结</a:t>
            </a: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8130" y="734960"/>
            <a:ext cx="814592" cy="816080"/>
          </a:xfrm>
          <a:prstGeom prst="rect">
            <a:avLst/>
          </a:prstGeom>
        </p:spPr>
      </p:pic>
      <p:sp>
        <p:nvSpPr>
          <p:cNvPr id="2" name="文本框 1">
            <a:extLst>
              <a:ext uri="{FF2B5EF4-FFF2-40B4-BE49-F238E27FC236}">
                <a16:creationId xmlns:a16="http://schemas.microsoft.com/office/drawing/2014/main" id="{27A61A15-90A0-92E6-2880-09EB5E0379FC}"/>
              </a:ext>
            </a:extLst>
          </p:cNvPr>
          <p:cNvSpPr txBox="1"/>
          <p:nvPr/>
        </p:nvSpPr>
        <p:spPr>
          <a:xfrm>
            <a:off x="7296438" y="3566840"/>
            <a:ext cx="1027681" cy="307777"/>
          </a:xfrm>
          <a:prstGeom prst="rect">
            <a:avLst/>
          </a:prstGeom>
          <a:noFill/>
        </p:spPr>
        <p:txBody>
          <a:bodyPr wrap="square" rtlCol="0">
            <a:spAutoFit/>
          </a:bodyPr>
          <a:lstStyle/>
          <a:p>
            <a:pPr algn="dist"/>
            <a:r>
              <a:rPr lang="en-US" altLang="zh-CN" sz="1400" dirty="0">
                <a:latin typeface="FuturaBookC" pitchFamily="2" charset="-52"/>
              </a:rPr>
              <a:t>Part 02</a:t>
            </a:r>
            <a:endParaRPr lang="zh-CN" altLang="en-US" sz="1400" dirty="0">
              <a:latin typeface="FuturaBookC" pitchFamily="2" charset="-52"/>
            </a:endParaRPr>
          </a:p>
        </p:txBody>
      </p:sp>
      <p:sp>
        <p:nvSpPr>
          <p:cNvPr id="3" name="文本框 2">
            <a:extLst>
              <a:ext uri="{FF2B5EF4-FFF2-40B4-BE49-F238E27FC236}">
                <a16:creationId xmlns:a16="http://schemas.microsoft.com/office/drawing/2014/main" id="{0AFC7D13-7209-E69A-7884-9F3631B68D75}"/>
              </a:ext>
            </a:extLst>
          </p:cNvPr>
          <p:cNvSpPr txBox="1"/>
          <p:nvPr/>
        </p:nvSpPr>
        <p:spPr>
          <a:xfrm>
            <a:off x="2746520" y="4811360"/>
            <a:ext cx="1027681" cy="307777"/>
          </a:xfrm>
          <a:prstGeom prst="rect">
            <a:avLst/>
          </a:prstGeom>
          <a:noFill/>
        </p:spPr>
        <p:txBody>
          <a:bodyPr wrap="square" rtlCol="0">
            <a:spAutoFit/>
          </a:bodyPr>
          <a:lstStyle/>
          <a:p>
            <a:pPr algn="dist"/>
            <a:r>
              <a:rPr lang="en-US" altLang="zh-CN" sz="1400" dirty="0">
                <a:latin typeface="FuturaBookC" pitchFamily="2" charset="-52"/>
              </a:rPr>
              <a:t>Part 03</a:t>
            </a:r>
            <a:endParaRPr lang="zh-CN" altLang="en-US" sz="1400" dirty="0">
              <a:latin typeface="FuturaBookC" pitchFamily="2" charset="-52"/>
            </a:endParaRPr>
          </a:p>
        </p:txBody>
      </p:sp>
      <p:sp>
        <p:nvSpPr>
          <p:cNvPr id="22" name="文本框 21">
            <a:extLst>
              <a:ext uri="{FF2B5EF4-FFF2-40B4-BE49-F238E27FC236}">
                <a16:creationId xmlns:a16="http://schemas.microsoft.com/office/drawing/2014/main" id="{E9A0B970-9601-1D0C-CF6F-BA67F7D21877}"/>
              </a:ext>
            </a:extLst>
          </p:cNvPr>
          <p:cNvSpPr txBox="1"/>
          <p:nvPr/>
        </p:nvSpPr>
        <p:spPr>
          <a:xfrm>
            <a:off x="7296438" y="4794876"/>
            <a:ext cx="1027681" cy="307777"/>
          </a:xfrm>
          <a:prstGeom prst="rect">
            <a:avLst/>
          </a:prstGeom>
          <a:noFill/>
        </p:spPr>
        <p:txBody>
          <a:bodyPr wrap="square" rtlCol="0">
            <a:spAutoFit/>
          </a:bodyPr>
          <a:lstStyle/>
          <a:p>
            <a:pPr algn="dist"/>
            <a:r>
              <a:rPr lang="en-US" altLang="zh-CN" sz="1400" dirty="0">
                <a:latin typeface="FuturaBookC" pitchFamily="2" charset="-52"/>
              </a:rPr>
              <a:t>Part 04</a:t>
            </a:r>
            <a:endParaRPr lang="zh-CN" altLang="en-US" sz="1400" dirty="0">
              <a:latin typeface="FuturaBookC" pitchFamily="2" charset="-52"/>
            </a:endParaRPr>
          </a:p>
        </p:txBody>
      </p:sp>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1</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模型原理</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85000"/>
                  <a:lumOff val="15000"/>
                </a:schemeClr>
              </a:solidFill>
              <a:latin typeface="FuturaBookC" pitchFamily="2" charset="-52"/>
              <a:ea typeface="锐字逼格青春粗黑体简2.0" panose="02010604000000000000" pitchFamily="2"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8130" y="734960"/>
            <a:ext cx="814592" cy="816080"/>
          </a:xfrm>
          <a:prstGeom prst="rect">
            <a:avLst/>
          </a:prstGeom>
        </p:spPr>
      </p:pic>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LSTM</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模型</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DEEP LEARNING REPORT</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0439F153-25BE-33C0-1DD0-1C91888D9248}"/>
              </a:ext>
            </a:extLst>
          </p:cNvPr>
          <p:cNvPicPr>
            <a:picLocks noChangeAspect="1"/>
          </p:cNvPicPr>
          <p:nvPr/>
        </p:nvPicPr>
        <p:blipFill>
          <a:blip r:embed="rId3"/>
          <a:stretch>
            <a:fillRect/>
          </a:stretch>
        </p:blipFill>
        <p:spPr>
          <a:xfrm>
            <a:off x="695692" y="2063268"/>
            <a:ext cx="6922250" cy="2600882"/>
          </a:xfrm>
          <a:prstGeom prst="rect">
            <a:avLst/>
          </a:prstGeom>
        </p:spPr>
      </p:pic>
      <p:sp>
        <p:nvSpPr>
          <p:cNvPr id="29" name="文本框 28">
            <a:extLst>
              <a:ext uri="{FF2B5EF4-FFF2-40B4-BE49-F238E27FC236}">
                <a16:creationId xmlns:a16="http://schemas.microsoft.com/office/drawing/2014/main" id="{75F5AA36-2FF0-5E0D-2B8B-7DBFE50E572D}"/>
              </a:ext>
            </a:extLst>
          </p:cNvPr>
          <p:cNvSpPr txBox="1"/>
          <p:nvPr/>
        </p:nvSpPr>
        <p:spPr>
          <a:xfrm>
            <a:off x="7901547" y="1601602"/>
            <a:ext cx="2225040" cy="461665"/>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US" altLang="zh-CN" sz="2400" dirty="0">
                <a:solidFill>
                  <a:schemeClr val="tx1">
                    <a:lumMod val="75000"/>
                    <a:lumOff val="25000"/>
                  </a:schemeClr>
                </a:solidFill>
                <a:effectLst/>
              </a:rPr>
              <a:t>LSTM</a:t>
            </a:r>
            <a:endParaRPr lang="zh-CN" altLang="en-US" sz="2400" dirty="0">
              <a:solidFill>
                <a:schemeClr val="tx1">
                  <a:lumMod val="75000"/>
                  <a:lumOff val="25000"/>
                </a:schemeClr>
              </a:solidFill>
              <a:effectLst/>
            </a:endParaRPr>
          </a:p>
        </p:txBody>
      </p:sp>
      <p:sp>
        <p:nvSpPr>
          <p:cNvPr id="30" name="文本框 29">
            <a:extLst>
              <a:ext uri="{FF2B5EF4-FFF2-40B4-BE49-F238E27FC236}">
                <a16:creationId xmlns:a16="http://schemas.microsoft.com/office/drawing/2014/main" id="{16C638E2-9830-30E5-6DB3-81283F92580D}"/>
              </a:ext>
            </a:extLst>
          </p:cNvPr>
          <p:cNvSpPr txBox="1"/>
          <p:nvPr/>
        </p:nvSpPr>
        <p:spPr>
          <a:xfrm>
            <a:off x="7901547" y="2197848"/>
            <a:ext cx="3286045" cy="646331"/>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长短期记忆网络，</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RNN</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的改进。</a:t>
            </a:r>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包括输入输出门、遗忘门等</a:t>
            </a:r>
          </a:p>
        </p:txBody>
      </p:sp>
      <p:cxnSp>
        <p:nvCxnSpPr>
          <p:cNvPr id="31" name="直接连接符 30">
            <a:extLst>
              <a:ext uri="{FF2B5EF4-FFF2-40B4-BE49-F238E27FC236}">
                <a16:creationId xmlns:a16="http://schemas.microsoft.com/office/drawing/2014/main" id="{D6A82119-E205-BA90-7333-F2F0A2EA5D7E}"/>
              </a:ext>
            </a:extLst>
          </p:cNvPr>
          <p:cNvCxnSpPr/>
          <p:nvPr/>
        </p:nvCxnSpPr>
        <p:spPr>
          <a:xfrm>
            <a:off x="8020720" y="2125710"/>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01EEB0A5-169D-50AA-F774-25728673E2EC}"/>
              </a:ext>
            </a:extLst>
          </p:cNvPr>
          <p:cNvSpPr txBox="1"/>
          <p:nvPr/>
        </p:nvSpPr>
        <p:spPr>
          <a:xfrm>
            <a:off x="7901547" y="3829156"/>
            <a:ext cx="2225040" cy="461665"/>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US" altLang="zh-CN" sz="2400" dirty="0">
                <a:solidFill>
                  <a:schemeClr val="tx1">
                    <a:lumMod val="75000"/>
                    <a:lumOff val="25000"/>
                  </a:schemeClr>
                </a:solidFill>
                <a:effectLst/>
              </a:rPr>
              <a:t>CNN-LSTM</a:t>
            </a:r>
            <a:endParaRPr lang="zh-CN" altLang="en-US" sz="2400" dirty="0">
              <a:solidFill>
                <a:schemeClr val="tx1">
                  <a:lumMod val="75000"/>
                  <a:lumOff val="25000"/>
                </a:schemeClr>
              </a:solidFill>
              <a:effectLst/>
            </a:endParaRPr>
          </a:p>
        </p:txBody>
      </p:sp>
      <p:sp>
        <p:nvSpPr>
          <p:cNvPr id="35" name="文本框 34">
            <a:extLst>
              <a:ext uri="{FF2B5EF4-FFF2-40B4-BE49-F238E27FC236}">
                <a16:creationId xmlns:a16="http://schemas.microsoft.com/office/drawing/2014/main" id="{E1EFCB0A-ED6A-33F7-D2B7-4B82C1279016}"/>
              </a:ext>
            </a:extLst>
          </p:cNvPr>
          <p:cNvSpPr txBox="1"/>
          <p:nvPr/>
        </p:nvSpPr>
        <p:spPr>
          <a:xfrm>
            <a:off x="7901547" y="4425402"/>
            <a:ext cx="3286045" cy="1477328"/>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通过</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CNN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提取特征，并利用</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LSTM</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构建模型，将</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CNN</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与</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LSTM</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相结合，从而达到预期目的。</a:t>
            </a:r>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由于</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CNN</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权值共享的特性，能降低模型复杂度，降低计算量</a:t>
            </a:r>
          </a:p>
        </p:txBody>
      </p:sp>
      <p:cxnSp>
        <p:nvCxnSpPr>
          <p:cNvPr id="36" name="直接连接符 35">
            <a:extLst>
              <a:ext uri="{FF2B5EF4-FFF2-40B4-BE49-F238E27FC236}">
                <a16:creationId xmlns:a16="http://schemas.microsoft.com/office/drawing/2014/main" id="{74D7D61C-6844-5EF6-AF0E-7F58708A8BBF}"/>
              </a:ext>
            </a:extLst>
          </p:cNvPr>
          <p:cNvCxnSpPr/>
          <p:nvPr/>
        </p:nvCxnSpPr>
        <p:spPr>
          <a:xfrm>
            <a:off x="8020720" y="4353264"/>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7057DF54-121E-2BDA-D044-3BDBE22AED2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558130" y="734960"/>
            <a:ext cx="814592" cy="816080"/>
          </a:xfrm>
          <a:prstGeom prst="rect">
            <a:avLst/>
          </a:prstGeom>
        </p:spPr>
      </p:pic>
    </p:spTree>
    <p:extLst>
      <p:ext uri="{BB962C8B-B14F-4D97-AF65-F5344CB8AC3E}">
        <p14:creationId xmlns:p14="http://schemas.microsoft.com/office/powerpoint/2010/main" val="262881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2</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问题介绍与数据处理</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476985" y="3674436"/>
            <a:ext cx="6301758" cy="338554"/>
          </a:xfrm>
          <a:prstGeom prst="rect">
            <a:avLst/>
          </a:prstGeom>
          <a:noFill/>
        </p:spPr>
        <p:txBody>
          <a:bodyPr wrap="square" rtlCol="0">
            <a:spAutoFit/>
          </a:bodyPr>
          <a:lstStyle/>
          <a:p>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Problem introduction and data processing</a:t>
            </a:r>
            <a:endParaRPr lang="zh-CN" altLang="en-US" sz="1600" dirty="0">
              <a:solidFill>
                <a:schemeClr val="tx1">
                  <a:lumMod val="85000"/>
                  <a:lumOff val="15000"/>
                </a:schemeClr>
              </a:solidFill>
              <a:latin typeface="FuturaBookC" pitchFamily="2" charset="-52"/>
              <a:ea typeface="锐字逼格青春粗黑体简2.0" panose="02010604000000000000" pitchFamily="2" charset="-122"/>
            </a:endParaRPr>
          </a:p>
        </p:txBody>
      </p:sp>
      <p:pic>
        <p:nvPicPr>
          <p:cNvPr id="2" name="图片 1">
            <a:extLst>
              <a:ext uri="{FF2B5EF4-FFF2-40B4-BE49-F238E27FC236}">
                <a16:creationId xmlns:a16="http://schemas.microsoft.com/office/drawing/2014/main" id="{8D4834A9-D0E1-CD22-5A22-54FBB6E6DC2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8130" y="734960"/>
            <a:ext cx="814592" cy="816080"/>
          </a:xfrm>
          <a:prstGeom prst="rect">
            <a:avLst/>
          </a:prstGeom>
        </p:spPr>
      </p:pic>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问题介绍</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DEEP LEARNING REPORT</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901547" y="1601602"/>
            <a:ext cx="2225040" cy="461665"/>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sz="2400" dirty="0">
                <a:solidFill>
                  <a:schemeClr val="tx1">
                    <a:lumMod val="75000"/>
                    <a:lumOff val="25000"/>
                  </a:schemeClr>
                </a:solidFill>
                <a:effectLst/>
              </a:rPr>
              <a:t>数据集</a:t>
            </a:r>
          </a:p>
        </p:txBody>
      </p:sp>
      <p:sp>
        <p:nvSpPr>
          <p:cNvPr id="14" name="文本框 13"/>
          <p:cNvSpPr txBox="1"/>
          <p:nvPr/>
        </p:nvSpPr>
        <p:spPr>
          <a:xfrm>
            <a:off x="7901547" y="2197848"/>
            <a:ext cx="3286045" cy="3139321"/>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耶拿气象数据集（</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Jena Climate Dataset</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）是在德国耶拿的马克斯普朗克生物地球化学研究所气象站记录的天气时间序列数据集。耶拿气候数据集由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14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个不同的量（如气温、大气压力、湿度、风向等）组成，每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10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分钟记录一次。该数据集涵盖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2009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年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1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月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1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日至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2016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年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12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月 </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31 </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日的数据，共有</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420451</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条数据。</a:t>
            </a:r>
          </a:p>
        </p:txBody>
      </p:sp>
      <p:cxnSp>
        <p:nvCxnSpPr>
          <p:cNvPr id="15" name="直接连接符 14"/>
          <p:cNvCxnSpPr/>
          <p:nvPr/>
        </p:nvCxnSpPr>
        <p:spPr>
          <a:xfrm>
            <a:off x="8020720" y="2125710"/>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3856DB1F-1127-B9B7-2A67-AEA84A886A04}"/>
              </a:ext>
            </a:extLst>
          </p:cNvPr>
          <p:cNvPicPr>
            <a:picLocks noChangeAspect="1"/>
          </p:cNvPicPr>
          <p:nvPr/>
        </p:nvPicPr>
        <p:blipFill>
          <a:blip r:embed="rId3"/>
          <a:stretch>
            <a:fillRect/>
          </a:stretch>
        </p:blipFill>
        <p:spPr>
          <a:xfrm>
            <a:off x="1402612" y="4169880"/>
            <a:ext cx="5526184" cy="2122090"/>
          </a:xfrm>
          <a:prstGeom prst="rect">
            <a:avLst/>
          </a:prstGeom>
        </p:spPr>
      </p:pic>
      <p:pic>
        <p:nvPicPr>
          <p:cNvPr id="2" name="图片 1">
            <a:extLst>
              <a:ext uri="{FF2B5EF4-FFF2-40B4-BE49-F238E27FC236}">
                <a16:creationId xmlns:a16="http://schemas.microsoft.com/office/drawing/2014/main" id="{BA22B2CF-0277-312D-CE53-342386BE2F9C}"/>
              </a:ext>
            </a:extLst>
          </p:cNvPr>
          <p:cNvPicPr>
            <a:picLocks noChangeAspect="1"/>
          </p:cNvPicPr>
          <p:nvPr/>
        </p:nvPicPr>
        <p:blipFill>
          <a:blip r:embed="rId4"/>
          <a:stretch>
            <a:fillRect/>
          </a:stretch>
        </p:blipFill>
        <p:spPr>
          <a:xfrm>
            <a:off x="1447802" y="1429693"/>
            <a:ext cx="5344589" cy="2458933"/>
          </a:xfrm>
          <a:prstGeom prst="rect">
            <a:avLst/>
          </a:prstGeom>
        </p:spPr>
      </p:pic>
      <p:pic>
        <p:nvPicPr>
          <p:cNvPr id="9" name="图片 8">
            <a:extLst>
              <a:ext uri="{FF2B5EF4-FFF2-40B4-BE49-F238E27FC236}">
                <a16:creationId xmlns:a16="http://schemas.microsoft.com/office/drawing/2014/main" id="{C19810B0-32EF-C22B-B580-F947E7AFBA8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0880055" y="263761"/>
            <a:ext cx="814592" cy="816080"/>
          </a:xfrm>
          <a:prstGeom prst="rect">
            <a:avLst/>
          </a:prstGeom>
        </p:spPr>
      </p:pic>
    </p:spTree>
    <p:extLst>
      <p:ext uri="{BB962C8B-B14F-4D97-AF65-F5344CB8AC3E}">
        <p14:creationId xmlns:p14="http://schemas.microsoft.com/office/powerpoint/2010/main" val="1266564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数据初步分析</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DEEP LEARNING REPORT</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177683" y="1666134"/>
            <a:ext cx="1362525" cy="988578"/>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6297560" y="1769806"/>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297560" y="318272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297560" y="4595640"/>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6177683" y="3078968"/>
            <a:ext cx="1362525" cy="988578"/>
            <a:chOff x="6177683" y="1666134"/>
            <a:chExt cx="1362525" cy="988578"/>
          </a:xfrm>
          <a:solidFill>
            <a:srgbClr val="1C4885"/>
          </a:solidFill>
        </p:grpSpPr>
        <p:sp>
          <p:nvSpPr>
            <p:cNvPr id="35" name="矩形 34"/>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177683" y="4497549"/>
            <a:ext cx="1362525" cy="988578"/>
            <a:chOff x="6177683" y="1666134"/>
            <a:chExt cx="1362525" cy="988578"/>
          </a:xfrm>
          <a:solidFill>
            <a:srgbClr val="1C4885"/>
          </a:solidFill>
        </p:grpSpPr>
        <p:sp>
          <p:nvSpPr>
            <p:cNvPr id="38" name="矩形 3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p:cNvSpPr txBox="1"/>
          <p:nvPr/>
        </p:nvSpPr>
        <p:spPr>
          <a:xfrm>
            <a:off x="6417439" y="197302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01</a:t>
            </a:r>
            <a:endParaRPr lang="zh-CN" altLang="en-US" sz="4000" dirty="0">
              <a:solidFill>
                <a:schemeClr val="tx1">
                  <a:lumMod val="85000"/>
                  <a:lumOff val="15000"/>
                </a:schemeClr>
              </a:solidFill>
              <a:latin typeface="FuturaBookC" pitchFamily="2" charset="-52"/>
            </a:endParaRPr>
          </a:p>
        </p:txBody>
      </p:sp>
      <p:sp>
        <p:nvSpPr>
          <p:cNvPr id="41" name="文本框 40"/>
          <p:cNvSpPr txBox="1"/>
          <p:nvPr/>
        </p:nvSpPr>
        <p:spPr>
          <a:xfrm>
            <a:off x="6417439" y="3403967"/>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02</a:t>
            </a:r>
            <a:endParaRPr lang="zh-CN" altLang="en-US" sz="4000" dirty="0">
              <a:solidFill>
                <a:schemeClr val="tx1">
                  <a:lumMod val="85000"/>
                  <a:lumOff val="15000"/>
                </a:schemeClr>
              </a:solidFill>
              <a:latin typeface="FuturaBookC" pitchFamily="2" charset="-52"/>
            </a:endParaRPr>
          </a:p>
        </p:txBody>
      </p:sp>
      <p:sp>
        <p:nvSpPr>
          <p:cNvPr id="42" name="文本框 41"/>
          <p:cNvSpPr txBox="1"/>
          <p:nvPr/>
        </p:nvSpPr>
        <p:spPr>
          <a:xfrm>
            <a:off x="6417439" y="480081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03</a:t>
            </a:r>
            <a:endParaRPr lang="zh-CN" altLang="en-US" sz="4000" dirty="0">
              <a:solidFill>
                <a:schemeClr val="tx1">
                  <a:lumMod val="85000"/>
                  <a:lumOff val="15000"/>
                </a:schemeClr>
              </a:solidFill>
              <a:latin typeface="FuturaBookC" pitchFamily="2" charset="-52"/>
            </a:endParaRPr>
          </a:p>
        </p:txBody>
      </p:sp>
      <p:sp>
        <p:nvSpPr>
          <p:cNvPr id="43" name="文本框 42"/>
          <p:cNvSpPr txBox="1"/>
          <p:nvPr/>
        </p:nvSpPr>
        <p:spPr>
          <a:xfrm>
            <a:off x="7449827" y="2083383"/>
            <a:ext cx="3253306" cy="738664"/>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配置环境，导入相关模块。本项目采用</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python</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编写代码，并采用</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Paddle</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深度学习框架。</a:t>
            </a:r>
          </a:p>
        </p:txBody>
      </p:sp>
      <p:sp>
        <p:nvSpPr>
          <p:cNvPr id="44" name="文本框 43"/>
          <p:cNvSpPr txBox="1"/>
          <p:nvPr/>
        </p:nvSpPr>
        <p:spPr>
          <a:xfrm>
            <a:off x="7540050" y="3496300"/>
            <a:ext cx="3158022" cy="523220"/>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下载并读取数据，对数据的不同特征进行可视化分析。</a:t>
            </a:r>
          </a:p>
        </p:txBody>
      </p:sp>
      <p:sp>
        <p:nvSpPr>
          <p:cNvPr id="45" name="文本框 44"/>
          <p:cNvSpPr txBox="1"/>
          <p:nvPr/>
        </p:nvSpPr>
        <p:spPr>
          <a:xfrm>
            <a:off x="7532776" y="4909217"/>
            <a:ext cx="3165704" cy="523220"/>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分析不同特征之间的相关性，绘制热力图，选取代表性强的特征</a:t>
            </a:r>
          </a:p>
        </p:txBody>
      </p:sp>
      <p:grpSp>
        <p:nvGrpSpPr>
          <p:cNvPr id="8" name="组合 7">
            <a:extLst>
              <a:ext uri="{FF2B5EF4-FFF2-40B4-BE49-F238E27FC236}">
                <a16:creationId xmlns:a16="http://schemas.microsoft.com/office/drawing/2014/main" id="{942B5777-5BB5-EFEE-7E58-DD64C1891CDA}"/>
              </a:ext>
            </a:extLst>
          </p:cNvPr>
          <p:cNvGrpSpPr/>
          <p:nvPr/>
        </p:nvGrpSpPr>
        <p:grpSpPr>
          <a:xfrm>
            <a:off x="796413" y="1769806"/>
            <a:ext cx="4664466" cy="3842562"/>
            <a:chOff x="753504" y="1715400"/>
            <a:chExt cx="4899107" cy="3828510"/>
          </a:xfrm>
        </p:grpSpPr>
        <p:sp>
          <p:nvSpPr>
            <p:cNvPr id="3" name="矩形 2">
              <a:extLst>
                <a:ext uri="{FF2B5EF4-FFF2-40B4-BE49-F238E27FC236}">
                  <a16:creationId xmlns:a16="http://schemas.microsoft.com/office/drawing/2014/main" id="{84C050BF-90B9-198C-2AB4-E9586F5A48DA}"/>
                </a:ext>
              </a:extLst>
            </p:cNvPr>
            <p:cNvSpPr/>
            <p:nvPr/>
          </p:nvSpPr>
          <p:spPr>
            <a:xfrm>
              <a:off x="753504" y="1715400"/>
              <a:ext cx="4808883" cy="371571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A36DF3A3-2F0C-FC58-1230-9A04CAED312A}"/>
                </a:ext>
              </a:extLst>
            </p:cNvPr>
            <p:cNvPicPr>
              <a:picLocks noChangeAspect="1"/>
            </p:cNvPicPr>
            <p:nvPr/>
          </p:nvPicPr>
          <p:blipFill rotWithShape="1">
            <a:blip r:embed="rId3"/>
            <a:srcRect l="-340" t="-376" r="340" b="42958"/>
            <a:stretch/>
          </p:blipFill>
          <p:spPr>
            <a:xfrm>
              <a:off x="843728" y="1828197"/>
              <a:ext cx="4808883" cy="3715713"/>
            </a:xfrm>
            <a:prstGeom prst="rect">
              <a:avLst/>
            </a:prstGeom>
          </p:spPr>
        </p:pic>
      </p:grpSp>
      <p:pic>
        <p:nvPicPr>
          <p:cNvPr id="10" name="图片 9">
            <a:extLst>
              <a:ext uri="{FF2B5EF4-FFF2-40B4-BE49-F238E27FC236}">
                <a16:creationId xmlns:a16="http://schemas.microsoft.com/office/drawing/2014/main" id="{DD272F25-1A2F-040A-1DDA-97EA266094B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880055" y="263761"/>
            <a:ext cx="814592" cy="816080"/>
          </a:xfrm>
          <a:prstGeom prst="rect">
            <a:avLst/>
          </a:prstGeom>
        </p:spPr>
      </p:pic>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数据处理</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DEEP LEARNING REPORT</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E6A7114C-95FE-9EA5-81D0-2B452D6B0903}"/>
              </a:ext>
            </a:extLst>
          </p:cNvPr>
          <p:cNvGrpSpPr/>
          <p:nvPr/>
        </p:nvGrpSpPr>
        <p:grpSpPr>
          <a:xfrm>
            <a:off x="1265274" y="4473067"/>
            <a:ext cx="8225595" cy="1117657"/>
            <a:chOff x="6469426" y="1722736"/>
            <a:chExt cx="8225595" cy="1117657"/>
          </a:xfrm>
        </p:grpSpPr>
        <p:sp>
          <p:nvSpPr>
            <p:cNvPr id="20" name="文本框 19"/>
            <p:cNvSpPr txBox="1"/>
            <p:nvPr/>
          </p:nvSpPr>
          <p:spPr>
            <a:xfrm>
              <a:off x="6469426" y="2203780"/>
              <a:ext cx="4375039" cy="307777"/>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对选取的数据集进行归一化处理</a:t>
              </a:r>
            </a:p>
          </p:txBody>
        </p:sp>
        <p:sp>
          <p:nvSpPr>
            <p:cNvPr id="23" name="圆角矩形 22"/>
            <p:cNvSpPr/>
            <p:nvPr/>
          </p:nvSpPr>
          <p:spPr>
            <a:xfrm>
              <a:off x="6545103" y="1848856"/>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数据归一化</a:t>
              </a:r>
            </a:p>
          </p:txBody>
        </p:sp>
        <p:pic>
          <p:nvPicPr>
            <p:cNvPr id="3" name="图片 2">
              <a:extLst>
                <a:ext uri="{FF2B5EF4-FFF2-40B4-BE49-F238E27FC236}">
                  <a16:creationId xmlns:a16="http://schemas.microsoft.com/office/drawing/2014/main" id="{DAFF3168-E6A2-D5F6-E6BB-D7E43B6F9B5F}"/>
                </a:ext>
              </a:extLst>
            </p:cNvPr>
            <p:cNvPicPr>
              <a:picLocks noChangeAspect="1"/>
            </p:cNvPicPr>
            <p:nvPr/>
          </p:nvPicPr>
          <p:blipFill>
            <a:blip r:embed="rId3"/>
            <a:stretch>
              <a:fillRect/>
            </a:stretch>
          </p:blipFill>
          <p:spPr>
            <a:xfrm>
              <a:off x="10649863" y="1722736"/>
              <a:ext cx="4045158" cy="1117657"/>
            </a:xfrm>
            <a:prstGeom prst="rect">
              <a:avLst/>
            </a:prstGeom>
          </p:spPr>
        </p:pic>
      </p:grpSp>
      <p:grpSp>
        <p:nvGrpSpPr>
          <p:cNvPr id="28" name="组合 27">
            <a:extLst>
              <a:ext uri="{FF2B5EF4-FFF2-40B4-BE49-F238E27FC236}">
                <a16:creationId xmlns:a16="http://schemas.microsoft.com/office/drawing/2014/main" id="{A5EFF5F9-FAB2-F06A-3CA6-86B612EE9F73}"/>
              </a:ext>
            </a:extLst>
          </p:cNvPr>
          <p:cNvGrpSpPr/>
          <p:nvPr/>
        </p:nvGrpSpPr>
        <p:grpSpPr>
          <a:xfrm>
            <a:off x="1265274" y="3280563"/>
            <a:ext cx="9661452" cy="792294"/>
            <a:chOff x="6469426" y="3324620"/>
            <a:chExt cx="9661452" cy="792294"/>
          </a:xfrm>
        </p:grpSpPr>
        <p:sp>
          <p:nvSpPr>
            <p:cNvPr id="21" name="文本框 20"/>
            <p:cNvSpPr txBox="1"/>
            <p:nvPr/>
          </p:nvSpPr>
          <p:spPr>
            <a:xfrm>
              <a:off x="6469426" y="3677644"/>
              <a:ext cx="4375039" cy="307777"/>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部分天气数据存在重复，要去除重复值</a:t>
              </a:r>
            </a:p>
          </p:txBody>
        </p:sp>
        <p:sp>
          <p:nvSpPr>
            <p:cNvPr id="24" name="圆角矩形 23"/>
            <p:cNvSpPr/>
            <p:nvPr/>
          </p:nvSpPr>
          <p:spPr>
            <a:xfrm>
              <a:off x="6545103" y="3324620"/>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数据集去重</a:t>
              </a:r>
            </a:p>
          </p:txBody>
        </p:sp>
        <p:pic>
          <p:nvPicPr>
            <p:cNvPr id="27" name="图片 26">
              <a:extLst>
                <a:ext uri="{FF2B5EF4-FFF2-40B4-BE49-F238E27FC236}">
                  <a16:creationId xmlns:a16="http://schemas.microsoft.com/office/drawing/2014/main" id="{C260A170-C68F-D7B7-A536-8E7EDFF3ECBF}"/>
                </a:ext>
              </a:extLst>
            </p:cNvPr>
            <p:cNvPicPr>
              <a:picLocks noChangeAspect="1"/>
            </p:cNvPicPr>
            <p:nvPr/>
          </p:nvPicPr>
          <p:blipFill>
            <a:blip r:embed="rId4"/>
            <a:stretch>
              <a:fillRect/>
            </a:stretch>
          </p:blipFill>
          <p:spPr>
            <a:xfrm>
              <a:off x="10649863" y="3324620"/>
              <a:ext cx="5481015" cy="792294"/>
            </a:xfrm>
            <a:prstGeom prst="rect">
              <a:avLst/>
            </a:prstGeom>
          </p:spPr>
        </p:pic>
      </p:grpSp>
      <p:grpSp>
        <p:nvGrpSpPr>
          <p:cNvPr id="38" name="组合 37">
            <a:extLst>
              <a:ext uri="{FF2B5EF4-FFF2-40B4-BE49-F238E27FC236}">
                <a16:creationId xmlns:a16="http://schemas.microsoft.com/office/drawing/2014/main" id="{BA7BE90C-88AC-C354-97ED-91AC6BC5DD60}"/>
              </a:ext>
            </a:extLst>
          </p:cNvPr>
          <p:cNvGrpSpPr/>
          <p:nvPr/>
        </p:nvGrpSpPr>
        <p:grpSpPr>
          <a:xfrm>
            <a:off x="1265274" y="1721158"/>
            <a:ext cx="4375039" cy="660801"/>
            <a:chOff x="6469426" y="3324620"/>
            <a:chExt cx="4375039" cy="660801"/>
          </a:xfrm>
        </p:grpSpPr>
        <p:sp>
          <p:nvSpPr>
            <p:cNvPr id="39" name="文本框 38">
              <a:extLst>
                <a:ext uri="{FF2B5EF4-FFF2-40B4-BE49-F238E27FC236}">
                  <a16:creationId xmlns:a16="http://schemas.microsoft.com/office/drawing/2014/main" id="{024BB969-A148-C867-804D-6242758281BD}"/>
                </a:ext>
              </a:extLst>
            </p:cNvPr>
            <p:cNvSpPr txBox="1"/>
            <p:nvPr/>
          </p:nvSpPr>
          <p:spPr>
            <a:xfrm>
              <a:off x="6469426" y="3677644"/>
              <a:ext cx="4375039" cy="307777"/>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输出缺失值情况，发现数据集没有缺失值</a:t>
              </a:r>
            </a:p>
          </p:txBody>
        </p:sp>
        <p:sp>
          <p:nvSpPr>
            <p:cNvPr id="40" name="圆角矩形 23">
              <a:extLst>
                <a:ext uri="{FF2B5EF4-FFF2-40B4-BE49-F238E27FC236}">
                  <a16:creationId xmlns:a16="http://schemas.microsoft.com/office/drawing/2014/main" id="{915FCC08-83DF-F531-A3A8-791F84579652}"/>
                </a:ext>
              </a:extLst>
            </p:cNvPr>
            <p:cNvSpPr/>
            <p:nvPr/>
          </p:nvSpPr>
          <p:spPr>
            <a:xfrm>
              <a:off x="6545103" y="3324620"/>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缺失值处理</a:t>
              </a:r>
            </a:p>
          </p:txBody>
        </p:sp>
      </p:grpSp>
      <p:pic>
        <p:nvPicPr>
          <p:cNvPr id="43" name="图片 42">
            <a:extLst>
              <a:ext uri="{FF2B5EF4-FFF2-40B4-BE49-F238E27FC236}">
                <a16:creationId xmlns:a16="http://schemas.microsoft.com/office/drawing/2014/main" id="{8BE649DE-0C9D-CD7D-BA92-2236021CAB40}"/>
              </a:ext>
            </a:extLst>
          </p:cNvPr>
          <p:cNvPicPr>
            <a:picLocks noChangeAspect="1"/>
          </p:cNvPicPr>
          <p:nvPr/>
        </p:nvPicPr>
        <p:blipFill>
          <a:blip r:embed="rId5"/>
          <a:stretch>
            <a:fillRect/>
          </a:stretch>
        </p:blipFill>
        <p:spPr>
          <a:xfrm>
            <a:off x="5445711" y="1721158"/>
            <a:ext cx="3829247" cy="844593"/>
          </a:xfrm>
          <a:prstGeom prst="rect">
            <a:avLst/>
          </a:prstGeom>
        </p:spPr>
      </p:pic>
      <p:pic>
        <p:nvPicPr>
          <p:cNvPr id="48" name="图片 47">
            <a:extLst>
              <a:ext uri="{FF2B5EF4-FFF2-40B4-BE49-F238E27FC236}">
                <a16:creationId xmlns:a16="http://schemas.microsoft.com/office/drawing/2014/main" id="{AC31B26E-9C2D-4F75-6E0A-C7D72E63D51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0880055" y="263761"/>
            <a:ext cx="814592" cy="816080"/>
          </a:xfrm>
          <a:prstGeom prst="rect">
            <a:avLst/>
          </a:prstGeom>
        </p:spPr>
      </p:pic>
    </p:spTree>
    <p:extLst>
      <p:ext uri="{BB962C8B-B14F-4D97-AF65-F5344CB8AC3E}">
        <p14:creationId xmlns:p14="http://schemas.microsoft.com/office/powerpoint/2010/main" val="417774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划分数据集</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DEEP LEARNING REPORT</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018251" y="2855169"/>
            <a:ext cx="4354735" cy="160020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130260" y="3635073"/>
            <a:ext cx="3158022" cy="276999"/>
          </a:xfrm>
          <a:prstGeom prst="rect">
            <a:avLst/>
          </a:prstGeom>
          <a:noFill/>
        </p:spPr>
        <p:txBody>
          <a:bodyPr wrap="square" rtlCol="0">
            <a:spAutoFit/>
          </a:bodyPr>
          <a:lstStyle/>
          <a:p>
            <a:pPr algn="just"/>
            <a:r>
              <a:rPr lang="zh-CN" altLang="en-US" sz="1200" dirty="0">
                <a:solidFill>
                  <a:schemeClr val="bg1"/>
                </a:solidFill>
                <a:latin typeface="FZZhengHeiS-DB-GB" panose="02000000000000000000" pitchFamily="2" charset="0"/>
                <a:ea typeface="FZZhengHeiS-DB-GB" panose="02000000000000000000" pitchFamily="2" charset="0"/>
              </a:rPr>
              <a:t>包括构造窗口化时序数据、构造时序标签等</a:t>
            </a:r>
          </a:p>
        </p:txBody>
      </p:sp>
      <p:sp>
        <p:nvSpPr>
          <p:cNvPr id="12" name="文本框 11"/>
          <p:cNvSpPr txBox="1"/>
          <p:nvPr/>
        </p:nvSpPr>
        <p:spPr>
          <a:xfrm>
            <a:off x="2130260" y="5255660"/>
            <a:ext cx="3165704" cy="276999"/>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传入拆分好的数据集</a:t>
            </a:r>
          </a:p>
        </p:txBody>
      </p:sp>
      <p:sp>
        <p:nvSpPr>
          <p:cNvPr id="13" name="文本框 12"/>
          <p:cNvSpPr txBox="1"/>
          <p:nvPr/>
        </p:nvSpPr>
        <p:spPr>
          <a:xfrm>
            <a:off x="2091440" y="1928343"/>
            <a:ext cx="2129432"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按比例拆分数据集</a:t>
            </a:r>
          </a:p>
        </p:txBody>
      </p:sp>
      <p:sp>
        <p:nvSpPr>
          <p:cNvPr id="14" name="文本框 13"/>
          <p:cNvSpPr txBox="1"/>
          <p:nvPr/>
        </p:nvSpPr>
        <p:spPr>
          <a:xfrm>
            <a:off x="2130260" y="3227063"/>
            <a:ext cx="2129432" cy="369332"/>
          </a:xfrm>
          <a:prstGeom prst="rect">
            <a:avLst/>
          </a:prstGeom>
          <a:noFill/>
        </p:spPr>
        <p:txBody>
          <a:bodyPr wrap="square" rtlCol="0">
            <a:spAutoFit/>
          </a:bodyPr>
          <a:lstStyle/>
          <a:p>
            <a:r>
              <a:rPr lang="zh-CN" altLang="en-US" dirty="0">
                <a:solidFill>
                  <a:schemeClr val="bg1"/>
                </a:solidFill>
                <a:latin typeface="FZZhengHeiS-DB-GB" panose="02000000000000000000" pitchFamily="2" charset="0"/>
                <a:ea typeface="FZZhengHeiS-DB-GB" panose="02000000000000000000" pitchFamily="2" charset="0"/>
              </a:rPr>
              <a:t>重写</a:t>
            </a:r>
            <a:r>
              <a:rPr lang="en-US" altLang="zh-CN" dirty="0">
                <a:solidFill>
                  <a:schemeClr val="bg1"/>
                </a:solidFill>
                <a:latin typeface="FZZhengHeiS-DB-GB" panose="02000000000000000000" pitchFamily="2" charset="0"/>
                <a:ea typeface="FZZhengHeiS-DB-GB" panose="02000000000000000000" pitchFamily="2" charset="0"/>
              </a:rPr>
              <a:t>Dataset</a:t>
            </a:r>
            <a:r>
              <a:rPr lang="zh-CN" altLang="en-US" dirty="0">
                <a:solidFill>
                  <a:schemeClr val="bg1"/>
                </a:solidFill>
                <a:latin typeface="FZZhengHeiS-DB-GB" panose="02000000000000000000" pitchFamily="2" charset="0"/>
                <a:ea typeface="FZZhengHeiS-DB-GB" panose="02000000000000000000" pitchFamily="2" charset="0"/>
              </a:rPr>
              <a:t>方法</a:t>
            </a:r>
          </a:p>
        </p:txBody>
      </p:sp>
      <p:sp>
        <p:nvSpPr>
          <p:cNvPr id="15" name="文本框 14"/>
          <p:cNvSpPr txBox="1"/>
          <p:nvPr/>
        </p:nvSpPr>
        <p:spPr>
          <a:xfrm>
            <a:off x="2130260" y="4885945"/>
            <a:ext cx="2129432"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实例化数据集</a:t>
            </a:r>
          </a:p>
        </p:txBody>
      </p:sp>
      <p:sp>
        <p:nvSpPr>
          <p:cNvPr id="16" name="文本框 15"/>
          <p:cNvSpPr txBox="1"/>
          <p:nvPr/>
        </p:nvSpPr>
        <p:spPr>
          <a:xfrm>
            <a:off x="1018251" y="1780046"/>
            <a:ext cx="864524" cy="707886"/>
          </a:xfrm>
          <a:prstGeom prst="rect">
            <a:avLst/>
          </a:prstGeom>
          <a:noFill/>
        </p:spPr>
        <p:txBody>
          <a:bodyPr wrap="square" rtlCol="0">
            <a:spAutoFit/>
          </a:bodyPr>
          <a:lstStyle/>
          <a:p>
            <a:r>
              <a:rPr lang="en-US" altLang="zh-CN" sz="4000" dirty="0">
                <a:solidFill>
                  <a:schemeClr val="tx1">
                    <a:lumMod val="75000"/>
                    <a:lumOff val="25000"/>
                  </a:schemeClr>
                </a:solidFill>
                <a:latin typeface="FuturaBookC" pitchFamily="2" charset="-52"/>
              </a:rPr>
              <a:t>01</a:t>
            </a:r>
            <a:endParaRPr lang="zh-CN" altLang="en-US" sz="4000" dirty="0">
              <a:solidFill>
                <a:schemeClr val="tx1">
                  <a:lumMod val="75000"/>
                  <a:lumOff val="25000"/>
                </a:schemeClr>
              </a:solidFill>
              <a:latin typeface="FuturaBookC" pitchFamily="2" charset="-52"/>
            </a:endParaRPr>
          </a:p>
        </p:txBody>
      </p:sp>
      <p:sp>
        <p:nvSpPr>
          <p:cNvPr id="17" name="文本框 16"/>
          <p:cNvSpPr txBox="1"/>
          <p:nvPr/>
        </p:nvSpPr>
        <p:spPr>
          <a:xfrm>
            <a:off x="1018251" y="3281130"/>
            <a:ext cx="864524" cy="707886"/>
          </a:xfrm>
          <a:prstGeom prst="rect">
            <a:avLst/>
          </a:prstGeom>
          <a:noFill/>
        </p:spPr>
        <p:txBody>
          <a:bodyPr wrap="square" rtlCol="0">
            <a:spAutoFit/>
          </a:bodyPr>
          <a:lstStyle/>
          <a:p>
            <a:r>
              <a:rPr lang="en-US" altLang="zh-CN" sz="4000" dirty="0">
                <a:solidFill>
                  <a:schemeClr val="bg1"/>
                </a:solidFill>
                <a:latin typeface="FuturaBookC" pitchFamily="2" charset="-52"/>
              </a:rPr>
              <a:t>02</a:t>
            </a:r>
            <a:endParaRPr lang="zh-CN" altLang="en-US" sz="4000" dirty="0">
              <a:solidFill>
                <a:schemeClr val="bg1"/>
              </a:solidFill>
              <a:latin typeface="FuturaBookC" pitchFamily="2" charset="-52"/>
            </a:endParaRPr>
          </a:p>
        </p:txBody>
      </p:sp>
      <p:sp>
        <p:nvSpPr>
          <p:cNvPr id="18" name="文本框 17"/>
          <p:cNvSpPr txBox="1"/>
          <p:nvPr/>
        </p:nvSpPr>
        <p:spPr>
          <a:xfrm>
            <a:off x="1018251" y="4881330"/>
            <a:ext cx="864524" cy="707886"/>
          </a:xfrm>
          <a:prstGeom prst="rect">
            <a:avLst/>
          </a:prstGeom>
          <a:noFill/>
        </p:spPr>
        <p:txBody>
          <a:bodyPr wrap="square" rtlCol="0">
            <a:spAutoFit/>
          </a:bodyPr>
          <a:lstStyle/>
          <a:p>
            <a:r>
              <a:rPr lang="en-US" altLang="zh-CN" sz="4000" dirty="0">
                <a:solidFill>
                  <a:schemeClr val="tx1">
                    <a:lumMod val="75000"/>
                    <a:lumOff val="25000"/>
                  </a:schemeClr>
                </a:solidFill>
                <a:latin typeface="FuturaBookC" pitchFamily="2" charset="-52"/>
              </a:rPr>
              <a:t>03</a:t>
            </a:r>
            <a:endParaRPr lang="zh-CN" altLang="en-US" sz="4000" dirty="0">
              <a:solidFill>
                <a:schemeClr val="tx1">
                  <a:lumMod val="75000"/>
                  <a:lumOff val="25000"/>
                </a:schemeClr>
              </a:solidFill>
              <a:latin typeface="FuturaBookC" pitchFamily="2" charset="-52"/>
            </a:endParaRPr>
          </a:p>
        </p:txBody>
      </p:sp>
      <p:pic>
        <p:nvPicPr>
          <p:cNvPr id="3" name="图片 2">
            <a:extLst>
              <a:ext uri="{FF2B5EF4-FFF2-40B4-BE49-F238E27FC236}">
                <a16:creationId xmlns:a16="http://schemas.microsoft.com/office/drawing/2014/main" id="{B9947895-A6E8-643A-2E42-30E7C6967F6C}"/>
              </a:ext>
            </a:extLst>
          </p:cNvPr>
          <p:cNvPicPr>
            <a:picLocks noChangeAspect="1"/>
          </p:cNvPicPr>
          <p:nvPr/>
        </p:nvPicPr>
        <p:blipFill>
          <a:blip r:embed="rId3"/>
          <a:stretch>
            <a:fillRect/>
          </a:stretch>
        </p:blipFill>
        <p:spPr>
          <a:xfrm>
            <a:off x="5988149" y="1229847"/>
            <a:ext cx="5245647" cy="4810452"/>
          </a:xfrm>
          <a:prstGeom prst="rect">
            <a:avLst/>
          </a:prstGeom>
        </p:spPr>
      </p:pic>
      <p:pic>
        <p:nvPicPr>
          <p:cNvPr id="7" name="图片 6">
            <a:extLst>
              <a:ext uri="{FF2B5EF4-FFF2-40B4-BE49-F238E27FC236}">
                <a16:creationId xmlns:a16="http://schemas.microsoft.com/office/drawing/2014/main" id="{5198EC26-C45C-E2E7-E894-78569D586D3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880055" y="263761"/>
            <a:ext cx="814592" cy="816080"/>
          </a:xfrm>
          <a:prstGeom prst="rect">
            <a:avLst/>
          </a:prstGeom>
        </p:spPr>
      </p:pic>
    </p:spTree>
    <p:extLst>
      <p:ext uri="{BB962C8B-B14F-4D97-AF65-F5344CB8AC3E}">
        <p14:creationId xmlns:p14="http://schemas.microsoft.com/office/powerpoint/2010/main" val="514465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2629</TotalTime>
  <Words>1207</Words>
  <Application>Microsoft Office PowerPoint</Application>
  <PresentationFormat>宽屏</PresentationFormat>
  <Paragraphs>140</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FuturaBookC</vt:lpstr>
      <vt:lpstr>FZZhengHeiS-DB-GB</vt:lpstr>
      <vt:lpstr>Monospaced Number</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成林 柳</cp:lastModifiedBy>
  <cp:revision>10</cp:revision>
  <dcterms:created xsi:type="dcterms:W3CDTF">2018-02-27T12:12:58Z</dcterms:created>
  <dcterms:modified xsi:type="dcterms:W3CDTF">2023-04-13T02:53:39Z</dcterms:modified>
</cp:coreProperties>
</file>