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Source Sans Pro Light"/>
      <p:regular r:id="rId16"/>
      <p:bold r:id="rId17"/>
      <p:italic r:id="rId18"/>
      <p:boldItalic r:id="rId19"/>
    </p:embeddedFont>
    <p:embeddedFont>
      <p:font typeface="Bodoni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odoni-regular.fntdata"/><Relationship Id="rId22" Type="http://schemas.openxmlformats.org/officeDocument/2006/relationships/font" Target="fonts/Bodoni-italic.fntdata"/><Relationship Id="rId21" Type="http://schemas.openxmlformats.org/officeDocument/2006/relationships/font" Target="fonts/Bodoni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Bodoni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SourceSansProLight-bold.fntdata"/><Relationship Id="rId16" Type="http://schemas.openxmlformats.org/officeDocument/2006/relationships/font" Target="fonts/SourceSansProLight-regular.fntdata"/><Relationship Id="rId19" Type="http://schemas.openxmlformats.org/officeDocument/2006/relationships/font" Target="fonts/SourceSansProLight-boldItalic.fntdata"/><Relationship Id="rId18" Type="http://schemas.openxmlformats.org/officeDocument/2006/relationships/font" Target="fonts/SourceSansProLigh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c9c893d9c_1_1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0c9c893d9c_1_1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0c9c893d9c_1_1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c9c893d9c_1_1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0c9c893d9c_1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c9c893d9c_1_1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0c9c893d9c_1_1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c9c893d9c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c9c893d9c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1100"/>
              <a:buChar char="•"/>
            </a:pPr>
            <a:r>
              <a:rPr lang="en">
                <a:solidFill>
                  <a:srgbClr val="75707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: Snow acts like a natural reservoir that stores water when it is plentiful in the winter months and releases it over time into man-made reservoirs and groundwater as snowmelt increases to a peak in the spring months. This snowmelt is a vital source of water for high altitude flora as well as an increasingly important value to know for water management over the course of a year. This is especially true as climate change is altering how much water is available in these natural reservoirs.</a:t>
            </a:r>
            <a:endParaRPr>
              <a:solidFill>
                <a:srgbClr val="757070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100"/>
              <a:buFont typeface="Source Sans Pro Light"/>
              <a:buChar char="•"/>
            </a:pPr>
            <a:r>
              <a:t/>
            </a:r>
            <a:endParaRPr>
              <a:solidFill>
                <a:srgbClr val="757070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500"/>
              <a:buChar char="•"/>
            </a:pPr>
            <a:r>
              <a:rPr lang="en" sz="1500">
                <a:solidFill>
                  <a:srgbClr val="75707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Project can be broadly divided into two steps:</a:t>
            </a:r>
            <a:endParaRPr sz="1500">
              <a:solidFill>
                <a:srgbClr val="757070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-3238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500"/>
              <a:buAutoNum type="alphaLcPeriod"/>
            </a:pPr>
            <a:r>
              <a:rPr lang="en" sz="1500">
                <a:solidFill>
                  <a:srgbClr val="75707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Model to predict snow water equivalent (SWE) from variables (image data, elevation, thermal etc.)</a:t>
            </a:r>
            <a:endParaRPr sz="1500">
              <a:solidFill>
                <a:srgbClr val="757070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-3238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500"/>
              <a:buAutoNum type="alphaLcPeriod"/>
            </a:pPr>
            <a:r>
              <a:rPr lang="en" sz="1500">
                <a:solidFill>
                  <a:srgbClr val="75707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SWE conversion to streamflow, or water that actually makes it into groundwater</a:t>
            </a:r>
            <a:endParaRPr sz="1500">
              <a:solidFill>
                <a:srgbClr val="757070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1500"/>
              <a:buChar char="•"/>
            </a:pPr>
            <a:r>
              <a:t/>
            </a:r>
            <a:endParaRPr sz="1500">
              <a:solidFill>
                <a:srgbClr val="757070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0da50b9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0da50b9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190500" rtl="0" algn="l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Modis: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266700" lvl="0" marL="190500" marR="190500" rtl="0" algn="l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5x5 image with rgb representing</a:t>
            </a:r>
            <a:r>
              <a:rPr lang="en" sz="900">
                <a:solidFill>
                  <a:srgbClr val="E01E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['NDSI_Snow_Cover', 'Snow_Albedo_Daily_Tile', 'NDSI']</a:t>
            </a:r>
            <a:endParaRPr sz="900">
              <a:solidFill>
                <a:srgbClr val="E01E5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266700" lvl="0" marL="190500" marR="190500" rtl="0" algn="l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and the measurement area in the center square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0da50b9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0da50b9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0da50b9a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10da50b9a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0da50b9a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0da50b9a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119a775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1119a775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31553"/>
            <a:ext cx="77661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C28220"/>
              </a:buClr>
              <a:buSzPts val="2800"/>
              <a:buFont typeface="Georgi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512694"/>
            <a:ext cx="7740600" cy="24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2D637F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48759" y="484017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57201" y="211322"/>
            <a:ext cx="7464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C28220"/>
              </a:buClr>
              <a:buSzPts val="3000"/>
              <a:buFont typeface="Georgia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457201" y="1378333"/>
            <a:ext cx="3717900" cy="27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rtl="0" algn="l">
              <a:spcBef>
                <a:spcPts val="440"/>
              </a:spcBef>
              <a:spcAft>
                <a:spcPts val="0"/>
              </a:spcAft>
              <a:buClr>
                <a:srgbClr val="2D637F"/>
              </a:buClr>
              <a:buSzPts val="1400"/>
              <a:buChar char="●"/>
              <a:defRPr sz="1400"/>
            </a:lvl1pPr>
            <a:lvl2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○"/>
              <a:defRPr sz="1400"/>
            </a:lvl2pPr>
            <a:lvl3pPr indent="-317500" lvl="2" marL="1371600" rtl="0" algn="l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■"/>
              <a:defRPr sz="1400"/>
            </a:lvl3pPr>
            <a:lvl4pPr indent="-317500" lvl="3" marL="1828800" rtl="0" algn="l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●"/>
              <a:defRPr sz="1400"/>
            </a:lvl4pPr>
            <a:lvl5pPr indent="-317500" lvl="4" marL="2286000" rtl="0" algn="l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○"/>
              <a:defRPr/>
            </a:lvl5pPr>
            <a:lvl6pPr indent="-3175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6pPr>
            <a:lvl7pPr indent="-3175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/>
            </a:lvl7pPr>
            <a:lvl8pPr indent="-3175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/>
            </a:lvl8pPr>
            <a:lvl9pPr indent="-3175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4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4175125" y="1378333"/>
            <a:ext cx="3746400" cy="27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rtl="0" algn="l">
              <a:spcBef>
                <a:spcPts val="440"/>
              </a:spcBef>
              <a:spcAft>
                <a:spcPts val="0"/>
              </a:spcAft>
              <a:buClr>
                <a:srgbClr val="2D637F"/>
              </a:buClr>
              <a:buSzPts val="1400"/>
              <a:buChar char="●"/>
              <a:defRPr sz="1400">
                <a:solidFill>
                  <a:srgbClr val="2D637F"/>
                </a:solidFill>
              </a:defRPr>
            </a:lvl1pPr>
            <a:lvl2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○"/>
              <a:defRPr sz="1400">
                <a:solidFill>
                  <a:srgbClr val="2D637F"/>
                </a:solidFill>
              </a:defRPr>
            </a:lvl2pPr>
            <a:lvl3pPr indent="-317500" lvl="2" marL="1371600" rtl="0" algn="l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■"/>
              <a:defRPr sz="1400">
                <a:solidFill>
                  <a:srgbClr val="2D637F"/>
                </a:solidFill>
              </a:defRPr>
            </a:lvl3pPr>
            <a:lvl4pPr indent="-317500" lvl="3" marL="1828800" rtl="0" algn="l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●"/>
              <a:defRPr sz="1400">
                <a:solidFill>
                  <a:srgbClr val="2D637F"/>
                </a:solidFill>
              </a:defRPr>
            </a:lvl4pPr>
            <a:lvl5pPr indent="-317500" lvl="4" marL="2286000" rtl="0" algn="l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○"/>
              <a:defRPr>
                <a:solidFill>
                  <a:srgbClr val="2D637F"/>
                </a:solidFill>
              </a:defRPr>
            </a:lvl5pPr>
            <a:lvl6pPr indent="-3175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6pPr>
            <a:lvl7pPr indent="-3175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/>
            </a:lvl7pPr>
            <a:lvl8pPr indent="-3175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/>
            </a:lvl8pPr>
            <a:lvl9pPr indent="-3175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>
            <p:ph idx="2" type="pic"/>
          </p:nvPr>
        </p:nvSpPr>
        <p:spPr>
          <a:xfrm>
            <a:off x="344043" y="308610"/>
            <a:ext cx="8455914" cy="4526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68" name="Google Shape;68;p16"/>
          <p:cNvSpPr txBox="1"/>
          <p:nvPr>
            <p:ph type="ctrTitle"/>
          </p:nvPr>
        </p:nvSpPr>
        <p:spPr>
          <a:xfrm>
            <a:off x="344043" y="2427370"/>
            <a:ext cx="3862197" cy="1086289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b" bIns="102875" lIns="3771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700"/>
              <a:buFont typeface="Bodoni"/>
              <a:buNone/>
              <a:defRPr sz="2700">
                <a:solidFill>
                  <a:srgbClr val="75707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344043" y="3513659"/>
            <a:ext cx="3862197" cy="393596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t" bIns="34275" lIns="3771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1100"/>
              <a:buNone/>
              <a:defRPr sz="1100">
                <a:solidFill>
                  <a:srgbClr val="757070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42900" y="285750"/>
            <a:ext cx="84582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700"/>
              <a:buFont typeface="Bodoni"/>
              <a:buNone/>
              <a:defRPr sz="2700">
                <a:solidFill>
                  <a:srgbClr val="75707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1100"/>
              <a:buChar char="•"/>
              <a:defRPr>
                <a:solidFill>
                  <a:srgbClr val="757070"/>
                </a:solidFill>
              </a:defRPr>
            </a:lvl1pPr>
            <a:lvl2pPr indent="-2984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070"/>
              </a:buClr>
              <a:buSzPts val="1100"/>
              <a:buChar char="•"/>
              <a:defRPr>
                <a:solidFill>
                  <a:srgbClr val="757070"/>
                </a:solidFill>
              </a:defRPr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070"/>
              </a:buClr>
              <a:buSzPts val="1100"/>
              <a:buChar char="•"/>
              <a:defRPr>
                <a:solidFill>
                  <a:srgbClr val="757070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070"/>
              </a:buClr>
              <a:buSzPts val="1100"/>
              <a:buChar char="•"/>
              <a:defRPr>
                <a:solidFill>
                  <a:srgbClr val="757070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070"/>
              </a:buClr>
              <a:buSzPts val="1100"/>
              <a:buChar char="•"/>
              <a:defRPr>
                <a:solidFill>
                  <a:srgbClr val="757070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0" type="dt"/>
          </p:nvPr>
        </p:nvSpPr>
        <p:spPr>
          <a:xfrm>
            <a:off x="3429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showMasterSp="0">
  <p:cSld name="Agenda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>
            <a:off x="4714875" y="709803"/>
            <a:ext cx="4114800" cy="3723894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78" name="Google Shape;78;p18"/>
          <p:cNvSpPr txBox="1"/>
          <p:nvPr>
            <p:ph type="title"/>
          </p:nvPr>
        </p:nvSpPr>
        <p:spPr>
          <a:xfrm>
            <a:off x="342899" y="1577340"/>
            <a:ext cx="2886076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700"/>
              <a:buFont typeface="Bodoni"/>
              <a:buNone/>
              <a:defRPr sz="2700">
                <a:solidFill>
                  <a:srgbClr val="75707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8"/>
          <p:cNvSpPr/>
          <p:nvPr>
            <p:ph idx="2" type="pic"/>
          </p:nvPr>
        </p:nvSpPr>
        <p:spPr>
          <a:xfrm>
            <a:off x="3523066" y="1200150"/>
            <a:ext cx="2057399" cy="27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34461" y="1419947"/>
            <a:ext cx="2057400" cy="230360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>
                <a:solidFill>
                  <a:srgbClr val="3F3F3F"/>
                </a:solidFill>
              </a:defRPr>
            </a:lvl1pPr>
            <a:lvl2pPr indent="-3238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  <a:defRPr sz="1500"/>
            </a:lvl2pPr>
            <a:lvl3pPr indent="-3238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  <a:defRPr sz="1500"/>
            </a:lvl3pPr>
            <a:lvl4pPr indent="-3238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3429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8"/>
          <p:cNvSpPr/>
          <p:nvPr/>
        </p:nvSpPr>
        <p:spPr>
          <a:xfrm flipH="1" rot="-8052435">
            <a:off x="468546" y="2810363"/>
            <a:ext cx="783354" cy="681408"/>
          </a:xfrm>
          <a:custGeom>
            <a:rect b="b" l="l" r="r" t="t"/>
            <a:pathLst>
              <a:path extrusionOk="0" h="3357396" w="3859699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rgbClr val="A3D3D1">
              <a:alpha val="8196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 showMasterSp="0">
  <p:cSld name="Closing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/>
          <p:nvPr>
            <p:ph idx="2" type="pic"/>
          </p:nvPr>
        </p:nvSpPr>
        <p:spPr>
          <a:xfrm>
            <a:off x="344043" y="308610"/>
            <a:ext cx="8455914" cy="44028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87" name="Google Shape;87;p19"/>
          <p:cNvSpPr txBox="1"/>
          <p:nvPr>
            <p:ph type="ctrTitle"/>
          </p:nvPr>
        </p:nvSpPr>
        <p:spPr>
          <a:xfrm>
            <a:off x="342901" y="2617968"/>
            <a:ext cx="3428999" cy="926536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b" bIns="102875" lIns="342900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700"/>
              <a:buFont typeface="Bodoni"/>
              <a:buNone/>
              <a:defRPr sz="2700">
                <a:solidFill>
                  <a:srgbClr val="3A38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subTitle"/>
          </p:nvPr>
        </p:nvSpPr>
        <p:spPr>
          <a:xfrm>
            <a:off x="342899" y="3544505"/>
            <a:ext cx="3428999" cy="985824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t" bIns="34275" lIns="377175" spcFirstLastPara="1" rIns="157732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100"/>
              <a:buNone/>
              <a:defRPr sz="1100">
                <a:solidFill>
                  <a:srgbClr val="3A3838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3429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showMasterSp="0">
  <p:cSld name="Introduc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4734437" y="1577040"/>
            <a:ext cx="4066663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700"/>
              <a:buFont typeface="Bodoni"/>
              <a:buNone/>
              <a:defRPr sz="2700">
                <a:solidFill>
                  <a:srgbClr val="75707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20"/>
          <p:cNvSpPr/>
          <p:nvPr>
            <p:ph idx="2" type="pic"/>
          </p:nvPr>
        </p:nvSpPr>
        <p:spPr>
          <a:xfrm>
            <a:off x="342900" y="857250"/>
            <a:ext cx="4114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4732020" y="2625305"/>
            <a:ext cx="3429000" cy="14162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71428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1100"/>
              <a:buFont typeface="Arial"/>
              <a:buNone/>
              <a:defRPr sz="1100">
                <a:solidFill>
                  <a:srgbClr val="757070"/>
                </a:solidFill>
              </a:defRPr>
            </a:lvl1pPr>
            <a:lvl2pPr indent="-228600" lvl="1" marL="914400" algn="l">
              <a:lnSpc>
                <a:spcPct val="171428"/>
              </a:lnSpc>
              <a:spcBef>
                <a:spcPts val="400"/>
              </a:spcBef>
              <a:spcAft>
                <a:spcPts val="0"/>
              </a:spcAft>
              <a:buClr>
                <a:srgbClr val="757070"/>
              </a:buClr>
              <a:buSzPts val="1100"/>
              <a:buFont typeface="Arial"/>
              <a:buNone/>
              <a:defRPr sz="1100">
                <a:solidFill>
                  <a:srgbClr val="757070"/>
                </a:solidFill>
              </a:defRPr>
            </a:lvl2pPr>
            <a:lvl3pPr indent="-228600" lvl="2" marL="1371600" algn="l">
              <a:lnSpc>
                <a:spcPct val="171428"/>
              </a:lnSpc>
              <a:spcBef>
                <a:spcPts val="400"/>
              </a:spcBef>
              <a:spcAft>
                <a:spcPts val="0"/>
              </a:spcAft>
              <a:buClr>
                <a:srgbClr val="757070"/>
              </a:buClr>
              <a:buSzPts val="1100"/>
              <a:buFont typeface="Arial"/>
              <a:buNone/>
              <a:defRPr sz="1100">
                <a:solidFill>
                  <a:srgbClr val="757070"/>
                </a:solidFill>
              </a:defRPr>
            </a:lvl3pPr>
            <a:lvl4pPr indent="-228600" lvl="3" marL="1828800" algn="l">
              <a:lnSpc>
                <a:spcPct val="171428"/>
              </a:lnSpc>
              <a:spcBef>
                <a:spcPts val="400"/>
              </a:spcBef>
              <a:spcAft>
                <a:spcPts val="0"/>
              </a:spcAft>
              <a:buClr>
                <a:srgbClr val="757070"/>
              </a:buClr>
              <a:buSzPts val="1100"/>
              <a:buFont typeface="Arial"/>
              <a:buNone/>
              <a:defRPr sz="1100">
                <a:solidFill>
                  <a:srgbClr val="757070"/>
                </a:solidFill>
              </a:defRPr>
            </a:lvl4pPr>
            <a:lvl5pPr indent="-228600" lvl="4" marL="2286000" algn="l">
              <a:lnSpc>
                <a:spcPct val="171428"/>
              </a:lnSpc>
              <a:spcBef>
                <a:spcPts val="400"/>
              </a:spcBef>
              <a:spcAft>
                <a:spcPts val="0"/>
              </a:spcAft>
              <a:buClr>
                <a:srgbClr val="757070"/>
              </a:buClr>
              <a:buSzPts val="1100"/>
              <a:buFont typeface="Arial"/>
              <a:buNone/>
              <a:defRPr sz="1100">
                <a:solidFill>
                  <a:srgbClr val="757070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3429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/>
          <p:nvPr>
            <p:ph idx="2" type="pic"/>
          </p:nvPr>
        </p:nvSpPr>
        <p:spPr>
          <a:xfrm>
            <a:off x="1143" y="-1"/>
            <a:ext cx="9141714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01" name="Google Shape;101;p21"/>
          <p:cNvSpPr txBox="1"/>
          <p:nvPr>
            <p:ph type="ctrTitle"/>
          </p:nvPr>
        </p:nvSpPr>
        <p:spPr>
          <a:xfrm>
            <a:off x="1143000" y="3500438"/>
            <a:ext cx="6858000" cy="90913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700"/>
              <a:buFont typeface="Bodoni"/>
              <a:buNone/>
              <a:defRPr sz="2700">
                <a:solidFill>
                  <a:srgbClr val="75707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" type="subTitle"/>
          </p:nvPr>
        </p:nvSpPr>
        <p:spPr>
          <a:xfrm>
            <a:off x="1143000" y="4478630"/>
            <a:ext cx="6858000" cy="3935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1100"/>
              <a:buNone/>
              <a:defRPr sz="1100">
                <a:solidFill>
                  <a:srgbClr val="757070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/>
          <p:nvPr>
            <p:ph idx="2" type="pic"/>
          </p:nvPr>
        </p:nvSpPr>
        <p:spPr>
          <a:xfrm>
            <a:off x="4674368" y="709803"/>
            <a:ext cx="4114800" cy="37238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05" name="Google Shape;105;p22"/>
          <p:cNvSpPr txBox="1"/>
          <p:nvPr>
            <p:ph type="title"/>
          </p:nvPr>
        </p:nvSpPr>
        <p:spPr>
          <a:xfrm>
            <a:off x="354832" y="1789938"/>
            <a:ext cx="3236976" cy="15636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600"/>
              <a:buFont typeface="Bodoni"/>
              <a:buNone/>
              <a:defRPr sz="2600">
                <a:solidFill>
                  <a:srgbClr val="AEABA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342900" y="3353562"/>
            <a:ext cx="2688336" cy="478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1200"/>
              <a:buFont typeface="Arial"/>
              <a:buNone/>
              <a:defRPr sz="1200">
                <a:solidFill>
                  <a:srgbClr val="75707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  <a:defRPr sz="1500">
                <a:latin typeface="Bodoni"/>
                <a:ea typeface="Bodoni"/>
                <a:cs typeface="Bodoni"/>
                <a:sym typeface="Bodoni"/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  <a:defRPr sz="1500">
                <a:latin typeface="Bodoni"/>
                <a:ea typeface="Bodoni"/>
                <a:cs typeface="Bodoni"/>
                <a:sym typeface="Bodoni"/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  <a:defRPr sz="1500">
                <a:latin typeface="Bodoni"/>
                <a:ea typeface="Bodoni"/>
                <a:cs typeface="Bodoni"/>
                <a:sym typeface="Bodoni"/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  <a:defRPr sz="1500">
                <a:latin typeface="Bodoni"/>
                <a:ea typeface="Bodoni"/>
                <a:cs typeface="Bodoni"/>
                <a:sym typeface="Bodoni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7" name="Google Shape;107;p22"/>
          <p:cNvSpPr/>
          <p:nvPr>
            <p:ph idx="3" type="pic"/>
          </p:nvPr>
        </p:nvSpPr>
        <p:spPr>
          <a:xfrm>
            <a:off x="3819906" y="1200150"/>
            <a:ext cx="1714500" cy="27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08" name="Google Shape;108;p22"/>
          <p:cNvSpPr txBox="1"/>
          <p:nvPr>
            <p:ph idx="10" type="dt"/>
          </p:nvPr>
        </p:nvSpPr>
        <p:spPr>
          <a:xfrm>
            <a:off x="3429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2"/>
          <p:cNvSpPr/>
          <p:nvPr/>
        </p:nvSpPr>
        <p:spPr>
          <a:xfrm flipH="1" rot="-8052435">
            <a:off x="1295438" y="859446"/>
            <a:ext cx="783354" cy="681408"/>
          </a:xfrm>
          <a:custGeom>
            <a:rect b="b" l="l" r="r" t="t"/>
            <a:pathLst>
              <a:path extrusionOk="0" h="3357396" w="3859699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rgbClr val="A3D3D1">
              <a:alpha val="8196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option 1">
  <p:cSld name="Team option 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42900" y="285750"/>
            <a:ext cx="84582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700"/>
              <a:buFont typeface="Bodoni"/>
              <a:buNone/>
              <a:defRPr sz="2700">
                <a:solidFill>
                  <a:srgbClr val="75707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342900" y="1354739"/>
            <a:ext cx="1714500" cy="240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115" name="Google Shape;115;p23"/>
          <p:cNvSpPr/>
          <p:nvPr>
            <p:ph idx="3" type="pic"/>
          </p:nvPr>
        </p:nvSpPr>
        <p:spPr>
          <a:xfrm>
            <a:off x="2571750" y="1354739"/>
            <a:ext cx="1714500" cy="240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116" name="Google Shape;116;p23"/>
          <p:cNvSpPr/>
          <p:nvPr>
            <p:ph idx="4" type="pic"/>
          </p:nvPr>
        </p:nvSpPr>
        <p:spPr>
          <a:xfrm>
            <a:off x="4857750" y="1354739"/>
            <a:ext cx="1714500" cy="240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117" name="Google Shape;117;p23"/>
          <p:cNvSpPr/>
          <p:nvPr>
            <p:ph idx="5" type="pic"/>
          </p:nvPr>
        </p:nvSpPr>
        <p:spPr>
          <a:xfrm>
            <a:off x="7089606" y="1354739"/>
            <a:ext cx="1714500" cy="240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284532" y="3902202"/>
            <a:ext cx="1714500" cy="2100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b="0" sz="1200">
                <a:solidFill>
                  <a:srgbClr val="7F7F7F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6" type="body"/>
          </p:nvPr>
        </p:nvSpPr>
        <p:spPr>
          <a:xfrm>
            <a:off x="284532" y="4176522"/>
            <a:ext cx="1714500" cy="1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900"/>
              <a:buFont typeface="Arial"/>
              <a:buNone/>
              <a:defRPr sz="900">
                <a:solidFill>
                  <a:srgbClr val="75707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7" type="body"/>
          </p:nvPr>
        </p:nvSpPr>
        <p:spPr>
          <a:xfrm>
            <a:off x="2513381" y="3902202"/>
            <a:ext cx="1714500" cy="2100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b="0" sz="1200">
                <a:solidFill>
                  <a:srgbClr val="7F7F7F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8" type="body"/>
          </p:nvPr>
        </p:nvSpPr>
        <p:spPr>
          <a:xfrm>
            <a:off x="2513381" y="4176522"/>
            <a:ext cx="1714500" cy="1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900"/>
              <a:buFont typeface="Arial"/>
              <a:buNone/>
              <a:defRPr sz="900">
                <a:solidFill>
                  <a:srgbClr val="75707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9" type="body"/>
          </p:nvPr>
        </p:nvSpPr>
        <p:spPr>
          <a:xfrm>
            <a:off x="4799382" y="3902202"/>
            <a:ext cx="1714500" cy="2100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b="0" sz="1200">
                <a:solidFill>
                  <a:srgbClr val="7F7F7F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3" type="body"/>
          </p:nvPr>
        </p:nvSpPr>
        <p:spPr>
          <a:xfrm>
            <a:off x="4799381" y="4176522"/>
            <a:ext cx="1714500" cy="1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900"/>
              <a:buFont typeface="Arial"/>
              <a:buNone/>
              <a:defRPr sz="900">
                <a:solidFill>
                  <a:srgbClr val="75707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4" type="body"/>
          </p:nvPr>
        </p:nvSpPr>
        <p:spPr>
          <a:xfrm>
            <a:off x="7031239" y="3902202"/>
            <a:ext cx="1714500" cy="2100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b="0" sz="1200">
                <a:solidFill>
                  <a:srgbClr val="7F7F7F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5" type="body"/>
          </p:nvPr>
        </p:nvSpPr>
        <p:spPr>
          <a:xfrm>
            <a:off x="7031238" y="4176522"/>
            <a:ext cx="1714500" cy="1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900"/>
              <a:buFont typeface="Arial"/>
              <a:buNone/>
              <a:defRPr sz="900">
                <a:solidFill>
                  <a:srgbClr val="75707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0" type="dt"/>
          </p:nvPr>
        </p:nvSpPr>
        <p:spPr>
          <a:xfrm>
            <a:off x="3429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option 2">
  <p:cSld name="Team option 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42900" y="285750"/>
            <a:ext cx="84582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700"/>
              <a:buFont typeface="Bodoni"/>
              <a:buNone/>
              <a:defRPr sz="2700">
                <a:solidFill>
                  <a:srgbClr val="75707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4"/>
          <p:cNvSpPr/>
          <p:nvPr>
            <p:ph idx="2" type="pic"/>
          </p:nvPr>
        </p:nvSpPr>
        <p:spPr>
          <a:xfrm>
            <a:off x="357942" y="1291565"/>
            <a:ext cx="1714500" cy="102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132" name="Google Shape;132;p24"/>
          <p:cNvSpPr/>
          <p:nvPr>
            <p:ph idx="3" type="pic"/>
          </p:nvPr>
        </p:nvSpPr>
        <p:spPr>
          <a:xfrm>
            <a:off x="2571750" y="1291565"/>
            <a:ext cx="1714500" cy="102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133" name="Google Shape;133;p24"/>
          <p:cNvSpPr/>
          <p:nvPr>
            <p:ph idx="4" type="pic"/>
          </p:nvPr>
        </p:nvSpPr>
        <p:spPr>
          <a:xfrm>
            <a:off x="4857750" y="1291565"/>
            <a:ext cx="1714500" cy="102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134" name="Google Shape;134;p24"/>
          <p:cNvSpPr/>
          <p:nvPr>
            <p:ph idx="5" type="pic"/>
          </p:nvPr>
        </p:nvSpPr>
        <p:spPr>
          <a:xfrm>
            <a:off x="7080582" y="1291565"/>
            <a:ext cx="1714500" cy="102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284983" y="2409938"/>
            <a:ext cx="1714500" cy="2100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  <a:defRPr b="0" sz="1100">
                <a:solidFill>
                  <a:srgbClr val="7F7F7F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6" type="body"/>
          </p:nvPr>
        </p:nvSpPr>
        <p:spPr>
          <a:xfrm>
            <a:off x="284982" y="2639210"/>
            <a:ext cx="1714500" cy="1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800"/>
              <a:buFont typeface="Arial"/>
              <a:buNone/>
              <a:defRPr sz="800">
                <a:solidFill>
                  <a:srgbClr val="75707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7" type="body"/>
          </p:nvPr>
        </p:nvSpPr>
        <p:spPr>
          <a:xfrm>
            <a:off x="2498789" y="2409938"/>
            <a:ext cx="1714500" cy="2100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  <a:defRPr b="0" sz="1100">
                <a:solidFill>
                  <a:srgbClr val="7F7F7F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8" type="body"/>
          </p:nvPr>
        </p:nvSpPr>
        <p:spPr>
          <a:xfrm>
            <a:off x="2498789" y="2639210"/>
            <a:ext cx="1714500" cy="1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800"/>
              <a:buFont typeface="Arial"/>
              <a:buNone/>
              <a:defRPr sz="800">
                <a:solidFill>
                  <a:srgbClr val="75707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9" type="body"/>
          </p:nvPr>
        </p:nvSpPr>
        <p:spPr>
          <a:xfrm>
            <a:off x="4784790" y="2409938"/>
            <a:ext cx="1714500" cy="2100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  <a:defRPr b="0" sz="1100">
                <a:solidFill>
                  <a:srgbClr val="7F7F7F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3" type="body"/>
          </p:nvPr>
        </p:nvSpPr>
        <p:spPr>
          <a:xfrm>
            <a:off x="4784789" y="2639210"/>
            <a:ext cx="1714500" cy="1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800"/>
              <a:buFont typeface="Arial"/>
              <a:buNone/>
              <a:defRPr sz="800">
                <a:solidFill>
                  <a:srgbClr val="75707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4" type="body"/>
          </p:nvPr>
        </p:nvSpPr>
        <p:spPr>
          <a:xfrm>
            <a:off x="7007623" y="2409938"/>
            <a:ext cx="1714500" cy="2100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  <a:defRPr b="0" sz="1100">
                <a:solidFill>
                  <a:srgbClr val="7F7F7F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15" type="body"/>
          </p:nvPr>
        </p:nvSpPr>
        <p:spPr>
          <a:xfrm>
            <a:off x="7007622" y="2639210"/>
            <a:ext cx="1714500" cy="1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800"/>
              <a:buFont typeface="Arial"/>
              <a:buNone/>
              <a:defRPr sz="800">
                <a:solidFill>
                  <a:srgbClr val="75707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3" name="Google Shape;143;p24"/>
          <p:cNvSpPr/>
          <p:nvPr>
            <p:ph idx="16" type="pic"/>
          </p:nvPr>
        </p:nvSpPr>
        <p:spPr>
          <a:xfrm>
            <a:off x="372978" y="3057205"/>
            <a:ext cx="1714500" cy="102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144" name="Google Shape;144;p24"/>
          <p:cNvSpPr/>
          <p:nvPr>
            <p:ph idx="17" type="pic"/>
          </p:nvPr>
        </p:nvSpPr>
        <p:spPr>
          <a:xfrm>
            <a:off x="2586786" y="3057205"/>
            <a:ext cx="1714500" cy="102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145" name="Google Shape;145;p24"/>
          <p:cNvSpPr/>
          <p:nvPr>
            <p:ph idx="18" type="pic"/>
          </p:nvPr>
        </p:nvSpPr>
        <p:spPr>
          <a:xfrm>
            <a:off x="4872786" y="3057205"/>
            <a:ext cx="1714500" cy="102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146" name="Google Shape;146;p24"/>
          <p:cNvSpPr/>
          <p:nvPr>
            <p:ph idx="19" type="pic"/>
          </p:nvPr>
        </p:nvSpPr>
        <p:spPr>
          <a:xfrm>
            <a:off x="7095618" y="3057205"/>
            <a:ext cx="1714500" cy="102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147" name="Google Shape;147;p24"/>
          <p:cNvSpPr txBox="1"/>
          <p:nvPr>
            <p:ph idx="20" type="body"/>
          </p:nvPr>
        </p:nvSpPr>
        <p:spPr>
          <a:xfrm>
            <a:off x="300019" y="4175579"/>
            <a:ext cx="1714500" cy="2100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  <a:defRPr b="0" sz="1100">
                <a:solidFill>
                  <a:srgbClr val="7F7F7F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21" type="body"/>
          </p:nvPr>
        </p:nvSpPr>
        <p:spPr>
          <a:xfrm>
            <a:off x="300018" y="4404850"/>
            <a:ext cx="1714500" cy="1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800"/>
              <a:buFont typeface="Arial"/>
              <a:buNone/>
              <a:defRPr sz="800">
                <a:solidFill>
                  <a:srgbClr val="75707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22" type="body"/>
          </p:nvPr>
        </p:nvSpPr>
        <p:spPr>
          <a:xfrm>
            <a:off x="2513825" y="4175579"/>
            <a:ext cx="1714500" cy="2100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  <a:defRPr b="0" sz="1100">
                <a:solidFill>
                  <a:srgbClr val="7F7F7F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0" name="Google Shape;150;p24"/>
          <p:cNvSpPr txBox="1"/>
          <p:nvPr>
            <p:ph idx="23" type="body"/>
          </p:nvPr>
        </p:nvSpPr>
        <p:spPr>
          <a:xfrm>
            <a:off x="2513825" y="4404850"/>
            <a:ext cx="1714500" cy="1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800"/>
              <a:buFont typeface="Arial"/>
              <a:buNone/>
              <a:defRPr sz="800">
                <a:solidFill>
                  <a:srgbClr val="75707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24" type="body"/>
          </p:nvPr>
        </p:nvSpPr>
        <p:spPr>
          <a:xfrm>
            <a:off x="4799826" y="4175579"/>
            <a:ext cx="1714500" cy="2100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  <a:defRPr b="0" sz="1100">
                <a:solidFill>
                  <a:srgbClr val="7F7F7F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25" type="body"/>
          </p:nvPr>
        </p:nvSpPr>
        <p:spPr>
          <a:xfrm>
            <a:off x="4799825" y="4404850"/>
            <a:ext cx="1714500" cy="1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800"/>
              <a:buFont typeface="Arial"/>
              <a:buNone/>
              <a:defRPr sz="800">
                <a:solidFill>
                  <a:srgbClr val="75707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26" type="body"/>
          </p:nvPr>
        </p:nvSpPr>
        <p:spPr>
          <a:xfrm>
            <a:off x="7022659" y="4175579"/>
            <a:ext cx="1714500" cy="2100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  <a:defRPr b="0" sz="1100">
                <a:solidFill>
                  <a:srgbClr val="7F7F7F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27" type="body"/>
          </p:nvPr>
        </p:nvSpPr>
        <p:spPr>
          <a:xfrm>
            <a:off x="7022658" y="4404850"/>
            <a:ext cx="1714500" cy="1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800"/>
              <a:buFont typeface="Arial"/>
              <a:buNone/>
              <a:defRPr sz="800">
                <a:solidFill>
                  <a:srgbClr val="75707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0" type="dt"/>
          </p:nvPr>
        </p:nvSpPr>
        <p:spPr>
          <a:xfrm>
            <a:off x="3429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42900" y="285750"/>
            <a:ext cx="84582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Bodoni"/>
              <a:buNone/>
              <a:defRPr sz="2700">
                <a:solidFill>
                  <a:srgbClr val="7F7F7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25"/>
          <p:cNvSpPr txBox="1"/>
          <p:nvPr>
            <p:ph idx="10" type="dt"/>
          </p:nvPr>
        </p:nvSpPr>
        <p:spPr>
          <a:xfrm>
            <a:off x="3429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42900" y="285750"/>
            <a:ext cx="84582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700"/>
              <a:buFont typeface="Bodoni"/>
              <a:buNone/>
              <a:defRPr sz="2700">
                <a:solidFill>
                  <a:srgbClr val="75707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42900" y="1369219"/>
            <a:ext cx="85725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1100"/>
              <a:buChar char="•"/>
              <a:defRPr>
                <a:solidFill>
                  <a:srgbClr val="757070"/>
                </a:solidFill>
              </a:defRPr>
            </a:lvl1pPr>
            <a:lvl2pPr indent="-2984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070"/>
              </a:buClr>
              <a:buSzPts val="1100"/>
              <a:buChar char="•"/>
              <a:defRPr>
                <a:solidFill>
                  <a:srgbClr val="757070"/>
                </a:solidFill>
              </a:defRPr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070"/>
              </a:buClr>
              <a:buSzPts val="1100"/>
              <a:buChar char="•"/>
              <a:defRPr>
                <a:solidFill>
                  <a:srgbClr val="757070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070"/>
              </a:buClr>
              <a:buSzPts val="1100"/>
              <a:buChar char="•"/>
              <a:defRPr>
                <a:solidFill>
                  <a:srgbClr val="757070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070"/>
              </a:buClr>
              <a:buSzPts val="1100"/>
              <a:buChar char="•"/>
              <a:defRPr>
                <a:solidFill>
                  <a:srgbClr val="757070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10" type="dt"/>
          </p:nvPr>
        </p:nvSpPr>
        <p:spPr>
          <a:xfrm>
            <a:off x="3429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/>
          <p:nvPr/>
        </p:nvSpPr>
        <p:spPr>
          <a:xfrm>
            <a:off x="4564856" y="1261872"/>
            <a:ext cx="4229100" cy="3429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342900" y="1260872"/>
            <a:ext cx="4229100" cy="3429000"/>
          </a:xfrm>
          <a:prstGeom prst="rect">
            <a:avLst/>
          </a:prstGeom>
          <a:solidFill>
            <a:schemeClr val="accent2">
              <a:alpha val="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72" name="Google Shape;172;p27"/>
          <p:cNvSpPr txBox="1"/>
          <p:nvPr>
            <p:ph type="title"/>
          </p:nvPr>
        </p:nvSpPr>
        <p:spPr>
          <a:xfrm>
            <a:off x="34290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Bodon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967230" y="1383194"/>
            <a:ext cx="2743200" cy="61793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0" sz="1500">
                <a:solidFill>
                  <a:schemeClr val="dk2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74" name="Google Shape;174;p27"/>
          <p:cNvSpPr txBox="1"/>
          <p:nvPr>
            <p:ph idx="2" type="body"/>
          </p:nvPr>
        </p:nvSpPr>
        <p:spPr>
          <a:xfrm>
            <a:off x="967230" y="2001128"/>
            <a:ext cx="274320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 sz="1100"/>
            </a:lvl1pPr>
            <a:lvl2pPr indent="-2984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 sz="1100"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5" name="Google Shape;175;p27"/>
          <p:cNvSpPr txBox="1"/>
          <p:nvPr>
            <p:ph idx="3" type="body"/>
          </p:nvPr>
        </p:nvSpPr>
        <p:spPr>
          <a:xfrm>
            <a:off x="5085100" y="1356122"/>
            <a:ext cx="3527881" cy="61793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0" sz="1500">
                <a:solidFill>
                  <a:schemeClr val="dk2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76" name="Google Shape;176;p27"/>
          <p:cNvSpPr txBox="1"/>
          <p:nvPr>
            <p:ph idx="4" type="body"/>
          </p:nvPr>
        </p:nvSpPr>
        <p:spPr>
          <a:xfrm>
            <a:off x="5085100" y="1974056"/>
            <a:ext cx="274320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 sz="1100"/>
            </a:lvl1pPr>
            <a:lvl2pPr indent="-2984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 sz="1100"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7" name="Google Shape;177;p27"/>
          <p:cNvSpPr txBox="1"/>
          <p:nvPr>
            <p:ph idx="10" type="dt"/>
          </p:nvPr>
        </p:nvSpPr>
        <p:spPr>
          <a:xfrm>
            <a:off x="3429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3 column">
  <p:cSld name="Comparison 3 colum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/>
          <p:nvPr/>
        </p:nvSpPr>
        <p:spPr>
          <a:xfrm>
            <a:off x="5969034" y="1260872"/>
            <a:ext cx="2811780" cy="3429000"/>
          </a:xfrm>
          <a:prstGeom prst="rect">
            <a:avLst/>
          </a:prstGeom>
          <a:solidFill>
            <a:schemeClr val="accent2">
              <a:alpha val="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82" name="Google Shape;182;p28"/>
          <p:cNvSpPr/>
          <p:nvPr/>
        </p:nvSpPr>
        <p:spPr>
          <a:xfrm>
            <a:off x="3158323" y="1261872"/>
            <a:ext cx="2811780" cy="3429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347382" y="1260872"/>
            <a:ext cx="2811780" cy="3429000"/>
          </a:xfrm>
          <a:prstGeom prst="rect">
            <a:avLst/>
          </a:prstGeom>
          <a:solidFill>
            <a:schemeClr val="accent2">
              <a:alpha val="2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84" name="Google Shape;184;p28"/>
          <p:cNvSpPr txBox="1"/>
          <p:nvPr>
            <p:ph type="title"/>
          </p:nvPr>
        </p:nvSpPr>
        <p:spPr>
          <a:xfrm>
            <a:off x="34290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Bodon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629841" y="1475185"/>
            <a:ext cx="222885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sz="1400">
                <a:solidFill>
                  <a:schemeClr val="dk2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6" name="Google Shape;186;p28"/>
          <p:cNvSpPr txBox="1"/>
          <p:nvPr>
            <p:ph idx="2" type="body"/>
          </p:nvPr>
        </p:nvSpPr>
        <p:spPr>
          <a:xfrm>
            <a:off x="629841" y="2093119"/>
            <a:ext cx="2228850" cy="24360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 sz="1100"/>
            </a:lvl1pPr>
            <a:lvl2pPr indent="-298450" lvl="1" marL="914400" algn="l">
              <a:lnSpc>
                <a:spcPct val="142857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 sz="1100"/>
            </a:lvl2pPr>
            <a:lvl3pPr indent="-298450" lvl="2" marL="1371600" algn="l">
              <a:lnSpc>
                <a:spcPct val="142857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 sz="1100"/>
            </a:lvl3pPr>
            <a:lvl4pPr indent="-298450" lvl="3" marL="1828800" algn="l">
              <a:lnSpc>
                <a:spcPct val="142857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 sz="1100"/>
            </a:lvl4pPr>
            <a:lvl5pPr indent="-298450" lvl="4" marL="2286000" algn="l">
              <a:lnSpc>
                <a:spcPct val="142857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7" name="Google Shape;187;p28"/>
          <p:cNvSpPr txBox="1"/>
          <p:nvPr>
            <p:ph idx="3" type="body"/>
          </p:nvPr>
        </p:nvSpPr>
        <p:spPr>
          <a:xfrm>
            <a:off x="3457641" y="1475185"/>
            <a:ext cx="222885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sz="1400">
                <a:solidFill>
                  <a:schemeClr val="dk2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8" name="Google Shape;188;p28"/>
          <p:cNvSpPr txBox="1"/>
          <p:nvPr>
            <p:ph idx="4" type="body"/>
          </p:nvPr>
        </p:nvSpPr>
        <p:spPr>
          <a:xfrm>
            <a:off x="3457641" y="2093119"/>
            <a:ext cx="2228850" cy="24345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 sz="1100"/>
            </a:lvl1pPr>
            <a:lvl2pPr indent="-298450" lvl="1" marL="914400" algn="l">
              <a:lnSpc>
                <a:spcPct val="142857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 sz="1100"/>
            </a:lvl2pPr>
            <a:lvl3pPr indent="-298450" lvl="2" marL="1371600" algn="l">
              <a:lnSpc>
                <a:spcPct val="142857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 sz="1100"/>
            </a:lvl3pPr>
            <a:lvl4pPr indent="-298450" lvl="3" marL="1828800" algn="l">
              <a:lnSpc>
                <a:spcPct val="142857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 sz="1100"/>
            </a:lvl4pPr>
            <a:lvl5pPr indent="-298450" lvl="4" marL="2286000" algn="l">
              <a:lnSpc>
                <a:spcPct val="142857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9" name="Google Shape;189;p28"/>
          <p:cNvSpPr txBox="1"/>
          <p:nvPr>
            <p:ph idx="5" type="body"/>
          </p:nvPr>
        </p:nvSpPr>
        <p:spPr>
          <a:xfrm>
            <a:off x="6322601" y="1482329"/>
            <a:ext cx="222885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sz="1400">
                <a:solidFill>
                  <a:schemeClr val="dk2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90" name="Google Shape;190;p28"/>
          <p:cNvSpPr txBox="1"/>
          <p:nvPr>
            <p:ph idx="6" type="body"/>
          </p:nvPr>
        </p:nvSpPr>
        <p:spPr>
          <a:xfrm>
            <a:off x="6322601" y="2100262"/>
            <a:ext cx="2228850" cy="24345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 sz="1100"/>
            </a:lvl1pPr>
            <a:lvl2pPr indent="-298450" lvl="1" marL="914400" algn="l">
              <a:lnSpc>
                <a:spcPct val="142857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 sz="1100"/>
            </a:lvl2pPr>
            <a:lvl3pPr indent="-298450" lvl="2" marL="1371600" algn="l">
              <a:lnSpc>
                <a:spcPct val="142857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 sz="1100"/>
            </a:lvl3pPr>
            <a:lvl4pPr indent="-298450" lvl="3" marL="1828800" algn="l">
              <a:lnSpc>
                <a:spcPct val="142857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 sz="1100"/>
            </a:lvl4pPr>
            <a:lvl5pPr indent="-298450" lvl="4" marL="2286000" algn="l">
              <a:lnSpc>
                <a:spcPct val="142857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•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1" name="Google Shape;191;p28"/>
          <p:cNvSpPr txBox="1"/>
          <p:nvPr>
            <p:ph idx="10" type="dt"/>
          </p:nvPr>
        </p:nvSpPr>
        <p:spPr>
          <a:xfrm>
            <a:off x="3429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 showMasterSp="0">
  <p:cSld name="Summary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/>
          <p:nvPr>
            <p:ph idx="2" type="pic"/>
          </p:nvPr>
        </p:nvSpPr>
        <p:spPr>
          <a:xfrm>
            <a:off x="6466971" y="514350"/>
            <a:ext cx="2400300" cy="411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196" name="Google Shape;196;p29"/>
          <p:cNvSpPr/>
          <p:nvPr/>
        </p:nvSpPr>
        <p:spPr>
          <a:xfrm>
            <a:off x="0" y="1"/>
            <a:ext cx="4572000" cy="51435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97" name="Google Shape;197;p29"/>
          <p:cNvSpPr txBox="1"/>
          <p:nvPr>
            <p:ph type="title"/>
          </p:nvPr>
        </p:nvSpPr>
        <p:spPr>
          <a:xfrm>
            <a:off x="342900" y="637672"/>
            <a:ext cx="375686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700"/>
              <a:buFont typeface="Bodoni"/>
              <a:buNone/>
              <a:defRPr sz="2700">
                <a:solidFill>
                  <a:srgbClr val="75707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42900" y="1868091"/>
            <a:ext cx="3429000" cy="26527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71428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71428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71428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71428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171428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9" name="Google Shape;199;p29"/>
          <p:cNvSpPr/>
          <p:nvPr>
            <p:ph idx="3" type="pic"/>
          </p:nvPr>
        </p:nvSpPr>
        <p:spPr>
          <a:xfrm>
            <a:off x="5086350" y="1869281"/>
            <a:ext cx="1714500" cy="1885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200" name="Google Shape;200;p29"/>
          <p:cNvSpPr txBox="1"/>
          <p:nvPr>
            <p:ph idx="10" type="dt"/>
          </p:nvPr>
        </p:nvSpPr>
        <p:spPr>
          <a:xfrm>
            <a:off x="3429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1" name="Google Shape;201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2" name="Google Shape;202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29"/>
          <p:cNvSpPr/>
          <p:nvPr/>
        </p:nvSpPr>
        <p:spPr>
          <a:xfrm flipH="1" rot="-8052435">
            <a:off x="570852" y="3908238"/>
            <a:ext cx="783354" cy="681408"/>
          </a:xfrm>
          <a:custGeom>
            <a:rect b="b" l="l" r="r" t="t"/>
            <a:pathLst>
              <a:path extrusionOk="0" h="3357396" w="3859699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rgbClr val="A3D3D1">
              <a:alpha val="8196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8115300" y="610362"/>
            <a:ext cx="1028700" cy="34290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342900" y="285750"/>
            <a:ext cx="84582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Bodoni"/>
              <a:buNone/>
              <a:defRPr b="0" i="0" sz="2700" u="none" cap="none" strike="noStrike">
                <a:solidFill>
                  <a:srgbClr val="7F7F7F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342900" y="1369219"/>
            <a:ext cx="8458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3F3F3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indent="-2984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3F3F3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3F3F3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3F3F3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3F3F3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3429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16">
          <p15:clr>
            <a:srgbClr val="547EBF"/>
          </p15:clr>
        </p15:guide>
        <p15:guide id="4" orient="horz" pos="180">
          <p15:clr>
            <a:srgbClr val="547EBF"/>
          </p15:clr>
        </p15:guide>
        <p15:guide id="5" pos="5544">
          <p15:clr>
            <a:srgbClr val="547EBF"/>
          </p15:clr>
        </p15:guide>
        <p15:guide id="6" orient="horz" pos="3060">
          <p15:clr>
            <a:srgbClr val="547EBF"/>
          </p15:clr>
        </p15:guide>
        <p15:guide id="7" pos="2970">
          <p15:clr>
            <a:srgbClr val="547EBF"/>
          </p15:clr>
        </p15:guide>
        <p15:guide id="8" pos="2790">
          <p15:clr>
            <a:srgbClr val="547EBF"/>
          </p15:clr>
        </p15:guide>
        <p15:guide id="9" pos="1584">
          <p15:clr>
            <a:srgbClr val="547EBF"/>
          </p15:clr>
        </p15:guide>
        <p15:guide id="10" pos="1386">
          <p15:clr>
            <a:srgbClr val="547EBF"/>
          </p15:clr>
        </p15:guide>
        <p15:guide id="11" pos="4176">
          <p15:clr>
            <a:srgbClr val="547EBF"/>
          </p15:clr>
        </p15:guide>
        <p15:guide id="12" pos="4374">
          <p15:clr>
            <a:srgbClr val="547EBF"/>
          </p15:clr>
        </p15:guide>
        <p15:guide id="13" pos="3726">
          <p15:clr>
            <a:srgbClr val="9FCC3B"/>
          </p15:clr>
        </p15:guide>
        <p15:guide id="14" pos="3906">
          <p15:clr>
            <a:srgbClr val="9FCC3B"/>
          </p15:clr>
        </p15:guide>
        <p15:guide id="15" pos="2034">
          <p15:clr>
            <a:srgbClr val="9FCC3B"/>
          </p15:clr>
        </p15:guide>
        <p15:guide id="16" pos="1854">
          <p15:clr>
            <a:srgbClr val="9FCC3B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hyperlink" Target="https://www.flickr.com/photos/megstewart/8644087724/" TargetMode="External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se up of frosty pine leaves&#10;" id="209" name="Google Shape;209;p3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043" y="308610"/>
            <a:ext cx="8455914" cy="4526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210" name="Google Shape;210;p30"/>
          <p:cNvSpPr txBox="1"/>
          <p:nvPr>
            <p:ph type="ctrTitle"/>
          </p:nvPr>
        </p:nvSpPr>
        <p:spPr>
          <a:xfrm>
            <a:off x="344043" y="2427370"/>
            <a:ext cx="3862197" cy="1086289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b" bIns="102875" lIns="3771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700"/>
              <a:buFont typeface="Bodoni"/>
              <a:buNone/>
            </a:pPr>
            <a:r>
              <a:rPr lang="en"/>
              <a:t>California Snowpack</a:t>
            </a:r>
            <a:endParaRPr/>
          </a:p>
        </p:txBody>
      </p:sp>
      <p:sp>
        <p:nvSpPr>
          <p:cNvPr id="211" name="Google Shape;211;p30"/>
          <p:cNvSpPr txBox="1"/>
          <p:nvPr>
            <p:ph idx="1" type="subTitle"/>
          </p:nvPr>
        </p:nvSpPr>
        <p:spPr>
          <a:xfrm>
            <a:off x="344043" y="3513659"/>
            <a:ext cx="3862197" cy="393596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t" bIns="34275" lIns="3771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100"/>
              <a:buNone/>
            </a:pPr>
            <a:r>
              <a:rPr lang="en"/>
              <a:t>Week 4 Presentation​​</a:t>
            </a:r>
            <a:endParaRPr/>
          </a:p>
        </p:txBody>
      </p:sp>
      <p:sp>
        <p:nvSpPr>
          <p:cNvPr id="212" name="Google Shape;212;p30"/>
          <p:cNvSpPr txBox="1"/>
          <p:nvPr>
            <p:ph idx="1" type="subTitle"/>
          </p:nvPr>
        </p:nvSpPr>
        <p:spPr>
          <a:xfrm>
            <a:off x="344050" y="3907250"/>
            <a:ext cx="5369700" cy="499500"/>
          </a:xfrm>
          <a:prstGeom prst="rect">
            <a:avLst/>
          </a:prstGeom>
        </p:spPr>
        <p:txBody>
          <a:bodyPr anchorCtr="0" anchor="t" bIns="34275" lIns="377175" spcFirstLastPara="1" rIns="68575" wrap="square" tIns="34275">
            <a:normAutofit fontScale="77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Malachy Moran, Kayla Wopschall, Derrick Hee, Tilman Bayer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342900" y="285750"/>
            <a:ext cx="84582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700"/>
              <a:buFont typeface="Bodoni"/>
              <a:buNone/>
            </a:pPr>
            <a:r>
              <a:rPr lang="en"/>
              <a:t>Week 3</a:t>
            </a:r>
            <a:endParaRPr/>
          </a:p>
        </p:txBody>
      </p:sp>
      <p:sp>
        <p:nvSpPr>
          <p:cNvPr id="218" name="Google Shape;218;p3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California Snowpack</a:t>
            </a:r>
            <a:endParaRPr/>
          </a:p>
        </p:txBody>
      </p:sp>
      <p:sp>
        <p:nvSpPr>
          <p:cNvPr id="219" name="Google Shape;219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485775" y="1140023"/>
            <a:ext cx="4219575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500"/>
              <a:buChar char="•"/>
            </a:pPr>
            <a:r>
              <a:rPr lang="en" sz="1500"/>
              <a:t>Reviewed previous group’s paper as well as their reference papers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1500"/>
              <a:buChar char="•"/>
            </a:pPr>
            <a:r>
              <a:rPr lang="en" sz="1500"/>
              <a:t>Met with Profs. Manuela and Paolo to ask some questions about the project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1500"/>
              <a:buChar char="•"/>
            </a:pPr>
            <a:r>
              <a:rPr lang="en" sz="1500"/>
              <a:t>Decided to utilize Snowcast Showdown competition as an intermediary point for this project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1500"/>
              <a:buChar char="•"/>
            </a:pPr>
            <a:r>
              <a:rPr lang="en" sz="1500"/>
              <a:t>Discussed project timeline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1500"/>
              <a:buChar char="•"/>
            </a:pPr>
            <a:r>
              <a:rPr lang="en" sz="1500"/>
              <a:t>Discussed and assigned preliminary project roles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1500"/>
              <a:buChar char="•"/>
            </a:pPr>
            <a:r>
              <a:rPr lang="en" sz="1500"/>
              <a:t>Filled out Team Agreement</a:t>
            </a:r>
            <a:endParaRPr/>
          </a:p>
          <a:p>
            <a:pPr indent="-1270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800"/>
              <a:buNone/>
            </a:pPr>
            <a:r>
              <a:t/>
            </a:r>
            <a:endParaRPr sz="800"/>
          </a:p>
        </p:txBody>
      </p:sp>
      <p:pic>
        <p:nvPicPr>
          <p:cNvPr descr="A snowy landscape with trees and a fence&#10;" id="221" name="Google Shape;22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8225" y="1057275"/>
            <a:ext cx="41148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idx="11" type="ftr"/>
          </p:nvPr>
        </p:nvSpPr>
        <p:spPr>
          <a:xfrm>
            <a:off x="3028950" y="4869656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California Snowpack</a:t>
            </a:r>
            <a:endParaRPr/>
          </a:p>
        </p:txBody>
      </p:sp>
      <p:sp>
        <p:nvSpPr>
          <p:cNvPr id="227" name="Google Shape;227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8" name="Google Shape;22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7312" y="504954"/>
            <a:ext cx="3536150" cy="353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2"/>
          <p:cNvSpPr txBox="1"/>
          <p:nvPr>
            <p:ph type="title"/>
          </p:nvPr>
        </p:nvSpPr>
        <p:spPr>
          <a:xfrm>
            <a:off x="267212" y="102394"/>
            <a:ext cx="7714738" cy="47863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700"/>
              <a:buFont typeface="Bodoni"/>
              <a:buNone/>
            </a:pPr>
            <a:r>
              <a:rPr lang="en"/>
              <a:t>Initial Data Inspection</a:t>
            </a:r>
            <a:endParaRPr/>
          </a:p>
        </p:txBody>
      </p:sp>
      <p:pic>
        <p:nvPicPr>
          <p:cNvPr id="230" name="Google Shape;23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1533" y="1765714"/>
            <a:ext cx="3375491" cy="310394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2"/>
          <p:cNvSpPr txBox="1"/>
          <p:nvPr/>
        </p:nvSpPr>
        <p:spPr>
          <a:xfrm>
            <a:off x="267212" y="664088"/>
            <a:ext cx="2848713" cy="220325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270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rgbClr val="3F3F3F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32" name="Google Shape;232;p32"/>
          <p:cNvSpPr txBox="1"/>
          <p:nvPr/>
        </p:nvSpPr>
        <p:spPr>
          <a:xfrm>
            <a:off x="250538" y="1211693"/>
            <a:ext cx="2865387" cy="302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rgbClr val="3F3F3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Initial Inspection of the data revealed that the areas of interest are in three main mountain ranges.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rgbClr val="3F3F3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Created Script to calculate average measurements from the 5 closest ground stations to the cell of interest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rgbClr val="3F3F3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Pulled in imagery from the MODIS satellite based on the centerpoint of the prediction cell</a:t>
            </a:r>
            <a:endParaRPr sz="1100"/>
          </a:p>
          <a:p>
            <a:pPr indent="-1270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rgbClr val="3F3F3F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342900" y="285750"/>
            <a:ext cx="84582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 with </a:t>
            </a:r>
            <a:r>
              <a:rPr lang="en"/>
              <a:t>Dr. Manuela Girotto and Dr. Paolo D'Odorico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3"/>
          <p:cNvSpPr txBox="1"/>
          <p:nvPr>
            <p:ph idx="1" type="body"/>
          </p:nvPr>
        </p:nvSpPr>
        <p:spPr>
          <a:xfrm>
            <a:off x="342900" y="1369225"/>
            <a:ext cx="3995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Problem: Snow as a natural reservoir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Desired outcome: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Forecasting tool. Being able to predict water that is going to enter reservoirs for use.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Ideally this prediction would be seasonal, on the scale of weeks to 3 months.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SWE challenge is a good starting point, which can also pivot to a Sierra-specific model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Additional datasets were brought up (Sentinel-1, Sentinel-2 SAR images) for consideration</a:t>
            </a:r>
            <a:endParaRPr sz="1500"/>
          </a:p>
        </p:txBody>
      </p:sp>
      <p:pic>
        <p:nvPicPr>
          <p:cNvPr id="239" name="Google Shape;2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600" y="1418300"/>
            <a:ext cx="2544506" cy="355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0400" y="1457574"/>
            <a:ext cx="1934075" cy="19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title"/>
          </p:nvPr>
        </p:nvSpPr>
        <p:spPr>
          <a:xfrm>
            <a:off x="342900" y="285750"/>
            <a:ext cx="84582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4</a:t>
            </a:r>
            <a:endParaRPr/>
          </a:p>
        </p:txBody>
      </p:sp>
      <p:sp>
        <p:nvSpPr>
          <p:cNvPr id="246" name="Google Shape;246;p34"/>
          <p:cNvSpPr txBox="1"/>
          <p:nvPr>
            <p:ph idx="1" type="body"/>
          </p:nvPr>
        </p:nvSpPr>
        <p:spPr>
          <a:xfrm>
            <a:off x="342900" y="1369219"/>
            <a:ext cx="85725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Continued Data Wrangling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Shift to using Google Earth Engine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Satellite image slices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Rain Shadow annotation for stations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342900" y="285750"/>
            <a:ext cx="84582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</a:t>
            </a:r>
            <a:r>
              <a:rPr lang="en"/>
              <a:t> Data Analysis</a:t>
            </a:r>
            <a:endParaRPr/>
          </a:p>
        </p:txBody>
      </p:sp>
      <p:sp>
        <p:nvSpPr>
          <p:cNvPr id="252" name="Google Shape;252;p35"/>
          <p:cNvSpPr txBox="1"/>
          <p:nvPr>
            <p:ph idx="1" type="body"/>
          </p:nvPr>
        </p:nvSpPr>
        <p:spPr>
          <a:xfrm>
            <a:off x="342900" y="1369225"/>
            <a:ext cx="36480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Dataset Preview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Sampling Points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Unique sampling location ID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X-Y coordinate data (Lat/Long)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Station Information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Real sample at X date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Additional station metadata (X,Y,Z)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Some stations do not have measurements on certain days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Results in NaN cells when merging with Sampling Points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t/>
            </a:r>
            <a:endParaRPr/>
          </a:p>
        </p:txBody>
      </p:sp>
      <p:pic>
        <p:nvPicPr>
          <p:cNvPr id="253" name="Google Shape;2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525" y="1428750"/>
            <a:ext cx="565785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5700" y="2839500"/>
            <a:ext cx="4848300" cy="2304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342900" y="285750"/>
            <a:ext cx="84582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Pairing Station to Sample location</a:t>
            </a:r>
            <a:endParaRPr/>
          </a:p>
        </p:txBody>
      </p:sp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342900" y="1369225"/>
            <a:ext cx="4295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Essentially taking a K-Nearest-Neighbors approach</a:t>
            </a:r>
            <a:endParaRPr/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are interested in stations that are close to the sample point as they will be most representative of the actual SWE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are planning on weighing the measured SWE from each station based on the distance away the station is from the sampling location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will provide some variation in the  samples, otherwise each cluster of sampling spots will have the exact same estimated SWE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Taking from multiple stations also addresses NaN measurements seen in EDA</a:t>
            </a:r>
            <a:endParaRPr/>
          </a:p>
        </p:txBody>
      </p:sp>
      <p:pic>
        <p:nvPicPr>
          <p:cNvPr id="261" name="Google Shape;2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330" y="1470525"/>
            <a:ext cx="3922774" cy="326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342900" y="285750"/>
            <a:ext cx="84582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Rain Shadow?</a:t>
            </a:r>
            <a:endParaRPr/>
          </a:p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342900" y="1369225"/>
            <a:ext cx="41721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There is a marked difference in precipitation due to mountains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As clouds are forced over mountains, they release their payload in the form of precipitation. As a result, there is a noticeable decrease on the opposite side of the mountain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Some stations are expected to fall in the rainshadow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As a result, their measurements might not be reflective of what we actually will observe in a nearby sample on the opposite side</a:t>
            </a:r>
            <a:endParaRPr/>
          </a:p>
        </p:txBody>
      </p:sp>
      <p:grpSp>
        <p:nvGrpSpPr>
          <p:cNvPr id="268" name="Google Shape;268;p37"/>
          <p:cNvGrpSpPr/>
          <p:nvPr/>
        </p:nvGrpSpPr>
        <p:grpSpPr>
          <a:xfrm>
            <a:off x="402363" y="2876562"/>
            <a:ext cx="3900600" cy="2154663"/>
            <a:chOff x="357138" y="3026187"/>
            <a:chExt cx="3900600" cy="2154663"/>
          </a:xfrm>
        </p:grpSpPr>
        <p:pic>
          <p:nvPicPr>
            <p:cNvPr id="269" name="Google Shape;269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5778" y="3026187"/>
              <a:ext cx="3843325" cy="1819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" name="Google Shape;270;p37"/>
            <p:cNvSpPr txBox="1"/>
            <p:nvPr/>
          </p:nvSpPr>
          <p:spPr>
            <a:xfrm>
              <a:off x="357138" y="4857750"/>
              <a:ext cx="39006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54595D"/>
                  </a:solidFill>
                  <a:highlight>
                    <a:srgbClr val="F8F9FA"/>
                  </a:highlight>
                </a:rPr>
                <a:t>Meg Stewart - </a:t>
              </a:r>
              <a:r>
                <a:rPr lang="en" sz="900">
                  <a:solidFill>
                    <a:srgbClr val="0645AD"/>
                  </a:solidFill>
                  <a:highlight>
                    <a:srgbClr val="F8F9FA"/>
                  </a:highlight>
                  <a:uFill>
                    <a:noFill/>
                  </a:uFill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https://www.flickr.com/photos/megstewart/8644087724/</a:t>
              </a:r>
              <a:endParaRPr sz="130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pic>
        <p:nvPicPr>
          <p:cNvPr id="271" name="Google Shape;271;p37"/>
          <p:cNvPicPr preferRelativeResize="0"/>
          <p:nvPr/>
        </p:nvPicPr>
        <p:blipFill rotWithShape="1">
          <a:blip r:embed="rId5">
            <a:alphaModFix/>
          </a:blip>
          <a:srcRect b="-1322" l="45027" r="0" t="26190"/>
          <a:stretch/>
        </p:blipFill>
        <p:spPr>
          <a:xfrm>
            <a:off x="4514850" y="1278325"/>
            <a:ext cx="2566875" cy="348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6528" y="1307725"/>
            <a:ext cx="2415250" cy="33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342900" y="285750"/>
            <a:ext cx="84582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Satellite</a:t>
            </a:r>
            <a:r>
              <a:rPr lang="en"/>
              <a:t> Images</a:t>
            </a:r>
            <a:endParaRPr/>
          </a:p>
        </p:txBody>
      </p:sp>
      <p:sp>
        <p:nvSpPr>
          <p:cNvPr id="278" name="Google Shape;278;p38"/>
          <p:cNvSpPr txBox="1"/>
          <p:nvPr>
            <p:ph idx="1" type="body"/>
          </p:nvPr>
        </p:nvSpPr>
        <p:spPr>
          <a:xfrm>
            <a:off x="342900" y="1369219"/>
            <a:ext cx="85725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550" y="1819825"/>
            <a:ext cx="233362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7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4EEF2"/>
      </a:accent1>
      <a:accent2>
        <a:srgbClr val="9CD3D9"/>
      </a:accent2>
      <a:accent3>
        <a:srgbClr val="387373"/>
      </a:accent3>
      <a:accent4>
        <a:srgbClr val="022E40"/>
      </a:accent4>
      <a:accent5>
        <a:srgbClr val="F2E4C9"/>
      </a:accent5>
      <a:accent6>
        <a:srgbClr val="FFFFF5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randSlideShow_Heritage 16:9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