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72" r:id="rId3"/>
    <p:sldId id="273" r:id="rId4"/>
    <p:sldId id="274" r:id="rId5"/>
  </p:sldIdLst>
  <p:sldSz cx="12192000" cy="6858000"/>
  <p:notesSz cx="6858000" cy="12192000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7C84"/>
    <a:srgbClr val="948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A4DD7-ECBB-3390-A60D-7F54DBF2B404}">
  <a:tblStyle styleId="{F88A4DD7-ECBB-3390-A60D-7F54DBF2B404}" styleName="Keine Formatvorlage, kein Raster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>
      <p:cViewPr>
        <p:scale>
          <a:sx n="75" d="100"/>
          <a:sy n="75" d="100"/>
        </p:scale>
        <p:origin x="3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t>10/12/2020</a:t>
            </a:fld>
            <a:endParaRPr lang="en-GB"/>
          </a:p>
        </p:txBody>
      </p:sp>
      <p:sp>
        <p:nvSpPr>
          <p:cNvPr id="6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>
              <a:defRPr/>
            </a:pPr>
            <a:endParaRPr lang="en-GB"/>
          </a:p>
        </p:txBody>
      </p:sp>
      <p:sp>
        <p:nvSpPr>
          <p:cNvPr id="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1pPr>
    <a:lvl2pPr marL="182563" indent="-182563" algn="l">
      <a:spcBef>
        <a:spcPts val="0"/>
      </a:spcBef>
      <a:spcAft>
        <a:spcPts val="0"/>
      </a:spcAft>
      <a:buFont typeface="Arial"/>
      <a:buChar char="•"/>
      <a:defRPr sz="1200">
        <a:solidFill>
          <a:schemeClr val="tx1"/>
        </a:solidFill>
        <a:latin typeface="+mn-lt"/>
        <a:ea typeface="+mn-ea"/>
        <a:cs typeface="Arial"/>
      </a:defRPr>
    </a:lvl2pPr>
    <a:lvl3pPr marL="355600" indent="-173038" algn="l">
      <a:spcBef>
        <a:spcPts val="0"/>
      </a:spcBef>
      <a:spcAft>
        <a:spcPts val="0"/>
      </a:spcAft>
      <a:buFont typeface="Symbol"/>
      <a:buChar char="-"/>
      <a:defRPr sz="1200">
        <a:solidFill>
          <a:schemeClr val="tx1"/>
        </a:solidFill>
        <a:latin typeface="+mn-lt"/>
        <a:ea typeface="+mn-ea"/>
        <a:cs typeface="Arial"/>
      </a:defRPr>
    </a:lvl3pPr>
    <a:lvl4pPr marL="538163" indent="-182563" algn="l">
      <a:spcBef>
        <a:spcPts val="0"/>
      </a:spcBef>
      <a:spcAft>
        <a:spcPts val="0"/>
      </a:spcAft>
      <a:buFont typeface="Courier New"/>
      <a:buChar char="o"/>
      <a:defRPr sz="1200">
        <a:solidFill>
          <a:schemeClr val="tx1"/>
        </a:solidFill>
        <a:latin typeface="+mn-lt"/>
        <a:ea typeface="+mn-ea"/>
        <a:cs typeface="Arial"/>
      </a:defRPr>
    </a:lvl4pPr>
    <a:lvl5pPr marL="720724" indent="-182563" algn="l">
      <a:spcBef>
        <a:spcPts val="0"/>
      </a:spcBef>
      <a:spcAft>
        <a:spcPts val="0"/>
      </a:spcAft>
      <a:buFont typeface="Wingdings"/>
      <a:buChar char="§"/>
      <a:defRPr sz="1200">
        <a:solidFill>
          <a:schemeClr val="tx1"/>
        </a:solidFill>
        <a:latin typeface="+mn-lt"/>
        <a:ea typeface="+mn-ea"/>
        <a:cs typeface="Arial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AFC6D0-44D5-4EB7-828F-6F464F83D79A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 bwMode="auto"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>
                <a:solidFill>
                  <a:srgbClr val="000000"/>
                </a:solidFill>
              </a:defRPr>
            </a:lvl1pPr>
            <a:lvl2pPr>
              <a:defRPr lang="de-DE"/>
            </a:lvl2pPr>
          </a:lstStyle>
          <a:p>
            <a:pPr lvl="0">
              <a:defRPr/>
            </a:pPr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  <a:endParaRPr/>
          </a:p>
        </p:txBody>
      </p:sp>
      <p:sp>
        <p:nvSpPr>
          <p:cNvPr id="5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20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 bwMode="auto"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/>
            </a:lvl1pPr>
            <a:lvl2pPr>
              <a:defRPr lang="de-DE"/>
            </a:lvl2pPr>
          </a:lstStyle>
          <a:p>
            <a:pPr lvl="0">
              <a:defRPr/>
            </a:pPr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  <a:endParaRPr/>
          </a:p>
        </p:txBody>
      </p:sp>
      <p:sp>
        <p:nvSpPr>
          <p:cNvPr id="5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20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 bwMode="auto"/>
        <p:txBody>
          <a:bodyPr lIns="0" rIns="0"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+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 useBgFill="1"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 useBgFill="1"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25453" y="1762189"/>
            <a:ext cx="11345332" cy="7149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4" hasCustomPrompt="1"/>
          </p:nvPr>
        </p:nvSpPr>
        <p:spPr bwMode="auto"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5" hasCustomPrompt="1"/>
          </p:nvPr>
        </p:nvSpPr>
        <p:spPr bwMode="auto"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  <a:lvl2pPr>
              <a:lnSpc>
                <a:spcPct val="113999"/>
              </a:lnSpc>
              <a:defRPr lang="de-DE"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 +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25453" y="1762189"/>
            <a:ext cx="11345332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</a:p>
        </p:txBody>
      </p:sp>
      <p:sp>
        <p:nvSpPr>
          <p:cNvPr id="7" name="Inhaltsplatzhalter 9"/>
          <p:cNvSpPr>
            <a:spLocks noGrp="1"/>
          </p:cNvSpPr>
          <p:nvPr>
            <p:ph sz="quarter" idx="18"/>
          </p:nvPr>
        </p:nvSpPr>
        <p:spPr bwMode="auto"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 + Text (Hintergrund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/>
          <p:nvPr userDrawn="1"/>
        </p:nvSpPr>
        <p:spPr bwMode="auto">
          <a:xfrm>
            <a:off x="0" y="2477139"/>
            <a:ext cx="12192000" cy="43808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endParaRPr lang="de-DE" sz="1000">
              <a:latin typeface="Arial"/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25453" y="1762189"/>
            <a:ext cx="11345332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 bwMode="auto"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 sz="1600"/>
              <a:t>Dritte Ebene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roße Bil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25453" y="1762189"/>
            <a:ext cx="11345332" cy="7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3999"/>
              </a:lnSpc>
              <a:defRPr lang="de-DE"/>
            </a:lvl1pPr>
          </a:lstStyle>
          <a:p>
            <a:pPr lvl="0">
              <a:defRPr/>
            </a:pPr>
            <a:r>
              <a:rPr lang="de-DE"/>
              <a:t>Inhalt durch Klicken bearbeiten</a:t>
            </a:r>
            <a:endParaRPr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7"/>
          </p:nvPr>
        </p:nvSpPr>
        <p:spPr bwMode="auto"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lder forma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2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3999"/>
              </a:lnSpc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/>
            </a:lvl1pPr>
          </a:lstStyle>
          <a:p>
            <a:pPr lvl="0">
              <a:defRPr/>
            </a:pPr>
            <a:r>
              <a:rPr lang="de-DE"/>
              <a:t>Titel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4"/>
          </p:nvPr>
        </p:nvSpPr>
        <p:spPr bwMode="auto"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sp>
        <p:nvSpPr>
          <p:cNvPr id="6" name="Textfeld 10"/>
          <p:cNvSpPr>
            <a:spLocks/>
          </p:cNvSpPr>
          <p:nvPr/>
        </p:nvSpPr>
        <p:spPr bwMode="auto"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en-US" sz="800">
                <a:solidFill>
                  <a:schemeClr val="tx2"/>
                </a:solidFill>
                <a:latin typeface="+mn-lt"/>
              </a:rPr>
              <a:t>Chair of Urban Structure and Transport Planning</a:t>
            </a:r>
          </a:p>
          <a:p>
            <a:pPr>
              <a:lnSpc>
                <a:spcPct val="94000"/>
              </a:lnSpc>
              <a:defRPr/>
            </a:pPr>
            <a:r>
              <a:rPr lang="en-US" sz="800">
                <a:solidFill>
                  <a:schemeClr val="tx2"/>
                </a:solidFill>
                <a:latin typeface="+mn-lt"/>
              </a:rPr>
              <a:t>Department of Civil, Geo and Environmental Engineering</a:t>
            </a:r>
            <a:endParaRPr/>
          </a:p>
          <a:p>
            <a:pPr>
              <a:lnSpc>
                <a:spcPct val="94000"/>
              </a:lnSpc>
              <a:defRPr/>
            </a:pPr>
            <a:r>
              <a:rPr lang="en-US" sz="800">
                <a:solidFill>
                  <a:schemeClr val="tx2"/>
                </a:solidFill>
                <a:latin typeface="+mn-lt"/>
              </a:rPr>
              <a:t>Technical University of Munich</a:t>
            </a:r>
          </a:p>
        </p:txBody>
      </p:sp>
      <p:pic>
        <p:nvPicPr>
          <p:cNvPr id="7" name="Bild 2" descr="20150416 tum logo blau png final.png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088000" y="324685"/>
            <a:ext cx="751895" cy="3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>
        <a:lnSpc>
          <a:spcPct val="125000"/>
        </a:lnSpc>
        <a:spcBef>
          <a:spcPts val="0"/>
        </a:spcBef>
        <a:spcAft>
          <a:spcPts val="0"/>
        </a:spcAft>
        <a:defRPr sz="2200" b="0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2pPr>
      <a:lvl3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3pPr>
      <a:lvl4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4pPr>
      <a:lvl5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5pPr>
      <a:lvl6pPr marL="4572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6pPr>
      <a:lvl7pPr marL="9144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7pPr>
      <a:lvl8pPr marL="13716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8pPr>
      <a:lvl9pPr marL="18288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9pPr>
    </p:titleStyle>
    <p:bodyStyle>
      <a:lvl1pPr algn="l">
        <a:lnSpc>
          <a:spcPct val="100000"/>
        </a:lnSpc>
        <a:spcBef>
          <a:spcPts val="0"/>
        </a:spcBef>
        <a:spcAft>
          <a:spcPts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4"/>
          </p:nvPr>
        </p:nvSpPr>
        <p:spPr bwMode="auto"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58CB1E-F828-4F11-99E0-327109AF9DA4}" type="slidenum">
              <a:rPr lang="de-DE"/>
              <a:t>‹Nr.›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Ulrike Jehle | Visionäre Straßenräume für die Münchner Isarvorstadt | Integration: GOAT</a:t>
            </a:r>
            <a:endParaRPr lang="en-US"/>
          </a:p>
        </p:txBody>
      </p:sp>
      <p:pic>
        <p:nvPicPr>
          <p:cNvPr id="6" name="Bild 2" descr="20150416 tum logo blau png final.png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11088000" y="324685"/>
            <a:ext cx="751895" cy="3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l">
        <a:lnSpc>
          <a:spcPct val="125000"/>
        </a:lnSpc>
        <a:spcBef>
          <a:spcPts val="0"/>
        </a:spcBef>
        <a:spcAft>
          <a:spcPts val="0"/>
        </a:spcAft>
        <a:defRPr sz="2200" b="0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2pPr>
      <a:lvl3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3pPr>
      <a:lvl4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4pPr>
      <a:lvl5pPr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5pPr>
      <a:lvl6pPr marL="4572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6pPr>
      <a:lvl7pPr marL="9144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7pPr>
      <a:lvl8pPr marL="13716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8pPr>
      <a:lvl9pPr marL="1828800" algn="l">
        <a:spcBef>
          <a:spcPts val="0"/>
        </a:spcBef>
        <a:spcAft>
          <a:spcPts val="0"/>
        </a:spcAft>
        <a:defRPr sz="2000" b="1">
          <a:solidFill>
            <a:schemeClr val="tx2"/>
          </a:solidFill>
          <a:latin typeface="Arial"/>
          <a:cs typeface="Arial"/>
        </a:defRPr>
      </a:lvl9pPr>
    </p:titleStyle>
    <p:bodyStyle>
      <a:lvl1pPr algn="l">
        <a:lnSpc>
          <a:spcPct val="100000"/>
        </a:lnSpc>
        <a:spcBef>
          <a:spcPts val="0"/>
        </a:spcBef>
        <a:spcAft>
          <a:spcPts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>
        <a:lnSpc>
          <a:spcPct val="125000"/>
        </a:lnSpc>
        <a:spcBef>
          <a:spcPts val="0"/>
        </a:spcBef>
        <a:spcAft>
          <a:spcPts val="0"/>
        </a:spcAft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Inhaltsplatzhalter 6"/>
          <p:cNvSpPr>
            <a:spLocks noGrp="1"/>
          </p:cNvSpPr>
          <p:nvPr>
            <p:ph idx="1"/>
          </p:nvPr>
        </p:nvSpPr>
        <p:spPr bwMode="auto">
          <a:xfrm>
            <a:off x="425454" y="1762188"/>
            <a:ext cx="7102688" cy="4699572"/>
          </a:xfrm>
        </p:spPr>
        <p:txBody>
          <a:bodyPr/>
          <a:lstStyle/>
          <a:p>
            <a:pPr>
              <a:defRPr/>
            </a:pPr>
            <a:r>
              <a:rPr lang="de-DE" dirty="0"/>
              <a:t> </a:t>
            </a:r>
            <a:endParaRPr lang="en-US" dirty="0"/>
          </a:p>
        </p:txBody>
      </p:sp>
      <p:grpSp>
        <p:nvGrpSpPr>
          <p:cNvPr id="10" name="Gruppieren 10"/>
          <p:cNvGrpSpPr/>
          <p:nvPr/>
        </p:nvGrpSpPr>
        <p:grpSpPr bwMode="auto">
          <a:xfrm>
            <a:off x="1667508" y="1124744"/>
            <a:ext cx="9181020" cy="4460899"/>
            <a:chOff x="354575" y="1315353"/>
            <a:chExt cx="11241325" cy="5332087"/>
          </a:xfrm>
        </p:grpSpPr>
        <p:cxnSp>
          <p:nvCxnSpPr>
            <p:cNvPr id="11" name="Gerade Verbindung mit Pfeil 11"/>
            <p:cNvCxnSpPr>
              <a:cxnSpLocks/>
            </p:cNvCxnSpPr>
            <p:nvPr/>
          </p:nvCxnSpPr>
          <p:spPr bwMode="auto">
            <a:xfrm>
              <a:off x="3962209" y="2770326"/>
              <a:ext cx="2132191" cy="460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4"/>
            <p:cNvCxnSpPr>
              <a:cxnSpLocks/>
            </p:cNvCxnSpPr>
            <p:nvPr/>
          </p:nvCxnSpPr>
          <p:spPr bwMode="auto">
            <a:xfrm flipV="1">
              <a:off x="3962209" y="4559750"/>
              <a:ext cx="2132191" cy="4654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5"/>
            <p:cNvSpPr/>
            <p:nvPr/>
          </p:nvSpPr>
          <p:spPr bwMode="auto">
            <a:xfrm>
              <a:off x="6477898" y="1408980"/>
              <a:ext cx="4676040" cy="7603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Heatmap - Comparison of Accessibility and Population Density</a:t>
              </a:r>
            </a:p>
          </p:txBody>
        </p:sp>
        <p:pic>
          <p:nvPicPr>
            <p:cNvPr id="14" name="Grafik 16" descr="Bildschirmausschnitt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25454" y="4491402"/>
              <a:ext cx="3161186" cy="2156038"/>
            </a:xfrm>
            <a:prstGeom prst="rect">
              <a:avLst/>
            </a:prstGeom>
          </p:spPr>
        </p:pic>
        <p:pic>
          <p:nvPicPr>
            <p:cNvPr id="15" name="Grafik 17" descr="Bildschirmausschnitt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25454" y="1705254"/>
              <a:ext cx="3161186" cy="2130145"/>
            </a:xfrm>
            <a:prstGeom prst="rect">
              <a:avLst/>
            </a:prstGeom>
          </p:spPr>
        </p:pic>
        <p:sp>
          <p:nvSpPr>
            <p:cNvPr id="16" name="Textfeld 18"/>
            <p:cNvSpPr>
              <a:spLocks/>
            </p:cNvSpPr>
            <p:nvPr/>
          </p:nvSpPr>
          <p:spPr bwMode="auto">
            <a:xfrm>
              <a:off x="354575" y="1315353"/>
              <a:ext cx="3302943" cy="3344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3999"/>
                </a:lnSpc>
                <a:defRPr/>
              </a:pPr>
              <a:r>
                <a:rPr lang="en-US" sz="1600" dirty="0">
                  <a:latin typeface="+mn-lt"/>
                </a:rPr>
                <a:t>Accessibility levels</a:t>
              </a:r>
            </a:p>
          </p:txBody>
        </p:sp>
        <p:sp>
          <p:nvSpPr>
            <p:cNvPr id="17" name="Textfeld 19"/>
            <p:cNvSpPr>
              <a:spLocks/>
            </p:cNvSpPr>
            <p:nvPr/>
          </p:nvSpPr>
          <p:spPr bwMode="auto">
            <a:xfrm>
              <a:off x="370247" y="4098450"/>
              <a:ext cx="3302942" cy="2559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3999"/>
                </a:lnSpc>
                <a:defRPr/>
              </a:pPr>
              <a:r>
                <a:rPr lang="en-US" sz="1600">
                  <a:latin typeface="+mn-lt"/>
                </a:rPr>
                <a:t>Population data</a:t>
              </a:r>
            </a:p>
          </p:txBody>
        </p:sp>
        <p:pic>
          <p:nvPicPr>
            <p:cNvPr id="18" name="Grafik 20" descr="Bildschirmausschnitt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6234140" y="2161751"/>
              <a:ext cx="5361760" cy="3626331"/>
            </a:xfrm>
            <a:prstGeom prst="rect">
              <a:avLst/>
            </a:prstGeom>
          </p:spPr>
        </p:pic>
      </p:grpSp>
      <p:sp>
        <p:nvSpPr>
          <p:cNvPr id="19" name="Foliennummernplatzhalter 2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CE58CB1E-F828-4F11-99E0-327109AF9DA4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EDD34B-6D0B-4986-A84D-63A93132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88" y="2631641"/>
            <a:ext cx="4423314" cy="217438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3F5BE8-223A-41E4-9C3B-082CE6291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58CB1E-F828-4F11-99E0-327109AF9DA4}" type="slidenum">
              <a:rPr lang="de-DE" smtClean="0"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79A350-591B-4682-9A50-C909D093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839F74-8D48-4441-913C-6AF63EC81A76}"/>
              </a:ext>
            </a:extLst>
          </p:cNvPr>
          <p:cNvSpPr/>
          <p:nvPr/>
        </p:nvSpPr>
        <p:spPr bwMode="auto">
          <a:xfrm>
            <a:off x="3863752" y="1916832"/>
            <a:ext cx="2736304" cy="41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CCB6FF-2FF9-4792-ABBE-FD153329A3F5}"/>
              </a:ext>
            </a:extLst>
          </p:cNvPr>
          <p:cNvSpPr/>
          <p:nvPr/>
        </p:nvSpPr>
        <p:spPr bwMode="auto">
          <a:xfrm>
            <a:off x="3421408" y="2731034"/>
            <a:ext cx="3620991" cy="340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27C84"/>
                </a:solidFill>
              </a:rPr>
              <a:t>Accessibility Population Index</a:t>
            </a:r>
          </a:p>
        </p:txBody>
      </p:sp>
    </p:spTree>
    <p:extLst>
      <p:ext uri="{BB962C8B-B14F-4D97-AF65-F5344CB8AC3E}">
        <p14:creationId xmlns:p14="http://schemas.microsoft.com/office/powerpoint/2010/main" val="913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38648F-D76C-4062-B4E7-8CA57E17F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424" y="404664"/>
            <a:ext cx="9666035" cy="585262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A79940-FB17-4607-9C71-02D807969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58CB1E-F828-4F11-99E0-327109AF9DA4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A4055A-5AC5-43A1-BCFF-E5F64D69FDC7}"/>
              </a:ext>
            </a:extLst>
          </p:cNvPr>
          <p:cNvSpPr/>
          <p:nvPr/>
        </p:nvSpPr>
        <p:spPr bwMode="auto">
          <a:xfrm>
            <a:off x="9408368" y="5373216"/>
            <a:ext cx="1091992" cy="174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b="1" dirty="0">
                <a:solidFill>
                  <a:srgbClr val="827C84"/>
                </a:solidFill>
              </a:rPr>
              <a:t>Accessibility Population Index</a:t>
            </a:r>
          </a:p>
        </p:txBody>
      </p:sp>
    </p:spTree>
    <p:extLst>
      <p:ext uri="{BB962C8B-B14F-4D97-AF65-F5344CB8AC3E}">
        <p14:creationId xmlns:p14="http://schemas.microsoft.com/office/powerpoint/2010/main" val="368356881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24</Words>
  <Application>Microsoft Office PowerPoint</Application>
  <DocSecurity>0</DocSecurity>
  <PresentationFormat>Breitbild</PresentationFormat>
  <Paragraphs>11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Symbol</vt:lpstr>
      <vt:lpstr>Wingdings</vt:lpstr>
      <vt:lpstr>Titel 3</vt:lpstr>
      <vt:lpstr>Inhalt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Ruppert, Carina</dc:creator>
  <cp:keywords/>
  <dc:description/>
  <cp:lastModifiedBy>emna ben hassine</cp:lastModifiedBy>
  <cp:revision>219</cp:revision>
  <dcterms:created xsi:type="dcterms:W3CDTF">2016-03-18T06:59:53Z</dcterms:created>
  <dcterms:modified xsi:type="dcterms:W3CDTF">2020-12-10T13:53:38Z</dcterms:modified>
  <cp:category/>
  <dc:identifier/>
  <cp:contentStatus/>
  <dc:language/>
  <cp:version/>
</cp:coreProperties>
</file>