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DDC"/>
    <a:srgbClr val="2BB381"/>
    <a:srgbClr val="28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1843091" y="3748448"/>
            <a:ext cx="85158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1946058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B7DF60-BBC3-424F-BFEE-BDD8233D1BBA}"/>
              </a:ext>
            </a:extLst>
          </p:cNvPr>
          <p:cNvSpPr txBox="1"/>
          <p:nvPr/>
        </p:nvSpPr>
        <p:spPr>
          <a:xfrm>
            <a:off x="1680655" y="5849388"/>
            <a:ext cx="1068664" cy="491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Mulish" pitchFamily="2" charset="0"/>
              </a:rPr>
              <a:t>Master Thesis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E385B8-CD0B-B54C-9C50-5D0845C3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7" y="5096879"/>
            <a:ext cx="512188" cy="5121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203690-388B-584E-9EE5-02CF7AB201CF}"/>
              </a:ext>
            </a:extLst>
          </p:cNvPr>
          <p:cNvSpPr txBox="1"/>
          <p:nvPr/>
        </p:nvSpPr>
        <p:spPr>
          <a:xfrm>
            <a:off x="4415161" y="3911858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2386086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1843092" y="5637699"/>
            <a:ext cx="783869" cy="210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Mulish" pitchFamily="2" charset="0"/>
              </a:rPr>
              <a:t>1. </a:t>
            </a:r>
            <a:r>
              <a:rPr lang="en-US" sz="1200" dirty="0" err="1">
                <a:latin typeface="Mulish" pitchFamily="2" charset="0"/>
              </a:rPr>
              <a:t>Prototyp</a:t>
            </a:r>
            <a:endParaRPr lang="en-US" sz="1200" dirty="0"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2207415" y="41505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212052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Kick-Off </a:t>
              </a: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F9B5F5-D51A-2D4C-905E-43A858ACA440}"/>
              </a:ext>
            </a:extLst>
          </p:cNvPr>
          <p:cNvGrpSpPr/>
          <p:nvPr/>
        </p:nvGrpSpPr>
        <p:grpSpPr>
          <a:xfrm>
            <a:off x="3089478" y="4150552"/>
            <a:ext cx="1636337" cy="2189997"/>
            <a:chOff x="1565477" y="4150551"/>
            <a:chExt cx="1636337" cy="218999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3387DB2-46AC-C541-A633-FDE26C64D8E6}"/>
                </a:ext>
              </a:extLst>
            </p:cNvPr>
            <p:cNvSpPr txBox="1"/>
            <p:nvPr/>
          </p:nvSpPr>
          <p:spPr>
            <a:xfrm>
              <a:off x="1565477" y="5849388"/>
              <a:ext cx="1636337" cy="491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3 Testing cycles </a:t>
              </a:r>
              <a:r>
                <a:rPr lang="en-US" sz="1400" dirty="0" err="1">
                  <a:latin typeface="Mulish" pitchFamily="2" charset="0"/>
                </a:rPr>
                <a:t>Fürstenfeldbruck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18" name="Gerader Verbinder 61">
              <a:extLst>
                <a:ext uri="{FF2B5EF4-FFF2-40B4-BE49-F238E27FC236}">
                  <a16:creationId xmlns:a16="http://schemas.microsoft.com/office/drawing/2014/main" id="{0454868A-EC76-DA4D-8814-5393CE800DED}"/>
                </a:ext>
              </a:extLst>
            </p:cNvPr>
            <p:cNvCxnSpPr/>
            <p:nvPr/>
          </p:nvCxnSpPr>
          <p:spPr>
            <a:xfrm flipH="1">
              <a:off x="2364550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62">
              <a:extLst>
                <a:ext uri="{FF2B5EF4-FFF2-40B4-BE49-F238E27FC236}">
                  <a16:creationId xmlns:a16="http://schemas.microsoft.com/office/drawing/2014/main" id="{7C9E24E6-B699-FA40-84CA-ED5E5FEEDC86}"/>
                </a:ext>
              </a:extLst>
            </p:cNvPr>
            <p:cNvCxnSpPr/>
            <p:nvPr/>
          </p:nvCxnSpPr>
          <p:spPr>
            <a:xfrm flipH="1">
              <a:off x="2805942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63">
              <a:extLst>
                <a:ext uri="{FF2B5EF4-FFF2-40B4-BE49-F238E27FC236}">
                  <a16:creationId xmlns:a16="http://schemas.microsoft.com/office/drawing/2014/main" id="{FE4903D3-5ADB-E643-926A-85BC7CBC7541}"/>
                </a:ext>
              </a:extLst>
            </p:cNvPr>
            <p:cNvCxnSpPr/>
            <p:nvPr/>
          </p:nvCxnSpPr>
          <p:spPr>
            <a:xfrm flipH="1">
              <a:off x="1926963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DE1C45C-3E6B-EA43-89C7-55CD8EA0D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1"/>
            <a:stretch/>
          </p:blipFill>
          <p:spPr>
            <a:xfrm>
              <a:off x="1737744" y="4735416"/>
              <a:ext cx="1253611" cy="106633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F828EA7-C05D-8A44-8788-B223BB20FEF9}"/>
                </a:ext>
              </a:extLst>
            </p:cNvPr>
            <p:cNvGrpSpPr/>
            <p:nvPr/>
          </p:nvGrpSpPr>
          <p:grpSpPr>
            <a:xfrm>
              <a:off x="1967536" y="4621859"/>
              <a:ext cx="333984" cy="227113"/>
              <a:chOff x="3528174" y="4505873"/>
              <a:chExt cx="427373" cy="393452"/>
            </a:xfrm>
          </p:grpSpPr>
          <p:sp>
            <p:nvSpPr>
              <p:cNvPr id="26" name="Nach oben gekrümmter Pfeil 25">
                <a:extLst>
                  <a:ext uri="{FF2B5EF4-FFF2-40B4-BE49-F238E27FC236}">
                    <a16:creationId xmlns:a16="http://schemas.microsoft.com/office/drawing/2014/main" id="{9D965C92-9A6E-1842-95CE-F55D37D1055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7" name="Nach oben gekrümmter Pfeil 26">
                <a:extLst>
                  <a:ext uri="{FF2B5EF4-FFF2-40B4-BE49-F238E27FC236}">
                    <a16:creationId xmlns:a16="http://schemas.microsoft.com/office/drawing/2014/main" id="{05BD4B2A-CEC5-B947-9F82-74D2A4859E6E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8C16DEF-658B-A743-A7F1-94A02CC79073}"/>
                </a:ext>
              </a:extLst>
            </p:cNvPr>
            <p:cNvGrpSpPr/>
            <p:nvPr/>
          </p:nvGrpSpPr>
          <p:grpSpPr>
            <a:xfrm>
              <a:off x="2417941" y="4627050"/>
              <a:ext cx="333984" cy="227113"/>
              <a:chOff x="3528174" y="4505873"/>
              <a:chExt cx="427373" cy="393452"/>
            </a:xfrm>
          </p:grpSpPr>
          <p:sp>
            <p:nvSpPr>
              <p:cNvPr id="24" name="Nach oben gekrümmter Pfeil 23">
                <a:extLst>
                  <a:ext uri="{FF2B5EF4-FFF2-40B4-BE49-F238E27FC236}">
                    <a16:creationId xmlns:a16="http://schemas.microsoft.com/office/drawing/2014/main" id="{F945F35A-BFA0-5D44-8A1A-F8B402FC423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5" name="Nach oben gekrümmter Pfeil 24">
                <a:extLst>
                  <a:ext uri="{FF2B5EF4-FFF2-40B4-BE49-F238E27FC236}">
                    <a16:creationId xmlns:a16="http://schemas.microsoft.com/office/drawing/2014/main" id="{3D0E118E-FFF6-B844-BEC3-3A11AF7B3F5A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F248D8B-5B29-6847-BDBB-2BE872C024A9}"/>
              </a:ext>
            </a:extLst>
          </p:cNvPr>
          <p:cNvGrpSpPr/>
          <p:nvPr/>
        </p:nvGrpSpPr>
        <p:grpSpPr>
          <a:xfrm>
            <a:off x="4154664" y="1228654"/>
            <a:ext cx="1895012" cy="2662203"/>
            <a:chOff x="2630664" y="1228654"/>
            <a:chExt cx="1895012" cy="2662203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649D7CA-E4EE-7C4D-85C7-D8A8630BAB5F}"/>
                </a:ext>
              </a:extLst>
            </p:cNvPr>
            <p:cNvSpPr txBox="1"/>
            <p:nvPr/>
          </p:nvSpPr>
          <p:spPr>
            <a:xfrm>
              <a:off x="2630664" y="1228654"/>
              <a:ext cx="1895012" cy="982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6 Application workshops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Fürstenfeldbruck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Freising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München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30" name="Gerader Verbinder 66">
              <a:extLst>
                <a:ext uri="{FF2B5EF4-FFF2-40B4-BE49-F238E27FC236}">
                  <a16:creationId xmlns:a16="http://schemas.microsoft.com/office/drawing/2014/main" id="{3A005012-DF1C-4A4A-9591-3F8DE72629D0}"/>
                </a:ext>
              </a:extLst>
            </p:cNvPr>
            <p:cNvCxnSpPr/>
            <p:nvPr/>
          </p:nvCxnSpPr>
          <p:spPr>
            <a:xfrm flipH="1">
              <a:off x="3243038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75">
              <a:extLst>
                <a:ext uri="{FF2B5EF4-FFF2-40B4-BE49-F238E27FC236}">
                  <a16:creationId xmlns:a16="http://schemas.microsoft.com/office/drawing/2014/main" id="{2FB16BB7-05BF-DA46-9E03-888F35EF3477}"/>
                </a:ext>
              </a:extLst>
            </p:cNvPr>
            <p:cNvCxnSpPr/>
            <p:nvPr/>
          </p:nvCxnSpPr>
          <p:spPr>
            <a:xfrm flipH="1">
              <a:off x="3410604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76">
              <a:extLst>
                <a:ext uri="{FF2B5EF4-FFF2-40B4-BE49-F238E27FC236}">
                  <a16:creationId xmlns:a16="http://schemas.microsoft.com/office/drawing/2014/main" id="{61EDAD76-4251-C64E-910A-F4D5B2EB020A}"/>
                </a:ext>
              </a:extLst>
            </p:cNvPr>
            <p:cNvCxnSpPr/>
            <p:nvPr/>
          </p:nvCxnSpPr>
          <p:spPr>
            <a:xfrm flipH="1">
              <a:off x="3578170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77">
              <a:extLst>
                <a:ext uri="{FF2B5EF4-FFF2-40B4-BE49-F238E27FC236}">
                  <a16:creationId xmlns:a16="http://schemas.microsoft.com/office/drawing/2014/main" id="{8300EBA0-AD3B-0244-A40C-80FBE1597096}"/>
                </a:ext>
              </a:extLst>
            </p:cNvPr>
            <p:cNvCxnSpPr/>
            <p:nvPr/>
          </p:nvCxnSpPr>
          <p:spPr>
            <a:xfrm flipH="1">
              <a:off x="374573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78">
              <a:extLst>
                <a:ext uri="{FF2B5EF4-FFF2-40B4-BE49-F238E27FC236}">
                  <a16:creationId xmlns:a16="http://schemas.microsoft.com/office/drawing/2014/main" id="{F86970AF-6E50-D14B-A757-55A321F34DAA}"/>
                </a:ext>
              </a:extLst>
            </p:cNvPr>
            <p:cNvCxnSpPr/>
            <p:nvPr/>
          </p:nvCxnSpPr>
          <p:spPr>
            <a:xfrm flipH="1">
              <a:off x="3913302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79">
              <a:extLst>
                <a:ext uri="{FF2B5EF4-FFF2-40B4-BE49-F238E27FC236}">
                  <a16:creationId xmlns:a16="http://schemas.microsoft.com/office/drawing/2014/main" id="{778F3F89-853E-3945-903D-C9450EEC41AA}"/>
                </a:ext>
              </a:extLst>
            </p:cNvPr>
            <p:cNvCxnSpPr/>
            <p:nvPr/>
          </p:nvCxnSpPr>
          <p:spPr>
            <a:xfrm flipH="1">
              <a:off x="408086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19C1E2C8-5318-2C41-9E7D-5C3956E3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66"/>
            <a:stretch/>
          </p:blipFill>
          <p:spPr>
            <a:xfrm>
              <a:off x="2845862" y="2282313"/>
              <a:ext cx="1566407" cy="970789"/>
            </a:xfrm>
            <a:prstGeom prst="rect">
              <a:avLst/>
            </a:prstGeom>
          </p:spPr>
        </p:pic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826113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2502710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81">
            <a:extLst>
              <a:ext uri="{FF2B5EF4-FFF2-40B4-BE49-F238E27FC236}">
                <a16:creationId xmlns:a16="http://schemas.microsoft.com/office/drawing/2014/main" id="{B9183DFE-6E42-894A-B169-E0B093201B58}"/>
              </a:ext>
            </a:extLst>
          </p:cNvPr>
          <p:cNvCxnSpPr/>
          <p:nvPr/>
        </p:nvCxnSpPr>
        <p:spPr>
          <a:xfrm>
            <a:off x="6738528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C4CBEA9-B6BF-0341-85CB-765FB3E52DA9}"/>
              </a:ext>
            </a:extLst>
          </p:cNvPr>
          <p:cNvGrpSpPr/>
          <p:nvPr/>
        </p:nvGrpSpPr>
        <p:grpSpPr>
          <a:xfrm>
            <a:off x="5476106" y="4150551"/>
            <a:ext cx="1503609" cy="1798378"/>
            <a:chOff x="3952105" y="4150551"/>
            <a:chExt cx="1503609" cy="1798378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2BDFF7B-8978-CE4F-96B0-6710408C8D96}"/>
                </a:ext>
              </a:extLst>
            </p:cNvPr>
            <p:cNvSpPr txBox="1"/>
            <p:nvPr/>
          </p:nvSpPr>
          <p:spPr>
            <a:xfrm>
              <a:off x="3952105" y="570334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400" dirty="0">
                  <a:latin typeface="Mulish" pitchFamily="2" charset="0"/>
                </a:rPr>
                <a:t>Evaluation </a:t>
              </a:r>
              <a:endParaRPr lang="en-US" sz="1400" dirty="0" err="1">
                <a:latin typeface="Mulish" pitchFamily="2" charset="0"/>
              </a:endParaRPr>
            </a:p>
          </p:txBody>
        </p:sp>
        <p:cxnSp>
          <p:nvCxnSpPr>
            <p:cNvPr id="50" name="Gerader Verbinder 86">
              <a:extLst>
                <a:ext uri="{FF2B5EF4-FFF2-40B4-BE49-F238E27FC236}">
                  <a16:creationId xmlns:a16="http://schemas.microsoft.com/office/drawing/2014/main" id="{6901C0DF-865C-D249-BFD6-CAF09FA94E60}"/>
                </a:ext>
              </a:extLst>
            </p:cNvPr>
            <p:cNvCxnSpPr/>
            <p:nvPr/>
          </p:nvCxnSpPr>
          <p:spPr>
            <a:xfrm flipH="1">
              <a:off x="4660275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87A1281C-4C1D-C946-8792-363905AE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36" y="5064820"/>
              <a:ext cx="572878" cy="572878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</p:spTree>
    <p:extLst>
      <p:ext uri="{BB962C8B-B14F-4D97-AF65-F5344CB8AC3E}">
        <p14:creationId xmlns:p14="http://schemas.microsoft.com/office/powerpoint/2010/main" val="518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65002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5"/>
            <a:ext cx="5090593" cy="281894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805566" y="3903957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00418" y="5089258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1055671" y="41588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err="1">
                  <a:solidFill>
                    <a:srgbClr val="283648"/>
                  </a:solidFill>
                  <a:latin typeface="Mulish" pitchFamily="2" charset="0"/>
                </a:rPr>
                <a:t>mFUND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 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478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094759" y="4444772"/>
            <a:ext cx="1503609" cy="1562093"/>
            <a:chOff x="2525098" y="4323163"/>
            <a:chExt cx="1503609" cy="1562093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5426" y="435137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719" y="4373782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51924" y="3903195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69000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4178408" y="3622304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BB381"/>
                </a:solidFill>
                <a:latin typeface="Mulish" pitchFamily="2" charset="0"/>
              </a:rPr>
              <a:t>mFUND project “GOAT”</a:t>
            </a:r>
            <a:endParaRPr lang="en-US" sz="1400" b="1" dirty="0">
              <a:solidFill>
                <a:srgbClr val="2BB38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754488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Mulish" pitchFamily="2" charset="0"/>
              </a:rPr>
              <a:t>mFUND project “GOAT 3.0”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4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376917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4159141"/>
            <a:ext cx="1548795" cy="2059327"/>
            <a:chOff x="5463654" y="4159141"/>
            <a:chExt cx="1548795" cy="205932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smtClean="0">
                  <a:latin typeface="Mulish" pitchFamily="2" charset="0"/>
                </a:rPr>
                <a:t>End of 1. mFUND funding</a:t>
              </a:r>
              <a:endParaRPr lang="en-US" sz="14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2014407"/>
            <a:ext cx="1503609" cy="1871234"/>
            <a:chOff x="4782971" y="2014407"/>
            <a:chExt cx="1503609" cy="187123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2014407"/>
              <a:ext cx="1503609" cy="227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626384" y="2861066"/>
            <a:ext cx="2046033" cy="718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4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2349514"/>
            <a:ext cx="1503609" cy="1476176"/>
            <a:chOff x="2525098" y="4657356"/>
            <a:chExt cx="1503609" cy="1476176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4156411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757570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4164626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893277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853228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4155752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2022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660088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6824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250168" y="831939"/>
            <a:ext cx="10103759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429951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435991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Mulish" pitchFamily="2" charset="0"/>
              </a:rPr>
              <a:t> mFUND </a:t>
            </a:r>
            <a:r>
              <a:rPr lang="en-US" sz="1400" b="1" dirty="0" smtClean="0">
                <a:solidFill>
                  <a:schemeClr val="bg1"/>
                </a:solidFill>
                <a:latin typeface="Mulish" pitchFamily="2" charset="0"/>
              </a:rPr>
              <a:t>project “GOAT 3.0”</a:t>
            </a:r>
            <a:endParaRPr lang="en-US" sz="14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565937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2017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592334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…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2021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058420"/>
            <a:ext cx="104195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6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6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535471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3840644"/>
            <a:ext cx="1548795" cy="2445458"/>
            <a:chOff x="5463654" y="4159141"/>
            <a:chExt cx="1548795" cy="2445458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1122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600" dirty="0" smtClean="0">
                  <a:latin typeface="Mulish" pitchFamily="2" charset="0"/>
                </a:rPr>
                <a:t>End of 1. mFUND funding</a:t>
              </a:r>
              <a:endParaRPr lang="en-US" sz="16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1439060"/>
            <a:ext cx="1503609" cy="2128084"/>
            <a:chOff x="4782971" y="1757557"/>
            <a:chExt cx="1503609" cy="212808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1757557"/>
              <a:ext cx="1503609" cy="561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724925" y="1884018"/>
            <a:ext cx="1878125" cy="1403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6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1846085"/>
            <a:ext cx="1503609" cy="1661108"/>
            <a:chOff x="2525098" y="4472424"/>
            <a:chExt cx="1503609" cy="1661108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472424"/>
              <a:ext cx="1503609" cy="1403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3868736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2019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555664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439073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2020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564506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534731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3868077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2022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3415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363994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Mulish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7</cp:revision>
  <dcterms:created xsi:type="dcterms:W3CDTF">2021-12-20T20:20:38Z</dcterms:created>
  <dcterms:modified xsi:type="dcterms:W3CDTF">2022-01-27T18:59:09Z</dcterms:modified>
</cp:coreProperties>
</file>