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DDC"/>
    <a:srgbClr val="2BB381"/>
    <a:srgbClr val="283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9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6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7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6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9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9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7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3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0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3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6E-4179-485B-A277-B8242EF16EB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0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A1E6E-4179-485B-A277-B8242EF16EB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BEF81-E425-42DA-ACF1-B40CB5C285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4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rechts 3">
            <a:extLst>
              <a:ext uri="{FF2B5EF4-FFF2-40B4-BE49-F238E27FC236}">
                <a16:creationId xmlns:a16="http://schemas.microsoft.com/office/drawing/2014/main" id="{3BFD5D1E-F107-9B48-B7A2-7FB25FFD42FB}"/>
              </a:ext>
            </a:extLst>
          </p:cNvPr>
          <p:cNvSpPr/>
          <p:nvPr/>
        </p:nvSpPr>
        <p:spPr>
          <a:xfrm>
            <a:off x="1843091" y="3748448"/>
            <a:ext cx="8515846" cy="5582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  <a:latin typeface="Mulish" pitchFamily="2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1946058" y="3910831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2017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CB7DF60-BBC3-424F-BFEE-BDD8233D1BBA}"/>
              </a:ext>
            </a:extLst>
          </p:cNvPr>
          <p:cNvSpPr txBox="1"/>
          <p:nvPr/>
        </p:nvSpPr>
        <p:spPr>
          <a:xfrm>
            <a:off x="1680655" y="5849388"/>
            <a:ext cx="1068664" cy="491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400" dirty="0">
                <a:latin typeface="Mulish" pitchFamily="2" charset="0"/>
              </a:rPr>
              <a:t>Master Thesis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E385B8-CD0B-B54C-9C50-5D0845C3B2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97" y="5096879"/>
            <a:ext cx="512188" cy="51218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F203690-388B-584E-9EE5-02CF7AB201CF}"/>
              </a:ext>
            </a:extLst>
          </p:cNvPr>
          <p:cNvSpPr txBox="1"/>
          <p:nvPr/>
        </p:nvSpPr>
        <p:spPr>
          <a:xfrm>
            <a:off x="4415161" y="3911858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2020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4CD35A0-359A-B343-A1E9-7F944ACD008A}"/>
              </a:ext>
            </a:extLst>
          </p:cNvPr>
          <p:cNvSpPr txBox="1"/>
          <p:nvPr/>
        </p:nvSpPr>
        <p:spPr>
          <a:xfrm>
            <a:off x="2386086" y="3910831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…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0997DFD-CC06-A146-BFA8-6153849640E3}"/>
              </a:ext>
            </a:extLst>
          </p:cNvPr>
          <p:cNvSpPr txBox="1"/>
          <p:nvPr/>
        </p:nvSpPr>
        <p:spPr>
          <a:xfrm>
            <a:off x="8035570" y="3912606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2021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94E2DF7-1A58-CD44-8CF9-0B74B9B1180C}"/>
              </a:ext>
            </a:extLst>
          </p:cNvPr>
          <p:cNvSpPr txBox="1"/>
          <p:nvPr/>
        </p:nvSpPr>
        <p:spPr>
          <a:xfrm>
            <a:off x="1843092" y="5637699"/>
            <a:ext cx="783869" cy="2105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>
                <a:latin typeface="Mulish" pitchFamily="2" charset="0"/>
              </a:rPr>
              <a:t>1. </a:t>
            </a:r>
            <a:r>
              <a:rPr lang="en-US" sz="1200" dirty="0" err="1">
                <a:latin typeface="Mulish" pitchFamily="2" charset="0"/>
              </a:rPr>
              <a:t>Prototyp</a:t>
            </a:r>
            <a:endParaRPr lang="en-US" sz="1200" dirty="0">
              <a:latin typeface="Mulish" pitchFamily="2" charset="0"/>
            </a:endParaRPr>
          </a:p>
        </p:txBody>
      </p:sp>
      <p:cxnSp>
        <p:nvCxnSpPr>
          <p:cNvPr id="12" name="Gerader Verbinder 69">
            <a:extLst>
              <a:ext uri="{FF2B5EF4-FFF2-40B4-BE49-F238E27FC236}">
                <a16:creationId xmlns:a16="http://schemas.microsoft.com/office/drawing/2014/main" id="{A000F26F-0D54-D649-9627-FDE0BB9DB23C}"/>
              </a:ext>
            </a:extLst>
          </p:cNvPr>
          <p:cNvCxnSpPr/>
          <p:nvPr/>
        </p:nvCxnSpPr>
        <p:spPr>
          <a:xfrm flipH="1">
            <a:off x="2207415" y="4150552"/>
            <a:ext cx="247" cy="821387"/>
          </a:xfrm>
          <a:prstGeom prst="line">
            <a:avLst/>
          </a:prstGeom>
          <a:ln>
            <a:solidFill>
              <a:srgbClr val="28364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E10E28D-0ABA-BD41-9548-8D285F520FFC}"/>
              </a:ext>
            </a:extLst>
          </p:cNvPr>
          <p:cNvGrpSpPr/>
          <p:nvPr/>
        </p:nvGrpSpPr>
        <p:grpSpPr>
          <a:xfrm>
            <a:off x="2212052" y="1853968"/>
            <a:ext cx="1068664" cy="2014018"/>
            <a:chOff x="973070" y="1875538"/>
            <a:chExt cx="1068664" cy="2014018"/>
          </a:xfrm>
        </p:grpSpPr>
        <p:cxnSp>
          <p:nvCxnSpPr>
            <p:cNvPr id="14" name="Gerader Verbinder 68">
              <a:extLst>
                <a:ext uri="{FF2B5EF4-FFF2-40B4-BE49-F238E27FC236}">
                  <a16:creationId xmlns:a16="http://schemas.microsoft.com/office/drawing/2014/main" id="{0ECA597E-DF3F-B746-A086-9B761EB7C4E1}"/>
                </a:ext>
              </a:extLst>
            </p:cNvPr>
            <p:cNvCxnSpPr/>
            <p:nvPr/>
          </p:nvCxnSpPr>
          <p:spPr>
            <a:xfrm>
              <a:off x="1501871" y="2779141"/>
              <a:ext cx="1" cy="1110415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2BA3B77-F664-F346-9C04-E45EEA92AD36}"/>
                </a:ext>
              </a:extLst>
            </p:cNvPr>
            <p:cNvSpPr txBox="1"/>
            <p:nvPr/>
          </p:nvSpPr>
          <p:spPr>
            <a:xfrm>
              <a:off x="973070" y="1875538"/>
              <a:ext cx="1068664" cy="7367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latin typeface="Mulish" pitchFamily="2" charset="0"/>
                </a:rPr>
                <a:t>Kick-Off </a:t>
              </a:r>
              <a:r>
                <a:rPr lang="en-US" sz="1400" dirty="0" err="1">
                  <a:latin typeface="Mulish" pitchFamily="2" charset="0"/>
                </a:rPr>
                <a:t>mFUND</a:t>
              </a:r>
              <a:r>
                <a:rPr lang="en-US" sz="1400" dirty="0">
                  <a:latin typeface="Mulish" pitchFamily="2" charset="0"/>
                </a:rPr>
                <a:t> funding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EF9B5F5-D51A-2D4C-905E-43A858ACA440}"/>
              </a:ext>
            </a:extLst>
          </p:cNvPr>
          <p:cNvGrpSpPr/>
          <p:nvPr/>
        </p:nvGrpSpPr>
        <p:grpSpPr>
          <a:xfrm>
            <a:off x="3089478" y="4150552"/>
            <a:ext cx="1636337" cy="2189997"/>
            <a:chOff x="1565477" y="4150551"/>
            <a:chExt cx="1636337" cy="2189997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3387DB2-46AC-C541-A633-FDE26C64D8E6}"/>
                </a:ext>
              </a:extLst>
            </p:cNvPr>
            <p:cNvSpPr txBox="1"/>
            <p:nvPr/>
          </p:nvSpPr>
          <p:spPr>
            <a:xfrm>
              <a:off x="1565477" y="5849388"/>
              <a:ext cx="1636337" cy="4911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latin typeface="Mulish" pitchFamily="2" charset="0"/>
                </a:rPr>
                <a:t>3 Testing cycles </a:t>
              </a:r>
              <a:r>
                <a:rPr lang="en-US" sz="1400" dirty="0" err="1">
                  <a:latin typeface="Mulish" pitchFamily="2" charset="0"/>
                </a:rPr>
                <a:t>Fürstenfeldbruck</a:t>
              </a:r>
              <a:endParaRPr lang="en-US" sz="1400" dirty="0">
                <a:latin typeface="Mulish" pitchFamily="2" charset="0"/>
              </a:endParaRPr>
            </a:p>
          </p:txBody>
        </p:sp>
        <p:cxnSp>
          <p:nvCxnSpPr>
            <p:cNvPr id="18" name="Gerader Verbinder 61">
              <a:extLst>
                <a:ext uri="{FF2B5EF4-FFF2-40B4-BE49-F238E27FC236}">
                  <a16:creationId xmlns:a16="http://schemas.microsoft.com/office/drawing/2014/main" id="{0454868A-EC76-DA4D-8814-5393CE800DED}"/>
                </a:ext>
              </a:extLst>
            </p:cNvPr>
            <p:cNvCxnSpPr/>
            <p:nvPr/>
          </p:nvCxnSpPr>
          <p:spPr>
            <a:xfrm flipH="1">
              <a:off x="2364550" y="4150551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62">
              <a:extLst>
                <a:ext uri="{FF2B5EF4-FFF2-40B4-BE49-F238E27FC236}">
                  <a16:creationId xmlns:a16="http://schemas.microsoft.com/office/drawing/2014/main" id="{7C9E24E6-B699-FA40-84CA-ED5E5FEEDC86}"/>
                </a:ext>
              </a:extLst>
            </p:cNvPr>
            <p:cNvCxnSpPr/>
            <p:nvPr/>
          </p:nvCxnSpPr>
          <p:spPr>
            <a:xfrm flipH="1">
              <a:off x="2805942" y="4150551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63">
              <a:extLst>
                <a:ext uri="{FF2B5EF4-FFF2-40B4-BE49-F238E27FC236}">
                  <a16:creationId xmlns:a16="http://schemas.microsoft.com/office/drawing/2014/main" id="{FE4903D3-5ADB-E643-926A-85BC7CBC7541}"/>
                </a:ext>
              </a:extLst>
            </p:cNvPr>
            <p:cNvCxnSpPr/>
            <p:nvPr/>
          </p:nvCxnSpPr>
          <p:spPr>
            <a:xfrm flipH="1">
              <a:off x="1926963" y="4150551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3DE1C45C-3E6B-EA43-89C7-55CD8EA0D9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1"/>
            <a:stretch/>
          </p:blipFill>
          <p:spPr>
            <a:xfrm>
              <a:off x="1737744" y="4735416"/>
              <a:ext cx="1253611" cy="1066336"/>
            </a:xfrm>
            <a:prstGeom prst="rect">
              <a:avLst/>
            </a:prstGeom>
          </p:spPr>
        </p:pic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FF828EA7-C05D-8A44-8788-B223BB20FEF9}"/>
                </a:ext>
              </a:extLst>
            </p:cNvPr>
            <p:cNvGrpSpPr/>
            <p:nvPr/>
          </p:nvGrpSpPr>
          <p:grpSpPr>
            <a:xfrm>
              <a:off x="1967536" y="4621859"/>
              <a:ext cx="333984" cy="227113"/>
              <a:chOff x="3528174" y="4505873"/>
              <a:chExt cx="427373" cy="393452"/>
            </a:xfrm>
          </p:grpSpPr>
          <p:sp>
            <p:nvSpPr>
              <p:cNvPr id="26" name="Nach oben gekrümmter Pfeil 25">
                <a:extLst>
                  <a:ext uri="{FF2B5EF4-FFF2-40B4-BE49-F238E27FC236}">
                    <a16:creationId xmlns:a16="http://schemas.microsoft.com/office/drawing/2014/main" id="{9D965C92-9A6E-1842-95CE-F55D37D1055C}"/>
                  </a:ext>
                </a:extLst>
              </p:cNvPr>
              <p:cNvSpPr/>
              <p:nvPr/>
            </p:nvSpPr>
            <p:spPr>
              <a:xfrm rot="16200000">
                <a:off x="3683358" y="4588323"/>
                <a:ext cx="354640" cy="189739"/>
              </a:xfrm>
              <a:prstGeom prst="curvedUpArrow">
                <a:avLst/>
              </a:prstGeom>
              <a:solidFill>
                <a:srgbClr val="2836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dirty="0">
                  <a:solidFill>
                    <a:schemeClr val="tx1"/>
                  </a:solidFill>
                  <a:latin typeface="Mulish" pitchFamily="2" charset="0"/>
                </a:endParaRPr>
              </a:p>
            </p:txBody>
          </p:sp>
          <p:sp>
            <p:nvSpPr>
              <p:cNvPr id="27" name="Nach oben gekrümmter Pfeil 26">
                <a:extLst>
                  <a:ext uri="{FF2B5EF4-FFF2-40B4-BE49-F238E27FC236}">
                    <a16:creationId xmlns:a16="http://schemas.microsoft.com/office/drawing/2014/main" id="{05BD4B2A-CEC5-B947-9F82-74D2A4859E6E}"/>
                  </a:ext>
                </a:extLst>
              </p:cNvPr>
              <p:cNvSpPr/>
              <p:nvPr/>
            </p:nvSpPr>
            <p:spPr>
              <a:xfrm rot="16200000" flipH="1" flipV="1">
                <a:off x="3445724" y="4627135"/>
                <a:ext cx="354640" cy="189739"/>
              </a:xfrm>
              <a:prstGeom prst="curvedUpArrow">
                <a:avLst/>
              </a:prstGeom>
              <a:solidFill>
                <a:srgbClr val="2836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dirty="0">
                  <a:solidFill>
                    <a:schemeClr val="tx1"/>
                  </a:solidFill>
                  <a:latin typeface="Mulish" pitchFamily="2" charset="0"/>
                </a:endParaRPr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8C16DEF-658B-A743-A7F1-94A02CC79073}"/>
                </a:ext>
              </a:extLst>
            </p:cNvPr>
            <p:cNvGrpSpPr/>
            <p:nvPr/>
          </p:nvGrpSpPr>
          <p:grpSpPr>
            <a:xfrm>
              <a:off x="2417941" y="4627050"/>
              <a:ext cx="333984" cy="227113"/>
              <a:chOff x="3528174" y="4505873"/>
              <a:chExt cx="427373" cy="393452"/>
            </a:xfrm>
          </p:grpSpPr>
          <p:sp>
            <p:nvSpPr>
              <p:cNvPr id="24" name="Nach oben gekrümmter Pfeil 23">
                <a:extLst>
                  <a:ext uri="{FF2B5EF4-FFF2-40B4-BE49-F238E27FC236}">
                    <a16:creationId xmlns:a16="http://schemas.microsoft.com/office/drawing/2014/main" id="{F945F35A-BFA0-5D44-8A1A-F8B402FC423C}"/>
                  </a:ext>
                </a:extLst>
              </p:cNvPr>
              <p:cNvSpPr/>
              <p:nvPr/>
            </p:nvSpPr>
            <p:spPr>
              <a:xfrm rot="16200000">
                <a:off x="3683358" y="4588323"/>
                <a:ext cx="354640" cy="189739"/>
              </a:xfrm>
              <a:prstGeom prst="curvedUpArrow">
                <a:avLst/>
              </a:prstGeom>
              <a:solidFill>
                <a:srgbClr val="2836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dirty="0">
                  <a:solidFill>
                    <a:schemeClr val="tx1"/>
                  </a:solidFill>
                  <a:latin typeface="Mulish" pitchFamily="2" charset="0"/>
                </a:endParaRPr>
              </a:p>
            </p:txBody>
          </p:sp>
          <p:sp>
            <p:nvSpPr>
              <p:cNvPr id="25" name="Nach oben gekrümmter Pfeil 24">
                <a:extLst>
                  <a:ext uri="{FF2B5EF4-FFF2-40B4-BE49-F238E27FC236}">
                    <a16:creationId xmlns:a16="http://schemas.microsoft.com/office/drawing/2014/main" id="{3D0E118E-FFF6-B844-BEC3-3A11AF7B3F5A}"/>
                  </a:ext>
                </a:extLst>
              </p:cNvPr>
              <p:cNvSpPr/>
              <p:nvPr/>
            </p:nvSpPr>
            <p:spPr>
              <a:xfrm rot="16200000" flipH="1" flipV="1">
                <a:off x="3445724" y="4627135"/>
                <a:ext cx="354640" cy="189739"/>
              </a:xfrm>
              <a:prstGeom prst="curvedUpArrow">
                <a:avLst/>
              </a:prstGeom>
              <a:solidFill>
                <a:srgbClr val="2836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dirty="0">
                  <a:solidFill>
                    <a:schemeClr val="tx1"/>
                  </a:solidFill>
                  <a:latin typeface="Mulish" pitchFamily="2" charset="0"/>
                </a:endParaRPr>
              </a:p>
            </p:txBody>
          </p:sp>
        </p:grp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8F248D8B-5B29-6847-BDBB-2BE872C024A9}"/>
              </a:ext>
            </a:extLst>
          </p:cNvPr>
          <p:cNvGrpSpPr/>
          <p:nvPr/>
        </p:nvGrpSpPr>
        <p:grpSpPr>
          <a:xfrm>
            <a:off x="4154664" y="1228654"/>
            <a:ext cx="1895012" cy="2662203"/>
            <a:chOff x="2630664" y="1228654"/>
            <a:chExt cx="1895012" cy="2662203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8649D7CA-E4EE-7C4D-85C7-D8A8630BAB5F}"/>
                </a:ext>
              </a:extLst>
            </p:cNvPr>
            <p:cNvSpPr txBox="1"/>
            <p:nvPr/>
          </p:nvSpPr>
          <p:spPr>
            <a:xfrm>
              <a:off x="2630664" y="1228654"/>
              <a:ext cx="1895012" cy="9823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latin typeface="Mulish" pitchFamily="2" charset="0"/>
                </a:rPr>
                <a:t>6 Application workshops</a:t>
              </a:r>
            </a:p>
            <a:p>
              <a:pPr algn="ctr">
                <a:lnSpc>
                  <a:spcPct val="114000"/>
                </a:lnSpc>
              </a:pPr>
              <a:r>
                <a:rPr lang="en-US" sz="1400" dirty="0" err="1">
                  <a:latin typeface="Mulish" pitchFamily="2" charset="0"/>
                </a:rPr>
                <a:t>Fürstenfeldbruck</a:t>
              </a:r>
              <a:r>
                <a:rPr lang="en-US" sz="1400" dirty="0">
                  <a:latin typeface="Mulish" pitchFamily="2" charset="0"/>
                </a:rPr>
                <a:t>, </a:t>
              </a:r>
              <a:r>
                <a:rPr lang="en-US" sz="1400" dirty="0" err="1">
                  <a:latin typeface="Mulish" pitchFamily="2" charset="0"/>
                </a:rPr>
                <a:t>Freising</a:t>
              </a:r>
              <a:r>
                <a:rPr lang="en-US" sz="1400" dirty="0">
                  <a:latin typeface="Mulish" pitchFamily="2" charset="0"/>
                </a:rPr>
                <a:t>, </a:t>
              </a:r>
              <a:r>
                <a:rPr lang="en-US" sz="1400" dirty="0" err="1">
                  <a:latin typeface="Mulish" pitchFamily="2" charset="0"/>
                </a:rPr>
                <a:t>München</a:t>
              </a:r>
              <a:endParaRPr lang="en-US" sz="1400" dirty="0">
                <a:latin typeface="Mulish" pitchFamily="2" charset="0"/>
              </a:endParaRPr>
            </a:p>
          </p:txBody>
        </p:sp>
        <p:cxnSp>
          <p:nvCxnSpPr>
            <p:cNvPr id="30" name="Gerader Verbinder 66">
              <a:extLst>
                <a:ext uri="{FF2B5EF4-FFF2-40B4-BE49-F238E27FC236}">
                  <a16:creationId xmlns:a16="http://schemas.microsoft.com/office/drawing/2014/main" id="{3A005012-DF1C-4A4A-9591-3F8DE72629D0}"/>
                </a:ext>
              </a:extLst>
            </p:cNvPr>
            <p:cNvCxnSpPr/>
            <p:nvPr/>
          </p:nvCxnSpPr>
          <p:spPr>
            <a:xfrm flipH="1">
              <a:off x="3243038" y="3069470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75">
              <a:extLst>
                <a:ext uri="{FF2B5EF4-FFF2-40B4-BE49-F238E27FC236}">
                  <a16:creationId xmlns:a16="http://schemas.microsoft.com/office/drawing/2014/main" id="{2FB16BB7-05BF-DA46-9E03-888F35EF3477}"/>
                </a:ext>
              </a:extLst>
            </p:cNvPr>
            <p:cNvCxnSpPr/>
            <p:nvPr/>
          </p:nvCxnSpPr>
          <p:spPr>
            <a:xfrm flipH="1">
              <a:off x="3410604" y="3069470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76">
              <a:extLst>
                <a:ext uri="{FF2B5EF4-FFF2-40B4-BE49-F238E27FC236}">
                  <a16:creationId xmlns:a16="http://schemas.microsoft.com/office/drawing/2014/main" id="{61EDAD76-4251-C64E-910A-F4D5B2EB020A}"/>
                </a:ext>
              </a:extLst>
            </p:cNvPr>
            <p:cNvCxnSpPr/>
            <p:nvPr/>
          </p:nvCxnSpPr>
          <p:spPr>
            <a:xfrm flipH="1">
              <a:off x="3578170" y="3069470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77">
              <a:extLst>
                <a:ext uri="{FF2B5EF4-FFF2-40B4-BE49-F238E27FC236}">
                  <a16:creationId xmlns:a16="http://schemas.microsoft.com/office/drawing/2014/main" id="{8300EBA0-AD3B-0244-A40C-80FBE1597096}"/>
                </a:ext>
              </a:extLst>
            </p:cNvPr>
            <p:cNvCxnSpPr/>
            <p:nvPr/>
          </p:nvCxnSpPr>
          <p:spPr>
            <a:xfrm flipH="1">
              <a:off x="3745736" y="3069470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78">
              <a:extLst>
                <a:ext uri="{FF2B5EF4-FFF2-40B4-BE49-F238E27FC236}">
                  <a16:creationId xmlns:a16="http://schemas.microsoft.com/office/drawing/2014/main" id="{F86970AF-6E50-D14B-A757-55A321F34DAA}"/>
                </a:ext>
              </a:extLst>
            </p:cNvPr>
            <p:cNvCxnSpPr/>
            <p:nvPr/>
          </p:nvCxnSpPr>
          <p:spPr>
            <a:xfrm flipH="1">
              <a:off x="3913302" y="3069470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79">
              <a:extLst>
                <a:ext uri="{FF2B5EF4-FFF2-40B4-BE49-F238E27FC236}">
                  <a16:creationId xmlns:a16="http://schemas.microsoft.com/office/drawing/2014/main" id="{778F3F89-853E-3945-903D-C9450EEC41AA}"/>
                </a:ext>
              </a:extLst>
            </p:cNvPr>
            <p:cNvCxnSpPr/>
            <p:nvPr/>
          </p:nvCxnSpPr>
          <p:spPr>
            <a:xfrm flipH="1">
              <a:off x="4080866" y="3069470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19C1E2C8-5318-2C41-9E7D-5C3956E3B8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366"/>
            <a:stretch/>
          </p:blipFill>
          <p:spPr>
            <a:xfrm>
              <a:off x="2845862" y="2282313"/>
              <a:ext cx="1566407" cy="970789"/>
            </a:xfrm>
            <a:prstGeom prst="rect">
              <a:avLst/>
            </a:prstGeom>
          </p:spPr>
        </p:pic>
      </p:grpSp>
      <p:cxnSp>
        <p:nvCxnSpPr>
          <p:cNvPr id="37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2826113" y="3884820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80">
            <a:extLst>
              <a:ext uri="{FF2B5EF4-FFF2-40B4-BE49-F238E27FC236}">
                <a16:creationId xmlns:a16="http://schemas.microsoft.com/office/drawing/2014/main" id="{C1441854-FDF2-2346-BE10-5CA3D5B6C237}"/>
              </a:ext>
            </a:extLst>
          </p:cNvPr>
          <p:cNvCxnSpPr/>
          <p:nvPr/>
        </p:nvCxnSpPr>
        <p:spPr>
          <a:xfrm>
            <a:off x="2502710" y="3884820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r Verbinder 81">
            <a:extLst>
              <a:ext uri="{FF2B5EF4-FFF2-40B4-BE49-F238E27FC236}">
                <a16:creationId xmlns:a16="http://schemas.microsoft.com/office/drawing/2014/main" id="{B9183DFE-6E42-894A-B169-E0B093201B58}"/>
              </a:ext>
            </a:extLst>
          </p:cNvPr>
          <p:cNvCxnSpPr/>
          <p:nvPr/>
        </p:nvCxnSpPr>
        <p:spPr>
          <a:xfrm>
            <a:off x="6738528" y="3884820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C91344A8-3A73-6E42-818C-D1547A2CF07E}"/>
              </a:ext>
            </a:extLst>
          </p:cNvPr>
          <p:cNvGrpSpPr/>
          <p:nvPr/>
        </p:nvGrpSpPr>
        <p:grpSpPr>
          <a:xfrm>
            <a:off x="6987655" y="4159141"/>
            <a:ext cx="1484700" cy="2024254"/>
            <a:chOff x="5463655" y="4159141"/>
            <a:chExt cx="1484700" cy="2024254"/>
          </a:xfrm>
        </p:grpSpPr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FB2A491F-7F44-6A4E-972F-8CCA604B74EE}"/>
                </a:ext>
              </a:extLst>
            </p:cNvPr>
            <p:cNvSpPr txBox="1"/>
            <p:nvPr/>
          </p:nvSpPr>
          <p:spPr>
            <a:xfrm>
              <a:off x="5463655" y="5481728"/>
              <a:ext cx="1484700" cy="7016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200" dirty="0">
                  <a:latin typeface="Mulish" pitchFamily="2" charset="0"/>
                </a:rPr>
                <a:t>Release GOAT 1.0</a:t>
              </a:r>
            </a:p>
            <a:p>
              <a:pPr algn="ctr">
                <a:lnSpc>
                  <a:spcPct val="114000"/>
                </a:lnSpc>
              </a:pPr>
              <a:r>
                <a:rPr lang="en-US" sz="1400" dirty="0" err="1">
                  <a:latin typeface="Mulish" pitchFamily="2" charset="0"/>
                </a:rPr>
                <a:t>mFUND</a:t>
              </a:r>
              <a:r>
                <a:rPr lang="en-US" sz="1400" dirty="0">
                  <a:latin typeface="Mulish" pitchFamily="2" charset="0"/>
                </a:rPr>
                <a:t> funding ends</a:t>
              </a:r>
            </a:p>
          </p:txBody>
        </p:sp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1F2BAFEF-369D-2243-A107-BDD022A27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1249" y="4925423"/>
              <a:ext cx="527301" cy="526051"/>
            </a:xfrm>
            <a:prstGeom prst="rect">
              <a:avLst/>
            </a:prstGeom>
          </p:spPr>
        </p:pic>
        <p:cxnSp>
          <p:nvCxnSpPr>
            <p:cNvPr id="43" name="Gerader Verbinder 91">
              <a:extLst>
                <a:ext uri="{FF2B5EF4-FFF2-40B4-BE49-F238E27FC236}">
                  <a16:creationId xmlns:a16="http://schemas.microsoft.com/office/drawing/2014/main" id="{8C1E7457-C76A-2F4F-AA42-0DD7A1A423F8}"/>
                </a:ext>
              </a:extLst>
            </p:cNvPr>
            <p:cNvCxnSpPr/>
            <p:nvPr/>
          </p:nvCxnSpPr>
          <p:spPr>
            <a:xfrm flipH="1">
              <a:off x="6206005" y="4159141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5B241DC3-C7FF-D34E-AF26-22D58ED297C9}"/>
              </a:ext>
            </a:extLst>
          </p:cNvPr>
          <p:cNvGrpSpPr/>
          <p:nvPr/>
        </p:nvGrpSpPr>
        <p:grpSpPr>
          <a:xfrm>
            <a:off x="6319941" y="2143199"/>
            <a:ext cx="1503609" cy="1742442"/>
            <a:chOff x="4795940" y="2143199"/>
            <a:chExt cx="1503609" cy="1742442"/>
          </a:xfrm>
        </p:grpSpPr>
        <p:cxnSp>
          <p:nvCxnSpPr>
            <p:cNvPr id="45" name="Gerader Verbinder 93">
              <a:extLst>
                <a:ext uri="{FF2B5EF4-FFF2-40B4-BE49-F238E27FC236}">
                  <a16:creationId xmlns:a16="http://schemas.microsoft.com/office/drawing/2014/main" id="{2EAAC711-BE8C-E94A-A69B-CC32FEBC29EB}"/>
                </a:ext>
              </a:extLst>
            </p:cNvPr>
            <p:cNvCxnSpPr/>
            <p:nvPr/>
          </p:nvCxnSpPr>
          <p:spPr>
            <a:xfrm flipH="1">
              <a:off x="5547746" y="3064254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EB866F4C-44A1-CA4A-B5AC-527A81CA0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58" t="39906" r="10844" b="36808"/>
            <a:stretch/>
          </p:blipFill>
          <p:spPr>
            <a:xfrm>
              <a:off x="5003801" y="2643181"/>
              <a:ext cx="1087889" cy="322723"/>
            </a:xfrm>
            <a:prstGeom prst="rect">
              <a:avLst/>
            </a:prstGeom>
          </p:spPr>
        </p:pic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F0D6A97E-AE0B-564D-AE79-8CB4B62BF0F5}"/>
                </a:ext>
              </a:extLst>
            </p:cNvPr>
            <p:cNvSpPr txBox="1"/>
            <p:nvPr/>
          </p:nvSpPr>
          <p:spPr>
            <a:xfrm>
              <a:off x="4795940" y="2143199"/>
              <a:ext cx="1503609" cy="2455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latin typeface="Mulish" pitchFamily="2" charset="0"/>
                </a:rPr>
                <a:t>Founding startup</a:t>
              </a: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7C4CBEA9-B6BF-0341-85CB-765FB3E52DA9}"/>
              </a:ext>
            </a:extLst>
          </p:cNvPr>
          <p:cNvGrpSpPr/>
          <p:nvPr/>
        </p:nvGrpSpPr>
        <p:grpSpPr>
          <a:xfrm>
            <a:off x="5476106" y="4150551"/>
            <a:ext cx="1503609" cy="1798378"/>
            <a:chOff x="3952105" y="4150551"/>
            <a:chExt cx="1503609" cy="1798378"/>
          </a:xfrm>
        </p:grpSpPr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B2BDFF7B-8978-CE4F-96B0-6710408C8D96}"/>
                </a:ext>
              </a:extLst>
            </p:cNvPr>
            <p:cNvSpPr txBox="1"/>
            <p:nvPr/>
          </p:nvSpPr>
          <p:spPr>
            <a:xfrm>
              <a:off x="3952105" y="5703349"/>
              <a:ext cx="1503609" cy="2455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1400" dirty="0">
                  <a:latin typeface="Mulish" pitchFamily="2" charset="0"/>
                </a:rPr>
                <a:t>Evaluation </a:t>
              </a:r>
              <a:endParaRPr lang="en-US" sz="1400" dirty="0" err="1">
                <a:latin typeface="Mulish" pitchFamily="2" charset="0"/>
              </a:endParaRPr>
            </a:p>
          </p:txBody>
        </p:sp>
        <p:cxnSp>
          <p:nvCxnSpPr>
            <p:cNvPr id="50" name="Gerader Verbinder 86">
              <a:extLst>
                <a:ext uri="{FF2B5EF4-FFF2-40B4-BE49-F238E27FC236}">
                  <a16:creationId xmlns:a16="http://schemas.microsoft.com/office/drawing/2014/main" id="{6901C0DF-865C-D249-BFD6-CAF09FA94E60}"/>
                </a:ext>
              </a:extLst>
            </p:cNvPr>
            <p:cNvCxnSpPr/>
            <p:nvPr/>
          </p:nvCxnSpPr>
          <p:spPr>
            <a:xfrm flipH="1">
              <a:off x="4660275" y="4150551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Grafik 50">
              <a:extLst>
                <a:ext uri="{FF2B5EF4-FFF2-40B4-BE49-F238E27FC236}">
                  <a16:creationId xmlns:a16="http://schemas.microsoft.com/office/drawing/2014/main" id="{87A1281C-4C1D-C946-8792-363905AE6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836" y="5064820"/>
              <a:ext cx="572878" cy="572878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568FDD33-5D4B-B14C-B844-D0A878FF4BAD}"/>
              </a:ext>
            </a:extLst>
          </p:cNvPr>
          <p:cNvSpPr txBox="1"/>
          <p:nvPr/>
        </p:nvSpPr>
        <p:spPr>
          <a:xfrm>
            <a:off x="8103223" y="3013436"/>
            <a:ext cx="2046033" cy="63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200" b="1" dirty="0">
                <a:latin typeface="Mulish" pitchFamily="2" charset="0"/>
              </a:rPr>
              <a:t>Further application and development in research and practice  </a:t>
            </a:r>
          </a:p>
        </p:txBody>
      </p:sp>
    </p:spTree>
    <p:extLst>
      <p:ext uri="{BB962C8B-B14F-4D97-AF65-F5344CB8AC3E}">
        <p14:creationId xmlns:p14="http://schemas.microsoft.com/office/powerpoint/2010/main" val="51860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rechts 3">
            <a:extLst>
              <a:ext uri="{FF2B5EF4-FFF2-40B4-BE49-F238E27FC236}">
                <a16:creationId xmlns:a16="http://schemas.microsoft.com/office/drawing/2014/main" id="{3BFD5D1E-F107-9B48-B7A2-7FB25FFD42FB}"/>
              </a:ext>
            </a:extLst>
          </p:cNvPr>
          <p:cNvSpPr/>
          <p:nvPr/>
        </p:nvSpPr>
        <p:spPr>
          <a:xfrm>
            <a:off x="708917" y="3748448"/>
            <a:ext cx="9650020" cy="5582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  <a:latin typeface="Mulish" pitchFamily="2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573223" y="3884435"/>
            <a:ext cx="5090593" cy="281894"/>
          </a:xfrm>
          <a:prstGeom prst="rect">
            <a:avLst/>
          </a:prstGeom>
          <a:solidFill>
            <a:srgbClr val="2BB38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805566" y="3903957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2017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4CD35A0-359A-B343-A1E9-7F944ACD008A}"/>
              </a:ext>
            </a:extLst>
          </p:cNvPr>
          <p:cNvSpPr txBox="1"/>
          <p:nvPr/>
        </p:nvSpPr>
        <p:spPr>
          <a:xfrm>
            <a:off x="1430590" y="3910831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…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0997DFD-CC06-A146-BFA8-6153849640E3}"/>
              </a:ext>
            </a:extLst>
          </p:cNvPr>
          <p:cNvSpPr txBox="1"/>
          <p:nvPr/>
        </p:nvSpPr>
        <p:spPr>
          <a:xfrm>
            <a:off x="8035570" y="3912606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2021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94E2DF7-1A58-CD44-8CF9-0B74B9B1180C}"/>
              </a:ext>
            </a:extLst>
          </p:cNvPr>
          <p:cNvSpPr txBox="1"/>
          <p:nvPr/>
        </p:nvSpPr>
        <p:spPr>
          <a:xfrm>
            <a:off x="600418" y="5089258"/>
            <a:ext cx="910506" cy="2271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dirty="0">
                <a:solidFill>
                  <a:srgbClr val="283648"/>
                </a:solidFill>
                <a:latin typeface="Mulish" pitchFamily="2" charset="0"/>
              </a:rPr>
              <a:t>1. </a:t>
            </a:r>
            <a:r>
              <a:rPr lang="en-US" sz="1400" dirty="0" err="1">
                <a:solidFill>
                  <a:srgbClr val="283648"/>
                </a:solidFill>
                <a:latin typeface="Mulish" pitchFamily="2" charset="0"/>
              </a:rPr>
              <a:t>Prototyp</a:t>
            </a:r>
            <a:endParaRPr lang="en-US" sz="1400" dirty="0">
              <a:solidFill>
                <a:srgbClr val="283648"/>
              </a:solidFill>
              <a:latin typeface="Mulish" pitchFamily="2" charset="0"/>
            </a:endParaRPr>
          </a:p>
        </p:txBody>
      </p:sp>
      <p:cxnSp>
        <p:nvCxnSpPr>
          <p:cNvPr id="12" name="Gerader Verbinder 69">
            <a:extLst>
              <a:ext uri="{FF2B5EF4-FFF2-40B4-BE49-F238E27FC236}">
                <a16:creationId xmlns:a16="http://schemas.microsoft.com/office/drawing/2014/main" id="{A000F26F-0D54-D649-9627-FDE0BB9DB23C}"/>
              </a:ext>
            </a:extLst>
          </p:cNvPr>
          <p:cNvCxnSpPr/>
          <p:nvPr/>
        </p:nvCxnSpPr>
        <p:spPr>
          <a:xfrm flipH="1">
            <a:off x="1055671" y="4158852"/>
            <a:ext cx="247" cy="821387"/>
          </a:xfrm>
          <a:prstGeom prst="line">
            <a:avLst/>
          </a:prstGeom>
          <a:ln>
            <a:solidFill>
              <a:srgbClr val="28364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E10E28D-0ABA-BD41-9548-8D285F520FFC}"/>
              </a:ext>
            </a:extLst>
          </p:cNvPr>
          <p:cNvGrpSpPr/>
          <p:nvPr/>
        </p:nvGrpSpPr>
        <p:grpSpPr>
          <a:xfrm>
            <a:off x="2044423" y="1853968"/>
            <a:ext cx="1068664" cy="2014018"/>
            <a:chOff x="973070" y="1875538"/>
            <a:chExt cx="1068664" cy="2014018"/>
          </a:xfrm>
        </p:grpSpPr>
        <p:cxnSp>
          <p:nvCxnSpPr>
            <p:cNvPr id="14" name="Gerader Verbinder 68">
              <a:extLst>
                <a:ext uri="{FF2B5EF4-FFF2-40B4-BE49-F238E27FC236}">
                  <a16:creationId xmlns:a16="http://schemas.microsoft.com/office/drawing/2014/main" id="{0ECA597E-DF3F-B746-A086-9B761EB7C4E1}"/>
                </a:ext>
              </a:extLst>
            </p:cNvPr>
            <p:cNvCxnSpPr/>
            <p:nvPr/>
          </p:nvCxnSpPr>
          <p:spPr>
            <a:xfrm>
              <a:off x="1501871" y="2779141"/>
              <a:ext cx="1" cy="1110415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2BA3B77-F664-F346-9C04-E45EEA92AD36}"/>
                </a:ext>
              </a:extLst>
            </p:cNvPr>
            <p:cNvSpPr txBox="1"/>
            <p:nvPr/>
          </p:nvSpPr>
          <p:spPr>
            <a:xfrm>
              <a:off x="973070" y="1875538"/>
              <a:ext cx="1068664" cy="7367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Kick-Off </a:t>
              </a:r>
              <a:r>
                <a:rPr lang="en-US" sz="1400" dirty="0" err="1">
                  <a:solidFill>
                    <a:srgbClr val="283648"/>
                  </a:solidFill>
                  <a:latin typeface="Mulish" pitchFamily="2" charset="0"/>
                </a:rPr>
                <a:t>mFUND</a:t>
              </a: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 funding</a:t>
              </a:r>
            </a:p>
          </p:txBody>
        </p:sp>
      </p:grpSp>
      <p:cxnSp>
        <p:nvCxnSpPr>
          <p:cNvPr id="37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1896394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80">
            <a:extLst>
              <a:ext uri="{FF2B5EF4-FFF2-40B4-BE49-F238E27FC236}">
                <a16:creationId xmlns:a16="http://schemas.microsoft.com/office/drawing/2014/main" id="{C1441854-FDF2-2346-BE10-5CA3D5B6C237}"/>
              </a:ext>
            </a:extLst>
          </p:cNvPr>
          <p:cNvCxnSpPr/>
          <p:nvPr/>
        </p:nvCxnSpPr>
        <p:spPr>
          <a:xfrm>
            <a:off x="1447853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C91344A8-3A73-6E42-818C-D1547A2CF07E}"/>
              </a:ext>
            </a:extLst>
          </p:cNvPr>
          <p:cNvGrpSpPr/>
          <p:nvPr/>
        </p:nvGrpSpPr>
        <p:grpSpPr>
          <a:xfrm>
            <a:off x="6987655" y="4159141"/>
            <a:ext cx="1484700" cy="2024254"/>
            <a:chOff x="5463655" y="4159141"/>
            <a:chExt cx="1484700" cy="2024254"/>
          </a:xfrm>
        </p:grpSpPr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FB2A491F-7F44-6A4E-972F-8CCA604B74EE}"/>
                </a:ext>
              </a:extLst>
            </p:cNvPr>
            <p:cNvSpPr txBox="1"/>
            <p:nvPr/>
          </p:nvSpPr>
          <p:spPr>
            <a:xfrm>
              <a:off x="5463655" y="5481728"/>
              <a:ext cx="1484700" cy="7016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200" dirty="0">
                  <a:latin typeface="Mulish" pitchFamily="2" charset="0"/>
                </a:rPr>
                <a:t>Release GOAT 1.0</a:t>
              </a:r>
            </a:p>
            <a:p>
              <a:pPr algn="ctr">
                <a:lnSpc>
                  <a:spcPct val="114000"/>
                </a:lnSpc>
              </a:pPr>
              <a:r>
                <a:rPr lang="en-US" sz="1400" dirty="0" err="1">
                  <a:latin typeface="Mulish" pitchFamily="2" charset="0"/>
                </a:rPr>
                <a:t>mFUND</a:t>
              </a:r>
              <a:r>
                <a:rPr lang="en-US" sz="1400" dirty="0">
                  <a:latin typeface="Mulish" pitchFamily="2" charset="0"/>
                </a:rPr>
                <a:t> funding ends</a:t>
              </a:r>
            </a:p>
          </p:txBody>
        </p:sp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1F2BAFEF-369D-2243-A107-BDD022A27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1249" y="4925423"/>
              <a:ext cx="527301" cy="526051"/>
            </a:xfrm>
            <a:prstGeom prst="rect">
              <a:avLst/>
            </a:prstGeom>
          </p:spPr>
        </p:pic>
        <p:cxnSp>
          <p:nvCxnSpPr>
            <p:cNvPr id="43" name="Gerader Verbinder 91">
              <a:extLst>
                <a:ext uri="{FF2B5EF4-FFF2-40B4-BE49-F238E27FC236}">
                  <a16:creationId xmlns:a16="http://schemas.microsoft.com/office/drawing/2014/main" id="{8C1E7457-C76A-2F4F-AA42-0DD7A1A423F8}"/>
                </a:ext>
              </a:extLst>
            </p:cNvPr>
            <p:cNvCxnSpPr/>
            <p:nvPr/>
          </p:nvCxnSpPr>
          <p:spPr>
            <a:xfrm flipH="1">
              <a:off x="6206005" y="4159141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5B241DC3-C7FF-D34E-AF26-22D58ED297C9}"/>
              </a:ext>
            </a:extLst>
          </p:cNvPr>
          <p:cNvGrpSpPr/>
          <p:nvPr/>
        </p:nvGrpSpPr>
        <p:grpSpPr>
          <a:xfrm>
            <a:off x="6319941" y="2143199"/>
            <a:ext cx="1503609" cy="1742442"/>
            <a:chOff x="4795940" y="2143199"/>
            <a:chExt cx="1503609" cy="1742442"/>
          </a:xfrm>
        </p:grpSpPr>
        <p:cxnSp>
          <p:nvCxnSpPr>
            <p:cNvPr id="45" name="Gerader Verbinder 93">
              <a:extLst>
                <a:ext uri="{FF2B5EF4-FFF2-40B4-BE49-F238E27FC236}">
                  <a16:creationId xmlns:a16="http://schemas.microsoft.com/office/drawing/2014/main" id="{2EAAC711-BE8C-E94A-A69B-CC32FEBC29EB}"/>
                </a:ext>
              </a:extLst>
            </p:cNvPr>
            <p:cNvCxnSpPr/>
            <p:nvPr/>
          </p:nvCxnSpPr>
          <p:spPr>
            <a:xfrm flipH="1">
              <a:off x="5547746" y="3064254"/>
              <a:ext cx="247" cy="821387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EB866F4C-44A1-CA4A-B5AC-527A81CA0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58" t="39906" r="10844" b="36808"/>
            <a:stretch/>
          </p:blipFill>
          <p:spPr>
            <a:xfrm>
              <a:off x="5003801" y="2643181"/>
              <a:ext cx="1087889" cy="322723"/>
            </a:xfrm>
            <a:prstGeom prst="rect">
              <a:avLst/>
            </a:prstGeom>
          </p:spPr>
        </p:pic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F0D6A97E-AE0B-564D-AE79-8CB4B62BF0F5}"/>
                </a:ext>
              </a:extLst>
            </p:cNvPr>
            <p:cNvSpPr txBox="1"/>
            <p:nvPr/>
          </p:nvSpPr>
          <p:spPr>
            <a:xfrm>
              <a:off x="4795940" y="2143199"/>
              <a:ext cx="1503609" cy="2455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latin typeface="Mulish" pitchFamily="2" charset="0"/>
                </a:rPr>
                <a:t>Founding startup</a:t>
              </a:r>
            </a:p>
          </p:txBody>
        </p:sp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568FDD33-5D4B-B14C-B844-D0A878FF4BAD}"/>
              </a:ext>
            </a:extLst>
          </p:cNvPr>
          <p:cNvSpPr txBox="1"/>
          <p:nvPr/>
        </p:nvSpPr>
        <p:spPr>
          <a:xfrm>
            <a:off x="8103223" y="3013436"/>
            <a:ext cx="2046033" cy="63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200" b="1" dirty="0">
                <a:latin typeface="Mulish" pitchFamily="2" charset="0"/>
              </a:rPr>
              <a:t>Further application and development in research and practice  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094759" y="4444772"/>
            <a:ext cx="1503609" cy="1562093"/>
            <a:chOff x="2525098" y="4323163"/>
            <a:chExt cx="1503609" cy="1562093"/>
          </a:xfrm>
        </p:grpSpPr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F0D6A97E-AE0B-564D-AE79-8CB4B62BF0F5}"/>
                </a:ext>
              </a:extLst>
            </p:cNvPr>
            <p:cNvSpPr txBox="1"/>
            <p:nvPr/>
          </p:nvSpPr>
          <p:spPr>
            <a:xfrm>
              <a:off x="2525098" y="4657356"/>
              <a:ext cx="1503609" cy="12279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b="1" dirty="0" smtClean="0">
                  <a:solidFill>
                    <a:srgbClr val="283648"/>
                  </a:solidFill>
                  <a:latin typeface="Mulish" pitchFamily="2" charset="0"/>
                </a:rPr>
                <a:t>Co-creative development</a:t>
              </a:r>
              <a: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  <a:t/>
              </a:r>
              <a:b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</a:br>
              <a: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  <a:t>10 workshops with different municipalities </a:t>
              </a:r>
              <a:endParaRPr lang="en-US" sz="1400" dirty="0">
                <a:solidFill>
                  <a:srgbClr val="283648"/>
                </a:solidFill>
                <a:latin typeface="Mulish" pitchFamily="2" charset="0"/>
              </a:endParaRPr>
            </a:p>
          </p:txBody>
        </p:sp>
        <p:sp>
          <p:nvSpPr>
            <p:cNvPr id="54" name="Nach oben gekrümmter Pfeil 53">
              <a:extLst>
                <a:ext uri="{FF2B5EF4-FFF2-40B4-BE49-F238E27FC236}">
                  <a16:creationId xmlns:a16="http://schemas.microsoft.com/office/drawing/2014/main" id="{F945F35A-BFA0-5D44-8A1A-F8B402FC423C}"/>
                </a:ext>
              </a:extLst>
            </p:cNvPr>
            <p:cNvSpPr/>
            <p:nvPr/>
          </p:nvSpPr>
          <p:spPr>
            <a:xfrm rot="16200000">
              <a:off x="3255426" y="4351379"/>
              <a:ext cx="204709" cy="148277"/>
            </a:xfrm>
            <a:prstGeom prst="curvedUpArrow">
              <a:avLst/>
            </a:prstGeom>
            <a:solidFill>
              <a:srgbClr val="2836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>
                <a:solidFill>
                  <a:schemeClr val="tx1"/>
                </a:solidFill>
                <a:latin typeface="Mulish" pitchFamily="2" charset="0"/>
              </a:endParaRPr>
            </a:p>
          </p:txBody>
        </p:sp>
        <p:sp>
          <p:nvSpPr>
            <p:cNvPr id="55" name="Nach oben gekrümmter Pfeil 54">
              <a:extLst>
                <a:ext uri="{FF2B5EF4-FFF2-40B4-BE49-F238E27FC236}">
                  <a16:creationId xmlns:a16="http://schemas.microsoft.com/office/drawing/2014/main" id="{3D0E118E-FFF6-B844-BEC3-3A11AF7B3F5A}"/>
                </a:ext>
              </a:extLst>
            </p:cNvPr>
            <p:cNvSpPr/>
            <p:nvPr/>
          </p:nvSpPr>
          <p:spPr>
            <a:xfrm rot="16200000" flipH="1" flipV="1">
              <a:off x="3069719" y="4373782"/>
              <a:ext cx="204709" cy="148277"/>
            </a:xfrm>
            <a:prstGeom prst="curvedUpArrow">
              <a:avLst/>
            </a:prstGeom>
            <a:solidFill>
              <a:srgbClr val="2836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>
                <a:solidFill>
                  <a:schemeClr val="tx1"/>
                </a:solidFill>
                <a:latin typeface="Mulish" pitchFamily="2" charset="0"/>
              </a:endParaRPr>
            </a:p>
          </p:txBody>
        </p:sp>
      </p:grpSp>
      <p:sp>
        <p:nvSpPr>
          <p:cNvPr id="56" name="Textfeld 55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2051924" y="3903195"/>
            <a:ext cx="526729" cy="227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latin typeface="Mulish" pitchFamily="2" charset="0"/>
              </a:rPr>
              <a:t>2019</a:t>
            </a:r>
            <a:endParaRPr lang="en-US" sz="1400" dirty="0" err="1">
              <a:latin typeface="Mulish" pitchFamily="2" charset="0"/>
            </a:endParaRPr>
          </a:p>
        </p:txBody>
      </p:sp>
      <p:cxnSp>
        <p:nvCxnSpPr>
          <p:cNvPr id="57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2685792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6900053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4178408" y="3622304"/>
            <a:ext cx="222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2BB381"/>
                </a:solidFill>
                <a:latin typeface="Mulish" pitchFamily="2" charset="0"/>
              </a:rPr>
              <a:t>mFUND project “GOAT”</a:t>
            </a:r>
            <a:endParaRPr lang="en-US" sz="1400" b="1" dirty="0">
              <a:solidFill>
                <a:srgbClr val="2BB381"/>
              </a:solidFill>
              <a:latin typeface="Mulis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52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rechts 3">
            <a:extLst>
              <a:ext uri="{FF2B5EF4-FFF2-40B4-BE49-F238E27FC236}">
                <a16:creationId xmlns:a16="http://schemas.microsoft.com/office/drawing/2014/main" id="{3BFD5D1E-F107-9B48-B7A2-7FB25FFD42FB}"/>
              </a:ext>
            </a:extLst>
          </p:cNvPr>
          <p:cNvSpPr/>
          <p:nvPr/>
        </p:nvSpPr>
        <p:spPr>
          <a:xfrm>
            <a:off x="708917" y="3748448"/>
            <a:ext cx="9322140" cy="5582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  <a:latin typeface="Mulish" pitchFamily="2" charset="0"/>
            </a:endParaRPr>
          </a:p>
        </p:txBody>
      </p:sp>
      <p:sp>
        <p:nvSpPr>
          <p:cNvPr id="36" name="Pfeil nach rechts 35">
            <a:extLst>
              <a:ext uri="{FF2B5EF4-FFF2-40B4-BE49-F238E27FC236}">
                <a16:creationId xmlns:a16="http://schemas.microsoft.com/office/drawing/2014/main" id="{3BFD5D1E-F107-9B48-B7A2-7FB25FFD42FB}"/>
              </a:ext>
            </a:extLst>
          </p:cNvPr>
          <p:cNvSpPr/>
          <p:nvPr/>
        </p:nvSpPr>
        <p:spPr>
          <a:xfrm>
            <a:off x="7296921" y="3754488"/>
            <a:ext cx="2734136" cy="552226"/>
          </a:xfrm>
          <a:prstGeom prst="rightArrow">
            <a:avLst/>
          </a:prstGeom>
          <a:solidFill>
            <a:srgbClr val="2BB38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Mulish" pitchFamily="2" charset="0"/>
              </a:rPr>
              <a:t>mFUND project “GOAT 3.0”</a:t>
            </a:r>
            <a:endParaRPr lang="en-US" sz="1200" b="1" dirty="0">
              <a:solidFill>
                <a:schemeClr val="bg1"/>
              </a:solidFill>
              <a:latin typeface="Mulish" pitchFamily="2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573223" y="3884434"/>
            <a:ext cx="3495265" cy="280192"/>
          </a:xfrm>
          <a:prstGeom prst="rect">
            <a:avLst/>
          </a:prstGeom>
          <a:solidFill>
            <a:srgbClr val="2BB38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Mulish" pitchFamily="2" charset="0"/>
              </a:rPr>
              <a:t>mFUND project “GOAT”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783023" y="4164626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2017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4CD35A0-359A-B343-A1E9-7F944ACD008A}"/>
              </a:ext>
            </a:extLst>
          </p:cNvPr>
          <p:cNvSpPr txBox="1"/>
          <p:nvPr/>
        </p:nvSpPr>
        <p:spPr>
          <a:xfrm>
            <a:off x="1430590" y="3910831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…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0997DFD-CC06-A146-BFA8-6153849640E3}"/>
              </a:ext>
            </a:extLst>
          </p:cNvPr>
          <p:cNvSpPr txBox="1"/>
          <p:nvPr/>
        </p:nvSpPr>
        <p:spPr>
          <a:xfrm>
            <a:off x="6284109" y="4164626"/>
            <a:ext cx="526729" cy="245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latin typeface="Mulish" pitchFamily="2" charset="0"/>
              </a:rPr>
              <a:t>2021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94E2DF7-1A58-CD44-8CF9-0B74B9B1180C}"/>
              </a:ext>
            </a:extLst>
          </p:cNvPr>
          <p:cNvSpPr txBox="1"/>
          <p:nvPr/>
        </p:nvSpPr>
        <p:spPr>
          <a:xfrm>
            <a:off x="613677" y="2376917"/>
            <a:ext cx="910506" cy="2271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dirty="0">
                <a:solidFill>
                  <a:srgbClr val="283648"/>
                </a:solidFill>
                <a:latin typeface="Mulish" pitchFamily="2" charset="0"/>
              </a:rPr>
              <a:t>1. </a:t>
            </a:r>
            <a:r>
              <a:rPr lang="en-US" sz="1400" dirty="0" err="1">
                <a:solidFill>
                  <a:srgbClr val="283648"/>
                </a:solidFill>
                <a:latin typeface="Mulish" pitchFamily="2" charset="0"/>
              </a:rPr>
              <a:t>Prototyp</a:t>
            </a:r>
            <a:endParaRPr lang="en-US" sz="1400" dirty="0">
              <a:solidFill>
                <a:srgbClr val="283648"/>
              </a:solidFill>
              <a:latin typeface="Mulish" pitchFamily="2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E10E28D-0ABA-BD41-9548-8D285F520FFC}"/>
              </a:ext>
            </a:extLst>
          </p:cNvPr>
          <p:cNvGrpSpPr/>
          <p:nvPr/>
        </p:nvGrpSpPr>
        <p:grpSpPr>
          <a:xfrm>
            <a:off x="2044423" y="1853968"/>
            <a:ext cx="1068664" cy="2014018"/>
            <a:chOff x="973070" y="1875538"/>
            <a:chExt cx="1068664" cy="2014018"/>
          </a:xfrm>
        </p:grpSpPr>
        <p:cxnSp>
          <p:nvCxnSpPr>
            <p:cNvPr id="14" name="Gerader Verbinder 68">
              <a:extLst>
                <a:ext uri="{FF2B5EF4-FFF2-40B4-BE49-F238E27FC236}">
                  <a16:creationId xmlns:a16="http://schemas.microsoft.com/office/drawing/2014/main" id="{0ECA597E-DF3F-B746-A086-9B761EB7C4E1}"/>
                </a:ext>
              </a:extLst>
            </p:cNvPr>
            <p:cNvCxnSpPr/>
            <p:nvPr/>
          </p:nvCxnSpPr>
          <p:spPr>
            <a:xfrm>
              <a:off x="1501871" y="2779141"/>
              <a:ext cx="1" cy="1110415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2BA3B77-F664-F346-9C04-E45EEA92AD36}"/>
                </a:ext>
              </a:extLst>
            </p:cNvPr>
            <p:cNvSpPr txBox="1"/>
            <p:nvPr/>
          </p:nvSpPr>
          <p:spPr>
            <a:xfrm>
              <a:off x="973070" y="1875538"/>
              <a:ext cx="1068664" cy="7367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Kick-Off </a:t>
              </a:r>
              <a: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  <a:t>1. mFUND </a:t>
              </a: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funding</a:t>
              </a:r>
            </a:p>
          </p:txBody>
        </p:sp>
      </p:grpSp>
      <p:cxnSp>
        <p:nvCxnSpPr>
          <p:cNvPr id="37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1896394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80">
            <a:extLst>
              <a:ext uri="{FF2B5EF4-FFF2-40B4-BE49-F238E27FC236}">
                <a16:creationId xmlns:a16="http://schemas.microsoft.com/office/drawing/2014/main" id="{C1441854-FDF2-2346-BE10-5CA3D5B6C237}"/>
              </a:ext>
            </a:extLst>
          </p:cNvPr>
          <p:cNvCxnSpPr/>
          <p:nvPr/>
        </p:nvCxnSpPr>
        <p:spPr>
          <a:xfrm>
            <a:off x="1430590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C91344A8-3A73-6E42-818C-D1547A2CF07E}"/>
              </a:ext>
            </a:extLst>
          </p:cNvPr>
          <p:cNvGrpSpPr/>
          <p:nvPr/>
        </p:nvGrpSpPr>
        <p:grpSpPr>
          <a:xfrm>
            <a:off x="5326137" y="4159141"/>
            <a:ext cx="1548795" cy="2059327"/>
            <a:chOff x="5463654" y="4159141"/>
            <a:chExt cx="1548795" cy="2059327"/>
          </a:xfrm>
        </p:grpSpPr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FB2A491F-7F44-6A4E-972F-8CCA604B74EE}"/>
                </a:ext>
              </a:extLst>
            </p:cNvPr>
            <p:cNvSpPr txBox="1"/>
            <p:nvPr/>
          </p:nvSpPr>
          <p:spPr>
            <a:xfrm>
              <a:off x="5463654" y="5481728"/>
              <a:ext cx="1548795" cy="7367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latin typeface="Mulish" pitchFamily="2" charset="0"/>
                </a:rPr>
                <a:t>Release GOAT 1.0</a:t>
              </a:r>
            </a:p>
            <a:p>
              <a:pPr algn="ctr">
                <a:lnSpc>
                  <a:spcPct val="114000"/>
                </a:lnSpc>
              </a:pPr>
              <a:r>
                <a:rPr lang="en-US" sz="1400" dirty="0" smtClean="0">
                  <a:latin typeface="Mulish" pitchFamily="2" charset="0"/>
                </a:rPr>
                <a:t>End of 1. mFUND funding</a:t>
              </a:r>
              <a:endParaRPr lang="en-US" sz="1400" dirty="0">
                <a:latin typeface="Mulish" pitchFamily="2" charset="0"/>
              </a:endParaRPr>
            </a:p>
          </p:txBody>
        </p:sp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1F2BAFEF-369D-2243-A107-BDD022A27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1249" y="4925423"/>
              <a:ext cx="527301" cy="526051"/>
            </a:xfrm>
            <a:prstGeom prst="rect">
              <a:avLst/>
            </a:prstGeom>
          </p:spPr>
        </p:pic>
        <p:cxnSp>
          <p:nvCxnSpPr>
            <p:cNvPr id="43" name="Gerader Verbinder 91">
              <a:extLst>
                <a:ext uri="{FF2B5EF4-FFF2-40B4-BE49-F238E27FC236}">
                  <a16:creationId xmlns:a16="http://schemas.microsoft.com/office/drawing/2014/main" id="{8C1E7457-C76A-2F4F-AA42-0DD7A1A423F8}"/>
                </a:ext>
              </a:extLst>
            </p:cNvPr>
            <p:cNvCxnSpPr/>
            <p:nvPr/>
          </p:nvCxnSpPr>
          <p:spPr>
            <a:xfrm flipH="1">
              <a:off x="6206005" y="4159141"/>
              <a:ext cx="248" cy="662790"/>
            </a:xfrm>
            <a:prstGeom prst="line">
              <a:avLst/>
            </a:prstGeom>
            <a:ln>
              <a:solidFill>
                <a:srgbClr val="2836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5B241DC3-C7FF-D34E-AF26-22D58ED297C9}"/>
              </a:ext>
            </a:extLst>
          </p:cNvPr>
          <p:cNvGrpSpPr/>
          <p:nvPr/>
        </p:nvGrpSpPr>
        <p:grpSpPr>
          <a:xfrm>
            <a:off x="5094189" y="2014407"/>
            <a:ext cx="1503609" cy="1871234"/>
            <a:chOff x="4782971" y="2014407"/>
            <a:chExt cx="1503609" cy="1871234"/>
          </a:xfrm>
        </p:grpSpPr>
        <p:cxnSp>
          <p:nvCxnSpPr>
            <p:cNvPr id="45" name="Gerader Verbinder 93">
              <a:extLst>
                <a:ext uri="{FF2B5EF4-FFF2-40B4-BE49-F238E27FC236}">
                  <a16:creationId xmlns:a16="http://schemas.microsoft.com/office/drawing/2014/main" id="{2EAAC711-BE8C-E94A-A69B-CC32FEBC29EB}"/>
                </a:ext>
              </a:extLst>
            </p:cNvPr>
            <p:cNvCxnSpPr/>
            <p:nvPr/>
          </p:nvCxnSpPr>
          <p:spPr>
            <a:xfrm>
              <a:off x="5519544" y="2738526"/>
              <a:ext cx="0" cy="1147115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EB866F4C-44A1-CA4A-B5AC-527A81CA0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58" t="39906" r="10844" b="36808"/>
            <a:stretch/>
          </p:blipFill>
          <p:spPr>
            <a:xfrm>
              <a:off x="4990830" y="2321630"/>
              <a:ext cx="1087889" cy="322723"/>
            </a:xfrm>
            <a:prstGeom prst="rect">
              <a:avLst/>
            </a:prstGeom>
          </p:spPr>
        </p:pic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F0D6A97E-AE0B-564D-AE79-8CB4B62BF0F5}"/>
                </a:ext>
              </a:extLst>
            </p:cNvPr>
            <p:cNvSpPr txBox="1"/>
            <p:nvPr/>
          </p:nvSpPr>
          <p:spPr>
            <a:xfrm>
              <a:off x="4782971" y="2014407"/>
              <a:ext cx="1503609" cy="2271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Founding startup</a:t>
              </a:r>
            </a:p>
          </p:txBody>
        </p:sp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568FDD33-5D4B-B14C-B844-D0A878FF4BAD}"/>
              </a:ext>
            </a:extLst>
          </p:cNvPr>
          <p:cNvSpPr txBox="1"/>
          <p:nvPr/>
        </p:nvSpPr>
        <p:spPr>
          <a:xfrm>
            <a:off x="7626384" y="2861066"/>
            <a:ext cx="2046033" cy="718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400" b="1" dirty="0">
                <a:solidFill>
                  <a:srgbClr val="283648"/>
                </a:solidFill>
                <a:latin typeface="Mulish" pitchFamily="2" charset="0"/>
              </a:rPr>
              <a:t>Further </a:t>
            </a:r>
            <a:r>
              <a:rPr lang="en-US" sz="1400" b="1" dirty="0" smtClean="0">
                <a:solidFill>
                  <a:srgbClr val="283648"/>
                </a:solidFill>
                <a:latin typeface="Mulish" pitchFamily="2" charset="0"/>
              </a:rPr>
              <a:t>development and application </a:t>
            </a:r>
            <a:r>
              <a:rPr lang="en-US" sz="1400" b="1" dirty="0">
                <a:solidFill>
                  <a:srgbClr val="283648"/>
                </a:solidFill>
                <a:latin typeface="Mulish" pitchFamily="2" charset="0"/>
              </a:rPr>
              <a:t>in research and practice  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3425788" y="2349514"/>
            <a:ext cx="1503609" cy="1476176"/>
            <a:chOff x="2525098" y="4657356"/>
            <a:chExt cx="1503609" cy="1476176"/>
          </a:xfrm>
        </p:grpSpPr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F0D6A97E-AE0B-564D-AE79-8CB4B62BF0F5}"/>
                </a:ext>
              </a:extLst>
            </p:cNvPr>
            <p:cNvSpPr txBox="1"/>
            <p:nvPr/>
          </p:nvSpPr>
          <p:spPr>
            <a:xfrm>
              <a:off x="2525098" y="4657356"/>
              <a:ext cx="1503609" cy="12279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b="1" dirty="0" smtClean="0">
                  <a:solidFill>
                    <a:srgbClr val="283648"/>
                  </a:solidFill>
                  <a:latin typeface="Mulish" pitchFamily="2" charset="0"/>
                </a:rPr>
                <a:t>Co-creative development</a:t>
              </a:r>
              <a: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  <a:t/>
              </a:r>
              <a:b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</a:br>
              <a: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  <a:t>10 workshops with different municipalities </a:t>
              </a:r>
              <a:endParaRPr lang="en-US" sz="1400" dirty="0">
                <a:solidFill>
                  <a:srgbClr val="283648"/>
                </a:solidFill>
                <a:latin typeface="Mulish" pitchFamily="2" charset="0"/>
              </a:endParaRPr>
            </a:p>
          </p:txBody>
        </p:sp>
        <p:sp>
          <p:nvSpPr>
            <p:cNvPr id="54" name="Nach oben gekrümmter Pfeil 53">
              <a:extLst>
                <a:ext uri="{FF2B5EF4-FFF2-40B4-BE49-F238E27FC236}">
                  <a16:creationId xmlns:a16="http://schemas.microsoft.com/office/drawing/2014/main" id="{F945F35A-BFA0-5D44-8A1A-F8B402FC423C}"/>
                </a:ext>
              </a:extLst>
            </p:cNvPr>
            <p:cNvSpPr/>
            <p:nvPr/>
          </p:nvSpPr>
          <p:spPr>
            <a:xfrm rot="16200000">
              <a:off x="3254945" y="5934636"/>
              <a:ext cx="204709" cy="148277"/>
            </a:xfrm>
            <a:prstGeom prst="curvedUpArrow">
              <a:avLst/>
            </a:prstGeom>
            <a:solidFill>
              <a:srgbClr val="2836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>
                <a:solidFill>
                  <a:schemeClr val="tx1"/>
                </a:solidFill>
                <a:latin typeface="Mulish" pitchFamily="2" charset="0"/>
              </a:endParaRPr>
            </a:p>
          </p:txBody>
        </p:sp>
        <p:sp>
          <p:nvSpPr>
            <p:cNvPr id="55" name="Nach oben gekrümmter Pfeil 54">
              <a:extLst>
                <a:ext uri="{FF2B5EF4-FFF2-40B4-BE49-F238E27FC236}">
                  <a16:creationId xmlns:a16="http://schemas.microsoft.com/office/drawing/2014/main" id="{3D0E118E-FFF6-B844-BEC3-3A11AF7B3F5A}"/>
                </a:ext>
              </a:extLst>
            </p:cNvPr>
            <p:cNvSpPr/>
            <p:nvPr/>
          </p:nvSpPr>
          <p:spPr>
            <a:xfrm rot="16200000" flipH="1" flipV="1">
              <a:off x="3069238" y="5957039"/>
              <a:ext cx="204709" cy="148277"/>
            </a:xfrm>
            <a:prstGeom prst="curvedUpArrow">
              <a:avLst/>
            </a:prstGeom>
            <a:solidFill>
              <a:srgbClr val="2836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>
                <a:solidFill>
                  <a:schemeClr val="tx1"/>
                </a:solidFill>
                <a:latin typeface="Mulish" pitchFamily="2" charset="0"/>
              </a:endParaRPr>
            </a:p>
          </p:txBody>
        </p:sp>
      </p:grpSp>
      <p:sp>
        <p:nvSpPr>
          <p:cNvPr id="56" name="Textfeld 55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2023508" y="4156411"/>
            <a:ext cx="526729" cy="227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latin typeface="Mulish" pitchFamily="2" charset="0"/>
              </a:rPr>
              <a:t>2019</a:t>
            </a:r>
            <a:endParaRPr lang="en-US" sz="1400" dirty="0" err="1">
              <a:latin typeface="Mulish" pitchFamily="2" charset="0"/>
            </a:endParaRPr>
          </a:p>
        </p:txBody>
      </p:sp>
      <p:cxnSp>
        <p:nvCxnSpPr>
          <p:cNvPr id="57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2685792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5687270" y="3884435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68">
            <a:extLst>
              <a:ext uri="{FF2B5EF4-FFF2-40B4-BE49-F238E27FC236}">
                <a16:creationId xmlns:a16="http://schemas.microsoft.com/office/drawing/2014/main" id="{0ECA597E-DF3F-B746-A086-9B761EB7C4E1}"/>
              </a:ext>
            </a:extLst>
          </p:cNvPr>
          <p:cNvCxnSpPr/>
          <p:nvPr/>
        </p:nvCxnSpPr>
        <p:spPr>
          <a:xfrm>
            <a:off x="1046388" y="2757570"/>
            <a:ext cx="1" cy="1110415"/>
          </a:xfrm>
          <a:prstGeom prst="line">
            <a:avLst/>
          </a:prstGeom>
          <a:ln>
            <a:solidFill>
              <a:srgbClr val="28364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3914227" y="4164626"/>
            <a:ext cx="526729" cy="227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latin typeface="Mulish" pitchFamily="2" charset="0"/>
              </a:rPr>
              <a:t>2020</a:t>
            </a:r>
            <a:endParaRPr lang="en-US" sz="1400" dirty="0" err="1">
              <a:latin typeface="Mulish" pitchFamily="2" charset="0"/>
            </a:endParaRPr>
          </a:p>
        </p:txBody>
      </p:sp>
      <p:cxnSp>
        <p:nvCxnSpPr>
          <p:cNvPr id="33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7422936" y="3893277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0E10E28D-0ABA-BD41-9548-8D285F520FFC}"/>
              </a:ext>
            </a:extLst>
          </p:cNvPr>
          <p:cNvGrpSpPr/>
          <p:nvPr/>
        </p:nvGrpSpPr>
        <p:grpSpPr>
          <a:xfrm>
            <a:off x="6762589" y="1853228"/>
            <a:ext cx="1068664" cy="2014018"/>
            <a:chOff x="973070" y="1875538"/>
            <a:chExt cx="1068664" cy="2014018"/>
          </a:xfrm>
        </p:grpSpPr>
        <p:cxnSp>
          <p:nvCxnSpPr>
            <p:cNvPr id="48" name="Gerader Verbinder 68">
              <a:extLst>
                <a:ext uri="{FF2B5EF4-FFF2-40B4-BE49-F238E27FC236}">
                  <a16:creationId xmlns:a16="http://schemas.microsoft.com/office/drawing/2014/main" id="{0ECA597E-DF3F-B746-A086-9B761EB7C4E1}"/>
                </a:ext>
              </a:extLst>
            </p:cNvPr>
            <p:cNvCxnSpPr/>
            <p:nvPr/>
          </p:nvCxnSpPr>
          <p:spPr>
            <a:xfrm>
              <a:off x="1501871" y="2779141"/>
              <a:ext cx="1" cy="1110415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2BA3B77-F664-F346-9C04-E45EEA92AD36}"/>
                </a:ext>
              </a:extLst>
            </p:cNvPr>
            <p:cNvSpPr txBox="1"/>
            <p:nvPr/>
          </p:nvSpPr>
          <p:spPr>
            <a:xfrm>
              <a:off x="973070" y="1875538"/>
              <a:ext cx="1068664" cy="7367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Kick-Off </a:t>
              </a:r>
              <a:r>
                <a:rPr lang="en-US" sz="1400" dirty="0" smtClean="0">
                  <a:solidFill>
                    <a:srgbClr val="283648"/>
                  </a:solidFill>
                  <a:latin typeface="Mulish" pitchFamily="2" charset="0"/>
                </a:rPr>
                <a:t>2. mFUND </a:t>
              </a:r>
              <a:r>
                <a:rPr lang="en-US" sz="1400" dirty="0">
                  <a:solidFill>
                    <a:srgbClr val="283648"/>
                  </a:solidFill>
                  <a:latin typeface="Mulish" pitchFamily="2" charset="0"/>
                </a:rPr>
                <a:t>funding</a:t>
              </a:r>
            </a:p>
          </p:txBody>
        </p:sp>
      </p:grpSp>
      <p:sp>
        <p:nvSpPr>
          <p:cNvPr id="50" name="Textfeld 49">
            <a:extLst>
              <a:ext uri="{FF2B5EF4-FFF2-40B4-BE49-F238E27FC236}">
                <a16:creationId xmlns:a16="http://schemas.microsoft.com/office/drawing/2014/main" id="{70997DFD-CC06-A146-BFA8-6153849640E3}"/>
              </a:ext>
            </a:extLst>
          </p:cNvPr>
          <p:cNvSpPr txBox="1"/>
          <p:nvPr/>
        </p:nvSpPr>
        <p:spPr>
          <a:xfrm>
            <a:off x="8400624" y="4155752"/>
            <a:ext cx="526729" cy="227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smtClean="0">
                <a:latin typeface="Mulish" pitchFamily="2" charset="0"/>
              </a:rPr>
              <a:t>2022</a:t>
            </a:r>
            <a:endParaRPr lang="en-US" sz="1400" dirty="0" err="1">
              <a:latin typeface="Mulish" pitchFamily="2" charset="0"/>
            </a:endParaRPr>
          </a:p>
        </p:txBody>
      </p:sp>
      <p:sp>
        <p:nvSpPr>
          <p:cNvPr id="51" name="Nach oben gekrümmter Pfeil 50">
            <a:extLst>
              <a:ext uri="{FF2B5EF4-FFF2-40B4-BE49-F238E27FC236}">
                <a16:creationId xmlns:a16="http://schemas.microsoft.com/office/drawing/2014/main" id="{F945F35A-BFA0-5D44-8A1A-F8B402FC423C}"/>
              </a:ext>
            </a:extLst>
          </p:cNvPr>
          <p:cNvSpPr/>
          <p:nvPr/>
        </p:nvSpPr>
        <p:spPr>
          <a:xfrm rot="16200000">
            <a:off x="8658146" y="3660088"/>
            <a:ext cx="204709" cy="148277"/>
          </a:xfrm>
          <a:prstGeom prst="curvedUpArrow">
            <a:avLst/>
          </a:prstGeom>
          <a:solidFill>
            <a:srgbClr val="28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  <a:latin typeface="Mulish" pitchFamily="2" charset="0"/>
            </a:endParaRPr>
          </a:p>
        </p:txBody>
      </p:sp>
      <p:sp>
        <p:nvSpPr>
          <p:cNvPr id="60" name="Nach oben gekrümmter Pfeil 59">
            <a:extLst>
              <a:ext uri="{FF2B5EF4-FFF2-40B4-BE49-F238E27FC236}">
                <a16:creationId xmlns:a16="http://schemas.microsoft.com/office/drawing/2014/main" id="{3D0E118E-FFF6-B844-BEC3-3A11AF7B3F5A}"/>
              </a:ext>
            </a:extLst>
          </p:cNvPr>
          <p:cNvSpPr/>
          <p:nvPr/>
        </p:nvSpPr>
        <p:spPr>
          <a:xfrm rot="16200000" flipH="1" flipV="1">
            <a:off x="8472439" y="3682491"/>
            <a:ext cx="204709" cy="148277"/>
          </a:xfrm>
          <a:prstGeom prst="curvedUpArrow">
            <a:avLst/>
          </a:prstGeom>
          <a:solidFill>
            <a:srgbClr val="28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  <a:latin typeface="Mulis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97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2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hteck 58"/>
          <p:cNvSpPr/>
          <p:nvPr/>
        </p:nvSpPr>
        <p:spPr>
          <a:xfrm>
            <a:off x="250168" y="831939"/>
            <a:ext cx="10103759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feil nach rechts 3">
            <a:extLst>
              <a:ext uri="{FF2B5EF4-FFF2-40B4-BE49-F238E27FC236}">
                <a16:creationId xmlns:a16="http://schemas.microsoft.com/office/drawing/2014/main" id="{3BFD5D1E-F107-9B48-B7A2-7FB25FFD42FB}"/>
              </a:ext>
            </a:extLst>
          </p:cNvPr>
          <p:cNvSpPr/>
          <p:nvPr/>
        </p:nvSpPr>
        <p:spPr>
          <a:xfrm>
            <a:off x="708917" y="3429951"/>
            <a:ext cx="9396246" cy="5582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sz="2000" dirty="0">
              <a:solidFill>
                <a:schemeClr val="tx1"/>
              </a:solidFill>
              <a:latin typeface="Mulish" pitchFamily="2" charset="0"/>
            </a:endParaRPr>
          </a:p>
        </p:txBody>
      </p:sp>
      <p:sp>
        <p:nvSpPr>
          <p:cNvPr id="36" name="Pfeil nach rechts 35">
            <a:extLst>
              <a:ext uri="{FF2B5EF4-FFF2-40B4-BE49-F238E27FC236}">
                <a16:creationId xmlns:a16="http://schemas.microsoft.com/office/drawing/2014/main" id="{3BFD5D1E-F107-9B48-B7A2-7FB25FFD42FB}"/>
              </a:ext>
            </a:extLst>
          </p:cNvPr>
          <p:cNvSpPr/>
          <p:nvPr/>
        </p:nvSpPr>
        <p:spPr>
          <a:xfrm>
            <a:off x="7296921" y="3435991"/>
            <a:ext cx="2808242" cy="552226"/>
          </a:xfrm>
          <a:prstGeom prst="rightArrow">
            <a:avLst/>
          </a:prstGeom>
          <a:solidFill>
            <a:srgbClr val="2BB38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Mulish" pitchFamily="2" charset="0"/>
              </a:rPr>
              <a:t> mFUND project “GOAT 3.0”</a:t>
            </a:r>
            <a:endParaRPr lang="en-US" sz="1400" b="1" dirty="0">
              <a:solidFill>
                <a:schemeClr val="bg1"/>
              </a:solidFill>
              <a:latin typeface="Mulish" pitchFamily="2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573223" y="3565937"/>
            <a:ext cx="3495265" cy="280192"/>
          </a:xfrm>
          <a:prstGeom prst="rect">
            <a:avLst/>
          </a:prstGeom>
          <a:solidFill>
            <a:srgbClr val="2BB38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ulish" pitchFamily="2" charset="0"/>
              </a:rPr>
              <a:t>mFUND project “GOAT”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783023" y="3876951"/>
            <a:ext cx="5267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Mulish" pitchFamily="2" charset="0"/>
              </a:rPr>
              <a:t>2017</a:t>
            </a:r>
            <a:endParaRPr lang="en-US" sz="1600" dirty="0" err="1">
              <a:latin typeface="Mulish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4CD35A0-359A-B343-A1E9-7F944ACD008A}"/>
              </a:ext>
            </a:extLst>
          </p:cNvPr>
          <p:cNvSpPr txBox="1"/>
          <p:nvPr/>
        </p:nvSpPr>
        <p:spPr>
          <a:xfrm>
            <a:off x="1430590" y="3592334"/>
            <a:ext cx="5267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Mulish" pitchFamily="2" charset="0"/>
              </a:rPr>
              <a:t>…</a:t>
            </a:r>
            <a:endParaRPr lang="en-US" sz="1600" dirty="0" err="1">
              <a:latin typeface="Mulish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0997DFD-CC06-A146-BFA8-6153849640E3}"/>
              </a:ext>
            </a:extLst>
          </p:cNvPr>
          <p:cNvSpPr txBox="1"/>
          <p:nvPr/>
        </p:nvSpPr>
        <p:spPr>
          <a:xfrm>
            <a:off x="6284109" y="3876951"/>
            <a:ext cx="5267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Mulish" pitchFamily="2" charset="0"/>
              </a:rPr>
              <a:t>2021</a:t>
            </a:r>
            <a:endParaRPr lang="en-US" sz="1600" dirty="0" err="1">
              <a:latin typeface="Mulish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94E2DF7-1A58-CD44-8CF9-0B74B9B1180C}"/>
              </a:ext>
            </a:extLst>
          </p:cNvPr>
          <p:cNvSpPr txBox="1"/>
          <p:nvPr/>
        </p:nvSpPr>
        <p:spPr>
          <a:xfrm>
            <a:off x="613677" y="2058420"/>
            <a:ext cx="1041952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solidFill>
                  <a:srgbClr val="283648"/>
                </a:solidFill>
                <a:latin typeface="Mulish" pitchFamily="2" charset="0"/>
              </a:rPr>
              <a:t>1. </a:t>
            </a:r>
            <a:r>
              <a:rPr lang="en-US" sz="1600" dirty="0" err="1">
                <a:solidFill>
                  <a:srgbClr val="283648"/>
                </a:solidFill>
                <a:latin typeface="Mulish" pitchFamily="2" charset="0"/>
              </a:rPr>
              <a:t>Prototyp</a:t>
            </a:r>
            <a:endParaRPr lang="en-US" sz="1600" dirty="0">
              <a:solidFill>
                <a:srgbClr val="283648"/>
              </a:solidFill>
              <a:latin typeface="Mulish" pitchFamily="2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E10E28D-0ABA-BD41-9548-8D285F520FFC}"/>
              </a:ext>
            </a:extLst>
          </p:cNvPr>
          <p:cNvGrpSpPr/>
          <p:nvPr/>
        </p:nvGrpSpPr>
        <p:grpSpPr>
          <a:xfrm>
            <a:off x="2044423" y="1535471"/>
            <a:ext cx="1068664" cy="2014018"/>
            <a:chOff x="973070" y="1875538"/>
            <a:chExt cx="1068664" cy="2014018"/>
          </a:xfrm>
        </p:grpSpPr>
        <p:cxnSp>
          <p:nvCxnSpPr>
            <p:cNvPr id="14" name="Gerader Verbinder 68">
              <a:extLst>
                <a:ext uri="{FF2B5EF4-FFF2-40B4-BE49-F238E27FC236}">
                  <a16:creationId xmlns:a16="http://schemas.microsoft.com/office/drawing/2014/main" id="{0ECA597E-DF3F-B746-A086-9B761EB7C4E1}"/>
                </a:ext>
              </a:extLst>
            </p:cNvPr>
            <p:cNvCxnSpPr/>
            <p:nvPr/>
          </p:nvCxnSpPr>
          <p:spPr>
            <a:xfrm>
              <a:off x="1501871" y="2779141"/>
              <a:ext cx="1" cy="1110415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2BA3B77-F664-F346-9C04-E45EEA92AD36}"/>
                </a:ext>
              </a:extLst>
            </p:cNvPr>
            <p:cNvSpPr txBox="1"/>
            <p:nvPr/>
          </p:nvSpPr>
          <p:spPr>
            <a:xfrm>
              <a:off x="973070" y="1875538"/>
              <a:ext cx="1068664" cy="8421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solidFill>
                    <a:srgbClr val="283648"/>
                  </a:solidFill>
                  <a:latin typeface="Mulish" pitchFamily="2" charset="0"/>
                </a:rPr>
                <a:t>Kick-Off </a:t>
              </a:r>
              <a:r>
                <a:rPr lang="en-US" sz="1600" dirty="0" smtClean="0">
                  <a:solidFill>
                    <a:srgbClr val="283648"/>
                  </a:solidFill>
                  <a:latin typeface="Mulish" pitchFamily="2" charset="0"/>
                </a:rPr>
                <a:t>1. mFUND </a:t>
              </a:r>
              <a:r>
                <a:rPr lang="en-US" sz="1600" dirty="0">
                  <a:solidFill>
                    <a:srgbClr val="283648"/>
                  </a:solidFill>
                  <a:latin typeface="Mulish" pitchFamily="2" charset="0"/>
                </a:rPr>
                <a:t>funding</a:t>
              </a:r>
            </a:p>
          </p:txBody>
        </p:sp>
      </p:grpSp>
      <p:cxnSp>
        <p:nvCxnSpPr>
          <p:cNvPr id="37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1896394" y="3565938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80">
            <a:extLst>
              <a:ext uri="{FF2B5EF4-FFF2-40B4-BE49-F238E27FC236}">
                <a16:creationId xmlns:a16="http://schemas.microsoft.com/office/drawing/2014/main" id="{C1441854-FDF2-2346-BE10-5CA3D5B6C237}"/>
              </a:ext>
            </a:extLst>
          </p:cNvPr>
          <p:cNvCxnSpPr/>
          <p:nvPr/>
        </p:nvCxnSpPr>
        <p:spPr>
          <a:xfrm>
            <a:off x="1430590" y="3565938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C91344A8-3A73-6E42-818C-D1547A2CF07E}"/>
              </a:ext>
            </a:extLst>
          </p:cNvPr>
          <p:cNvGrpSpPr/>
          <p:nvPr/>
        </p:nvGrpSpPr>
        <p:grpSpPr>
          <a:xfrm>
            <a:off x="5326137" y="3840644"/>
            <a:ext cx="1548795" cy="2445458"/>
            <a:chOff x="5463654" y="4159141"/>
            <a:chExt cx="1548795" cy="2445458"/>
          </a:xfrm>
        </p:grpSpPr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FB2A491F-7F44-6A4E-972F-8CCA604B74EE}"/>
                </a:ext>
              </a:extLst>
            </p:cNvPr>
            <p:cNvSpPr txBox="1"/>
            <p:nvPr/>
          </p:nvSpPr>
          <p:spPr>
            <a:xfrm>
              <a:off x="5463654" y="5481728"/>
              <a:ext cx="1548795" cy="1122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latin typeface="Mulish" pitchFamily="2" charset="0"/>
                </a:rPr>
                <a:t>Release GOAT 1.0</a:t>
              </a:r>
            </a:p>
            <a:p>
              <a:pPr algn="ctr">
                <a:lnSpc>
                  <a:spcPct val="114000"/>
                </a:lnSpc>
              </a:pPr>
              <a:r>
                <a:rPr lang="en-US" sz="1600" dirty="0" smtClean="0">
                  <a:latin typeface="Mulish" pitchFamily="2" charset="0"/>
                </a:rPr>
                <a:t>End of 1. mFUND funding</a:t>
              </a:r>
              <a:endParaRPr lang="en-US" sz="1600" dirty="0">
                <a:latin typeface="Mulish" pitchFamily="2" charset="0"/>
              </a:endParaRPr>
            </a:p>
          </p:txBody>
        </p:sp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1F2BAFEF-369D-2243-A107-BDD022A27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1249" y="4925423"/>
              <a:ext cx="527301" cy="526051"/>
            </a:xfrm>
            <a:prstGeom prst="rect">
              <a:avLst/>
            </a:prstGeom>
          </p:spPr>
        </p:pic>
        <p:cxnSp>
          <p:nvCxnSpPr>
            <p:cNvPr id="43" name="Gerader Verbinder 91">
              <a:extLst>
                <a:ext uri="{FF2B5EF4-FFF2-40B4-BE49-F238E27FC236}">
                  <a16:creationId xmlns:a16="http://schemas.microsoft.com/office/drawing/2014/main" id="{8C1E7457-C76A-2F4F-AA42-0DD7A1A423F8}"/>
                </a:ext>
              </a:extLst>
            </p:cNvPr>
            <p:cNvCxnSpPr/>
            <p:nvPr/>
          </p:nvCxnSpPr>
          <p:spPr>
            <a:xfrm flipH="1">
              <a:off x="6206005" y="4159141"/>
              <a:ext cx="248" cy="662790"/>
            </a:xfrm>
            <a:prstGeom prst="line">
              <a:avLst/>
            </a:prstGeom>
            <a:ln>
              <a:solidFill>
                <a:srgbClr val="2836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5B241DC3-C7FF-D34E-AF26-22D58ED297C9}"/>
              </a:ext>
            </a:extLst>
          </p:cNvPr>
          <p:cNvGrpSpPr/>
          <p:nvPr/>
        </p:nvGrpSpPr>
        <p:grpSpPr>
          <a:xfrm>
            <a:off x="5094189" y="1439060"/>
            <a:ext cx="1503609" cy="2128084"/>
            <a:chOff x="4782971" y="1757557"/>
            <a:chExt cx="1503609" cy="2128084"/>
          </a:xfrm>
        </p:grpSpPr>
        <p:cxnSp>
          <p:nvCxnSpPr>
            <p:cNvPr id="45" name="Gerader Verbinder 93">
              <a:extLst>
                <a:ext uri="{FF2B5EF4-FFF2-40B4-BE49-F238E27FC236}">
                  <a16:creationId xmlns:a16="http://schemas.microsoft.com/office/drawing/2014/main" id="{2EAAC711-BE8C-E94A-A69B-CC32FEBC29EB}"/>
                </a:ext>
              </a:extLst>
            </p:cNvPr>
            <p:cNvCxnSpPr/>
            <p:nvPr/>
          </p:nvCxnSpPr>
          <p:spPr>
            <a:xfrm>
              <a:off x="5519544" y="2738526"/>
              <a:ext cx="0" cy="1147115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EB866F4C-44A1-CA4A-B5AC-527A81CA0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58" t="39906" r="10844" b="36808"/>
            <a:stretch/>
          </p:blipFill>
          <p:spPr>
            <a:xfrm>
              <a:off x="4990830" y="2321630"/>
              <a:ext cx="1087889" cy="322723"/>
            </a:xfrm>
            <a:prstGeom prst="rect">
              <a:avLst/>
            </a:prstGeom>
          </p:spPr>
        </p:pic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F0D6A97E-AE0B-564D-AE79-8CB4B62BF0F5}"/>
                </a:ext>
              </a:extLst>
            </p:cNvPr>
            <p:cNvSpPr txBox="1"/>
            <p:nvPr/>
          </p:nvSpPr>
          <p:spPr>
            <a:xfrm>
              <a:off x="4782971" y="1757557"/>
              <a:ext cx="1503609" cy="5614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solidFill>
                    <a:srgbClr val="283648"/>
                  </a:solidFill>
                  <a:latin typeface="Mulish" pitchFamily="2" charset="0"/>
                </a:rPr>
                <a:t>Founding startup</a:t>
              </a:r>
            </a:p>
          </p:txBody>
        </p:sp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568FDD33-5D4B-B14C-B844-D0A878FF4BAD}"/>
              </a:ext>
            </a:extLst>
          </p:cNvPr>
          <p:cNvSpPr txBox="1"/>
          <p:nvPr/>
        </p:nvSpPr>
        <p:spPr>
          <a:xfrm>
            <a:off x="7777475" y="1884018"/>
            <a:ext cx="1878125" cy="14035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b="1" dirty="0">
                <a:solidFill>
                  <a:srgbClr val="283648"/>
                </a:solidFill>
                <a:latin typeface="Mulish" pitchFamily="2" charset="0"/>
              </a:rPr>
              <a:t>Further </a:t>
            </a:r>
            <a:r>
              <a:rPr lang="en-US" sz="1600" b="1" dirty="0" smtClean="0">
                <a:solidFill>
                  <a:srgbClr val="283648"/>
                </a:solidFill>
                <a:latin typeface="Mulish" pitchFamily="2" charset="0"/>
              </a:rPr>
              <a:t>development and application </a:t>
            </a:r>
            <a:r>
              <a:rPr lang="en-US" sz="1600" b="1" dirty="0">
                <a:solidFill>
                  <a:srgbClr val="283648"/>
                </a:solidFill>
                <a:latin typeface="Mulish" pitchFamily="2" charset="0"/>
              </a:rPr>
              <a:t>in research and practice  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3425788" y="1846085"/>
            <a:ext cx="1503609" cy="1661108"/>
            <a:chOff x="2525098" y="4472424"/>
            <a:chExt cx="1503609" cy="1661108"/>
          </a:xfrm>
        </p:grpSpPr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F0D6A97E-AE0B-564D-AE79-8CB4B62BF0F5}"/>
                </a:ext>
              </a:extLst>
            </p:cNvPr>
            <p:cNvSpPr txBox="1"/>
            <p:nvPr/>
          </p:nvSpPr>
          <p:spPr>
            <a:xfrm>
              <a:off x="2525098" y="4472424"/>
              <a:ext cx="1503609" cy="14035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b="1" dirty="0" smtClean="0">
                  <a:solidFill>
                    <a:srgbClr val="283648"/>
                  </a:solidFill>
                  <a:latin typeface="Mulish" pitchFamily="2" charset="0"/>
                </a:rPr>
                <a:t>Co-creative development</a:t>
              </a:r>
              <a:r>
                <a:rPr lang="en-US" sz="1600" dirty="0" smtClean="0">
                  <a:solidFill>
                    <a:srgbClr val="283648"/>
                  </a:solidFill>
                  <a:latin typeface="Mulish" pitchFamily="2" charset="0"/>
                </a:rPr>
                <a:t/>
              </a:r>
              <a:br>
                <a:rPr lang="en-US" sz="1600" dirty="0" smtClean="0">
                  <a:solidFill>
                    <a:srgbClr val="283648"/>
                  </a:solidFill>
                  <a:latin typeface="Mulish" pitchFamily="2" charset="0"/>
                </a:rPr>
              </a:br>
              <a:r>
                <a:rPr lang="en-US" sz="1600" dirty="0" smtClean="0">
                  <a:solidFill>
                    <a:srgbClr val="283648"/>
                  </a:solidFill>
                  <a:latin typeface="Mulish" pitchFamily="2" charset="0"/>
                </a:rPr>
                <a:t>10 workshops with different municipalities </a:t>
              </a:r>
              <a:endParaRPr lang="en-US" sz="1600" dirty="0">
                <a:solidFill>
                  <a:srgbClr val="283648"/>
                </a:solidFill>
                <a:latin typeface="Mulish" pitchFamily="2" charset="0"/>
              </a:endParaRPr>
            </a:p>
          </p:txBody>
        </p:sp>
        <p:sp>
          <p:nvSpPr>
            <p:cNvPr id="54" name="Nach oben gekrümmter Pfeil 53">
              <a:extLst>
                <a:ext uri="{FF2B5EF4-FFF2-40B4-BE49-F238E27FC236}">
                  <a16:creationId xmlns:a16="http://schemas.microsoft.com/office/drawing/2014/main" id="{F945F35A-BFA0-5D44-8A1A-F8B402FC423C}"/>
                </a:ext>
              </a:extLst>
            </p:cNvPr>
            <p:cNvSpPr/>
            <p:nvPr/>
          </p:nvSpPr>
          <p:spPr>
            <a:xfrm rot="16200000">
              <a:off x="3254945" y="5934636"/>
              <a:ext cx="204709" cy="148277"/>
            </a:xfrm>
            <a:prstGeom prst="curvedUpArrow">
              <a:avLst/>
            </a:prstGeom>
            <a:solidFill>
              <a:srgbClr val="2836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sz="2000" dirty="0">
                <a:solidFill>
                  <a:schemeClr val="tx1"/>
                </a:solidFill>
                <a:latin typeface="Mulish" pitchFamily="2" charset="0"/>
              </a:endParaRPr>
            </a:p>
          </p:txBody>
        </p:sp>
        <p:sp>
          <p:nvSpPr>
            <p:cNvPr id="55" name="Nach oben gekrümmter Pfeil 54">
              <a:extLst>
                <a:ext uri="{FF2B5EF4-FFF2-40B4-BE49-F238E27FC236}">
                  <a16:creationId xmlns:a16="http://schemas.microsoft.com/office/drawing/2014/main" id="{3D0E118E-FFF6-B844-BEC3-3A11AF7B3F5A}"/>
                </a:ext>
              </a:extLst>
            </p:cNvPr>
            <p:cNvSpPr/>
            <p:nvPr/>
          </p:nvSpPr>
          <p:spPr>
            <a:xfrm rot="16200000" flipH="1" flipV="1">
              <a:off x="3069238" y="5957039"/>
              <a:ext cx="204709" cy="148277"/>
            </a:xfrm>
            <a:prstGeom prst="curvedUpArrow">
              <a:avLst/>
            </a:prstGeom>
            <a:solidFill>
              <a:srgbClr val="2836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sz="2000" dirty="0">
                <a:solidFill>
                  <a:schemeClr val="tx1"/>
                </a:solidFill>
                <a:latin typeface="Mulish" pitchFamily="2" charset="0"/>
              </a:endParaRPr>
            </a:p>
          </p:txBody>
        </p:sp>
      </p:grpSp>
      <p:sp>
        <p:nvSpPr>
          <p:cNvPr id="56" name="Textfeld 55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2023508" y="3868736"/>
            <a:ext cx="5267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smtClean="0">
                <a:latin typeface="Mulish" pitchFamily="2" charset="0"/>
              </a:rPr>
              <a:t>2019</a:t>
            </a:r>
            <a:endParaRPr lang="en-US" sz="1600" dirty="0" err="1">
              <a:latin typeface="Mulish" pitchFamily="2" charset="0"/>
            </a:endParaRPr>
          </a:p>
        </p:txBody>
      </p:sp>
      <p:cxnSp>
        <p:nvCxnSpPr>
          <p:cNvPr id="57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2685792" y="3565938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5687270" y="3555664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68">
            <a:extLst>
              <a:ext uri="{FF2B5EF4-FFF2-40B4-BE49-F238E27FC236}">
                <a16:creationId xmlns:a16="http://schemas.microsoft.com/office/drawing/2014/main" id="{0ECA597E-DF3F-B746-A086-9B761EB7C4E1}"/>
              </a:ext>
            </a:extLst>
          </p:cNvPr>
          <p:cNvCxnSpPr/>
          <p:nvPr/>
        </p:nvCxnSpPr>
        <p:spPr>
          <a:xfrm>
            <a:off x="1046388" y="2439073"/>
            <a:ext cx="1" cy="1110415"/>
          </a:xfrm>
          <a:prstGeom prst="line">
            <a:avLst/>
          </a:prstGeom>
          <a:ln>
            <a:solidFill>
              <a:srgbClr val="28364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3914227" y="3876951"/>
            <a:ext cx="5267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smtClean="0">
                <a:latin typeface="Mulish" pitchFamily="2" charset="0"/>
              </a:rPr>
              <a:t>2020</a:t>
            </a:r>
            <a:endParaRPr lang="en-US" sz="1600" dirty="0" err="1">
              <a:latin typeface="Mulish" pitchFamily="2" charset="0"/>
            </a:endParaRPr>
          </a:p>
        </p:txBody>
      </p:sp>
      <p:cxnSp>
        <p:nvCxnSpPr>
          <p:cNvPr id="33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7422936" y="3564506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0E10E28D-0ABA-BD41-9548-8D285F520FFC}"/>
              </a:ext>
            </a:extLst>
          </p:cNvPr>
          <p:cNvGrpSpPr/>
          <p:nvPr/>
        </p:nvGrpSpPr>
        <p:grpSpPr>
          <a:xfrm>
            <a:off x="6762589" y="1534731"/>
            <a:ext cx="1068664" cy="2014018"/>
            <a:chOff x="973070" y="1875538"/>
            <a:chExt cx="1068664" cy="2014018"/>
          </a:xfrm>
        </p:grpSpPr>
        <p:cxnSp>
          <p:nvCxnSpPr>
            <p:cNvPr id="48" name="Gerader Verbinder 68">
              <a:extLst>
                <a:ext uri="{FF2B5EF4-FFF2-40B4-BE49-F238E27FC236}">
                  <a16:creationId xmlns:a16="http://schemas.microsoft.com/office/drawing/2014/main" id="{0ECA597E-DF3F-B746-A086-9B761EB7C4E1}"/>
                </a:ext>
              </a:extLst>
            </p:cNvPr>
            <p:cNvCxnSpPr/>
            <p:nvPr/>
          </p:nvCxnSpPr>
          <p:spPr>
            <a:xfrm>
              <a:off x="1501871" y="2779141"/>
              <a:ext cx="1" cy="1110415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2BA3B77-F664-F346-9C04-E45EEA92AD36}"/>
                </a:ext>
              </a:extLst>
            </p:cNvPr>
            <p:cNvSpPr txBox="1"/>
            <p:nvPr/>
          </p:nvSpPr>
          <p:spPr>
            <a:xfrm>
              <a:off x="973070" y="1875538"/>
              <a:ext cx="1068664" cy="8421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solidFill>
                    <a:srgbClr val="283648"/>
                  </a:solidFill>
                  <a:latin typeface="Mulish" pitchFamily="2" charset="0"/>
                </a:rPr>
                <a:t>Kick-Off </a:t>
              </a:r>
              <a:r>
                <a:rPr lang="en-US" sz="1600" dirty="0" smtClean="0">
                  <a:solidFill>
                    <a:srgbClr val="283648"/>
                  </a:solidFill>
                  <a:latin typeface="Mulish" pitchFamily="2" charset="0"/>
                </a:rPr>
                <a:t>2. mFUND </a:t>
              </a:r>
              <a:r>
                <a:rPr lang="en-US" sz="1600" dirty="0">
                  <a:solidFill>
                    <a:srgbClr val="283648"/>
                  </a:solidFill>
                  <a:latin typeface="Mulish" pitchFamily="2" charset="0"/>
                </a:rPr>
                <a:t>funding</a:t>
              </a:r>
            </a:p>
          </p:txBody>
        </p:sp>
      </p:grpSp>
      <p:sp>
        <p:nvSpPr>
          <p:cNvPr id="50" name="Textfeld 49">
            <a:extLst>
              <a:ext uri="{FF2B5EF4-FFF2-40B4-BE49-F238E27FC236}">
                <a16:creationId xmlns:a16="http://schemas.microsoft.com/office/drawing/2014/main" id="{70997DFD-CC06-A146-BFA8-6153849640E3}"/>
              </a:ext>
            </a:extLst>
          </p:cNvPr>
          <p:cNvSpPr txBox="1"/>
          <p:nvPr/>
        </p:nvSpPr>
        <p:spPr>
          <a:xfrm>
            <a:off x="8400624" y="3868077"/>
            <a:ext cx="5267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smtClean="0">
                <a:latin typeface="Mulish" pitchFamily="2" charset="0"/>
              </a:rPr>
              <a:t>2022</a:t>
            </a:r>
            <a:endParaRPr lang="en-US" sz="1600" dirty="0" err="1">
              <a:latin typeface="Mulish" pitchFamily="2" charset="0"/>
            </a:endParaRPr>
          </a:p>
        </p:txBody>
      </p:sp>
      <p:sp>
        <p:nvSpPr>
          <p:cNvPr id="51" name="Nach oben gekrümmter Pfeil 50">
            <a:extLst>
              <a:ext uri="{FF2B5EF4-FFF2-40B4-BE49-F238E27FC236}">
                <a16:creationId xmlns:a16="http://schemas.microsoft.com/office/drawing/2014/main" id="{F945F35A-BFA0-5D44-8A1A-F8B402FC423C}"/>
              </a:ext>
            </a:extLst>
          </p:cNvPr>
          <p:cNvSpPr/>
          <p:nvPr/>
        </p:nvSpPr>
        <p:spPr>
          <a:xfrm rot="16200000">
            <a:off x="8710696" y="3341591"/>
            <a:ext cx="204709" cy="148277"/>
          </a:xfrm>
          <a:prstGeom prst="curvedUpArrow">
            <a:avLst/>
          </a:prstGeom>
          <a:solidFill>
            <a:srgbClr val="28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sz="2000" dirty="0">
              <a:solidFill>
                <a:schemeClr val="tx1"/>
              </a:solidFill>
              <a:latin typeface="Mulish" pitchFamily="2" charset="0"/>
            </a:endParaRPr>
          </a:p>
        </p:txBody>
      </p:sp>
      <p:sp>
        <p:nvSpPr>
          <p:cNvPr id="60" name="Nach oben gekrümmter Pfeil 59">
            <a:extLst>
              <a:ext uri="{FF2B5EF4-FFF2-40B4-BE49-F238E27FC236}">
                <a16:creationId xmlns:a16="http://schemas.microsoft.com/office/drawing/2014/main" id="{3D0E118E-FFF6-B844-BEC3-3A11AF7B3F5A}"/>
              </a:ext>
            </a:extLst>
          </p:cNvPr>
          <p:cNvSpPr/>
          <p:nvPr/>
        </p:nvSpPr>
        <p:spPr>
          <a:xfrm rot="16200000" flipH="1" flipV="1">
            <a:off x="8524989" y="3363994"/>
            <a:ext cx="204709" cy="148277"/>
          </a:xfrm>
          <a:prstGeom prst="curvedUpArrow">
            <a:avLst/>
          </a:prstGeom>
          <a:solidFill>
            <a:srgbClr val="28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sz="2000" dirty="0">
              <a:solidFill>
                <a:schemeClr val="tx1"/>
              </a:solidFill>
              <a:latin typeface="Mulis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18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2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hteck 58"/>
          <p:cNvSpPr/>
          <p:nvPr/>
        </p:nvSpPr>
        <p:spPr>
          <a:xfrm>
            <a:off x="250168" y="831939"/>
            <a:ext cx="10103759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feil nach rechts 3">
            <a:extLst>
              <a:ext uri="{FF2B5EF4-FFF2-40B4-BE49-F238E27FC236}">
                <a16:creationId xmlns:a16="http://schemas.microsoft.com/office/drawing/2014/main" id="{3BFD5D1E-F107-9B48-B7A2-7FB25FFD42FB}"/>
              </a:ext>
            </a:extLst>
          </p:cNvPr>
          <p:cNvSpPr/>
          <p:nvPr/>
        </p:nvSpPr>
        <p:spPr>
          <a:xfrm>
            <a:off x="708917" y="3471991"/>
            <a:ext cx="9396246" cy="5582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sz="2000" dirty="0">
              <a:solidFill>
                <a:schemeClr val="tx1"/>
              </a:solidFill>
              <a:latin typeface="Mulish" pitchFamily="2" charset="0"/>
            </a:endParaRPr>
          </a:p>
        </p:txBody>
      </p:sp>
      <p:sp>
        <p:nvSpPr>
          <p:cNvPr id="36" name="Pfeil nach rechts 35">
            <a:extLst>
              <a:ext uri="{FF2B5EF4-FFF2-40B4-BE49-F238E27FC236}">
                <a16:creationId xmlns:a16="http://schemas.microsoft.com/office/drawing/2014/main" id="{3BFD5D1E-F107-9B48-B7A2-7FB25FFD42FB}"/>
              </a:ext>
            </a:extLst>
          </p:cNvPr>
          <p:cNvSpPr/>
          <p:nvPr/>
        </p:nvSpPr>
        <p:spPr>
          <a:xfrm>
            <a:off x="7296921" y="3478031"/>
            <a:ext cx="2808242" cy="552226"/>
          </a:xfrm>
          <a:prstGeom prst="rightArrow">
            <a:avLst/>
          </a:prstGeom>
          <a:solidFill>
            <a:srgbClr val="2BB38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b="1" dirty="0" smtClean="0">
                <a:solidFill>
                  <a:schemeClr val="bg1"/>
                </a:solidFill>
                <a:latin typeface="Mulish" pitchFamily="2" charset="0"/>
              </a:rPr>
              <a:t> mFUND Projekt „GOAT 3.0”</a:t>
            </a:r>
            <a:endParaRPr lang="de-DE" sz="1400" b="1" dirty="0">
              <a:solidFill>
                <a:schemeClr val="bg1"/>
              </a:solidFill>
              <a:latin typeface="Mulish" pitchFamily="2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573223" y="3607977"/>
            <a:ext cx="3495265" cy="280192"/>
          </a:xfrm>
          <a:prstGeom prst="rect">
            <a:avLst/>
          </a:prstGeom>
          <a:solidFill>
            <a:srgbClr val="2BB38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1"/>
                </a:solidFill>
                <a:latin typeface="Mulish" pitchFamily="2" charset="0"/>
              </a:rPr>
              <a:t>mFUND Projekt „GOAT”</a:t>
            </a:r>
            <a:endParaRPr lang="de-DE" sz="1400" b="1" dirty="0">
              <a:solidFill>
                <a:schemeClr val="bg1"/>
              </a:solidFill>
              <a:latin typeface="Mulish" pitchFamily="2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783023" y="3918991"/>
            <a:ext cx="5267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Mulish" pitchFamily="2" charset="0"/>
              </a:rPr>
              <a:t>2017</a:t>
            </a:r>
            <a:endParaRPr lang="en-US" sz="1600" dirty="0" err="1">
              <a:latin typeface="Mulish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4CD35A0-359A-B343-A1E9-7F944ACD008A}"/>
              </a:ext>
            </a:extLst>
          </p:cNvPr>
          <p:cNvSpPr txBox="1"/>
          <p:nvPr/>
        </p:nvSpPr>
        <p:spPr>
          <a:xfrm>
            <a:off x="1430590" y="3634374"/>
            <a:ext cx="5267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Mulish" pitchFamily="2" charset="0"/>
              </a:rPr>
              <a:t>…</a:t>
            </a:r>
            <a:endParaRPr lang="en-US" sz="1600" dirty="0" err="1">
              <a:latin typeface="Mulish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0997DFD-CC06-A146-BFA8-6153849640E3}"/>
              </a:ext>
            </a:extLst>
          </p:cNvPr>
          <p:cNvSpPr txBox="1"/>
          <p:nvPr/>
        </p:nvSpPr>
        <p:spPr>
          <a:xfrm>
            <a:off x="6284109" y="3918991"/>
            <a:ext cx="5267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Mulish" pitchFamily="2" charset="0"/>
              </a:rPr>
              <a:t>2021</a:t>
            </a:r>
            <a:endParaRPr lang="en-US" sz="1600" dirty="0" err="1">
              <a:latin typeface="Mulish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94E2DF7-1A58-CD44-8CF9-0B74B9B1180C}"/>
              </a:ext>
            </a:extLst>
          </p:cNvPr>
          <p:cNvSpPr txBox="1"/>
          <p:nvPr/>
        </p:nvSpPr>
        <p:spPr>
          <a:xfrm>
            <a:off x="613677" y="2100460"/>
            <a:ext cx="1041952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solidFill>
                  <a:srgbClr val="283648"/>
                </a:solidFill>
                <a:latin typeface="Mulish" pitchFamily="2" charset="0"/>
              </a:rPr>
              <a:t>1. </a:t>
            </a:r>
            <a:r>
              <a:rPr lang="en-US" sz="1600" dirty="0" err="1">
                <a:solidFill>
                  <a:srgbClr val="283648"/>
                </a:solidFill>
                <a:latin typeface="Mulish" pitchFamily="2" charset="0"/>
              </a:rPr>
              <a:t>Prototyp</a:t>
            </a:r>
            <a:endParaRPr lang="en-US" sz="1600" dirty="0">
              <a:solidFill>
                <a:srgbClr val="283648"/>
              </a:solidFill>
              <a:latin typeface="Mulish" pitchFamily="2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E10E28D-0ABA-BD41-9548-8D285F520FFC}"/>
              </a:ext>
            </a:extLst>
          </p:cNvPr>
          <p:cNvGrpSpPr/>
          <p:nvPr/>
        </p:nvGrpSpPr>
        <p:grpSpPr>
          <a:xfrm>
            <a:off x="2044423" y="1577511"/>
            <a:ext cx="1068664" cy="2014018"/>
            <a:chOff x="973070" y="1875538"/>
            <a:chExt cx="1068664" cy="2014018"/>
          </a:xfrm>
        </p:grpSpPr>
        <p:cxnSp>
          <p:nvCxnSpPr>
            <p:cNvPr id="14" name="Gerader Verbinder 68">
              <a:extLst>
                <a:ext uri="{FF2B5EF4-FFF2-40B4-BE49-F238E27FC236}">
                  <a16:creationId xmlns:a16="http://schemas.microsoft.com/office/drawing/2014/main" id="{0ECA597E-DF3F-B746-A086-9B761EB7C4E1}"/>
                </a:ext>
              </a:extLst>
            </p:cNvPr>
            <p:cNvCxnSpPr/>
            <p:nvPr/>
          </p:nvCxnSpPr>
          <p:spPr>
            <a:xfrm>
              <a:off x="1501871" y="2779141"/>
              <a:ext cx="1" cy="1110415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2BA3B77-F664-F346-9C04-E45EEA92AD36}"/>
                </a:ext>
              </a:extLst>
            </p:cNvPr>
            <p:cNvSpPr txBox="1"/>
            <p:nvPr/>
          </p:nvSpPr>
          <p:spPr>
            <a:xfrm>
              <a:off x="973070" y="1875538"/>
              <a:ext cx="1068664" cy="8421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solidFill>
                    <a:srgbClr val="283648"/>
                  </a:solidFill>
                  <a:latin typeface="Mulish" pitchFamily="2" charset="0"/>
                </a:rPr>
                <a:t>Kick-Off </a:t>
              </a:r>
              <a:r>
                <a:rPr lang="en-US" sz="1600" dirty="0" smtClean="0">
                  <a:solidFill>
                    <a:srgbClr val="283648"/>
                  </a:solidFill>
                  <a:latin typeface="Mulish" pitchFamily="2" charset="0"/>
                </a:rPr>
                <a:t>1. mFUND </a:t>
              </a:r>
              <a:r>
                <a:rPr lang="en-US" sz="1600" dirty="0" err="1" smtClean="0">
                  <a:solidFill>
                    <a:srgbClr val="283648"/>
                  </a:solidFill>
                  <a:latin typeface="Mulish" pitchFamily="2" charset="0"/>
                </a:rPr>
                <a:t>Förderung</a:t>
              </a:r>
              <a:endParaRPr lang="en-US" sz="1600" dirty="0">
                <a:solidFill>
                  <a:srgbClr val="283648"/>
                </a:solidFill>
                <a:latin typeface="Mulish" pitchFamily="2" charset="0"/>
              </a:endParaRPr>
            </a:p>
          </p:txBody>
        </p:sp>
      </p:grpSp>
      <p:cxnSp>
        <p:nvCxnSpPr>
          <p:cNvPr id="37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1896394" y="3607978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80">
            <a:extLst>
              <a:ext uri="{FF2B5EF4-FFF2-40B4-BE49-F238E27FC236}">
                <a16:creationId xmlns:a16="http://schemas.microsoft.com/office/drawing/2014/main" id="{C1441854-FDF2-2346-BE10-5CA3D5B6C237}"/>
              </a:ext>
            </a:extLst>
          </p:cNvPr>
          <p:cNvCxnSpPr/>
          <p:nvPr/>
        </p:nvCxnSpPr>
        <p:spPr>
          <a:xfrm>
            <a:off x="1430590" y="3607978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C91344A8-3A73-6E42-818C-D1547A2CF07E}"/>
              </a:ext>
            </a:extLst>
          </p:cNvPr>
          <p:cNvGrpSpPr/>
          <p:nvPr/>
        </p:nvGrpSpPr>
        <p:grpSpPr>
          <a:xfrm>
            <a:off x="5193209" y="3882684"/>
            <a:ext cx="1768346" cy="2162667"/>
            <a:chOff x="5330726" y="4159141"/>
            <a:chExt cx="1768346" cy="2162667"/>
          </a:xfrm>
        </p:grpSpPr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FB2A491F-7F44-6A4E-972F-8CCA604B74EE}"/>
                </a:ext>
              </a:extLst>
            </p:cNvPr>
            <p:cNvSpPr txBox="1"/>
            <p:nvPr/>
          </p:nvSpPr>
          <p:spPr>
            <a:xfrm>
              <a:off x="5330726" y="5479654"/>
              <a:ext cx="1768346" cy="8421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latin typeface="Mulish" pitchFamily="2" charset="0"/>
                </a:rPr>
                <a:t>Release GOAT 1.0</a:t>
              </a:r>
            </a:p>
            <a:p>
              <a:pPr algn="ctr">
                <a:lnSpc>
                  <a:spcPct val="114000"/>
                </a:lnSpc>
              </a:pPr>
              <a:r>
                <a:rPr lang="en-US" sz="1600" dirty="0" err="1" smtClean="0">
                  <a:latin typeface="Mulish" pitchFamily="2" charset="0"/>
                </a:rPr>
                <a:t>Ende</a:t>
              </a:r>
              <a:r>
                <a:rPr lang="en-US" sz="1600" dirty="0" smtClean="0">
                  <a:latin typeface="Mulish" pitchFamily="2" charset="0"/>
                </a:rPr>
                <a:t> der 1</a:t>
              </a:r>
              <a:r>
                <a:rPr lang="en-US" sz="1600" dirty="0" smtClean="0">
                  <a:latin typeface="Mulish" pitchFamily="2" charset="0"/>
                </a:rPr>
                <a:t>. mFUND </a:t>
              </a:r>
              <a:r>
                <a:rPr lang="en-US" sz="1600" dirty="0" err="1" smtClean="0">
                  <a:latin typeface="Mulish" pitchFamily="2" charset="0"/>
                </a:rPr>
                <a:t>Förderung</a:t>
              </a:r>
              <a:endParaRPr lang="en-US" sz="1600" dirty="0">
                <a:latin typeface="Mulish" pitchFamily="2" charset="0"/>
              </a:endParaRPr>
            </a:p>
          </p:txBody>
        </p:sp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1F2BAFEF-369D-2243-A107-BDD022A27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1249" y="4925423"/>
              <a:ext cx="527301" cy="526051"/>
            </a:xfrm>
            <a:prstGeom prst="rect">
              <a:avLst/>
            </a:prstGeom>
          </p:spPr>
        </p:pic>
        <p:cxnSp>
          <p:nvCxnSpPr>
            <p:cNvPr id="43" name="Gerader Verbinder 91">
              <a:extLst>
                <a:ext uri="{FF2B5EF4-FFF2-40B4-BE49-F238E27FC236}">
                  <a16:creationId xmlns:a16="http://schemas.microsoft.com/office/drawing/2014/main" id="{8C1E7457-C76A-2F4F-AA42-0DD7A1A423F8}"/>
                </a:ext>
              </a:extLst>
            </p:cNvPr>
            <p:cNvCxnSpPr/>
            <p:nvPr/>
          </p:nvCxnSpPr>
          <p:spPr>
            <a:xfrm flipH="1">
              <a:off x="6206005" y="4159141"/>
              <a:ext cx="248" cy="662790"/>
            </a:xfrm>
            <a:prstGeom prst="line">
              <a:avLst/>
            </a:prstGeom>
            <a:ln>
              <a:solidFill>
                <a:srgbClr val="2836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5B241DC3-C7FF-D34E-AF26-22D58ED297C9}"/>
              </a:ext>
            </a:extLst>
          </p:cNvPr>
          <p:cNvGrpSpPr/>
          <p:nvPr/>
        </p:nvGrpSpPr>
        <p:grpSpPr>
          <a:xfrm>
            <a:off x="5094189" y="1481100"/>
            <a:ext cx="1503609" cy="2128084"/>
            <a:chOff x="4782971" y="1757557"/>
            <a:chExt cx="1503609" cy="2128084"/>
          </a:xfrm>
        </p:grpSpPr>
        <p:cxnSp>
          <p:nvCxnSpPr>
            <p:cNvPr id="45" name="Gerader Verbinder 93">
              <a:extLst>
                <a:ext uri="{FF2B5EF4-FFF2-40B4-BE49-F238E27FC236}">
                  <a16:creationId xmlns:a16="http://schemas.microsoft.com/office/drawing/2014/main" id="{2EAAC711-BE8C-E94A-A69B-CC32FEBC29EB}"/>
                </a:ext>
              </a:extLst>
            </p:cNvPr>
            <p:cNvCxnSpPr/>
            <p:nvPr/>
          </p:nvCxnSpPr>
          <p:spPr>
            <a:xfrm>
              <a:off x="5519544" y="2738526"/>
              <a:ext cx="0" cy="1147115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EB866F4C-44A1-CA4A-B5AC-527A81CA0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58" t="39906" r="10844" b="36808"/>
            <a:stretch/>
          </p:blipFill>
          <p:spPr>
            <a:xfrm>
              <a:off x="4990830" y="2321630"/>
              <a:ext cx="1087889" cy="322723"/>
            </a:xfrm>
            <a:prstGeom prst="rect">
              <a:avLst/>
            </a:prstGeom>
          </p:spPr>
        </p:pic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F0D6A97E-AE0B-564D-AE79-8CB4B62BF0F5}"/>
                </a:ext>
              </a:extLst>
            </p:cNvPr>
            <p:cNvSpPr txBox="1"/>
            <p:nvPr/>
          </p:nvSpPr>
          <p:spPr>
            <a:xfrm>
              <a:off x="4782971" y="1757557"/>
              <a:ext cx="1503609" cy="5403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 err="1" smtClean="0">
                  <a:solidFill>
                    <a:srgbClr val="283648"/>
                  </a:solidFill>
                  <a:latin typeface="Mulish" pitchFamily="2" charset="0"/>
                </a:rPr>
                <a:t>Gründung</a:t>
              </a:r>
              <a:r>
                <a:rPr lang="en-US" sz="1600" dirty="0" smtClean="0">
                  <a:solidFill>
                    <a:srgbClr val="283648"/>
                  </a:solidFill>
                  <a:latin typeface="Mulish" pitchFamily="2" charset="0"/>
                </a:rPr>
                <a:t> Startup</a:t>
              </a:r>
              <a:endParaRPr lang="en-US" sz="1600" dirty="0">
                <a:solidFill>
                  <a:srgbClr val="283648"/>
                </a:solidFill>
                <a:latin typeface="Mulish" pitchFamily="2" charset="0"/>
              </a:endParaRPr>
            </a:p>
          </p:txBody>
        </p:sp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568FDD33-5D4B-B14C-B844-D0A878FF4BAD}"/>
              </a:ext>
            </a:extLst>
          </p:cNvPr>
          <p:cNvSpPr txBox="1"/>
          <p:nvPr/>
        </p:nvSpPr>
        <p:spPr>
          <a:xfrm>
            <a:off x="7777475" y="1926058"/>
            <a:ext cx="1878125" cy="14035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b="1" dirty="0" err="1" smtClean="0">
                <a:solidFill>
                  <a:srgbClr val="283648"/>
                </a:solidFill>
                <a:latin typeface="Mulish" pitchFamily="2" charset="0"/>
              </a:rPr>
              <a:t>Fortlaufende</a:t>
            </a:r>
            <a:r>
              <a:rPr lang="en-US" sz="1600" b="1" dirty="0" smtClean="0">
                <a:solidFill>
                  <a:srgbClr val="283648"/>
                </a:solidFill>
                <a:latin typeface="Mulish" pitchFamily="2" charset="0"/>
              </a:rPr>
              <a:t> </a:t>
            </a:r>
            <a:r>
              <a:rPr lang="en-US" sz="1600" b="1" dirty="0" err="1" smtClean="0">
                <a:solidFill>
                  <a:srgbClr val="283648"/>
                </a:solidFill>
                <a:latin typeface="Mulish" pitchFamily="2" charset="0"/>
              </a:rPr>
              <a:t>Entwicklung</a:t>
            </a:r>
            <a:r>
              <a:rPr lang="en-US" sz="1600" b="1" dirty="0" smtClean="0">
                <a:solidFill>
                  <a:srgbClr val="283648"/>
                </a:solidFill>
                <a:latin typeface="Mulish" pitchFamily="2" charset="0"/>
              </a:rPr>
              <a:t> und </a:t>
            </a:r>
            <a:r>
              <a:rPr lang="en-US" sz="1600" b="1" dirty="0" err="1" smtClean="0">
                <a:solidFill>
                  <a:srgbClr val="283648"/>
                </a:solidFill>
                <a:latin typeface="Mulish" pitchFamily="2" charset="0"/>
              </a:rPr>
              <a:t>Anwendung</a:t>
            </a:r>
            <a:r>
              <a:rPr lang="en-US" sz="1600" b="1" dirty="0" smtClean="0">
                <a:solidFill>
                  <a:srgbClr val="283648"/>
                </a:solidFill>
                <a:latin typeface="Mulish" pitchFamily="2" charset="0"/>
              </a:rPr>
              <a:t> </a:t>
            </a:r>
            <a:r>
              <a:rPr lang="en-US" sz="1600" b="1" dirty="0">
                <a:solidFill>
                  <a:srgbClr val="283648"/>
                </a:solidFill>
                <a:latin typeface="Mulish" pitchFamily="2" charset="0"/>
              </a:rPr>
              <a:t>in </a:t>
            </a:r>
            <a:r>
              <a:rPr lang="en-US" sz="1600" b="1" dirty="0" err="1" smtClean="0">
                <a:solidFill>
                  <a:srgbClr val="283648"/>
                </a:solidFill>
                <a:latin typeface="Mulish" pitchFamily="2" charset="0"/>
              </a:rPr>
              <a:t>Wissenschaft</a:t>
            </a:r>
            <a:r>
              <a:rPr lang="en-US" sz="1600" b="1" dirty="0" smtClean="0">
                <a:solidFill>
                  <a:srgbClr val="283648"/>
                </a:solidFill>
                <a:latin typeface="Mulish" pitchFamily="2" charset="0"/>
              </a:rPr>
              <a:t> und Praxis</a:t>
            </a:r>
            <a:endParaRPr lang="en-US" sz="1600" b="1" dirty="0">
              <a:solidFill>
                <a:srgbClr val="283648"/>
              </a:solidFill>
              <a:latin typeface="Mulish" pitchFamily="2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3425788" y="1562306"/>
            <a:ext cx="1503609" cy="1986927"/>
            <a:chOff x="2525098" y="4146605"/>
            <a:chExt cx="1503609" cy="1986927"/>
          </a:xfrm>
        </p:grpSpPr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F0D6A97E-AE0B-564D-AE79-8CB4B62BF0F5}"/>
                </a:ext>
              </a:extLst>
            </p:cNvPr>
            <p:cNvSpPr txBox="1"/>
            <p:nvPr/>
          </p:nvSpPr>
          <p:spPr>
            <a:xfrm>
              <a:off x="2525098" y="4146605"/>
              <a:ext cx="1503609" cy="16843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b="1" dirty="0" err="1" smtClean="0">
                  <a:solidFill>
                    <a:srgbClr val="283648"/>
                  </a:solidFill>
                  <a:latin typeface="Mulish" pitchFamily="2" charset="0"/>
                </a:rPr>
                <a:t>K</a:t>
              </a:r>
              <a:r>
                <a:rPr lang="en-US" sz="1600" b="1" dirty="0" err="1" smtClean="0">
                  <a:solidFill>
                    <a:srgbClr val="283648"/>
                  </a:solidFill>
                  <a:latin typeface="Mulish" pitchFamily="2" charset="0"/>
                </a:rPr>
                <a:t>o-kreative</a:t>
              </a:r>
              <a:r>
                <a:rPr lang="en-US" sz="1600" b="1" dirty="0" smtClean="0">
                  <a:solidFill>
                    <a:srgbClr val="283648"/>
                  </a:solidFill>
                  <a:latin typeface="Mulish" pitchFamily="2" charset="0"/>
                </a:rPr>
                <a:t> </a:t>
              </a:r>
              <a:r>
                <a:rPr lang="en-US" sz="1600" b="1" dirty="0" err="1" smtClean="0">
                  <a:solidFill>
                    <a:srgbClr val="283648"/>
                  </a:solidFill>
                  <a:latin typeface="Mulish" pitchFamily="2" charset="0"/>
                </a:rPr>
                <a:t>Entwicklung</a:t>
              </a:r>
              <a:r>
                <a:rPr lang="en-US" sz="1600" dirty="0" smtClean="0">
                  <a:solidFill>
                    <a:srgbClr val="283648"/>
                  </a:solidFill>
                  <a:latin typeface="Mulish" pitchFamily="2" charset="0"/>
                </a:rPr>
                <a:t/>
              </a:r>
              <a:br>
                <a:rPr lang="en-US" sz="1600" dirty="0" smtClean="0">
                  <a:solidFill>
                    <a:srgbClr val="283648"/>
                  </a:solidFill>
                  <a:latin typeface="Mulish" pitchFamily="2" charset="0"/>
                </a:rPr>
              </a:br>
              <a:r>
                <a:rPr lang="en-US" sz="1600" dirty="0" smtClean="0">
                  <a:solidFill>
                    <a:srgbClr val="283648"/>
                  </a:solidFill>
                  <a:latin typeface="Mulish" pitchFamily="2" charset="0"/>
                </a:rPr>
                <a:t>10 </a:t>
              </a:r>
              <a:r>
                <a:rPr lang="en-US" sz="1600" dirty="0" smtClean="0">
                  <a:solidFill>
                    <a:srgbClr val="283648"/>
                  </a:solidFill>
                  <a:latin typeface="Mulish" pitchFamily="2" charset="0"/>
                </a:rPr>
                <a:t>Workshops </a:t>
              </a:r>
              <a:r>
                <a:rPr lang="en-US" sz="1600" dirty="0" err="1" smtClean="0">
                  <a:solidFill>
                    <a:srgbClr val="283648"/>
                  </a:solidFill>
                  <a:latin typeface="Mulish" pitchFamily="2" charset="0"/>
                </a:rPr>
                <a:t>mit</a:t>
              </a:r>
              <a:r>
                <a:rPr lang="en-US" sz="1600" dirty="0" smtClean="0">
                  <a:solidFill>
                    <a:srgbClr val="283648"/>
                  </a:solidFill>
                  <a:latin typeface="Mulish" pitchFamily="2" charset="0"/>
                </a:rPr>
                <a:t> </a:t>
              </a:r>
              <a:r>
                <a:rPr lang="en-US" sz="1600" dirty="0" err="1" smtClean="0">
                  <a:solidFill>
                    <a:srgbClr val="283648"/>
                  </a:solidFill>
                  <a:latin typeface="Mulish" pitchFamily="2" charset="0"/>
                </a:rPr>
                <a:t>verschiedenen</a:t>
              </a:r>
              <a:r>
                <a:rPr lang="en-US" sz="1600" dirty="0" smtClean="0">
                  <a:solidFill>
                    <a:srgbClr val="283648"/>
                  </a:solidFill>
                  <a:latin typeface="Mulish" pitchFamily="2" charset="0"/>
                </a:rPr>
                <a:t> </a:t>
              </a:r>
              <a:r>
                <a:rPr lang="en-US" sz="1600" dirty="0" err="1" smtClean="0">
                  <a:solidFill>
                    <a:srgbClr val="283648"/>
                  </a:solidFill>
                  <a:latin typeface="Mulish" pitchFamily="2" charset="0"/>
                </a:rPr>
                <a:t>Kommunen</a:t>
              </a:r>
              <a:r>
                <a:rPr lang="en-US" sz="1600" dirty="0" smtClean="0">
                  <a:solidFill>
                    <a:srgbClr val="283648"/>
                  </a:solidFill>
                  <a:latin typeface="Mulish" pitchFamily="2" charset="0"/>
                </a:rPr>
                <a:t> </a:t>
              </a:r>
              <a:endParaRPr lang="en-US" sz="1600" dirty="0">
                <a:solidFill>
                  <a:srgbClr val="283648"/>
                </a:solidFill>
                <a:latin typeface="Mulish" pitchFamily="2" charset="0"/>
              </a:endParaRPr>
            </a:p>
          </p:txBody>
        </p:sp>
        <p:sp>
          <p:nvSpPr>
            <p:cNvPr id="54" name="Nach oben gekrümmter Pfeil 53">
              <a:extLst>
                <a:ext uri="{FF2B5EF4-FFF2-40B4-BE49-F238E27FC236}">
                  <a16:creationId xmlns:a16="http://schemas.microsoft.com/office/drawing/2014/main" id="{F945F35A-BFA0-5D44-8A1A-F8B402FC423C}"/>
                </a:ext>
              </a:extLst>
            </p:cNvPr>
            <p:cNvSpPr/>
            <p:nvPr/>
          </p:nvSpPr>
          <p:spPr>
            <a:xfrm rot="16200000">
              <a:off x="3254945" y="5934636"/>
              <a:ext cx="204709" cy="148277"/>
            </a:xfrm>
            <a:prstGeom prst="curvedUpArrow">
              <a:avLst/>
            </a:prstGeom>
            <a:solidFill>
              <a:srgbClr val="2836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sz="2000" dirty="0">
                <a:solidFill>
                  <a:schemeClr val="tx1"/>
                </a:solidFill>
                <a:latin typeface="Mulish" pitchFamily="2" charset="0"/>
              </a:endParaRPr>
            </a:p>
          </p:txBody>
        </p:sp>
        <p:sp>
          <p:nvSpPr>
            <p:cNvPr id="55" name="Nach oben gekrümmter Pfeil 54">
              <a:extLst>
                <a:ext uri="{FF2B5EF4-FFF2-40B4-BE49-F238E27FC236}">
                  <a16:creationId xmlns:a16="http://schemas.microsoft.com/office/drawing/2014/main" id="{3D0E118E-FFF6-B844-BEC3-3A11AF7B3F5A}"/>
                </a:ext>
              </a:extLst>
            </p:cNvPr>
            <p:cNvSpPr/>
            <p:nvPr/>
          </p:nvSpPr>
          <p:spPr>
            <a:xfrm rot="16200000" flipH="1" flipV="1">
              <a:off x="3069238" y="5957039"/>
              <a:ext cx="204709" cy="148277"/>
            </a:xfrm>
            <a:prstGeom prst="curvedUpArrow">
              <a:avLst/>
            </a:prstGeom>
            <a:solidFill>
              <a:srgbClr val="2836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sz="2000" dirty="0">
                <a:solidFill>
                  <a:schemeClr val="tx1"/>
                </a:solidFill>
                <a:latin typeface="Mulish" pitchFamily="2" charset="0"/>
              </a:endParaRPr>
            </a:p>
          </p:txBody>
        </p:sp>
      </p:grpSp>
      <p:sp>
        <p:nvSpPr>
          <p:cNvPr id="56" name="Textfeld 55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2023508" y="3910776"/>
            <a:ext cx="5267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smtClean="0">
                <a:latin typeface="Mulish" pitchFamily="2" charset="0"/>
              </a:rPr>
              <a:t>2019</a:t>
            </a:r>
            <a:endParaRPr lang="en-US" sz="1600" dirty="0" err="1">
              <a:latin typeface="Mulish" pitchFamily="2" charset="0"/>
            </a:endParaRPr>
          </a:p>
        </p:txBody>
      </p:sp>
      <p:cxnSp>
        <p:nvCxnSpPr>
          <p:cNvPr id="57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2685792" y="3607978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5687270" y="3597704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68">
            <a:extLst>
              <a:ext uri="{FF2B5EF4-FFF2-40B4-BE49-F238E27FC236}">
                <a16:creationId xmlns:a16="http://schemas.microsoft.com/office/drawing/2014/main" id="{0ECA597E-DF3F-B746-A086-9B761EB7C4E1}"/>
              </a:ext>
            </a:extLst>
          </p:cNvPr>
          <p:cNvCxnSpPr/>
          <p:nvPr/>
        </p:nvCxnSpPr>
        <p:spPr>
          <a:xfrm>
            <a:off x="1046388" y="2481113"/>
            <a:ext cx="1" cy="1110415"/>
          </a:xfrm>
          <a:prstGeom prst="line">
            <a:avLst/>
          </a:prstGeom>
          <a:ln>
            <a:solidFill>
              <a:srgbClr val="28364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4C318AF0-834F-1040-B737-9ECA707EBE42}"/>
              </a:ext>
            </a:extLst>
          </p:cNvPr>
          <p:cNvSpPr txBox="1"/>
          <p:nvPr/>
        </p:nvSpPr>
        <p:spPr>
          <a:xfrm>
            <a:off x="3914227" y="3918991"/>
            <a:ext cx="5267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smtClean="0">
                <a:latin typeface="Mulish" pitchFamily="2" charset="0"/>
              </a:rPr>
              <a:t>2020</a:t>
            </a:r>
            <a:endParaRPr lang="en-US" sz="1600" dirty="0" err="1">
              <a:latin typeface="Mulish" pitchFamily="2" charset="0"/>
            </a:endParaRPr>
          </a:p>
        </p:txBody>
      </p:sp>
      <p:cxnSp>
        <p:nvCxnSpPr>
          <p:cNvPr id="33" name="Gerader Verbinder 24">
            <a:extLst>
              <a:ext uri="{FF2B5EF4-FFF2-40B4-BE49-F238E27FC236}">
                <a16:creationId xmlns:a16="http://schemas.microsoft.com/office/drawing/2014/main" id="{049E9182-DA64-894B-B4C6-8EE7718D277B}"/>
              </a:ext>
            </a:extLst>
          </p:cNvPr>
          <p:cNvCxnSpPr/>
          <p:nvPr/>
        </p:nvCxnSpPr>
        <p:spPr>
          <a:xfrm>
            <a:off x="7422936" y="3606546"/>
            <a:ext cx="0" cy="28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0E10E28D-0ABA-BD41-9548-8D285F520FFC}"/>
              </a:ext>
            </a:extLst>
          </p:cNvPr>
          <p:cNvGrpSpPr/>
          <p:nvPr/>
        </p:nvGrpSpPr>
        <p:grpSpPr>
          <a:xfrm>
            <a:off x="6762589" y="1576771"/>
            <a:ext cx="1068664" cy="2014018"/>
            <a:chOff x="973070" y="1875538"/>
            <a:chExt cx="1068664" cy="2014018"/>
          </a:xfrm>
        </p:grpSpPr>
        <p:cxnSp>
          <p:nvCxnSpPr>
            <p:cNvPr id="48" name="Gerader Verbinder 68">
              <a:extLst>
                <a:ext uri="{FF2B5EF4-FFF2-40B4-BE49-F238E27FC236}">
                  <a16:creationId xmlns:a16="http://schemas.microsoft.com/office/drawing/2014/main" id="{0ECA597E-DF3F-B746-A086-9B761EB7C4E1}"/>
                </a:ext>
              </a:extLst>
            </p:cNvPr>
            <p:cNvCxnSpPr/>
            <p:nvPr/>
          </p:nvCxnSpPr>
          <p:spPr>
            <a:xfrm>
              <a:off x="1501871" y="2779141"/>
              <a:ext cx="1" cy="1110415"/>
            </a:xfrm>
            <a:prstGeom prst="line">
              <a:avLst/>
            </a:prstGeom>
            <a:ln>
              <a:solidFill>
                <a:srgbClr val="2836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2BA3B77-F664-F346-9C04-E45EEA92AD36}"/>
                </a:ext>
              </a:extLst>
            </p:cNvPr>
            <p:cNvSpPr txBox="1"/>
            <p:nvPr/>
          </p:nvSpPr>
          <p:spPr>
            <a:xfrm>
              <a:off x="973070" y="1875538"/>
              <a:ext cx="1068664" cy="8421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solidFill>
                    <a:srgbClr val="283648"/>
                  </a:solidFill>
                  <a:latin typeface="Mulish" pitchFamily="2" charset="0"/>
                </a:rPr>
                <a:t>Kick-Off </a:t>
              </a:r>
              <a:r>
                <a:rPr lang="en-US" sz="1600" dirty="0" smtClean="0">
                  <a:solidFill>
                    <a:srgbClr val="283648"/>
                  </a:solidFill>
                  <a:latin typeface="Mulish" pitchFamily="2" charset="0"/>
                </a:rPr>
                <a:t>2. mFUND </a:t>
              </a:r>
              <a:r>
                <a:rPr lang="en-US" sz="1600" dirty="0" err="1" smtClean="0">
                  <a:solidFill>
                    <a:srgbClr val="283648"/>
                  </a:solidFill>
                  <a:latin typeface="Mulish" pitchFamily="2" charset="0"/>
                </a:rPr>
                <a:t>Förderung</a:t>
              </a:r>
              <a:endParaRPr lang="en-US" sz="1600" dirty="0">
                <a:solidFill>
                  <a:srgbClr val="283648"/>
                </a:solidFill>
                <a:latin typeface="Mulish" pitchFamily="2" charset="0"/>
              </a:endParaRPr>
            </a:p>
          </p:txBody>
        </p:sp>
      </p:grpSp>
      <p:sp>
        <p:nvSpPr>
          <p:cNvPr id="50" name="Textfeld 49">
            <a:extLst>
              <a:ext uri="{FF2B5EF4-FFF2-40B4-BE49-F238E27FC236}">
                <a16:creationId xmlns:a16="http://schemas.microsoft.com/office/drawing/2014/main" id="{70997DFD-CC06-A146-BFA8-6153849640E3}"/>
              </a:ext>
            </a:extLst>
          </p:cNvPr>
          <p:cNvSpPr txBox="1"/>
          <p:nvPr/>
        </p:nvSpPr>
        <p:spPr>
          <a:xfrm>
            <a:off x="8400624" y="3910117"/>
            <a:ext cx="5267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smtClean="0">
                <a:latin typeface="Mulish" pitchFamily="2" charset="0"/>
              </a:rPr>
              <a:t>2022</a:t>
            </a:r>
            <a:endParaRPr lang="en-US" sz="1600" dirty="0" err="1">
              <a:latin typeface="Mulish" pitchFamily="2" charset="0"/>
            </a:endParaRPr>
          </a:p>
        </p:txBody>
      </p:sp>
      <p:sp>
        <p:nvSpPr>
          <p:cNvPr id="51" name="Nach oben gekrümmter Pfeil 50">
            <a:extLst>
              <a:ext uri="{FF2B5EF4-FFF2-40B4-BE49-F238E27FC236}">
                <a16:creationId xmlns:a16="http://schemas.microsoft.com/office/drawing/2014/main" id="{F945F35A-BFA0-5D44-8A1A-F8B402FC423C}"/>
              </a:ext>
            </a:extLst>
          </p:cNvPr>
          <p:cNvSpPr/>
          <p:nvPr/>
        </p:nvSpPr>
        <p:spPr>
          <a:xfrm rot="16200000">
            <a:off x="8710696" y="3383631"/>
            <a:ext cx="204709" cy="148277"/>
          </a:xfrm>
          <a:prstGeom prst="curvedUpArrow">
            <a:avLst/>
          </a:prstGeom>
          <a:solidFill>
            <a:srgbClr val="28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sz="2000" dirty="0">
              <a:solidFill>
                <a:schemeClr val="tx1"/>
              </a:solidFill>
              <a:latin typeface="Mulish" pitchFamily="2" charset="0"/>
            </a:endParaRPr>
          </a:p>
        </p:txBody>
      </p:sp>
      <p:sp>
        <p:nvSpPr>
          <p:cNvPr id="60" name="Nach oben gekrümmter Pfeil 59">
            <a:extLst>
              <a:ext uri="{FF2B5EF4-FFF2-40B4-BE49-F238E27FC236}">
                <a16:creationId xmlns:a16="http://schemas.microsoft.com/office/drawing/2014/main" id="{3D0E118E-FFF6-B844-BEC3-3A11AF7B3F5A}"/>
              </a:ext>
            </a:extLst>
          </p:cNvPr>
          <p:cNvSpPr/>
          <p:nvPr/>
        </p:nvSpPr>
        <p:spPr>
          <a:xfrm rot="16200000" flipH="1" flipV="1">
            <a:off x="8524989" y="3406034"/>
            <a:ext cx="204709" cy="148277"/>
          </a:xfrm>
          <a:prstGeom prst="curvedUpArrow">
            <a:avLst/>
          </a:prstGeom>
          <a:solidFill>
            <a:srgbClr val="28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sz="2000" dirty="0">
              <a:solidFill>
                <a:schemeClr val="tx1"/>
              </a:solidFill>
              <a:latin typeface="Mulis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1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2" grpId="0"/>
      <p:bldP spid="50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Breitbild</PresentationFormat>
  <Paragraphs>75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Mulish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Jehle, Ulrike</dc:creator>
  <cp:lastModifiedBy>Jehle, Ulrike</cp:lastModifiedBy>
  <cp:revision>9</cp:revision>
  <dcterms:created xsi:type="dcterms:W3CDTF">2021-12-20T20:20:38Z</dcterms:created>
  <dcterms:modified xsi:type="dcterms:W3CDTF">2022-02-07T13:06:42Z</dcterms:modified>
</cp:coreProperties>
</file>