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Merriweather"/>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Merriweather-bold.fntdata"/><Relationship Id="rId27" Type="http://schemas.openxmlformats.org/officeDocument/2006/relationships/font" Target="fonts/Merriweather-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Merriweather-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9012ce4b0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9012ce4b0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9012ce4b0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9012ce4b0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9012ce4b0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9012ce4b0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09012ce4b0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09012ce4b0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9012ce4b0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9012ce4b0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09012ce4b0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09012ce4b0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9012ce4b0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09012ce4b0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09012ce4b0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09012ce4b0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09012ce4b0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09012ce4b0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09012ce4b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09012ce4b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9012ce4b0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9012ce4b0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9012ce4b0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9012ce4b0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9012ce4b0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9012ce4b0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9012ce4b0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09012ce4b0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9012ce4b0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9012ce4b0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9012ce4b0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9012ce4b0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Chess Data Capstone two: Project</a:t>
            </a:r>
            <a:endParaRPr/>
          </a:p>
        </p:txBody>
      </p:sp>
      <p:sp>
        <p:nvSpPr>
          <p:cNvPr id="65" name="Google Shape;65;p13"/>
          <p:cNvSpPr txBox="1"/>
          <p:nvPr>
            <p:ph idx="1" type="subTitle"/>
          </p:nvPr>
        </p:nvSpPr>
        <p:spPr>
          <a:xfrm>
            <a:off x="311700" y="138871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Derek Sullivan</a:t>
            </a:r>
            <a:endParaRPr/>
          </a:p>
        </p:txBody>
      </p:sp>
      <p:pic>
        <p:nvPicPr>
          <p:cNvPr id="66" name="Google Shape;66;p13"/>
          <p:cNvPicPr preferRelativeResize="0"/>
          <p:nvPr/>
        </p:nvPicPr>
        <p:blipFill>
          <a:blip r:embed="rId3">
            <a:alphaModFix/>
          </a:blip>
          <a:stretch>
            <a:fillRect/>
          </a:stretch>
        </p:blipFill>
        <p:spPr>
          <a:xfrm>
            <a:off x="2500730" y="2127012"/>
            <a:ext cx="4142541" cy="3016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cleaning</a:t>
            </a:r>
            <a:endParaRPr/>
          </a:p>
        </p:txBody>
      </p:sp>
      <p:sp>
        <p:nvSpPr>
          <p:cNvPr id="129" name="Google Shape;129;p22"/>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Removed </a:t>
            </a:r>
            <a:r>
              <a:rPr lang="en" sz="1900"/>
              <a:t>redundant</a:t>
            </a:r>
            <a:r>
              <a:rPr lang="en" sz="1900"/>
              <a:t> columns</a:t>
            </a:r>
            <a:endParaRPr sz="1900"/>
          </a:p>
          <a:p>
            <a:pPr indent="-349250" lvl="0" marL="457200" rtl="0" algn="l">
              <a:spcBef>
                <a:spcPts val="0"/>
              </a:spcBef>
              <a:spcAft>
                <a:spcPts val="0"/>
              </a:spcAft>
              <a:buSzPts val="1900"/>
              <a:buChar char="●"/>
            </a:pPr>
            <a:r>
              <a:rPr lang="en" sz="1900"/>
              <a:t>Determined what was important to figuring out our goals</a:t>
            </a:r>
            <a:endParaRPr sz="1900"/>
          </a:p>
          <a:p>
            <a:pPr indent="-349250" lvl="0" marL="457200" rtl="0" algn="l">
              <a:spcBef>
                <a:spcPts val="0"/>
              </a:spcBef>
              <a:spcAft>
                <a:spcPts val="0"/>
              </a:spcAft>
              <a:buSzPts val="1900"/>
              <a:buChar char="●"/>
            </a:pPr>
            <a:r>
              <a:rPr lang="en" sz="1900"/>
              <a:t>Determined data did not contain null values and each column was appropriately </a:t>
            </a:r>
            <a:r>
              <a:rPr lang="en" sz="1900"/>
              <a:t>data typed</a:t>
            </a:r>
            <a:endParaRPr sz="1900"/>
          </a:p>
          <a:p>
            <a:pPr indent="0" lvl="0" marL="0" rtl="0" algn="l">
              <a:spcBef>
                <a:spcPts val="1200"/>
              </a:spcBef>
              <a:spcAft>
                <a:spcPts val="1200"/>
              </a:spcAft>
              <a:buNone/>
            </a:pPr>
            <a:r>
              <a:t/>
            </a:r>
            <a:endParaRPr sz="1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25" y="500925"/>
            <a:ext cx="2168400" cy="4459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Findings: Number of turns to win did not vary between skill groups</a:t>
            </a:r>
            <a:endParaRPr/>
          </a:p>
          <a:p>
            <a:pPr indent="0" lvl="0" marL="0" rtl="0" algn="l">
              <a:spcBef>
                <a:spcPts val="0"/>
              </a:spcBef>
              <a:spcAft>
                <a:spcPts val="0"/>
              </a:spcAft>
              <a:buNone/>
            </a:pPr>
            <a:r>
              <a:rPr lang="en"/>
              <a:t>(overall median of 57)</a:t>
            </a:r>
            <a:endParaRPr/>
          </a:p>
        </p:txBody>
      </p:sp>
      <p:sp>
        <p:nvSpPr>
          <p:cNvPr id="135" name="Google Shape;135;p23"/>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6" name="Google Shape;136;p23"/>
          <p:cNvPicPr preferRelativeResize="0"/>
          <p:nvPr/>
        </p:nvPicPr>
        <p:blipFill>
          <a:blip r:embed="rId3">
            <a:alphaModFix/>
          </a:blip>
          <a:stretch>
            <a:fillRect/>
          </a:stretch>
        </p:blipFill>
        <p:spPr>
          <a:xfrm>
            <a:off x="2742318" y="0"/>
            <a:ext cx="6401683" cy="5143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Findings: Bronze Players</a:t>
            </a:r>
            <a:endParaRPr/>
          </a:p>
        </p:txBody>
      </p:sp>
      <p:sp>
        <p:nvSpPr>
          <p:cNvPr id="142" name="Google Shape;142;p2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Now </a:t>
            </a:r>
            <a:r>
              <a:rPr lang="en"/>
              <a:t>let's</a:t>
            </a:r>
            <a:r>
              <a:rPr lang="en"/>
              <a:t> start with Bronze, our lowest category. These players are ranked up to 1000 which is considered beginner in the chess community. These games represent 1.4% of games in this dataset (the smallest section of data). Bronze players most commonly open with King (13%) and Queen's Pawn (9%) games, and follow those patterns for an average of 3.06 moves (2 moves being the most frequent option) before doing something "on their own", or not following the sequence</a:t>
            </a:r>
            <a:endParaRPr/>
          </a:p>
          <a:p>
            <a:pPr indent="0" lvl="0" marL="0" rtl="0" algn="l">
              <a:spcBef>
                <a:spcPts val="1200"/>
              </a:spcBef>
              <a:spcAft>
                <a:spcPts val="1200"/>
              </a:spcAft>
              <a:buNone/>
            </a:pPr>
            <a:r>
              <a:t/>
            </a:r>
            <a:endParaRPr/>
          </a:p>
        </p:txBody>
      </p:sp>
      <p:pic>
        <p:nvPicPr>
          <p:cNvPr id="143" name="Google Shape;143;p24"/>
          <p:cNvPicPr preferRelativeResize="0"/>
          <p:nvPr/>
        </p:nvPicPr>
        <p:blipFill>
          <a:blip r:embed="rId3">
            <a:alphaModFix/>
          </a:blip>
          <a:stretch>
            <a:fillRect/>
          </a:stretch>
        </p:blipFill>
        <p:spPr>
          <a:xfrm>
            <a:off x="528738" y="1984650"/>
            <a:ext cx="3272475" cy="3158850"/>
          </a:xfrm>
          <a:prstGeom prst="rect">
            <a:avLst/>
          </a:prstGeom>
          <a:noFill/>
          <a:ln>
            <a:noFill/>
          </a:ln>
        </p:spPr>
      </p:pic>
      <p:pic>
        <p:nvPicPr>
          <p:cNvPr id="144" name="Google Shape;144;p24"/>
          <p:cNvPicPr preferRelativeResize="0"/>
          <p:nvPr/>
        </p:nvPicPr>
        <p:blipFill>
          <a:blip r:embed="rId4">
            <a:alphaModFix/>
          </a:blip>
          <a:stretch>
            <a:fillRect/>
          </a:stretch>
        </p:blipFill>
        <p:spPr>
          <a:xfrm>
            <a:off x="5957950" y="2858450"/>
            <a:ext cx="3186050" cy="2285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Findings: Silver players</a:t>
            </a:r>
            <a:endParaRPr/>
          </a:p>
        </p:txBody>
      </p:sp>
      <p:sp>
        <p:nvSpPr>
          <p:cNvPr id="150" name="Google Shape;150;p2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Now </a:t>
            </a:r>
            <a:r>
              <a:rPr lang="en"/>
              <a:t>let's</a:t>
            </a:r>
            <a:r>
              <a:rPr lang="en"/>
              <a:t> look at Silvers. These are people rated between 1000 and 1300. This is considered an amateur rating. Games at this skill level are 14% of the games in the dataset</a:t>
            </a:r>
            <a:r>
              <a:rPr lang="en"/>
              <a:t>. </a:t>
            </a:r>
            <a:r>
              <a:rPr lang="en"/>
              <a:t>Silvers have a larger variety of options they play with (likely </a:t>
            </a:r>
            <a:r>
              <a:rPr lang="en"/>
              <a:t>unknowingly</a:t>
            </a:r>
            <a:r>
              <a:rPr lang="en"/>
              <a:t>) and commit to their openings longer than Bronzes, and average of 3.8 moves with 3 being the most frequent. </a:t>
            </a:r>
            <a:endParaRPr/>
          </a:p>
        </p:txBody>
      </p:sp>
      <p:pic>
        <p:nvPicPr>
          <p:cNvPr id="151" name="Google Shape;151;p25"/>
          <p:cNvPicPr preferRelativeResize="0"/>
          <p:nvPr/>
        </p:nvPicPr>
        <p:blipFill>
          <a:blip r:embed="rId3">
            <a:alphaModFix/>
          </a:blip>
          <a:stretch>
            <a:fillRect/>
          </a:stretch>
        </p:blipFill>
        <p:spPr>
          <a:xfrm>
            <a:off x="311725" y="1669683"/>
            <a:ext cx="3706500" cy="3473816"/>
          </a:xfrm>
          <a:prstGeom prst="rect">
            <a:avLst/>
          </a:prstGeom>
          <a:noFill/>
          <a:ln>
            <a:noFill/>
          </a:ln>
        </p:spPr>
      </p:pic>
      <p:pic>
        <p:nvPicPr>
          <p:cNvPr id="152" name="Google Shape;152;p25"/>
          <p:cNvPicPr preferRelativeResize="0"/>
          <p:nvPr/>
        </p:nvPicPr>
        <p:blipFill>
          <a:blip r:embed="rId4">
            <a:alphaModFix/>
          </a:blip>
          <a:stretch>
            <a:fillRect/>
          </a:stretch>
        </p:blipFill>
        <p:spPr>
          <a:xfrm>
            <a:off x="5304925" y="2292625"/>
            <a:ext cx="3839075" cy="2850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Findings: Gold players</a:t>
            </a:r>
            <a:endParaRPr/>
          </a:p>
        </p:txBody>
      </p:sp>
      <p:sp>
        <p:nvSpPr>
          <p:cNvPr id="158" name="Google Shape;158;p2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Now </a:t>
            </a:r>
            <a:r>
              <a:rPr lang="en"/>
              <a:t>let's</a:t>
            </a:r>
            <a:r>
              <a:rPr lang="en"/>
              <a:t> look at Gold. Golds are rated between 1300-1600 and are "good" players. These aren't tournament winners or grandmasters but will definitely beat anyone in the general population. This is by far the largest chunk of players in this dataset, representing 38% of games in the dataset.</a:t>
            </a:r>
            <a:endParaRPr/>
          </a:p>
        </p:txBody>
      </p:sp>
      <p:pic>
        <p:nvPicPr>
          <p:cNvPr id="159" name="Google Shape;159;p26"/>
          <p:cNvPicPr preferRelativeResize="0"/>
          <p:nvPr/>
        </p:nvPicPr>
        <p:blipFill>
          <a:blip r:embed="rId3">
            <a:alphaModFix/>
          </a:blip>
          <a:stretch>
            <a:fillRect/>
          </a:stretch>
        </p:blipFill>
        <p:spPr>
          <a:xfrm>
            <a:off x="245438" y="1741056"/>
            <a:ext cx="3839075" cy="3402444"/>
          </a:xfrm>
          <a:prstGeom prst="rect">
            <a:avLst/>
          </a:prstGeom>
          <a:noFill/>
          <a:ln>
            <a:noFill/>
          </a:ln>
        </p:spPr>
      </p:pic>
      <p:pic>
        <p:nvPicPr>
          <p:cNvPr id="160" name="Google Shape;160;p26"/>
          <p:cNvPicPr preferRelativeResize="0"/>
          <p:nvPr/>
        </p:nvPicPr>
        <p:blipFill>
          <a:blip r:embed="rId4">
            <a:alphaModFix/>
          </a:blip>
          <a:stretch>
            <a:fillRect/>
          </a:stretch>
        </p:blipFill>
        <p:spPr>
          <a:xfrm>
            <a:off x="4781550" y="2066913"/>
            <a:ext cx="4362450" cy="3076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Findings: Platinum players</a:t>
            </a:r>
            <a:endParaRPr/>
          </a:p>
        </p:txBody>
      </p:sp>
      <p:sp>
        <p:nvSpPr>
          <p:cNvPr id="166" name="Google Shape;166;p2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Time to analyze Platinum, a group of very strong players. They are ranked between 1600-1900 and represent advanced players. These are people who may not have made it professionally but are truly gifted at the game. They represent 22.4% of the player base.Platinum ranked players commit to their opening an average of 5 moves with 4 moves being the most repeated number. They use the Sicialian defense opening twice as much as any other opening. </a:t>
            </a:r>
            <a:endParaRPr/>
          </a:p>
        </p:txBody>
      </p:sp>
      <p:pic>
        <p:nvPicPr>
          <p:cNvPr id="167" name="Google Shape;167;p27"/>
          <p:cNvPicPr preferRelativeResize="0"/>
          <p:nvPr/>
        </p:nvPicPr>
        <p:blipFill>
          <a:blip r:embed="rId3">
            <a:alphaModFix/>
          </a:blip>
          <a:stretch>
            <a:fillRect/>
          </a:stretch>
        </p:blipFill>
        <p:spPr>
          <a:xfrm>
            <a:off x="5702999" y="2634598"/>
            <a:ext cx="3440999" cy="2508900"/>
          </a:xfrm>
          <a:prstGeom prst="rect">
            <a:avLst/>
          </a:prstGeom>
          <a:noFill/>
          <a:ln>
            <a:noFill/>
          </a:ln>
        </p:spPr>
      </p:pic>
      <p:pic>
        <p:nvPicPr>
          <p:cNvPr id="168" name="Google Shape;168;p27"/>
          <p:cNvPicPr preferRelativeResize="0"/>
          <p:nvPr/>
        </p:nvPicPr>
        <p:blipFill>
          <a:blip r:embed="rId4">
            <a:alphaModFix/>
          </a:blip>
          <a:stretch>
            <a:fillRect/>
          </a:stretch>
        </p:blipFill>
        <p:spPr>
          <a:xfrm>
            <a:off x="396600" y="1819673"/>
            <a:ext cx="3536751" cy="3370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Findings: Diamond players</a:t>
            </a:r>
            <a:endParaRPr/>
          </a:p>
        </p:txBody>
      </p:sp>
      <p:sp>
        <p:nvSpPr>
          <p:cNvPr id="174" name="Google Shape;174;p2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Now lets look at diamonds, our second to the top group. They represent players from 1800-2100 rating bracket and are tremendously skilled players. They represent 19% of the dataset. Diamonds have an average of 5.67 opening moves before diverting, and use the Sicilian Defense 16.4% of the time, with the second most often being French Defense which is around 8%.</a:t>
            </a:r>
            <a:endParaRPr/>
          </a:p>
        </p:txBody>
      </p:sp>
      <p:pic>
        <p:nvPicPr>
          <p:cNvPr id="175" name="Google Shape;175;p28"/>
          <p:cNvPicPr preferRelativeResize="0"/>
          <p:nvPr/>
        </p:nvPicPr>
        <p:blipFill>
          <a:blip r:embed="rId3">
            <a:alphaModFix/>
          </a:blip>
          <a:stretch>
            <a:fillRect/>
          </a:stretch>
        </p:blipFill>
        <p:spPr>
          <a:xfrm>
            <a:off x="5304976" y="2388051"/>
            <a:ext cx="5307649" cy="4520000"/>
          </a:xfrm>
          <a:prstGeom prst="rect">
            <a:avLst/>
          </a:prstGeom>
          <a:noFill/>
          <a:ln>
            <a:noFill/>
          </a:ln>
        </p:spPr>
      </p:pic>
      <p:pic>
        <p:nvPicPr>
          <p:cNvPr id="176" name="Google Shape;176;p28"/>
          <p:cNvPicPr preferRelativeResize="0"/>
          <p:nvPr/>
        </p:nvPicPr>
        <p:blipFill>
          <a:blip r:embed="rId4">
            <a:alphaModFix/>
          </a:blip>
          <a:stretch>
            <a:fillRect/>
          </a:stretch>
        </p:blipFill>
        <p:spPr>
          <a:xfrm>
            <a:off x="342150" y="1834348"/>
            <a:ext cx="3645650" cy="3309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Findings: Onyx players</a:t>
            </a:r>
            <a:endParaRPr/>
          </a:p>
        </p:txBody>
      </p:sp>
      <p:sp>
        <p:nvSpPr>
          <p:cNvPr id="182" name="Google Shape;182;p2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Now lets look at our highest rated skill group, Onyx. These are players ranked 2100+ to put this in perspective, Magnus Carlson, the highest rated player in the world is a 2800. These are exceptional players who are brilliant and make very very few mistakes. Games at this skill rating represent a little less than 5% of the games in this dataset. Onyx level players love the Sicilian Defense and stick to it, averaging 6.7 opening moves before making a variation from the 'book'. </a:t>
            </a:r>
            <a:endParaRPr/>
          </a:p>
        </p:txBody>
      </p:sp>
      <p:pic>
        <p:nvPicPr>
          <p:cNvPr id="183" name="Google Shape;183;p29"/>
          <p:cNvPicPr preferRelativeResize="0"/>
          <p:nvPr/>
        </p:nvPicPr>
        <p:blipFill>
          <a:blip r:embed="rId3">
            <a:alphaModFix/>
          </a:blip>
          <a:stretch>
            <a:fillRect/>
          </a:stretch>
        </p:blipFill>
        <p:spPr>
          <a:xfrm>
            <a:off x="5585053" y="2634600"/>
            <a:ext cx="3558946" cy="2508900"/>
          </a:xfrm>
          <a:prstGeom prst="rect">
            <a:avLst/>
          </a:prstGeom>
          <a:noFill/>
          <a:ln>
            <a:noFill/>
          </a:ln>
        </p:spPr>
      </p:pic>
      <p:pic>
        <p:nvPicPr>
          <p:cNvPr id="184" name="Google Shape;184;p29"/>
          <p:cNvPicPr preferRelativeResize="0"/>
          <p:nvPr/>
        </p:nvPicPr>
        <p:blipFill>
          <a:blip r:embed="rId4">
            <a:alphaModFix/>
          </a:blip>
          <a:stretch>
            <a:fillRect/>
          </a:stretch>
        </p:blipFill>
        <p:spPr>
          <a:xfrm>
            <a:off x="358963" y="1885675"/>
            <a:ext cx="3612025" cy="3222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Objectives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are we trying to </a:t>
            </a:r>
            <a:r>
              <a:rPr lang="en"/>
              <a:t>determine</a:t>
            </a:r>
            <a:r>
              <a:rPr lang="en"/>
              <a:t>?”</a:t>
            </a:r>
            <a:endParaRPr/>
          </a:p>
        </p:txBody>
      </p:sp>
      <p:sp>
        <p:nvSpPr>
          <p:cNvPr id="72" name="Google Shape;72;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rgbClr val="000000"/>
              </a:buClr>
              <a:buSzPts val="1100"/>
              <a:buFont typeface="Arial"/>
              <a:buAutoNum type="arabicPeriod"/>
            </a:pPr>
            <a:r>
              <a:rPr b="1" lang="en" sz="1100">
                <a:solidFill>
                  <a:srgbClr val="283592"/>
                </a:solidFill>
                <a:latin typeface="Arial"/>
                <a:ea typeface="Arial"/>
                <a:cs typeface="Arial"/>
                <a:sym typeface="Arial"/>
              </a:rPr>
              <a:t>Determine what makes great players so good:</a:t>
            </a:r>
            <a:r>
              <a:rPr lang="en" sz="1100">
                <a:solidFill>
                  <a:srgbClr val="000000"/>
                </a:solidFill>
                <a:latin typeface="Arial"/>
                <a:ea typeface="Arial"/>
                <a:cs typeface="Arial"/>
                <a:sym typeface="Arial"/>
              </a:rPr>
              <a:t> Discovering the patterns and tactics of highly skilled players will help anyone with intentions to become a great player.</a:t>
            </a:r>
            <a:endParaRPr sz="1100">
              <a:solidFill>
                <a:srgbClr val="000000"/>
              </a:solidFill>
              <a:latin typeface="Arial"/>
              <a:ea typeface="Arial"/>
              <a:cs typeface="Arial"/>
              <a:sym typeface="Arial"/>
            </a:endParaRPr>
          </a:p>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en" sz="1100">
                <a:solidFill>
                  <a:srgbClr val="283592"/>
                </a:solidFill>
                <a:latin typeface="Arial"/>
                <a:ea typeface="Arial"/>
                <a:cs typeface="Arial"/>
                <a:sym typeface="Arial"/>
              </a:rPr>
              <a:t>See how lower ranking people behave:</a:t>
            </a:r>
            <a:r>
              <a:rPr lang="en" sz="1100">
                <a:solidFill>
                  <a:srgbClr val="000000"/>
                </a:solidFill>
                <a:latin typeface="Arial"/>
                <a:ea typeface="Arial"/>
                <a:cs typeface="Arial"/>
                <a:sym typeface="Arial"/>
              </a:rPr>
              <a:t> We can assume that lower level players have worse habits than higher level players. This will make the differences between the top skill group and find pitfalls to be avoided by any player.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Wrangling</a:t>
            </a:r>
            <a:endParaRPr/>
          </a:p>
        </p:txBody>
      </p:sp>
      <p:sp>
        <p:nvSpPr>
          <p:cNvPr id="78" name="Google Shape;78;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Kaggle.com</a:t>
            </a:r>
            <a:endParaRPr/>
          </a:p>
          <a:p>
            <a:pPr indent="0" lvl="0" marL="0" rtl="0" algn="l">
              <a:spcBef>
                <a:spcPts val="1200"/>
              </a:spcBef>
              <a:spcAft>
                <a:spcPts val="0"/>
              </a:spcAft>
              <a:buNone/>
            </a:pPr>
            <a:r>
              <a:rPr lang="en"/>
              <a:t>(</a:t>
            </a:r>
            <a:r>
              <a:rPr lang="en"/>
              <a:t>Chess</a:t>
            </a:r>
            <a:r>
              <a:rPr lang="en"/>
              <a:t> Dataset)</a:t>
            </a:r>
            <a:endParaRPr/>
          </a:p>
          <a:p>
            <a:pPr indent="0" lvl="0" marL="0" rtl="0" algn="l">
              <a:spcBef>
                <a:spcPts val="1200"/>
              </a:spcBef>
              <a:spcAft>
                <a:spcPts val="0"/>
              </a:spcAft>
              <a:buNone/>
            </a:pPr>
            <a:r>
              <a:rPr lang="en"/>
              <a:t>Download as .csv file</a:t>
            </a:r>
            <a:endParaRPr/>
          </a:p>
          <a:p>
            <a:pPr indent="0" lvl="0" marL="0" rtl="0" algn="l">
              <a:spcBef>
                <a:spcPts val="1200"/>
              </a:spcBef>
              <a:spcAft>
                <a:spcPts val="0"/>
              </a:spcAft>
              <a:buNone/>
            </a:pPr>
            <a:r>
              <a:rPr lang="en"/>
              <a:t>Load into pandas DataFrame</a:t>
            </a:r>
            <a:endParaRPr/>
          </a:p>
          <a:p>
            <a:pPr indent="0" lvl="0" marL="0" rtl="0" algn="l">
              <a:spcBef>
                <a:spcPts val="1200"/>
              </a:spcBef>
              <a:spcAft>
                <a:spcPts val="1200"/>
              </a:spcAft>
              <a:buNone/>
            </a:pPr>
            <a:r>
              <a:t/>
            </a:r>
            <a:endParaRPr/>
          </a:p>
        </p:txBody>
      </p:sp>
      <p:pic>
        <p:nvPicPr>
          <p:cNvPr id="79" name="Google Shape;79;p15"/>
          <p:cNvPicPr preferRelativeResize="0"/>
          <p:nvPr/>
        </p:nvPicPr>
        <p:blipFill>
          <a:blip r:embed="rId3">
            <a:alphaModFix/>
          </a:blip>
          <a:stretch>
            <a:fillRect/>
          </a:stretch>
        </p:blipFill>
        <p:spPr>
          <a:xfrm>
            <a:off x="1157275" y="2161125"/>
            <a:ext cx="6829425" cy="2438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Organization</a:t>
            </a:r>
            <a:endParaRPr/>
          </a:p>
        </p:txBody>
      </p:sp>
      <p:sp>
        <p:nvSpPr>
          <p:cNvPr id="85" name="Google Shape;85;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Import data, check the format: 17 Columns and 20,058 Rows in the DataFrame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Re-Order these for easier reading</a:t>
            </a:r>
            <a:endParaRPr/>
          </a:p>
          <a:p>
            <a:pPr indent="0" lvl="0" marL="0" rtl="0" algn="l">
              <a:spcBef>
                <a:spcPts val="1200"/>
              </a:spcBef>
              <a:spcAft>
                <a:spcPts val="1200"/>
              </a:spcAft>
              <a:buNone/>
            </a:pPr>
            <a:r>
              <a:t/>
            </a:r>
            <a:endParaRPr/>
          </a:p>
        </p:txBody>
      </p:sp>
      <p:pic>
        <p:nvPicPr>
          <p:cNvPr id="86" name="Google Shape;86;p16"/>
          <p:cNvPicPr preferRelativeResize="0"/>
          <p:nvPr/>
        </p:nvPicPr>
        <p:blipFill>
          <a:blip r:embed="rId3">
            <a:alphaModFix/>
          </a:blip>
          <a:stretch>
            <a:fillRect/>
          </a:stretch>
        </p:blipFill>
        <p:spPr>
          <a:xfrm>
            <a:off x="4785432" y="1087312"/>
            <a:ext cx="3884870" cy="1262725"/>
          </a:xfrm>
          <a:prstGeom prst="rect">
            <a:avLst/>
          </a:prstGeom>
          <a:noFill/>
          <a:ln>
            <a:noFill/>
          </a:ln>
        </p:spPr>
      </p:pic>
      <p:pic>
        <p:nvPicPr>
          <p:cNvPr id="87" name="Google Shape;87;p16"/>
          <p:cNvPicPr preferRelativeResize="0"/>
          <p:nvPr/>
        </p:nvPicPr>
        <p:blipFill>
          <a:blip r:embed="rId4">
            <a:alphaModFix/>
          </a:blip>
          <a:stretch>
            <a:fillRect/>
          </a:stretch>
        </p:blipFill>
        <p:spPr>
          <a:xfrm>
            <a:off x="4812788" y="2602950"/>
            <a:ext cx="3830125" cy="922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Organization: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 games are divided</a:t>
            </a:r>
            <a:endParaRPr/>
          </a:p>
        </p:txBody>
      </p:sp>
      <p:sp>
        <p:nvSpPr>
          <p:cNvPr id="93" name="Google Shape;93;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parts of this data are important? How do we get rid of data that isn’t useful?</a:t>
            </a:r>
            <a:endParaRPr/>
          </a:p>
          <a:p>
            <a:pPr indent="0" lvl="0" marL="0" rtl="0" algn="l">
              <a:spcBef>
                <a:spcPts val="1200"/>
              </a:spcBef>
              <a:spcAft>
                <a:spcPts val="1200"/>
              </a:spcAft>
              <a:buNone/>
            </a:pPr>
            <a:r>
              <a:t/>
            </a:r>
            <a:endParaRPr/>
          </a:p>
        </p:txBody>
      </p:sp>
      <p:pic>
        <p:nvPicPr>
          <p:cNvPr id="94" name="Google Shape;94;p17"/>
          <p:cNvPicPr preferRelativeResize="0"/>
          <p:nvPr/>
        </p:nvPicPr>
        <p:blipFill>
          <a:blip r:embed="rId3">
            <a:alphaModFix/>
          </a:blip>
          <a:stretch>
            <a:fillRect/>
          </a:stretch>
        </p:blipFill>
        <p:spPr>
          <a:xfrm>
            <a:off x="4576248" y="1173625"/>
            <a:ext cx="4303249" cy="30036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t>
            </a:r>
            <a:r>
              <a:rPr lang="en"/>
              <a:t>Organization</a:t>
            </a:r>
            <a:endParaRPr/>
          </a:p>
        </p:txBody>
      </p:sp>
      <p:sp>
        <p:nvSpPr>
          <p:cNvPr id="100" name="Google Shape;100;p1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Editing the data:</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Dataframe slicing and using df.drop()</a:t>
            </a:r>
            <a:endParaRPr/>
          </a:p>
          <a:p>
            <a:pPr indent="0" lvl="0" marL="0" rtl="0" algn="l">
              <a:spcBef>
                <a:spcPts val="1200"/>
              </a:spcBef>
              <a:spcAft>
                <a:spcPts val="1200"/>
              </a:spcAft>
              <a:buNone/>
            </a:pPr>
            <a:r>
              <a:rPr b="1" lang="en" u="sng"/>
              <a:t>Only keep the rated games and get rid of </a:t>
            </a:r>
            <a:r>
              <a:rPr b="1" lang="en" u="sng"/>
              <a:t>redundant</a:t>
            </a:r>
            <a:r>
              <a:rPr b="1" lang="en" u="sng"/>
              <a:t> and useless data</a:t>
            </a:r>
            <a:endParaRPr b="1" u="sng"/>
          </a:p>
        </p:txBody>
      </p:sp>
      <p:pic>
        <p:nvPicPr>
          <p:cNvPr id="101" name="Google Shape;101;p18"/>
          <p:cNvPicPr preferRelativeResize="0"/>
          <p:nvPr/>
        </p:nvPicPr>
        <p:blipFill>
          <a:blip r:embed="rId3">
            <a:alphaModFix/>
          </a:blip>
          <a:stretch>
            <a:fillRect/>
          </a:stretch>
        </p:blipFill>
        <p:spPr>
          <a:xfrm>
            <a:off x="0" y="1182381"/>
            <a:ext cx="9143999" cy="199758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Definition</a:t>
            </a:r>
            <a:endParaRPr/>
          </a:p>
        </p:txBody>
      </p:sp>
      <p:pic>
        <p:nvPicPr>
          <p:cNvPr id="107" name="Google Shape;107;p19"/>
          <p:cNvPicPr preferRelativeResize="0"/>
          <p:nvPr/>
        </p:nvPicPr>
        <p:blipFill>
          <a:blip r:embed="rId3">
            <a:alphaModFix/>
          </a:blip>
          <a:stretch>
            <a:fillRect/>
          </a:stretch>
        </p:blipFill>
        <p:spPr>
          <a:xfrm>
            <a:off x="0" y="2105828"/>
            <a:ext cx="9143999" cy="3073743"/>
          </a:xfrm>
          <a:prstGeom prst="rect">
            <a:avLst/>
          </a:prstGeom>
          <a:noFill/>
          <a:ln>
            <a:noFill/>
          </a:ln>
        </p:spPr>
      </p:pic>
      <p:sp>
        <p:nvSpPr>
          <p:cNvPr id="108" name="Google Shape;108;p1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Using np.select() to create a new column based on multiple conditions</a:t>
            </a:r>
            <a:endParaRPr/>
          </a:p>
          <a:p>
            <a:pPr indent="-311150" lvl="0" marL="457200" rtl="0" algn="l">
              <a:spcBef>
                <a:spcPts val="0"/>
              </a:spcBef>
              <a:spcAft>
                <a:spcPts val="0"/>
              </a:spcAft>
              <a:buSzPts val="1300"/>
              <a:buChar char="●"/>
            </a:pPr>
            <a:r>
              <a:rPr lang="en"/>
              <a:t>Create conditions and choices and plug them in</a:t>
            </a:r>
            <a:endParaRPr/>
          </a:p>
          <a:p>
            <a:pPr indent="-311150" lvl="0" marL="457200" rtl="0" algn="l">
              <a:spcBef>
                <a:spcPts val="0"/>
              </a:spcBef>
              <a:spcAft>
                <a:spcPts val="0"/>
              </a:spcAft>
              <a:buSzPts val="1300"/>
              <a:buChar char="●"/>
            </a:pPr>
            <a:r>
              <a:rPr b="1" i="1" lang="en"/>
              <a:t>Creating bool data based on multiple conditions</a:t>
            </a:r>
            <a:endParaRPr b="1" i="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25" y="500925"/>
            <a:ext cx="37065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Definitions: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Drawing insights from new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⅓ of the games are upsets</a:t>
            </a:r>
            <a:endParaRPr/>
          </a:p>
        </p:txBody>
      </p:sp>
      <p:sp>
        <p:nvSpPr>
          <p:cNvPr id="114" name="Google Shape;114;p2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5" name="Google Shape;115;p20"/>
          <p:cNvPicPr preferRelativeResize="0"/>
          <p:nvPr/>
        </p:nvPicPr>
        <p:blipFill>
          <a:blip r:embed="rId3">
            <a:alphaModFix/>
          </a:blip>
          <a:stretch>
            <a:fillRect/>
          </a:stretch>
        </p:blipFill>
        <p:spPr>
          <a:xfrm>
            <a:off x="4319550" y="-1"/>
            <a:ext cx="4816650" cy="5143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t>
            </a:r>
            <a:r>
              <a:rPr lang="en"/>
              <a:t>definitions: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Creating categories from rating data</a:t>
            </a:r>
            <a:endParaRPr/>
          </a:p>
        </p:txBody>
      </p:sp>
      <p:sp>
        <p:nvSpPr>
          <p:cNvPr id="121" name="Google Shape;121;p21"/>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i="1" lang="en"/>
              <a:t>Creating categorical data based on conditions</a:t>
            </a:r>
            <a:endParaRPr b="1" i="1"/>
          </a:p>
          <a:p>
            <a:pPr indent="0" lvl="0" marL="0" rtl="0" algn="l">
              <a:spcBef>
                <a:spcPts val="1200"/>
              </a:spcBef>
              <a:spcAft>
                <a:spcPts val="0"/>
              </a:spcAft>
              <a:buNone/>
            </a:pPr>
            <a:r>
              <a:t/>
            </a:r>
            <a:endParaRPr b="1" i="1"/>
          </a:p>
          <a:p>
            <a:pPr indent="0" lvl="0" marL="0" rtl="0" algn="l">
              <a:spcBef>
                <a:spcPts val="1200"/>
              </a:spcBef>
              <a:spcAft>
                <a:spcPts val="0"/>
              </a:spcAft>
              <a:buNone/>
            </a:pPr>
            <a:r>
              <a:t/>
            </a:r>
            <a:endParaRPr b="1" i="1"/>
          </a:p>
          <a:p>
            <a:pPr indent="0" lvl="0" marL="0" rtl="0" algn="l">
              <a:spcBef>
                <a:spcPts val="1200"/>
              </a:spcBef>
              <a:spcAft>
                <a:spcPts val="0"/>
              </a:spcAft>
              <a:buNone/>
            </a:pPr>
            <a:r>
              <a:t/>
            </a:r>
            <a:endParaRPr b="1" i="1"/>
          </a:p>
          <a:p>
            <a:pPr indent="-311150" lvl="0" marL="457200" rtl="0" algn="l">
              <a:spcBef>
                <a:spcPts val="1200"/>
              </a:spcBef>
              <a:spcAft>
                <a:spcPts val="0"/>
              </a:spcAft>
              <a:buSzPts val="1300"/>
              <a:buChar char="●"/>
            </a:pPr>
            <a:r>
              <a:rPr b="1" i="1" lang="en"/>
              <a:t>Created 6 distinct categories based on skill level</a:t>
            </a:r>
            <a:endParaRPr b="1" i="1"/>
          </a:p>
          <a:p>
            <a:pPr indent="0" lvl="0" marL="0" rtl="0" algn="l">
              <a:spcBef>
                <a:spcPts val="1200"/>
              </a:spcBef>
              <a:spcAft>
                <a:spcPts val="1200"/>
              </a:spcAft>
              <a:buNone/>
            </a:pPr>
            <a:r>
              <a:t/>
            </a:r>
            <a:endParaRPr/>
          </a:p>
        </p:txBody>
      </p:sp>
      <p:pic>
        <p:nvPicPr>
          <p:cNvPr id="122" name="Google Shape;122;p21"/>
          <p:cNvPicPr preferRelativeResize="0"/>
          <p:nvPr/>
        </p:nvPicPr>
        <p:blipFill>
          <a:blip r:embed="rId3">
            <a:alphaModFix/>
          </a:blip>
          <a:stretch>
            <a:fillRect/>
          </a:stretch>
        </p:blipFill>
        <p:spPr>
          <a:xfrm>
            <a:off x="4292371" y="1018846"/>
            <a:ext cx="4851624" cy="729325"/>
          </a:xfrm>
          <a:prstGeom prst="rect">
            <a:avLst/>
          </a:prstGeom>
          <a:noFill/>
          <a:ln>
            <a:noFill/>
          </a:ln>
        </p:spPr>
      </p:pic>
      <p:pic>
        <p:nvPicPr>
          <p:cNvPr id="123" name="Google Shape;123;p21"/>
          <p:cNvPicPr preferRelativeResize="0"/>
          <p:nvPr/>
        </p:nvPicPr>
        <p:blipFill>
          <a:blip r:embed="rId4">
            <a:alphaModFix/>
          </a:blip>
          <a:stretch>
            <a:fillRect/>
          </a:stretch>
        </p:blipFill>
        <p:spPr>
          <a:xfrm>
            <a:off x="4585212" y="2472525"/>
            <a:ext cx="4285316" cy="2670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