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5" r:id="rId11"/>
    <p:sldId id="264" r:id="rId12"/>
    <p:sldId id="256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9ED91-6789-4278-B6C8-1B11588EF1F0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6F2B7-AD78-4D41-915F-51EA30F0B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720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A09E8-C688-4328-81AE-3B428678C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CFD433-3CD4-40E3-ABC3-C65861221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00256-AE90-49C9-8B79-AFBCD8A5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730-F730-4F2F-8854-BCFBBCE7AB9E}" type="datetime1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EC0DC1-3DD6-4230-9FFC-B900F142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8E4D5-95A8-4F8A-A158-817BE59A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8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9A425-E36B-4992-B0A8-767A564BA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D0614F-CAD3-4DD8-9634-F00D844AA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99091-446D-45E3-9D9F-B8BECE58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4CAC-7686-48C0-AFE5-969C740176C3}" type="datetime1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53C40-E853-41AA-BE0C-082D65691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2DCDF-D939-4083-909A-6BB0F1F6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90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CE6632-EED6-4550-AD6C-63BF23A7B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FD2310-3E82-4949-8343-D51B22541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F9EF9-BC5E-4AB6-BD66-52CCF719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4083-793A-4B8B-87C2-8C66A853E117}" type="datetime1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9896C-38DA-4601-90EA-2926DA30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5717F-7BD7-4CEE-8DAC-262E781A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2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0B82A-C28F-428A-835F-A9910B85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59BA5-9CFE-48C3-9BEB-7A32D5FEB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DDAB3F-6745-49E5-98C3-A7305EDD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3837-E4BC-4E6D-8EA0-9F3BEC0CA2AC}" type="datetime1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03073-8741-4114-A57E-C96840B5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63DF7-0910-44FF-8D6C-1F2987E8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75868-B8E5-4BA9-B175-27344E4C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F6E5F-A425-4C87-9C8D-4EA3189C8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DA6B5-E5C7-4DD4-B931-42087D807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3340-A554-4417-BBB9-BD7394B7A182}" type="datetime1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73FDE-8A01-44C8-B3B2-CFBABF986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BE00BE-2341-4F53-ADF8-7108670B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3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C12D1-82EA-405F-8FD1-20BFE725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3B0D72-BBEE-46CE-9E73-23426D55F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B5CFE6-7E16-453A-9306-62CF4A6C5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37DBCD-1269-4425-B7C2-D2804085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D379-2FF0-4E6C-8E89-B7C0E7238BEC}" type="datetime1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76B03A-1413-428C-9841-3B643579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FD3E0E-861B-4D4B-A328-88E05FDF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04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635F5-3994-4A82-8017-CC971921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0ED069-1E01-4887-B997-3762ECF24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B8AB98-FB8B-4405-86EF-86C5E869B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8AA1A9-4F2C-45A9-83FF-083DD74C7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9B17B2-2ECA-4ED8-BC79-8009A6EFE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C9726E-1B0F-40AA-83F7-D6EF4B64B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0977-160E-47B3-ACE5-D8D202AABFC2}" type="datetime1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304810-6BD7-4687-B8CA-58631340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998D50-8B06-41B3-9BAC-4EF139CE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46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5E717-3D5F-4A59-BEF5-4E79C489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7EC315-FA3C-47E3-88BB-8C0DFBB1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2697-0434-444C-8B46-D20EB9C425B9}" type="datetime1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311350-EE42-4B58-8EC3-5139EAA5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40F7FF-7241-461A-8EEA-A2926CE2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85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8C128E-E830-4B00-8658-F6DCC95A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6F80-F2D2-4D09-B84F-D758DA8B47F0}" type="datetime1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934225-C825-4981-9E33-5BA19C14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D6E97C-676E-4F5C-AAF0-0715B568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2771" y="6356350"/>
            <a:ext cx="27432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34F65C5F-1217-40C3-B66E-5F331F4EC2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270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1C353-CD8F-4541-81A4-451F9E45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1A22D3-CC7C-47DA-874B-2F10864A2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3650E1-2D8D-48CF-98AB-9E30AFC17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1D57F-6666-44E4-9E0C-7223DFC9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AD92A-AB18-4E9A-8F0C-73125F739C3C}" type="datetime1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A38D5A-EFCF-4F8F-B252-E4B62172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6C2F58-50CC-4756-BCE4-40F21935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04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56F99-10C5-4DE8-84E3-BE37545F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7B7594-0ACD-4D15-AB18-5AD9FAF4E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FCF70F-77EA-4C5A-859B-5B92F646E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8737A6-449F-45F4-8128-4B6B6FF7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7700-20EA-460B-9B96-74136A9ADB12}" type="datetime1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1C48B-5F3C-45C8-9136-4DBC8308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E0CB61-D1A3-4BF1-A1D5-F7FC1255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22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771244-1E40-497F-AFE7-A807E2C4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A46464-D359-475D-B733-8D17206AF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BCC1D9-6080-4952-AEC8-DB7708D4C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46ED0-D99A-40C6-A282-2419544B4863}" type="datetime1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9A84A-8AC6-45F4-93B4-A70D44F1D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3A44C0-863C-4918-B1BE-44E9E28AB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65C5F-1217-40C3-B66E-5F331F4EC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7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2DFA1D-F307-416B-9A63-24D71178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D6C55-878F-4832-B6D3-482361B2BCF2}"/>
              </a:ext>
            </a:extLst>
          </p:cNvPr>
          <p:cNvSpPr txBox="1"/>
          <p:nvPr/>
        </p:nvSpPr>
        <p:spPr>
          <a:xfrm>
            <a:off x="1641346" y="1611085"/>
            <a:ext cx="8909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atin typeface="Helvetica" panose="020B0604020202020204" pitchFamily="34" charset="0"/>
                <a:cs typeface="Helvetica" panose="020B0604020202020204" pitchFamily="34" charset="0"/>
              </a:rPr>
              <a:t>Stress Drop Reading Group</a:t>
            </a:r>
            <a:endParaRPr lang="ko-KR" altLang="en-US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74268E-4A13-4772-B909-934DDD51A95C}"/>
              </a:ext>
            </a:extLst>
          </p:cNvPr>
          <p:cNvSpPr txBox="1"/>
          <p:nvPr/>
        </p:nvSpPr>
        <p:spPr>
          <a:xfrm>
            <a:off x="1641346" y="3044279"/>
            <a:ext cx="89093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Helvetica" panose="020B0604020202020204" pitchFamily="34" charset="0"/>
                <a:cs typeface="Helvetica" panose="020B0604020202020204" pitchFamily="34" charset="0"/>
              </a:rPr>
              <a:t>Week 1</a:t>
            </a:r>
            <a:endParaRPr lang="ko-KR" altLang="en-US" sz="4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227B12-9899-4B4A-B7E1-FF319A50CEDC}"/>
              </a:ext>
            </a:extLst>
          </p:cNvPr>
          <p:cNvSpPr txBox="1"/>
          <p:nvPr/>
        </p:nvSpPr>
        <p:spPr>
          <a:xfrm>
            <a:off x="1641346" y="4307604"/>
            <a:ext cx="890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Helvetica" panose="020B0604020202020204" pitchFamily="34" charset="0"/>
                <a:cs typeface="Helvetica" panose="020B0604020202020204" pitchFamily="34" charset="0"/>
              </a:rPr>
              <a:t>July 15</a:t>
            </a:r>
            <a:r>
              <a:rPr lang="en-US" altLang="ko-KR" sz="36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th</a:t>
            </a:r>
            <a:r>
              <a:rPr lang="en-US" altLang="ko-KR" sz="3600" dirty="0">
                <a:latin typeface="Helvetica" panose="020B0604020202020204" pitchFamily="34" charset="0"/>
                <a:cs typeface="Helvetica" panose="020B0604020202020204" pitchFamily="34" charset="0"/>
              </a:rPr>
              <a:t>, 2024</a:t>
            </a:r>
            <a:endParaRPr lang="ko-KR" alt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164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B570BE-BB50-4F1A-931C-846C188AC0BC}"/>
              </a:ext>
            </a:extLst>
          </p:cNvPr>
          <p:cNvSpPr txBox="1"/>
          <p:nvPr/>
        </p:nvSpPr>
        <p:spPr>
          <a:xfrm>
            <a:off x="1" y="0"/>
            <a:ext cx="6711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Helvetica" panose="020B0604020202020204" pitchFamily="34" charset="0"/>
                <a:cs typeface="Helvetica" panose="020B0604020202020204" pitchFamily="34" charset="0"/>
              </a:rPr>
              <a:t>Energy partitioning and shear stress evolution</a:t>
            </a:r>
            <a:endParaRPr lang="ko-KR" altLang="en-US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A22521-8C2D-4A2C-8521-5F0EB71C2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23" y="578786"/>
            <a:ext cx="4706225" cy="619009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B06CDE3-4CB5-4C3C-A631-42F6C4653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486" y="1409349"/>
            <a:ext cx="6584107" cy="53595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648A45-4DFA-4DEA-8CD7-2D49B86B7978}"/>
                  </a:ext>
                </a:extLst>
              </p:cNvPr>
              <p:cNvSpPr txBox="1"/>
              <p:nvPr/>
            </p:nvSpPr>
            <p:spPr>
              <a:xfrm>
                <a:off x="5175485" y="510556"/>
                <a:ext cx="2265550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Overshoot: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&gt;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𝑓</m:t>
                        </m:r>
                      </m:sub>
                    </m:sSub>
                  </m:oMath>
                </a14:m>
                <a:endParaRPr lang="ko-KR" alt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648A45-4DFA-4DEA-8CD7-2D49B86B7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485" y="510556"/>
                <a:ext cx="2265550" cy="391582"/>
              </a:xfrm>
              <a:prstGeom prst="rect">
                <a:avLst/>
              </a:prstGeom>
              <a:blipFill>
                <a:blip r:embed="rId4"/>
                <a:stretch>
                  <a:fillRect l="-2419" t="-9375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105353-57AE-4AA1-A0AC-9D7BA02C813A}"/>
                  </a:ext>
                </a:extLst>
              </p:cNvPr>
              <p:cNvSpPr txBox="1"/>
              <p:nvPr/>
            </p:nvSpPr>
            <p:spPr>
              <a:xfrm>
                <a:off x="5175486" y="892577"/>
                <a:ext cx="2339651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Undershoot: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&lt;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𝑓</m:t>
                        </m:r>
                      </m:sub>
                    </m:sSub>
                  </m:oMath>
                </a14:m>
                <a:endParaRPr lang="ko-KR" alt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105353-57AE-4AA1-A0AC-9D7BA02C8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486" y="892577"/>
                <a:ext cx="2339651" cy="391582"/>
              </a:xfrm>
              <a:prstGeom prst="rect">
                <a:avLst/>
              </a:prstGeom>
              <a:blipFill>
                <a:blip r:embed="rId5"/>
                <a:stretch>
                  <a:fillRect l="-2344" t="-7692" b="-1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0692FE-D377-4490-8FFB-6F40AAE0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45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F1535E-C128-4C4C-9755-BE351C2C8CD7}"/>
                  </a:ext>
                </a:extLst>
              </p:cNvPr>
              <p:cNvSpPr txBox="1"/>
              <p:nvPr/>
            </p:nvSpPr>
            <p:spPr>
              <a:xfrm>
                <a:off x="1" y="0"/>
                <a:ext cx="3439485" cy="506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5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Apparent stress,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ko-KR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ko-KR" altLang="el-GR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𝑎𝑝𝑝</m:t>
                        </m:r>
                      </m:sub>
                    </m:sSub>
                  </m:oMath>
                </a14:m>
                <a:endParaRPr lang="ko-KR" altLang="en-US" sz="25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F1535E-C128-4C4C-9755-BE351C2C8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0"/>
                <a:ext cx="3439485" cy="506742"/>
              </a:xfrm>
              <a:prstGeom prst="rect">
                <a:avLst/>
              </a:prstGeom>
              <a:blipFill>
                <a:blip r:embed="rId2"/>
                <a:stretch>
                  <a:fillRect l="-2837" t="-9639" b="-216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D3462297-D298-46C3-8F23-16D227C70ADE}"/>
              </a:ext>
            </a:extLst>
          </p:cNvPr>
          <p:cNvGrpSpPr/>
          <p:nvPr/>
        </p:nvGrpSpPr>
        <p:grpSpPr>
          <a:xfrm>
            <a:off x="159393" y="549468"/>
            <a:ext cx="9555059" cy="2387825"/>
            <a:chOff x="159393" y="549468"/>
            <a:chExt cx="9555059" cy="238782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702C413-070F-4EBD-B9C0-8AFEB2885902}"/>
                    </a:ext>
                  </a:extLst>
                </p:cNvPr>
                <p:cNvSpPr txBox="1"/>
                <p:nvPr/>
              </p:nvSpPr>
              <p:spPr>
                <a:xfrm>
                  <a:off x="159394" y="549468"/>
                  <a:ext cx="4135769" cy="5677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l-GR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l-G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𝑎𝑝𝑝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 panose="020B0604020202020204" pitchFamily="34" charset="0"/>
                        </a:rPr>
                        <m:t>𝜂</m:t>
                      </m:r>
                      <m:acc>
                        <m:accPr>
                          <m:chr m:val="̅"/>
                          <m:ctrlPr>
                            <a:rPr lang="ko-KR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accPr>
                        <m:e>
                          <m:r>
                            <a:rPr lang="ko-KR" alt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𝜎</m:t>
                          </m:r>
                        </m:e>
                      </m:acc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ko-KR" altLang="en-US" sz="20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</a:t>
                  </a:r>
                  <a:r>
                    <a:rPr lang="en-US" altLang="ko-KR" sz="16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(</a:t>
                  </a:r>
                  <a:r>
                    <a:rPr lang="en-US" altLang="ko-KR" sz="1600" dirty="0" err="1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Madariaga</a:t>
                  </a:r>
                  <a:r>
                    <a:rPr lang="en-US" altLang="ko-KR" sz="16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, 1977)</a:t>
                  </a:r>
                  <a:endParaRPr lang="ko-KR" altLang="en-US" sz="200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702C413-070F-4EBD-B9C0-8AFEB2885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94" y="549468"/>
                  <a:ext cx="4135769" cy="5677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734A4B7-33A7-4349-B563-425BA9916C46}"/>
                </a:ext>
              </a:extLst>
            </p:cNvPr>
            <p:cNvSpPr txBox="1"/>
            <p:nvPr/>
          </p:nvSpPr>
          <p:spPr>
            <a:xfrm>
              <a:off x="159393" y="1235415"/>
              <a:ext cx="6165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Does not require an estimate of source dimension.</a:t>
              </a:r>
              <a:endParaRPr lang="ko-KR" altLang="en-US" sz="2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5A56D23-98E9-49E0-8D55-45B369B8A444}"/>
                    </a:ext>
                  </a:extLst>
                </p:cNvPr>
                <p:cNvSpPr txBox="1"/>
                <p:nvPr/>
              </p:nvSpPr>
              <p:spPr>
                <a:xfrm>
                  <a:off x="159394" y="1862639"/>
                  <a:ext cx="7852092" cy="423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altLang="ko-KR" sz="20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Q) Can we use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l-G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𝑎𝑝𝑝</m:t>
                          </m:r>
                        </m:sub>
                      </m:sSub>
                    </m:oMath>
                  </a14:m>
                  <a:r>
                    <a:rPr lang="en-US" altLang="ko-KR" sz="20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instead of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 panose="020B0604020202020204" pitchFamily="34" charset="0"/>
                        </a:rPr>
                        <m:t>Δ</m:t>
                      </m:r>
                      <m:r>
                        <a:rPr lang="ko-KR" altLang="el-G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 panose="020B0604020202020204" pitchFamily="34" charset="0"/>
                        </a:rPr>
                        <m:t>𝜎</m:t>
                      </m:r>
                    </m:oMath>
                  </a14:m>
                  <a:r>
                    <a:rPr lang="en-US" altLang="ko-KR" sz="20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? How much uncertainty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en-US" altLang="ko-KR" sz="20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?</a:t>
                  </a:r>
                  <a:endParaRPr lang="ko-KR" altLang="en-US" sz="200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5A56D23-98E9-49E0-8D55-45B369B8A4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94" y="1862639"/>
                  <a:ext cx="7852092" cy="423770"/>
                </a:xfrm>
                <a:prstGeom prst="rect">
                  <a:avLst/>
                </a:prstGeom>
                <a:blipFill>
                  <a:blip r:embed="rId4"/>
                  <a:stretch>
                    <a:fillRect l="-699" t="-8696" r="-388" b="-202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8761202-8AB9-408C-A7F4-3F8C08C41D12}"/>
                    </a:ext>
                  </a:extLst>
                </p:cNvPr>
                <p:cNvSpPr txBox="1"/>
                <p:nvPr/>
              </p:nvSpPr>
              <p:spPr>
                <a:xfrm>
                  <a:off x="159394" y="2513523"/>
                  <a:ext cx="9555058" cy="423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altLang="ko-KR" sz="20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Q) How does source complexity (e.g., rupture directivity) influence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𝑅</m:t>
                          </m:r>
                        </m:sub>
                      </m:sSub>
                    </m:oMath>
                  </a14:m>
                  <a:r>
                    <a:rPr lang="ko-KR" altLang="en-US" sz="20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 </a:t>
                  </a:r>
                  <a:r>
                    <a:rPr lang="en-US" altLang="ko-KR" sz="20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l-G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𝑎𝑝𝑝</m:t>
                          </m:r>
                        </m:sub>
                      </m:sSub>
                    </m:oMath>
                  </a14:m>
                  <a:r>
                    <a:rPr lang="en-US" altLang="ko-KR" sz="2000" dirty="0">
                      <a:latin typeface="Helvetica" panose="020B0604020202020204" pitchFamily="34" charset="0"/>
                      <a:cs typeface="Helvetica" panose="020B0604020202020204" pitchFamily="34" charset="0"/>
                    </a:rPr>
                    <a:t>?</a:t>
                  </a:r>
                  <a:endParaRPr lang="ko-KR" altLang="en-US" sz="2000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8761202-8AB9-408C-A7F4-3F8C08C41D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94" y="2513523"/>
                  <a:ext cx="9555058" cy="423770"/>
                </a:xfrm>
                <a:prstGeom prst="rect">
                  <a:avLst/>
                </a:prstGeom>
                <a:blipFill>
                  <a:blip r:embed="rId5"/>
                  <a:stretch>
                    <a:fillRect l="-574" t="-7143" b="-1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6B59EDDA-14BE-4F8A-9712-2CA00D0D0D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897" y="3092553"/>
            <a:ext cx="3758266" cy="36159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33F833-9B94-4E3B-99CC-23F6276562DC}"/>
              </a:ext>
            </a:extLst>
          </p:cNvPr>
          <p:cNvSpPr txBox="1"/>
          <p:nvPr/>
        </p:nvSpPr>
        <p:spPr>
          <a:xfrm>
            <a:off x="4295163" y="6308350"/>
            <a:ext cx="2364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Baltay</a:t>
            </a:r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 et al. (2011)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5D32B8-FF43-4325-B5B6-7AA76DD2524F}"/>
                  </a:ext>
                </a:extLst>
              </p:cNvPr>
              <p:cNvSpPr txBox="1"/>
              <p:nvPr/>
            </p:nvSpPr>
            <p:spPr>
              <a:xfrm>
                <a:off x="6522338" y="3429000"/>
                <a:ext cx="3986005" cy="758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ko-KR" alt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5D32B8-FF43-4325-B5B6-7AA76DD25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338" y="3429000"/>
                <a:ext cx="3986005" cy="7583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0E4381-B231-438E-A7B0-19CB73EDA03A}"/>
                  </a:ext>
                </a:extLst>
              </p:cNvPr>
              <p:cNvSpPr txBox="1"/>
              <p:nvPr/>
            </p:nvSpPr>
            <p:spPr>
              <a:xfrm>
                <a:off x="6649432" y="4297525"/>
                <a:ext cx="4377892" cy="409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: Displacement source spectra</a:t>
                </a:r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0E4381-B231-438E-A7B0-19CB73EDA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432" y="4297525"/>
                <a:ext cx="4377892" cy="409856"/>
              </a:xfrm>
              <a:prstGeom prst="rect">
                <a:avLst/>
              </a:prstGeom>
              <a:blipFill>
                <a:blip r:embed="rId8"/>
                <a:stretch>
                  <a:fillRect t="-5970" b="-268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E4E244-54F2-4B6F-91A0-46B7130756BB}"/>
                  </a:ext>
                </a:extLst>
              </p:cNvPr>
              <p:cNvSpPr txBox="1"/>
              <p:nvPr/>
            </p:nvSpPr>
            <p:spPr>
              <a:xfrm>
                <a:off x="6649432" y="4855088"/>
                <a:ext cx="437789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𝐼</m:t>
                    </m:r>
                  </m:oMath>
                </a14:m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: Average mean-squared S-wave radiation pattern coefficient (2/5)</a:t>
                </a:r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E4E244-54F2-4B6F-91A0-46B713075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432" y="4855088"/>
                <a:ext cx="4377892" cy="707886"/>
              </a:xfrm>
              <a:prstGeom prst="rect">
                <a:avLst/>
              </a:prstGeom>
              <a:blipFill>
                <a:blip r:embed="rId9"/>
                <a:stretch>
                  <a:fillRect l="-1532" t="-3419" b="-145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03D198D2-86D6-48A8-AE39-086FEFDD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481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77AD5C-18DE-4B51-AE08-BEFBF2B5E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03" y="1267092"/>
            <a:ext cx="6993753" cy="4323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B98668-A8D2-4D10-A22B-EEC4FD6A47FC}"/>
              </a:ext>
            </a:extLst>
          </p:cNvPr>
          <p:cNvSpPr txBox="1"/>
          <p:nvPr/>
        </p:nvSpPr>
        <p:spPr>
          <a:xfrm>
            <a:off x="2" y="0"/>
            <a:ext cx="79024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Helvetica" panose="020B0604020202020204" pitchFamily="34" charset="0"/>
                <a:cs typeface="Helvetica" panose="020B0604020202020204" pitchFamily="34" charset="0"/>
              </a:rPr>
              <a:t>Example of earthquake with significantly varying rakes</a:t>
            </a:r>
            <a:endParaRPr lang="ko-KR" altLang="en-US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58EDC-2523-4FEA-BA72-23623498822A}"/>
              </a:ext>
            </a:extLst>
          </p:cNvPr>
          <p:cNvSpPr txBox="1"/>
          <p:nvPr/>
        </p:nvSpPr>
        <p:spPr>
          <a:xfrm>
            <a:off x="5301843" y="5590908"/>
            <a:ext cx="2164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Tinti</a:t>
            </a:r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 et al. (2016)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B5DF23-377C-452B-8ACA-3EE451755F13}"/>
              </a:ext>
            </a:extLst>
          </p:cNvPr>
          <p:cNvSpPr txBox="1"/>
          <p:nvPr/>
        </p:nvSpPr>
        <p:spPr>
          <a:xfrm>
            <a:off x="1623271" y="866982"/>
            <a:ext cx="4655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2016 </a:t>
            </a:r>
            <a:r>
              <a:rPr lang="en-US" altLang="ko-KR" sz="2000" i="1" dirty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  <a:r>
              <a:rPr lang="en-US" altLang="ko-KR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w</a:t>
            </a:r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 6.0 Amatrice, Italy, earthquake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795B96-B0D1-48D2-8BCB-F256B665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883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A8E1D3-4902-4419-9C1D-3413A07E723E}"/>
              </a:ext>
            </a:extLst>
          </p:cNvPr>
          <p:cNvSpPr txBox="1"/>
          <p:nvPr/>
        </p:nvSpPr>
        <p:spPr>
          <a:xfrm>
            <a:off x="1" y="0"/>
            <a:ext cx="16777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Helvetica" panose="020B0604020202020204" pitchFamily="34" charset="0"/>
                <a:cs typeface="Helvetica" panose="020B0604020202020204" pitchFamily="34" charset="0"/>
              </a:rPr>
              <a:t>Questions</a:t>
            </a:r>
            <a:endParaRPr lang="ko-KR" altLang="en-US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7F27C-CC67-4E05-B638-31A1E42ACD45}"/>
              </a:ext>
            </a:extLst>
          </p:cNvPr>
          <p:cNvSpPr txBox="1"/>
          <p:nvPr/>
        </p:nvSpPr>
        <p:spPr>
          <a:xfrm>
            <a:off x="95076" y="664128"/>
            <a:ext cx="112300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elvetica" panose="020B0604020202020204" pitchFamily="34" charset="0"/>
                <a:cs typeface="Helvetica" panose="020B0604020202020204" pitchFamily="34" charset="0"/>
              </a:rPr>
              <a:t>1. Which stress drop average should we pursue to estimate in observational seismology? </a:t>
            </a:r>
          </a:p>
          <a:p>
            <a:endParaRPr lang="en-US" altLang="ko-KR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ko-KR" sz="2200" dirty="0">
                <a:latin typeface="Helvetica" panose="020B0604020202020204" pitchFamily="34" charset="0"/>
                <a:cs typeface="Helvetica" panose="020B0604020202020204" pitchFamily="34" charset="0"/>
              </a:rPr>
              <a:t>    Would it depend on specific focus of the research?</a:t>
            </a:r>
            <a:endParaRPr lang="ko-KR" altLang="en-US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AC86A-10F8-4BF2-9F62-D3F98962BD22}"/>
              </a:ext>
            </a:extLst>
          </p:cNvPr>
          <p:cNvSpPr txBox="1"/>
          <p:nvPr/>
        </p:nvSpPr>
        <p:spPr>
          <a:xfrm>
            <a:off x="95076" y="2294882"/>
            <a:ext cx="115404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elvetica" panose="020B0604020202020204" pitchFamily="34" charset="0"/>
                <a:cs typeface="Helvetica" panose="020B0604020202020204" pitchFamily="34" charset="0"/>
              </a:rPr>
              <a:t>2. Heterogeneity of stress drop on the fault leads to partially very low and high parts. </a:t>
            </a:r>
          </a:p>
          <a:p>
            <a:endParaRPr lang="en-US" altLang="ko-KR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ko-KR" sz="2200" dirty="0">
                <a:latin typeface="Helvetica" panose="020B0604020202020204" pitchFamily="34" charset="0"/>
                <a:cs typeface="Helvetica" panose="020B0604020202020204" pitchFamily="34" charset="0"/>
              </a:rPr>
              <a:t>    Does it imply that small earthquakes that break those parts would have correspondingly    </a:t>
            </a:r>
          </a:p>
          <a:p>
            <a:r>
              <a:rPr lang="en-US" altLang="ko-KR" sz="2200" dirty="0">
                <a:latin typeface="Helvetica" panose="020B0604020202020204" pitchFamily="34" charset="0"/>
                <a:cs typeface="Helvetica" panose="020B0604020202020204" pitchFamily="34" charset="0"/>
              </a:rPr>
              <a:t>    low or high stress drops? Implication for self-similarity?</a:t>
            </a:r>
            <a:endParaRPr lang="ko-KR" altLang="en-US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AA4B0A-A065-46ED-A521-44A2A76C7349}"/>
              </a:ext>
            </a:extLst>
          </p:cNvPr>
          <p:cNvSpPr txBox="1"/>
          <p:nvPr/>
        </p:nvSpPr>
        <p:spPr>
          <a:xfrm>
            <a:off x="95076" y="4264191"/>
            <a:ext cx="116075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Helvetica" panose="020B0604020202020204" pitchFamily="34" charset="0"/>
                <a:cs typeface="Helvetica" panose="020B0604020202020204" pitchFamily="34" charset="0"/>
              </a:rPr>
              <a:t>3. Considering the paradigm of elastic rebound theory, does the average stress drop matter </a:t>
            </a:r>
          </a:p>
          <a:p>
            <a:endParaRPr lang="en-US" altLang="ko-KR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ko-KR" sz="2200" dirty="0">
                <a:latin typeface="Helvetica" panose="020B0604020202020204" pitchFamily="34" charset="0"/>
                <a:cs typeface="Helvetica" panose="020B0604020202020204" pitchFamily="34" charset="0"/>
              </a:rPr>
              <a:t>    or strong locked patch with locally high stress drop matter?</a:t>
            </a:r>
            <a:endParaRPr lang="ko-KR" altLang="en-US" sz="2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D645D3-C78B-4DE1-928B-AB59ECCD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50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7600F4-1252-4CDF-91B5-FC61A22D309E}"/>
              </a:ext>
            </a:extLst>
          </p:cNvPr>
          <p:cNvSpPr txBox="1"/>
          <p:nvPr/>
        </p:nvSpPr>
        <p:spPr>
          <a:xfrm>
            <a:off x="0" y="0"/>
            <a:ext cx="4320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Helvetica" panose="020B0604020202020204" pitchFamily="34" charset="0"/>
                <a:cs typeface="Helvetica" panose="020B0604020202020204" pitchFamily="34" charset="0"/>
              </a:rPr>
              <a:t>How to average stress drop?</a:t>
            </a:r>
            <a:endParaRPr lang="ko-KR" altLang="en-US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A5243D-96B3-4A2A-B020-030F912F6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456" y="165223"/>
            <a:ext cx="6230651" cy="22340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77B1EA-5843-4660-B0CD-CB8AD536F75B}"/>
              </a:ext>
            </a:extLst>
          </p:cNvPr>
          <p:cNvSpPr txBox="1"/>
          <p:nvPr/>
        </p:nvSpPr>
        <p:spPr>
          <a:xfrm>
            <a:off x="125835" y="622183"/>
            <a:ext cx="193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>
                <a:latin typeface="Helvetica" panose="020B0604020202020204" pitchFamily="34" charset="0"/>
                <a:cs typeface="Helvetica" panose="020B0604020202020204" pitchFamily="34" charset="0"/>
              </a:rPr>
              <a:t>Assumptions</a:t>
            </a:r>
            <a:endParaRPr lang="ko-KR" altLang="en-US" sz="2400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18CFCE-DF7A-4AD3-A829-425A97E980C2}"/>
                  </a:ext>
                </a:extLst>
              </p:cNvPr>
              <p:cNvSpPr txBox="1"/>
              <p:nvPr/>
            </p:nvSpPr>
            <p:spPr>
              <a:xfrm>
                <a:off x="125835" y="1166074"/>
                <a:ext cx="54528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∆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=0</m:t>
                    </m:r>
                  </m:oMath>
                </a14:m>
                <a:r>
                  <a:rPr lang="ko-KR" alt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&amp;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∆</m:t>
                    </m:r>
                    <m:acc>
                      <m:accPr>
                        <m:chr m:val="⃗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𝑢</m:t>
                        </m:r>
                      </m:e>
                    </m:acc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⊥</m:t>
                    </m:r>
                    <m:acc>
                      <m:accPr>
                        <m:chr m:val="⃗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(no fault opening)</a:t>
                </a:r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18CFCE-DF7A-4AD3-A829-425A97E98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35" y="1166074"/>
                <a:ext cx="5452843" cy="400110"/>
              </a:xfrm>
              <a:prstGeom prst="rect">
                <a:avLst/>
              </a:prstGeom>
              <a:blipFill>
                <a:blip r:embed="rId3"/>
                <a:stretch>
                  <a:fillRect l="-1230" t="-6061" b="-10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EF64DE-FCF1-4220-8FC9-A8B2447C1446}"/>
                  </a:ext>
                </a:extLst>
              </p:cNvPr>
              <p:cNvSpPr txBox="1"/>
              <p:nvPr/>
            </p:nvSpPr>
            <p:spPr>
              <a:xfrm>
                <a:off x="125835" y="1648410"/>
                <a:ext cx="50149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(b) Slip in single direction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) is dominant.</a:t>
                </a:r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EF64DE-FCF1-4220-8FC9-A8B2447C1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35" y="1648410"/>
                <a:ext cx="5014907" cy="400110"/>
              </a:xfrm>
              <a:prstGeom prst="rect">
                <a:avLst/>
              </a:prstGeom>
              <a:blipFill>
                <a:blip r:embed="rId4"/>
                <a:stretch>
                  <a:fillRect l="-1338" t="-6061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1AD96-1198-41F6-880B-47A32829B223}"/>
                  </a:ext>
                </a:extLst>
              </p:cNvPr>
              <p:cNvSpPr txBox="1"/>
              <p:nvPr/>
            </p:nvSpPr>
            <p:spPr>
              <a:xfrm>
                <a:off x="125835" y="2130746"/>
                <a:ext cx="522634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(c) Planar fault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𝑆</m:t>
                    </m:r>
                  </m:oMath>
                </a14:m>
                <a:r>
                  <a:rPr lang="ko-KR" alt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embedded in linear elastic   </a:t>
                </a:r>
              </a:p>
              <a:p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    infinite homogeneous medium</a:t>
                </a:r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1AD96-1198-41F6-880B-47A32829B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35" y="2130746"/>
                <a:ext cx="5226341" cy="707886"/>
              </a:xfrm>
              <a:prstGeom prst="rect">
                <a:avLst/>
              </a:prstGeom>
              <a:blipFill>
                <a:blip r:embed="rId5"/>
                <a:stretch>
                  <a:fillRect l="-1284" t="-4310" r="-2100" b="-155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F8F03A-E744-4FAF-B38E-985DCB1C4D8D}"/>
                  </a:ext>
                </a:extLst>
              </p:cNvPr>
              <p:cNvSpPr txBox="1"/>
              <p:nvPr/>
            </p:nvSpPr>
            <p:spPr>
              <a:xfrm>
                <a:off x="125835" y="2963813"/>
                <a:ext cx="6392411" cy="489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Stress drop (vector):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∆</m:t>
                    </m:r>
                    <m:acc>
                      <m:accPr>
                        <m:chr m:val="⃗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𝜎</m:t>
                        </m:r>
                      </m:e>
                    </m:acc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𝑖</m:t>
                            </m:r>
                          </m:sup>
                        </m:sSup>
                      </m:e>
                    </m:acc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𝑓</m:t>
                            </m:r>
                          </m:sup>
                        </m:sSup>
                      </m:e>
                    </m:acc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F8F03A-E744-4FAF-B38E-985DCB1C4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35" y="2963813"/>
                <a:ext cx="6392411" cy="489173"/>
              </a:xfrm>
              <a:prstGeom prst="rect">
                <a:avLst/>
              </a:prstGeom>
              <a:blipFill>
                <a:blip r:embed="rId6"/>
                <a:stretch>
                  <a:fillRect l="-1050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E04025-2169-44CA-8C90-462F47FA1C45}"/>
                  </a:ext>
                </a:extLst>
              </p:cNvPr>
              <p:cNvSpPr txBox="1"/>
              <p:nvPr/>
            </p:nvSpPr>
            <p:spPr>
              <a:xfrm>
                <a:off x="125835" y="3515494"/>
                <a:ext cx="82044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It is obvious that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∆</m:t>
                    </m:r>
                    <m:acc>
                      <m:accPr>
                        <m:chr m:val="⃗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ko-KR" alt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varies spatially on the fault plane. How to average?</a:t>
                </a:r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E04025-2169-44CA-8C90-462F47FA1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35" y="3515494"/>
                <a:ext cx="8204434" cy="400110"/>
              </a:xfrm>
              <a:prstGeom prst="rect">
                <a:avLst/>
              </a:prstGeom>
              <a:blipFill>
                <a:blip r:embed="rId7"/>
                <a:stretch>
                  <a:fillRect l="-817" t="-15385" r="-743" b="-2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5F6E8-14BD-40EF-9DA5-C0B13B0BDCDF}"/>
                  </a:ext>
                </a:extLst>
              </p:cNvPr>
              <p:cNvSpPr txBox="1"/>
              <p:nvPr/>
            </p:nvSpPr>
            <p:spPr>
              <a:xfrm>
                <a:off x="125835" y="4236261"/>
                <a:ext cx="50149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Rupture domain: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Σ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𝑥</m:t>
                            </m:r>
                          </m:e>
                        </m:acc>
                        <m: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 :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∆</m:t>
                            </m:r>
                            <m:acc>
                              <m:accPr>
                                <m:chr m:val="⃗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𝑢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≠0</m:t>
                        </m:r>
                      </m:e>
                    </m:d>
                  </m:oMath>
                </a14:m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5F6E8-14BD-40EF-9DA5-C0B13B0BD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35" y="4236261"/>
                <a:ext cx="5014907" cy="400110"/>
              </a:xfrm>
              <a:prstGeom prst="rect">
                <a:avLst/>
              </a:prstGeom>
              <a:blipFill>
                <a:blip r:embed="rId8"/>
                <a:stretch>
                  <a:fillRect l="-1338" t="-15152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3341FF-3AF3-497B-9867-18654CE6973E}"/>
                  </a:ext>
                </a:extLst>
              </p:cNvPr>
              <p:cNvSpPr txBox="1"/>
              <p:nvPr/>
            </p:nvSpPr>
            <p:spPr>
              <a:xfrm>
                <a:off x="125834" y="4650560"/>
                <a:ext cx="94963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Truncated domain: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Σ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𝑥</m:t>
                            </m:r>
                          </m:e>
                        </m:acc>
                        <m: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 :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∆</m:t>
                            </m:r>
                            <m:acc>
                              <m:accPr>
                                <m:chr m:val="⃗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𝑢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&gt;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𝑡h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 ×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𝑆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∆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Helvetica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Helvetica" panose="020B0604020202020204" pitchFamily="34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ko-KR" alt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(for practical purpose)</a:t>
                </a:r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3341FF-3AF3-497B-9867-18654CE69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34" y="4650560"/>
                <a:ext cx="9496338" cy="400110"/>
              </a:xfrm>
              <a:prstGeom prst="rect">
                <a:avLst/>
              </a:prstGeom>
              <a:blipFill>
                <a:blip r:embed="rId9"/>
                <a:stretch>
                  <a:fillRect l="-706" t="-15152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AB986C9B-7BFF-429E-91C9-D6BEB4685E19}"/>
              </a:ext>
            </a:extLst>
          </p:cNvPr>
          <p:cNvGrpSpPr/>
          <p:nvPr/>
        </p:nvGrpSpPr>
        <p:grpSpPr>
          <a:xfrm>
            <a:off x="125834" y="5440672"/>
            <a:ext cx="6056853" cy="798104"/>
            <a:chOff x="125834" y="5440672"/>
            <a:chExt cx="6056853" cy="79810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4554D93-556A-4245-9371-688174A0D909}"/>
                    </a:ext>
                  </a:extLst>
                </p:cNvPr>
                <p:cNvSpPr txBox="1"/>
                <p:nvPr/>
              </p:nvSpPr>
              <p:spPr>
                <a:xfrm>
                  <a:off x="125834" y="5440672"/>
                  <a:ext cx="2021748" cy="798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̅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∆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𝜎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𝑤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𝑑𝑆</m:t>
                                </m:r>
                              </m:e>
                            </m:nary>
                          </m:num>
                          <m:den>
                            <m:nary>
                              <m:nary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Helvetica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Helvetica" panose="020B0604020202020204" pitchFamily="34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Helvetica" panose="020B0604020202020204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∙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𝑤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𝑑𝑆</m:t>
                                </m:r>
                              </m:e>
                            </m:nary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4554D93-556A-4245-9371-688174A0D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834" y="5440672"/>
                  <a:ext cx="2021748" cy="79810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9E96285-E5B1-48D6-8B9D-ED731D3C2D42}"/>
                    </a:ext>
                  </a:extLst>
                </p:cNvPr>
                <p:cNvSpPr txBox="1"/>
                <p:nvPr/>
              </p:nvSpPr>
              <p:spPr>
                <a:xfrm>
                  <a:off x="2256639" y="5649279"/>
                  <a:ext cx="3926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latin typeface="Helvetica" panose="020B0604020202020204" pitchFamily="34" charset="0"/>
                      <a:cs typeface="Helvetica" panose="020B0604020202020204" pitchFamily="34" charset="0"/>
                      <a:sym typeface="Wingdings" panose="05000000000000000000" pitchFamily="2" charset="2"/>
                    </a:rPr>
                    <a:t>   How would we choose weight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𝑤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 panose="020B0604020202020204" pitchFamily="34" charset="0"/>
                        </a:rPr>
                        <m:t> </m:t>
                      </m:r>
                    </m:oMath>
                  </a14:m>
                  <a:r>
                    <a:rPr lang="en-US" altLang="ko-KR" dirty="0">
                      <a:latin typeface="Helvetica" panose="020B0604020202020204" pitchFamily="34" charset="0"/>
                      <a:cs typeface="Helvetica" panose="020B0604020202020204" pitchFamily="34" charset="0"/>
                      <a:sym typeface="Wingdings" panose="05000000000000000000" pitchFamily="2" charset="2"/>
                    </a:rPr>
                    <a:t>? </a:t>
                  </a:r>
                  <a:endParaRPr lang="ko-KR" altLang="en-US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9E96285-E5B1-48D6-8B9D-ED731D3C2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6639" y="5649279"/>
                  <a:ext cx="3926048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242" t="-10000" b="-10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092BEE13-ADE4-4461-A6DB-0E349249B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47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C77B67-4C7C-4387-A0DA-EA947C5DDC1D}"/>
              </a:ext>
            </a:extLst>
          </p:cNvPr>
          <p:cNvSpPr txBox="1"/>
          <p:nvPr/>
        </p:nvSpPr>
        <p:spPr>
          <a:xfrm>
            <a:off x="0" y="0"/>
            <a:ext cx="4320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Helvetica" panose="020B0604020202020204" pitchFamily="34" charset="0"/>
                <a:cs typeface="Helvetica" panose="020B0604020202020204" pitchFamily="34" charset="0"/>
              </a:rPr>
              <a:t>How to average stress drop?</a:t>
            </a:r>
            <a:endParaRPr lang="ko-KR" altLang="en-US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2C9ED6-B4A9-4C51-AC91-AE04D5732A1C}"/>
                  </a:ext>
                </a:extLst>
              </p:cNvPr>
              <p:cNvSpPr txBox="1"/>
              <p:nvPr/>
            </p:nvSpPr>
            <p:spPr>
              <a:xfrm>
                <a:off x="125836" y="622183"/>
                <a:ext cx="5050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(1) Moment-based stress drop,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∆</m:t>
                            </m:r>
                            <m:r>
                              <a:rPr lang="ko-KR" alt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ko-KR" altLang="en-US" sz="24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2C9ED6-B4A9-4C51-AC91-AE04D5732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36" y="622183"/>
                <a:ext cx="5050172" cy="461665"/>
              </a:xfrm>
              <a:prstGeom prst="rect">
                <a:avLst/>
              </a:prstGeom>
              <a:blipFill>
                <a:blip r:embed="rId2"/>
                <a:stretch>
                  <a:fillRect l="-1932" t="-9211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7F1752-25CA-453E-98CD-0105996186CF}"/>
                  </a:ext>
                </a:extLst>
              </p:cNvPr>
              <p:cNvSpPr txBox="1"/>
              <p:nvPr/>
            </p:nvSpPr>
            <p:spPr>
              <a:xfrm>
                <a:off x="251672" y="1161865"/>
                <a:ext cx="10872130" cy="782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Average of stress drop weighted by the slip distribution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𝐸</m:t>
                            </m:r>
                          </m:e>
                        </m:acc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due to uniform stress drop in the overall slip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over the same ruptured domain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𝑤</m:t>
                        </m:r>
                      </m:e>
                    </m:acc>
                    <m:r>
                      <a:rPr lang="en-US" altLang="ko-KR" sz="2000" b="0" i="1" dirty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𝐸</m:t>
                            </m:r>
                          </m:e>
                        </m:acc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).</a:t>
                </a:r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7F1752-25CA-453E-98CD-010599618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72" y="1161865"/>
                <a:ext cx="10872130" cy="782650"/>
              </a:xfrm>
              <a:prstGeom prst="rect">
                <a:avLst/>
              </a:prstGeom>
              <a:blipFill>
                <a:blip r:embed="rId3"/>
                <a:stretch>
                  <a:fillRect l="-504" r="-897" b="-14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538873-C7B0-46C2-8EBE-3CB3ECB00CD3}"/>
                  </a:ext>
                </a:extLst>
              </p:cNvPr>
              <p:cNvSpPr txBox="1"/>
              <p:nvPr/>
            </p:nvSpPr>
            <p:spPr>
              <a:xfrm>
                <a:off x="251672" y="1985151"/>
                <a:ext cx="8456100" cy="604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Equal to seismologically estimated stress drop,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nary>
                          <m:nary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Σ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 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12</m:t>
                                </m:r>
                              </m:sup>
                            </m:sSub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𝑑𝑆</m:t>
                            </m:r>
                          </m:e>
                        </m:nary>
                      </m:den>
                    </m:f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𝐶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𝐶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𝐴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538873-C7B0-46C2-8EBE-3CB3ECB00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72" y="1985151"/>
                <a:ext cx="8456100" cy="604909"/>
              </a:xfrm>
              <a:prstGeom prst="rect">
                <a:avLst/>
              </a:prstGeom>
              <a:blipFill>
                <a:blip r:embed="rId4"/>
                <a:stretch>
                  <a:fillRect l="-6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FE18D0-C9EA-4998-A5FF-AE7A2E53BF9C}"/>
                  </a:ext>
                </a:extLst>
              </p:cNvPr>
              <p:cNvSpPr txBox="1"/>
              <p:nvPr/>
            </p:nvSpPr>
            <p:spPr>
              <a:xfrm>
                <a:off x="251672" y="2668077"/>
                <a:ext cx="106204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For circular rupture,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∆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emphasizes stress change in the middle of the ruptured domain.</a:t>
                </a:r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FE18D0-C9EA-4998-A5FF-AE7A2E53B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72" y="2668077"/>
                <a:ext cx="10620460" cy="400110"/>
              </a:xfrm>
              <a:prstGeom prst="rect">
                <a:avLst/>
              </a:prstGeom>
              <a:blipFill>
                <a:blip r:embed="rId5"/>
                <a:stretch>
                  <a:fillRect l="-517" t="-7692" r="-57" b="-2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7B82C698-792B-450E-8FBA-D281A10956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2634" y="3429000"/>
            <a:ext cx="6134100" cy="3028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349D379-A108-40D8-A4D7-833534B883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4182" y="3429000"/>
            <a:ext cx="2218502" cy="3028951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368444-94CE-4FD5-ACF9-B48E3627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73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D5D9E4-269E-4B0B-89B9-3415B92F8BE0}"/>
              </a:ext>
            </a:extLst>
          </p:cNvPr>
          <p:cNvSpPr txBox="1"/>
          <p:nvPr/>
        </p:nvSpPr>
        <p:spPr>
          <a:xfrm>
            <a:off x="0" y="0"/>
            <a:ext cx="4320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Helvetica" panose="020B0604020202020204" pitchFamily="34" charset="0"/>
                <a:cs typeface="Helvetica" panose="020B0604020202020204" pitchFamily="34" charset="0"/>
              </a:rPr>
              <a:t>How to average stress drop?</a:t>
            </a:r>
            <a:endParaRPr lang="ko-KR" altLang="en-US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447FE1-FCE2-4B87-BBE2-FB5832069C5A}"/>
                  </a:ext>
                </a:extLst>
              </p:cNvPr>
              <p:cNvSpPr txBox="1"/>
              <p:nvPr/>
            </p:nvSpPr>
            <p:spPr>
              <a:xfrm>
                <a:off x="125836" y="622183"/>
                <a:ext cx="56625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(2) Spatially averaged stress drop,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∆</m:t>
                            </m:r>
                            <m:r>
                              <a:rPr lang="ko-KR" alt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𝐴</m:t>
                            </m:r>
                          </m:sub>
                        </m:sSub>
                      </m:e>
                    </m:acc>
                  </m:oMath>
                </a14:m>
                <a:endParaRPr lang="ko-KR" altLang="en-US" sz="24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447FE1-FCE2-4B87-BBE2-FB5832069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36" y="622183"/>
                <a:ext cx="5662568" cy="461665"/>
              </a:xfrm>
              <a:prstGeom prst="rect">
                <a:avLst/>
              </a:prstGeom>
              <a:blipFill>
                <a:blip r:embed="rId2"/>
                <a:stretch>
                  <a:fillRect l="-1722" t="-9211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065CDBC-257A-4CF6-805C-916E7B7A4200}"/>
              </a:ext>
            </a:extLst>
          </p:cNvPr>
          <p:cNvSpPr txBox="1"/>
          <p:nvPr/>
        </p:nvSpPr>
        <p:spPr>
          <a:xfrm>
            <a:off x="251672" y="1161865"/>
            <a:ext cx="10872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ED8FB8-CD02-49C5-977F-1D2241057D1D}"/>
                  </a:ext>
                </a:extLst>
              </p:cNvPr>
              <p:cNvSpPr txBox="1"/>
              <p:nvPr/>
            </p:nvSpPr>
            <p:spPr>
              <a:xfrm>
                <a:off x="251672" y="1161865"/>
                <a:ext cx="3414317" cy="526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∆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𝐴</m:t>
                            </m:r>
                          </m:sub>
                        </m:sSub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𝐴</m:t>
                        </m:r>
                      </m:den>
                    </m:f>
                    <m:nary>
                      <m:nary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l-GR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Σ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 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𝑑𝑆</m:t>
                        </m:r>
                      </m:e>
                    </m:nary>
                  </m:oMath>
                </a14:m>
                <a:r>
                  <a:rPr lang="ko-KR" alt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𝑤</m:t>
                        </m:r>
                      </m:e>
                    </m:acc>
                    <m:r>
                      <a:rPr lang="en-US" altLang="ko-KR" sz="2000" b="0" i="1" dirty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)</a:t>
                </a:r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ED8FB8-CD02-49C5-977F-1D2241057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72" y="1161865"/>
                <a:ext cx="3414317" cy="526939"/>
              </a:xfrm>
              <a:prstGeom prst="rect">
                <a:avLst/>
              </a:prstGeom>
              <a:blipFill>
                <a:blip r:embed="rId3"/>
                <a:stretch>
                  <a:fillRect l="-1607" t="-109302" b="-166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AACB23A-3DCC-4A66-B8EC-D772F3349A84}"/>
              </a:ext>
            </a:extLst>
          </p:cNvPr>
          <p:cNvSpPr txBox="1"/>
          <p:nvPr/>
        </p:nvSpPr>
        <p:spPr>
          <a:xfrm>
            <a:off x="251672" y="1859549"/>
            <a:ext cx="10704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Equal to difference between average stress levels on the fault before and after earthquake.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3354E9-20FA-4132-88F8-C0DCF39A894C}"/>
                  </a:ext>
                </a:extLst>
              </p:cNvPr>
              <p:cNvSpPr txBox="1"/>
              <p:nvPr/>
            </p:nvSpPr>
            <p:spPr>
              <a:xfrm>
                <a:off x="125836" y="2560029"/>
                <a:ext cx="49243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(3) Energy-based stress drop,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∆</m:t>
                            </m:r>
                            <m:r>
                              <a:rPr lang="ko-KR" alt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𝐸</m:t>
                            </m:r>
                          </m:sub>
                        </m:sSub>
                      </m:e>
                    </m:acc>
                  </m:oMath>
                </a14:m>
                <a:endParaRPr lang="ko-KR" altLang="en-US" sz="24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3354E9-20FA-4132-88F8-C0DCF39A8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36" y="2560029"/>
                <a:ext cx="4924336" cy="461665"/>
              </a:xfrm>
              <a:prstGeom prst="rect">
                <a:avLst/>
              </a:prstGeom>
              <a:blipFill>
                <a:blip r:embed="rId4"/>
                <a:stretch>
                  <a:fillRect l="-1983" t="-9211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C8106C-F7D2-4482-94E9-2834021547B5}"/>
                  </a:ext>
                </a:extLst>
              </p:cNvPr>
              <p:cNvSpPr txBox="1"/>
              <p:nvPr/>
            </p:nvSpPr>
            <p:spPr>
              <a:xfrm>
                <a:off x="251672" y="3168624"/>
                <a:ext cx="89929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Average of stress drop weighted by the final slip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∆</m:t>
                    </m:r>
                    <m:acc>
                      <m:accPr>
                        <m:chr m:val="⃗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ko-KR" alt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at each point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𝑤</m:t>
                        </m:r>
                      </m:e>
                    </m:acc>
                    <m:r>
                      <a:rPr lang="en-US" altLang="ko-KR" sz="2000" b="0" i="1" dirty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∆</m:t>
                    </m:r>
                    <m:acc>
                      <m:accPr>
                        <m:chr m:val="⃗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).</a:t>
                </a:r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C8106C-F7D2-4482-94E9-283402154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72" y="3168624"/>
                <a:ext cx="8992996" cy="400110"/>
              </a:xfrm>
              <a:prstGeom prst="rect">
                <a:avLst/>
              </a:prstGeom>
              <a:blipFill>
                <a:blip r:embed="rId5"/>
                <a:stretch>
                  <a:fillRect l="-610" t="-7692" r="-271" b="-2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263D9C-6FA8-4735-A6A8-D0456440E391}"/>
                  </a:ext>
                </a:extLst>
              </p:cNvPr>
              <p:cNvSpPr txBox="1"/>
              <p:nvPr/>
            </p:nvSpPr>
            <p:spPr>
              <a:xfrm>
                <a:off x="251671" y="3735840"/>
                <a:ext cx="8640659" cy="567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Relevant stress drop for calculating radiation ratio,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𝜂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𝑅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2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𝜇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𝑅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∆</m:t>
                            </m:r>
                            <m:r>
                              <a:rPr lang="ko-KR" alt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𝝈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263D9C-6FA8-4735-A6A8-D0456440E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71" y="3735840"/>
                <a:ext cx="8640659" cy="567720"/>
              </a:xfrm>
              <a:prstGeom prst="rect">
                <a:avLst/>
              </a:prstGeom>
              <a:blipFill>
                <a:blip r:embed="rId6"/>
                <a:stretch>
                  <a:fillRect l="-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64731C-D3D4-499F-8451-0B9A00D1EC96}"/>
                  </a:ext>
                </a:extLst>
              </p:cNvPr>
              <p:cNvSpPr txBox="1"/>
              <p:nvPr/>
            </p:nvSpPr>
            <p:spPr>
              <a:xfrm>
                <a:off x="251672" y="4473447"/>
                <a:ext cx="18371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∆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𝐸</m:t>
                            </m:r>
                          </m:sub>
                        </m:sSub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 ≥</m:t>
                    </m:r>
                    <m:acc>
                      <m:accPr>
                        <m:chr m:val="̅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∆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64731C-D3D4-499F-8451-0B9A00D1E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72" y="4473447"/>
                <a:ext cx="1837187" cy="400110"/>
              </a:xfrm>
              <a:prstGeom prst="rect">
                <a:avLst/>
              </a:prstGeom>
              <a:blipFill>
                <a:blip r:embed="rId7"/>
                <a:stretch>
                  <a:fillRect l="-2980" t="-3077" b="-2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F6B62D9-FFF9-450F-8DA1-0FB3D7F0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25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959E80-C309-4D63-83CF-D0F07813DD4C}"/>
                  </a:ext>
                </a:extLst>
              </p:cNvPr>
              <p:cNvSpPr txBox="1"/>
              <p:nvPr/>
            </p:nvSpPr>
            <p:spPr>
              <a:xfrm>
                <a:off x="1" y="0"/>
                <a:ext cx="64679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5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Relation between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∆</m:t>
                            </m:r>
                            <m:r>
                              <a:rPr lang="ko-KR" alt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𝐸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sz="25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altLang="ko-KR" sz="25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and strain energy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∆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𝑊</m:t>
                    </m:r>
                  </m:oMath>
                </a14:m>
                <a:endParaRPr lang="ko-KR" altLang="en-US" sz="25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959E80-C309-4D63-83CF-D0F07813D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0"/>
                <a:ext cx="6467912" cy="523220"/>
              </a:xfrm>
              <a:prstGeom prst="rect">
                <a:avLst/>
              </a:prstGeom>
              <a:blipFill>
                <a:blip r:embed="rId2"/>
                <a:stretch>
                  <a:fillRect l="-1508" t="-1163" b="-25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2E5EB3A4-104B-4E9E-9AC7-FF07EF10F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913" y="662729"/>
            <a:ext cx="5551272" cy="56662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A694BA-A473-4FA9-8B3F-40850E971357}"/>
                  </a:ext>
                </a:extLst>
              </p:cNvPr>
              <p:cNvSpPr txBox="1"/>
              <p:nvPr/>
            </p:nvSpPr>
            <p:spPr>
              <a:xfrm>
                <a:off x="61519" y="729840"/>
                <a:ext cx="4736983" cy="638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Total strain energy: 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𝑊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𝑓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d>
                    <m:acc>
                      <m:accPr>
                        <m:chr m:val="̅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𝑢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𝐴</m:t>
                    </m:r>
                  </m:oMath>
                </a14:m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A694BA-A473-4FA9-8B3F-40850E971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9" y="729840"/>
                <a:ext cx="4736983" cy="638380"/>
              </a:xfrm>
              <a:prstGeom prst="rect">
                <a:avLst/>
              </a:prstGeom>
              <a:blipFill>
                <a:blip r:embed="rId4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12FBD75-E811-4E66-B209-0CE083BC2AD1}"/>
              </a:ext>
            </a:extLst>
          </p:cNvPr>
          <p:cNvSpPr txBox="1"/>
          <p:nvPr/>
        </p:nvSpPr>
        <p:spPr>
          <a:xfrm>
            <a:off x="7147420" y="523220"/>
            <a:ext cx="181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Fracture energy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9B74D-8E6B-49E8-9C00-CF504009EE05}"/>
              </a:ext>
            </a:extLst>
          </p:cNvPr>
          <p:cNvSpPr txBox="1"/>
          <p:nvPr/>
        </p:nvSpPr>
        <p:spPr>
          <a:xfrm>
            <a:off x="9489345" y="1183554"/>
            <a:ext cx="191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Radiated energy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9429D8-831B-4623-B0CB-ED912175EE96}"/>
                  </a:ext>
                </a:extLst>
              </p:cNvPr>
              <p:cNvSpPr txBox="1"/>
              <p:nvPr/>
            </p:nvSpPr>
            <p:spPr>
              <a:xfrm>
                <a:off x="61521" y="1552886"/>
                <a:ext cx="55512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Partial strain energy change: 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∆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𝐺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𝑅</m:t>
                        </m:r>
                      </m:sub>
                    </m:sSub>
                  </m:oMath>
                </a14:m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9429D8-831B-4623-B0CB-ED912175E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1" y="1552886"/>
                <a:ext cx="5551272" cy="400110"/>
              </a:xfrm>
              <a:prstGeom prst="rect">
                <a:avLst/>
              </a:prstGeom>
              <a:blipFill>
                <a:blip r:embed="rId5"/>
                <a:stretch>
                  <a:fillRect l="-1098" t="-7692" b="-2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DE0047-F593-4387-97FC-E5725DFA4713}"/>
                  </a:ext>
                </a:extLst>
              </p:cNvPr>
              <p:cNvSpPr txBox="1"/>
              <p:nvPr/>
            </p:nvSpPr>
            <p:spPr>
              <a:xfrm>
                <a:off x="61520" y="2267349"/>
                <a:ext cx="5743661" cy="567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Radiation ratio (efficiency):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𝜂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𝑅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2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𝜇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𝑅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∆</m:t>
                            </m:r>
                            <m:r>
                              <a:rPr lang="ko-KR" alt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𝜎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DE0047-F593-4387-97FC-E5725DFA4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0" y="2267349"/>
                <a:ext cx="5743661" cy="567720"/>
              </a:xfrm>
              <a:prstGeom prst="rect">
                <a:avLst/>
              </a:prstGeom>
              <a:blipFill>
                <a:blip r:embed="rId6"/>
                <a:stretch>
                  <a:fillRect l="-10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CF7BAA-9165-4D47-85FC-FECD996F441D}"/>
                  </a:ext>
                </a:extLst>
              </p:cNvPr>
              <p:cNvSpPr txBox="1"/>
              <p:nvPr/>
            </p:nvSpPr>
            <p:spPr>
              <a:xfrm>
                <a:off x="61520" y="3144583"/>
                <a:ext cx="64679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Introduce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𝜆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ko-KR" alt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to represent continuous set of static solutions between initial (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=0</m:t>
                    </m:r>
                  </m:oMath>
                </a14:m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) and final state (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1</m:t>
                    </m:r>
                  </m:oMath>
                </a14:m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) .</a:t>
                </a:r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CF7BAA-9165-4D47-85FC-FECD996F4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0" y="3144583"/>
                <a:ext cx="6467912" cy="707886"/>
              </a:xfrm>
              <a:prstGeom prst="rect">
                <a:avLst/>
              </a:prstGeom>
              <a:blipFill>
                <a:blip r:embed="rId7"/>
                <a:stretch>
                  <a:fillRect l="-943" t="-4310" r="-660" b="-155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64B945-F420-405B-A20E-8B452EE9F681}"/>
                  </a:ext>
                </a:extLst>
              </p:cNvPr>
              <p:cNvSpPr txBox="1"/>
              <p:nvPr/>
            </p:nvSpPr>
            <p:spPr>
              <a:xfrm>
                <a:off x="672519" y="4022932"/>
                <a:ext cx="5122876" cy="477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𝑣𝑝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𝜆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∆</m:t>
                    </m:r>
                    <m:acc>
                      <m:accPr>
                        <m:chr m:val="⃗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𝑣𝑝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𝜆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𝜏</m:t>
                            </m:r>
                          </m:e>
                        </m:acc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𝑓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+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1−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𝜆</m:t>
                        </m:r>
                      </m:e>
                    </m:d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𝜏</m:t>
                            </m:r>
                          </m:e>
                        </m:acc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𝑖</m:t>
                        </m:r>
                      </m:sup>
                    </m:sSup>
                  </m:oMath>
                </a14:m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64B945-F420-405B-A20E-8B452EE9F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19" y="4022932"/>
                <a:ext cx="5122876" cy="477182"/>
              </a:xfrm>
              <a:prstGeom prst="rect">
                <a:avLst/>
              </a:prstGeom>
              <a:blipFill>
                <a:blip r:embed="rId8"/>
                <a:stretch>
                  <a:fillRect t="-3846" r="-3924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26A36D-0634-4A4E-AF62-CA9FB5F67BAD}"/>
                  </a:ext>
                </a:extLst>
              </p:cNvPr>
              <p:cNvSpPr txBox="1"/>
              <p:nvPr/>
            </p:nvSpPr>
            <p:spPr>
              <a:xfrm>
                <a:off x="672519" y="4670577"/>
                <a:ext cx="5122876" cy="835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∆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𝑑𝑊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𝑑</m:t>
                              </m:r>
                              <m:r>
                                <a:rPr lang="ko-KR" altLang="en-US" sz="20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𝜆</m:t>
                              </m:r>
                            </m:den>
                          </m:f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𝑑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𝜆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l-GR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Σ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 </m:t>
                              </m:r>
                            </m:sup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𝑣𝑝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 smtClean="0">
                                              <a:latin typeface="Cambria Math" panose="02040503050406030204" pitchFamily="18" charset="0"/>
                                              <a:cs typeface="Helvetica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2000" i="1" smtClean="0">
                                              <a:latin typeface="Cambria Math" panose="02040503050406030204" pitchFamily="18" charset="0"/>
                                              <a:cs typeface="Helvetica" panose="020B0604020202020204" pitchFamily="34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  <a:cs typeface="Helvetica" panose="020B0604020202020204" pitchFamily="34" charset="0"/>
                                            </a:rPr>
                                            <m:t>𝑣𝑝</m:t>
                                          </m:r>
                                        </m:sub>
                                      </m:sSub>
                                    </m:e>
                                  </m:acc>
                                </m:num>
                                <m:den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𝑑</m:t>
                                  </m:r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𝑑𝑆𝑑</m:t>
                              </m:r>
                              <m:r>
                                <a:rPr lang="ko-KR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𝜆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26A36D-0634-4A4E-AF62-CA9FB5F67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19" y="4670577"/>
                <a:ext cx="5122876" cy="8359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F93F92-DE51-4830-8108-920585386DA8}"/>
                  </a:ext>
                </a:extLst>
              </p:cNvPr>
              <p:cNvSpPr txBox="1"/>
              <p:nvPr/>
            </p:nvSpPr>
            <p:spPr>
              <a:xfrm>
                <a:off x="672519" y="5637898"/>
                <a:ext cx="5122876" cy="739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∆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l-GR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Σ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∆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𝜎</m:t>
                                  </m:r>
                                </m:e>
                              </m:acc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𝜏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∙</m:t>
                          </m:r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∆</m:t>
                          </m:r>
                          <m:acc>
                            <m:accPr>
                              <m:chr m:val="⃗"/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𝑑𝑆</m:t>
                          </m:r>
                        </m:e>
                      </m:nary>
                    </m:oMath>
                  </m:oMathPara>
                </a14:m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F93F92-DE51-4830-8108-920585386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19" y="5637898"/>
                <a:ext cx="5122876" cy="7395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F5C38A0B-7873-4F0E-9227-BC562686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4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E679BF-00F7-465C-9B36-144B4A26185E}"/>
                  </a:ext>
                </a:extLst>
              </p:cNvPr>
              <p:cNvSpPr txBox="1"/>
              <p:nvPr/>
            </p:nvSpPr>
            <p:spPr>
              <a:xfrm>
                <a:off x="1" y="0"/>
                <a:ext cx="64679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5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Relation between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∆</m:t>
                            </m:r>
                            <m:r>
                              <a:rPr lang="ko-KR" alt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𝐸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sz="25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altLang="ko-KR" sz="25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and strain energy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∆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𝑊</m:t>
                    </m:r>
                  </m:oMath>
                </a14:m>
                <a:endParaRPr lang="ko-KR" altLang="en-US" sz="25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E679BF-00F7-465C-9B36-144B4A261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0"/>
                <a:ext cx="6467912" cy="523220"/>
              </a:xfrm>
              <a:prstGeom prst="rect">
                <a:avLst/>
              </a:prstGeom>
              <a:blipFill>
                <a:blip r:embed="rId2"/>
                <a:stretch>
                  <a:fillRect l="-1508" t="-1163" b="-25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49EE08C5-0D92-42E0-9578-213FCE5E9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913" y="662729"/>
            <a:ext cx="5551272" cy="56662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44228A-24E2-4197-8416-BFE6A26070E8}"/>
                  </a:ext>
                </a:extLst>
              </p:cNvPr>
              <p:cNvSpPr txBox="1"/>
              <p:nvPr/>
            </p:nvSpPr>
            <p:spPr>
              <a:xfrm>
                <a:off x="672519" y="797450"/>
                <a:ext cx="5122876" cy="739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 panose="020B060402020202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r>
                        <a:rPr lang="ko-KR" altLang="en-US" sz="200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∆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−</m:t>
                      </m:r>
                      <m:nary>
                        <m:nary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l-GR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Σ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𝜏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𝑓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∙</m:t>
                          </m:r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∆</m:t>
                          </m:r>
                          <m:acc>
                            <m:accPr>
                              <m:chr m:val="⃗"/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𝑑𝑆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l-GR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Σ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∆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𝜎</m:t>
                                  </m:r>
                                </m:e>
                              </m:acc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∙</m:t>
                              </m:r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∆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𝑑𝑆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44228A-24E2-4197-8416-BFE6A2607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19" y="797450"/>
                <a:ext cx="5122876" cy="7395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FEB2E5-6D43-47A3-B649-B140238CB5EA}"/>
                  </a:ext>
                </a:extLst>
              </p:cNvPr>
              <p:cNvSpPr txBox="1"/>
              <p:nvPr/>
            </p:nvSpPr>
            <p:spPr>
              <a:xfrm>
                <a:off x="458321" y="1811241"/>
                <a:ext cx="5551271" cy="847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 panose="020B0604020202020204" pitchFamily="34" charset="0"/>
                        </a:rPr>
                        <m:t>∆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 m:alnAt="23"/>
                                    </m:rPr>
                                    <a:rPr lang="el-GR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Σ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∆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∙</m:t>
                                  </m:r>
                                  <m:r>
                                    <a:rPr lang="en-US" altLang="ko-KR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∆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 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𝑑𝑆</m:t>
                                  </m:r>
                                </m:e>
                              </m:nary>
                            </m:num>
                            <m:den>
                              <m:nary>
                                <m:nary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 m:alnAt="23"/>
                                    </m:rPr>
                                    <a:rPr lang="el-GR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Σ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l-GR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𝑑𝑆</m:t>
                                  </m:r>
                                </m:e>
                              </m:nary>
                            </m:den>
                          </m:f>
                        </m:e>
                      </m:d>
                      <m:nary>
                        <m:nary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l-GR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Σ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 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l-GR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l-GR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𝑑𝑆</m:t>
                          </m:r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̅"/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∆</m:t>
                              </m:r>
                              <m:r>
                                <a:rPr lang="ko-KR" alt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𝑬</m:t>
                              </m:r>
                            </m:sub>
                          </m:sSub>
                        </m:e>
                      </m:acc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 panose="020B0604020202020204" pitchFamily="34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Helvetica" panose="020B0604020202020204" pitchFamily="34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l-GR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Helvetica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FEB2E5-6D43-47A3-B649-B140238CB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21" y="1811241"/>
                <a:ext cx="5551271" cy="8471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A692D-0D68-4706-B507-F257EF42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18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1BC1833-45DF-4F0D-A112-5B45515619C3}"/>
                  </a:ext>
                </a:extLst>
              </p:cNvPr>
              <p:cNvSpPr txBox="1"/>
              <p:nvPr/>
            </p:nvSpPr>
            <p:spPr>
              <a:xfrm>
                <a:off x="1" y="0"/>
                <a:ext cx="6677636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5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Comparison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l-GR" altLang="ko-KR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ko-KR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Δ</m:t>
                        </m:r>
                        <m:r>
                          <a:rPr lang="ko-KR" altLang="el-GR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ko-KR" altLang="en-US" sz="25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altLang="ko-KR" sz="25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for heterogeneous ruptures</a:t>
                </a:r>
                <a:endParaRPr lang="ko-KR" altLang="en-US" sz="25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1BC1833-45DF-4F0D-A112-5B4551561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0"/>
                <a:ext cx="6677636" cy="477888"/>
              </a:xfrm>
              <a:prstGeom prst="rect">
                <a:avLst/>
              </a:prstGeom>
              <a:blipFill>
                <a:blip r:embed="rId2"/>
                <a:stretch>
                  <a:fillRect l="-1461" t="-8974" r="-548" b="-3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239A8021-C099-4EA0-9457-C8A562C78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44" y="553672"/>
            <a:ext cx="6366497" cy="622043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25FAB1A9-D863-44C2-9B2C-056256B3AA29}"/>
              </a:ext>
            </a:extLst>
          </p:cNvPr>
          <p:cNvGrpSpPr/>
          <p:nvPr/>
        </p:nvGrpSpPr>
        <p:grpSpPr>
          <a:xfrm>
            <a:off x="6677637" y="400716"/>
            <a:ext cx="4655892" cy="1908784"/>
            <a:chOff x="6677637" y="400716"/>
            <a:chExt cx="4655892" cy="190878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A4B76CE-313E-4482-86D6-2731E4596334}"/>
                </a:ext>
              </a:extLst>
            </p:cNvPr>
            <p:cNvSpPr txBox="1"/>
            <p:nvPr/>
          </p:nvSpPr>
          <p:spPr>
            <a:xfrm>
              <a:off x="6677639" y="903607"/>
              <a:ext cx="29509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2000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Lavallée</a:t>
              </a:r>
              <a:r>
                <a:rPr lang="en-US" altLang="ko-KR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 et al. (2006)</a:t>
              </a:r>
              <a:endParaRPr lang="ko-KR" altLang="en-US" sz="2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E9DCD7-FA15-4E08-8718-4675D26C79AD}"/>
                </a:ext>
              </a:extLst>
            </p:cNvPr>
            <p:cNvSpPr txBox="1"/>
            <p:nvPr/>
          </p:nvSpPr>
          <p:spPr>
            <a:xfrm>
              <a:off x="6677638" y="1403386"/>
              <a:ext cx="46558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Heterogeneity of prestress or friction</a:t>
              </a:r>
              <a:endParaRPr lang="ko-KR" altLang="en-US" sz="2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BE331F-B9C3-4881-885D-D3B7409EA9E9}"/>
                </a:ext>
              </a:extLst>
            </p:cNvPr>
            <p:cNvSpPr txBox="1"/>
            <p:nvPr/>
          </p:nvSpPr>
          <p:spPr>
            <a:xfrm>
              <a:off x="6677637" y="1909390"/>
              <a:ext cx="3229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Realistic ground motion</a:t>
              </a:r>
              <a:endParaRPr lang="ko-KR" altLang="en-US" sz="2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1F9840-8703-4E6F-8A49-6C0E090C6921}"/>
                </a:ext>
              </a:extLst>
            </p:cNvPr>
            <p:cNvSpPr txBox="1"/>
            <p:nvPr/>
          </p:nvSpPr>
          <p:spPr>
            <a:xfrm>
              <a:off x="6677638" y="400716"/>
              <a:ext cx="2608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Stochastic slip model</a:t>
              </a:r>
              <a:endParaRPr lang="ko-KR" altLang="en-US" sz="2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79B7B0F-FE68-4A8A-AA26-C1DEB51076C6}"/>
              </a:ext>
            </a:extLst>
          </p:cNvPr>
          <p:cNvGrpSpPr/>
          <p:nvPr/>
        </p:nvGrpSpPr>
        <p:grpSpPr>
          <a:xfrm>
            <a:off x="6677638" y="2406056"/>
            <a:ext cx="4546831" cy="4234849"/>
            <a:chOff x="6677638" y="2406056"/>
            <a:chExt cx="4546831" cy="423484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26E9DF0-4385-4914-9576-3571CBE5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77638" y="2406056"/>
              <a:ext cx="3229762" cy="423484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146BD8-C452-40EE-B771-1BD50AE849F3}"/>
                </a:ext>
              </a:extLst>
            </p:cNvPr>
            <p:cNvSpPr txBox="1"/>
            <p:nvPr/>
          </p:nvSpPr>
          <p:spPr>
            <a:xfrm>
              <a:off x="10039698" y="3039593"/>
              <a:ext cx="958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elvetica" panose="020B0604020202020204" pitchFamily="34" charset="0"/>
                  <a:cs typeface="Helvetica" panose="020B0604020202020204" pitchFamily="34" charset="0"/>
                </a:rPr>
                <a:t>Dip slip</a:t>
              </a:r>
              <a:endParaRPr lang="ko-KR" altLang="en-US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87EF78-6BC2-4E65-BF63-9B13F8D0A59D}"/>
                </a:ext>
              </a:extLst>
            </p:cNvPr>
            <p:cNvSpPr txBox="1"/>
            <p:nvPr/>
          </p:nvSpPr>
          <p:spPr>
            <a:xfrm>
              <a:off x="10039696" y="5089458"/>
              <a:ext cx="1184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elvetica" panose="020B0604020202020204" pitchFamily="34" charset="0"/>
                  <a:cs typeface="Helvetica" panose="020B0604020202020204" pitchFamily="34" charset="0"/>
                </a:rPr>
                <a:t>Strike slip</a:t>
              </a:r>
              <a:endParaRPr lang="ko-KR" altLang="en-US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98A83E3E-9D27-455F-9F42-F8D37E67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968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9EAF2C-E710-400E-B14F-E723845E6D6D}"/>
                  </a:ext>
                </a:extLst>
              </p:cNvPr>
              <p:cNvSpPr txBox="1"/>
              <p:nvPr/>
            </p:nvSpPr>
            <p:spPr>
              <a:xfrm>
                <a:off x="1" y="0"/>
                <a:ext cx="6677636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5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Comparison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l-GR" altLang="ko-KR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ko-KR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Δ</m:t>
                        </m:r>
                        <m:r>
                          <a:rPr lang="ko-KR" altLang="el-GR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ko-KR" altLang="en-US" sz="25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altLang="ko-KR" sz="25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for heterogeneous ruptures</a:t>
                </a:r>
                <a:endParaRPr lang="ko-KR" altLang="en-US" sz="25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9EAF2C-E710-400E-B14F-E723845E6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0"/>
                <a:ext cx="6677636" cy="477888"/>
              </a:xfrm>
              <a:prstGeom prst="rect">
                <a:avLst/>
              </a:prstGeom>
              <a:blipFill>
                <a:blip r:embed="rId2"/>
                <a:stretch>
                  <a:fillRect l="-1461" t="-8974" r="-548" b="-3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7DEACA53-06A8-49C6-8B5F-39B77974E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73" y="477888"/>
            <a:ext cx="7794946" cy="634000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B87FC0-8A98-4F40-BF87-B79FCAA4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116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D6C2A2-8EE0-4C92-8DE1-E5385C0763AA}"/>
              </a:ext>
            </a:extLst>
          </p:cNvPr>
          <p:cNvSpPr txBox="1"/>
          <p:nvPr/>
        </p:nvSpPr>
        <p:spPr>
          <a:xfrm>
            <a:off x="1" y="0"/>
            <a:ext cx="6711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Helvetica" panose="020B0604020202020204" pitchFamily="34" charset="0"/>
                <a:cs typeface="Helvetica" panose="020B0604020202020204" pitchFamily="34" charset="0"/>
              </a:rPr>
              <a:t>Energy partitioning and shear stress evolution</a:t>
            </a:r>
            <a:endParaRPr lang="ko-KR" altLang="en-US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84E232-1BCA-4697-A846-3121E8287209}"/>
                  </a:ext>
                </a:extLst>
              </p:cNvPr>
              <p:cNvSpPr txBox="1"/>
              <p:nvPr/>
            </p:nvSpPr>
            <p:spPr>
              <a:xfrm>
                <a:off x="61519" y="729840"/>
                <a:ext cx="9652932" cy="1401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Radiated energy: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𝑅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l-GR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Σ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 </m:t>
                        </m:r>
                      </m:sup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𝜏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𝜏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𝑓</m:t>
                                </m:r>
                              </m:sup>
                            </m:sSup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∙∆</m:t>
                        </m:r>
                        <m:acc>
                          <m:accPr>
                            <m:chr m:val="⃗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𝑢</m:t>
                            </m:r>
                          </m:e>
                        </m:acc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𝑑𝑆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+</m:t>
                        </m:r>
                        <m:nary>
                          <m:nary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0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𝑓𝑖𝑛</m:t>
                                </m:r>
                              </m:sup>
                            </m:sSup>
                          </m:sup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𝑑𝑡</m:t>
                            </m:r>
                          </m:e>
                        </m:nary>
                        <m:nary>
                          <m:nary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l-GR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Σ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 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𝑑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𝜏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∙</m:t>
                            </m:r>
                            <m:acc>
                              <m:accPr>
                                <m:chr m:val="⃗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𝛿</m:t>
                                </m:r>
                              </m:e>
                            </m:acc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𝑑𝑆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endParaRPr lang="en-US" altLang="ko-KR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≈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l-GR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Σ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 </m:t>
                        </m:r>
                      </m:sup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𝑓</m:t>
                                </m:r>
                              </m:sup>
                            </m:sSubSup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∙∆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𝑑𝑆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+</m:t>
                        </m:r>
                        <m:nary>
                          <m:nary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0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𝑓𝑖𝑛</m:t>
                                </m:r>
                              </m:sup>
                            </m:sSup>
                          </m:sup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𝑑𝑡</m:t>
                            </m:r>
                          </m:e>
                        </m:nary>
                        <m:nary>
                          <m:nary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l-GR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Σ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 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𝑑𝑡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𝑑𝑆</m:t>
                            </m:r>
                          </m:e>
                        </m:nary>
                      </m:e>
                    </m:nary>
                  </m:oMath>
                </a14:m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84E232-1BCA-4697-A846-3121E8287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9" y="729840"/>
                <a:ext cx="9652932" cy="1401922"/>
              </a:xfrm>
              <a:prstGeom prst="rect">
                <a:avLst/>
              </a:prstGeom>
              <a:blipFill>
                <a:blip r:embed="rId2"/>
                <a:stretch>
                  <a:fillRect l="-63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410E76-11F0-49C4-9EA7-0E1343E946AE}"/>
                  </a:ext>
                </a:extLst>
              </p:cNvPr>
              <p:cNvSpPr txBox="1"/>
              <p:nvPr/>
            </p:nvSpPr>
            <p:spPr>
              <a:xfrm>
                <a:off x="61518" y="2384548"/>
                <a:ext cx="5760441" cy="631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Radiation ratio: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𝜂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𝑅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=1+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2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𝜇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l-GR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e>
                        </m:acc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0</m:t>
                        </m:r>
                      </m:sub>
                      <m:sup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𝑓𝑖𝑛</m:t>
                            </m:r>
                          </m:sup>
                        </m:sSup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𝑑𝑡</m:t>
                        </m:r>
                      </m:e>
                    </m:nary>
                    <m:nary>
                      <m:nary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l-GR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Σ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 </m:t>
                        </m:r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𝑑𝑡</m:t>
                            </m:r>
                          </m:den>
                        </m:f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𝑑𝑆</m:t>
                        </m:r>
                      </m:e>
                    </m:nary>
                  </m:oMath>
                </a14:m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410E76-11F0-49C4-9EA7-0E1343E94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8" y="2384548"/>
                <a:ext cx="5760441" cy="631520"/>
              </a:xfrm>
              <a:prstGeom prst="rect">
                <a:avLst/>
              </a:prstGeom>
              <a:blipFill>
                <a:blip r:embed="rId3"/>
                <a:stretch>
                  <a:fillRect l="-10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EF2511-FE72-4B26-96E0-9C4314DA25EF}"/>
                  </a:ext>
                </a:extLst>
              </p:cNvPr>
              <p:cNvSpPr txBox="1"/>
              <p:nvPr/>
            </p:nvSpPr>
            <p:spPr>
              <a:xfrm>
                <a:off x="61519" y="3268854"/>
                <a:ext cx="5953388" cy="535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Sign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ko-KR" alt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determines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𝜂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𝑅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&gt;1</m:t>
                    </m:r>
                  </m:oMath>
                </a14:m>
                <a:r>
                  <a:rPr lang="ko-KR" alt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altLang="ko-KR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𝜂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𝑅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&lt;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1</m:t>
                    </m:r>
                  </m:oMath>
                </a14:m>
                <a:endParaRPr lang="ko-KR" alt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EF2511-FE72-4B26-96E0-9C4314DA2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9" y="3268854"/>
                <a:ext cx="5953388" cy="535659"/>
              </a:xfrm>
              <a:prstGeom prst="rect">
                <a:avLst/>
              </a:prstGeom>
              <a:blipFill>
                <a:blip r:embed="rId4"/>
                <a:stretch>
                  <a:fillRect l="-1024" b="-6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03ED3B4E-4F62-43F3-B120-C4DA46F2BA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31" b="32192"/>
          <a:stretch/>
        </p:blipFill>
        <p:spPr>
          <a:xfrm>
            <a:off x="7520127" y="698360"/>
            <a:ext cx="4388647" cy="3372375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BC4C72-31B8-44C0-BD67-D86FF32E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65C5F-1217-40C3-B66E-5F331F4EC25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502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710</Words>
  <Application>Microsoft Office PowerPoint</Application>
  <PresentationFormat>와이드스크린</PresentationFormat>
  <Paragraphs>94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Cambria Math</vt:lpstr>
      <vt:lpstr>Helvetica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서민성</dc:creator>
  <cp:lastModifiedBy>서민성</cp:lastModifiedBy>
  <cp:revision>33</cp:revision>
  <dcterms:created xsi:type="dcterms:W3CDTF">2024-07-13T15:53:29Z</dcterms:created>
  <dcterms:modified xsi:type="dcterms:W3CDTF">2024-07-14T16:05:54Z</dcterms:modified>
</cp:coreProperties>
</file>