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59" r:id="rId6"/>
    <p:sldId id="270" r:id="rId7"/>
    <p:sldId id="284" r:id="rId8"/>
    <p:sldId id="260" r:id="rId9"/>
    <p:sldId id="271" r:id="rId10"/>
    <p:sldId id="273" r:id="rId11"/>
    <p:sldId id="272" r:id="rId12"/>
    <p:sldId id="274" r:id="rId13"/>
    <p:sldId id="261" r:id="rId14"/>
    <p:sldId id="275" r:id="rId15"/>
    <p:sldId id="277" r:id="rId16"/>
    <p:sldId id="262" r:id="rId17"/>
    <p:sldId id="263" r:id="rId18"/>
    <p:sldId id="265" r:id="rId19"/>
    <p:sldId id="280" r:id="rId20"/>
    <p:sldId id="266" r:id="rId21"/>
    <p:sldId id="267" r:id="rId22"/>
    <p:sldId id="268" r:id="rId23"/>
    <p:sldId id="264" r:id="rId24"/>
    <p:sldId id="279" r:id="rId25"/>
    <p:sldId id="278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85" autoAdjust="0"/>
  </p:normalViewPr>
  <p:slideViewPr>
    <p:cSldViewPr>
      <p:cViewPr varScale="1">
        <p:scale>
          <a:sx n="71" d="100"/>
          <a:sy n="71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08B2D-10D7-454A-8AB6-5BBBD7142FDB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1B938-1D02-4746-A681-047B6BA98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9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Technische DSL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insertRow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settern</a:t>
            </a:r>
            <a:endParaRPr lang="de-DE" baseline="0" dirty="0" smtClean="0"/>
          </a:p>
          <a:p>
            <a:r>
              <a:rPr lang="de-DE" baseline="0" dirty="0" smtClean="0"/>
              <a:t>Keine Typsicherheit für Konstanten, teilweise schwer auffindbare Fehler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7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6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37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8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6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83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6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1B938-1D02-4746-A681-047B6BA98D8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1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F076A-37B1-4513-9F6B-CFB0CEF8E9AA}" type="datetimeFigureOut">
              <a:rPr lang="de-DE" smtClean="0"/>
              <a:t>18.12.2013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6E4B-FACE-4055-BD7F-9462C1D4623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Modellierung und Generierung von Test-Daten für Datenbank-basierte Anwendungen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Auto-Typ-Konvertierung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Z.B. automatische Umwandlung von Integer- zu Long-Werten: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Weitere Möglichkeiten: Ganz-Zahl zu Fließkomma-Zahl, String zu Datum, …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708920"/>
            <a:ext cx="4829175" cy="2043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1127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Unterstützung bei Fehlern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1" y="1796351"/>
            <a:ext cx="8666478" cy="4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JavaDoc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417638"/>
            <a:ext cx="5972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 der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 Groovy-DSL</a:t>
            </a:r>
          </a:p>
          <a:p>
            <a:r>
              <a:rPr lang="de-DE" dirty="0" smtClean="0"/>
              <a:t>Verwendet Operator-Überladen</a:t>
            </a:r>
          </a:p>
          <a:p>
            <a:r>
              <a:rPr lang="de-DE" dirty="0" smtClean="0"/>
              <a:t>Wird passend zu einem Datenbank-Schema erzeugt</a:t>
            </a:r>
          </a:p>
          <a:p>
            <a:r>
              <a:rPr lang="de-DE" dirty="0" smtClean="0"/>
              <a:t>Gradle als </a:t>
            </a:r>
            <a:r>
              <a:rPr lang="de-DE" dirty="0" err="1" smtClean="0"/>
              <a:t>Build</a:t>
            </a:r>
            <a:r>
              <a:rPr lang="de-DE" dirty="0" smtClean="0"/>
              <a:t>-System</a:t>
            </a:r>
          </a:p>
          <a:p>
            <a:r>
              <a:rPr lang="de-DE" dirty="0" smtClean="0"/>
              <a:t>Nutzbar als Maven-Artefakt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wird die Sprache verwendet?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einer Datenbank wird ein STU-Modell erzeugt</a:t>
            </a:r>
          </a:p>
          <a:p>
            <a:r>
              <a:rPr lang="de-DE" dirty="0" smtClean="0"/>
              <a:t>Aus dem STU-Modell erzeugt ein Generator die DSL-Klassen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00" y="3970938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STU-Modell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628800"/>
            <a:ext cx="7571184" cy="398904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Table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"The table containing the staff of a great company"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defaultIdentifier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autoInvokeNext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VARCHAR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“Represents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the last name of a person"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team_id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DataType.</a:t>
            </a:r>
            <a:r>
              <a:rPr lang="de-DE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BIGINT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reference</a:t>
            </a:r>
            <a:endParaRPr lang="de-DE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local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belongsTo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person to a team"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.name(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hasMembers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.description(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"Assigns the team to one or more persons"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Generieren von Test-Daten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Erzeugen von </a:t>
            </a:r>
            <a:r>
              <a:rPr lang="de-DE" dirty="0" err="1" smtClean="0"/>
              <a:t>DataSets</a:t>
            </a:r>
            <a:r>
              <a:rPr lang="de-DE" dirty="0" smtClean="0"/>
              <a:t>, die für möglichst alle Tests nutzbar sind</a:t>
            </a:r>
          </a:p>
          <a:p>
            <a:r>
              <a:rPr lang="de-DE" dirty="0" smtClean="0"/>
              <a:t>Besonderer Fokus auf Beziehungen</a:t>
            </a:r>
          </a:p>
          <a:p>
            <a:r>
              <a:rPr lang="de-DE" dirty="0" smtClean="0"/>
              <a:t>Angelehnt an Grenzwertanalyse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-3" b="56050"/>
          <a:stretch/>
        </p:blipFill>
        <p:spPr>
          <a:xfrm>
            <a:off x="1632000" y="2348952"/>
            <a:ext cx="5880000" cy="6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ER-Modell: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Datenbank-Schema: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Einfaches Beispiel-Modell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43" y="2204864"/>
            <a:ext cx="5725714" cy="8038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0" y="4573216"/>
            <a:ext cx="7840000" cy="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Datenbank-Schema als Graphen</a:t>
            </a:r>
          </a:p>
          <a:p>
            <a:pPr lvl="1"/>
            <a:r>
              <a:rPr lang="de-DE" dirty="0" smtClean="0"/>
              <a:t>Tabellen sind Knoten</a:t>
            </a:r>
          </a:p>
          <a:p>
            <a:pPr lvl="1"/>
            <a:r>
              <a:rPr lang="de-DE" dirty="0" smtClean="0"/>
              <a:t>Beziehungen sind Kanten</a:t>
            </a:r>
          </a:p>
          <a:p>
            <a:pPr lvl="1"/>
            <a:r>
              <a:rPr lang="de-DE" dirty="0" smtClean="0"/>
              <a:t>Assoziative Tabellen werden als Kante betrachtet</a:t>
            </a:r>
          </a:p>
          <a:p>
            <a:r>
              <a:rPr lang="de-DE" dirty="0" smtClean="0"/>
              <a:t>Traversierung des Graphen entlang der Kanten</a:t>
            </a:r>
          </a:p>
          <a:p>
            <a:r>
              <a:rPr lang="de-DE" dirty="0" smtClean="0"/>
              <a:t>Datengenerierung für Kanten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2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Datenbank-Tests benötigen Test-Daten (</a:t>
            </a:r>
            <a:r>
              <a:rPr lang="de-DE" dirty="0" err="1" smtClean="0"/>
              <a:t>DataSets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Varianten bei der Modellierung der Daten</a:t>
            </a:r>
          </a:p>
          <a:p>
            <a:pPr lvl="1"/>
            <a:r>
              <a:rPr lang="de-DE" dirty="0" smtClean="0"/>
              <a:t>Extern</a:t>
            </a:r>
          </a:p>
          <a:p>
            <a:pPr lvl="1"/>
            <a:r>
              <a:rPr lang="de-DE" dirty="0" smtClean="0"/>
              <a:t>Intern</a:t>
            </a:r>
          </a:p>
          <a:p>
            <a:r>
              <a:rPr lang="de-DE" dirty="0" smtClean="0"/>
              <a:t>Beziehungen meist unübersichtlich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28" y="1752917"/>
            <a:ext cx="6876667" cy="438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Kante Buch-Verlag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4" y="1756163"/>
            <a:ext cx="6899956" cy="4384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Assoziative Tabelle BuchAutor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1752917"/>
            <a:ext cx="6876667" cy="4383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Validierung des Ergebnisses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Hilft beim Erstellen des STU-Modells</a:t>
            </a:r>
          </a:p>
          <a:p>
            <a:r>
              <a:rPr lang="de-DE" dirty="0" smtClean="0"/>
              <a:t>Zeigt generierte Test-Daten an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00" y="3322866"/>
            <a:ext cx="5880000" cy="14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7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Berücksichtigung von Abhängigkeiten bei der Daten-Generierung</a:t>
            </a:r>
          </a:p>
          <a:p>
            <a:pPr lvl="1"/>
            <a:r>
              <a:rPr lang="de-DE" dirty="0" smtClean="0"/>
              <a:t>Auf </a:t>
            </a:r>
            <a:r>
              <a:rPr lang="de-DE" dirty="0"/>
              <a:t>Werte-Ebene</a:t>
            </a:r>
          </a:p>
          <a:p>
            <a:pPr lvl="1"/>
            <a:r>
              <a:rPr lang="de-DE" dirty="0" smtClean="0"/>
              <a:t>Auf Beziehungsebene</a:t>
            </a:r>
          </a:p>
          <a:p>
            <a:r>
              <a:rPr lang="de-DE" dirty="0" smtClean="0"/>
              <a:t>Mehr Zufall beim Erzeugen von Beziehungen</a:t>
            </a:r>
          </a:p>
        </p:txBody>
      </p:sp>
    </p:spTree>
    <p:extLst>
      <p:ext uri="{BB962C8B-B14F-4D97-AF65-F5344CB8AC3E}">
        <p14:creationId xmlns:p14="http://schemas.microsoft.com/office/powerpoint/2010/main" val="7538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STU Database Tool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de-DE" dirty="0" smtClean="0"/>
              <a:t>Unterstützung weiterer Datenbanken</a:t>
            </a:r>
          </a:p>
          <a:p>
            <a:r>
              <a:rPr lang="de-DE" dirty="0" smtClean="0"/>
              <a:t>Nutzung bestehender Daten für Test-Daten-Generierung</a:t>
            </a:r>
          </a:p>
          <a:p>
            <a:r>
              <a:rPr lang="de-DE" dirty="0" smtClean="0"/>
              <a:t>Erzeugen </a:t>
            </a:r>
            <a:r>
              <a:rPr lang="de-DE" dirty="0"/>
              <a:t>der DSL-Klassen</a:t>
            </a:r>
          </a:p>
          <a:p>
            <a:r>
              <a:rPr lang="de-DE" dirty="0"/>
              <a:t>Einspielen der generieren Werte in Datenbank</a:t>
            </a:r>
          </a:p>
          <a:p>
            <a:r>
              <a:rPr lang="de-DE" dirty="0" smtClean="0"/>
              <a:t>Manuelle Modellierung </a:t>
            </a:r>
            <a:r>
              <a:rPr lang="de-DE" dirty="0"/>
              <a:t>des DB-Schema </a:t>
            </a:r>
            <a:r>
              <a:rPr lang="de-DE" dirty="0" smtClean="0"/>
              <a:t>ermöglichen</a:t>
            </a:r>
          </a:p>
          <a:p>
            <a:r>
              <a:rPr lang="de-DE" dirty="0" smtClean="0"/>
              <a:t>Grafische Darstellung der erzeugten Entitäten (bzw. Beziehungen)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4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6000" dirty="0" smtClean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2349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SB </a:t>
            </a:r>
            <a:r>
              <a:rPr lang="de-DE" dirty="0" err="1" smtClean="0"/>
              <a:t>Testing</a:t>
            </a:r>
            <a:r>
              <a:rPr lang="de-DE" dirty="0" smtClean="0"/>
              <a:t> DB API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27584" y="1600200"/>
            <a:ext cx="7488832" cy="45243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table_Persons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Primary Key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"Julien"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insertRow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Primary Key</a:t>
            </a:r>
            <a:endParaRPr lang="de-DE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setTeamId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anose="020B0609020204030204" pitchFamily="49" charset="0"/>
              </a:rPr>
              <a:t>Foreign</a:t>
            </a:r>
            <a:r>
              <a:rPr lang="de-DE" dirty="0">
                <a:solidFill>
                  <a:srgbClr val="3F7F5F"/>
                </a:solidFill>
                <a:latin typeface="Consolas" panose="020B0609020204030204" pitchFamily="49" charset="0"/>
              </a:rPr>
              <a:t> Key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wünschen sich Tester?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IDE-Unterstützung</a:t>
            </a:r>
          </a:p>
          <a:p>
            <a:r>
              <a:rPr lang="de-DE" dirty="0" smtClean="0"/>
              <a:t>Übersichtliche Darstellung</a:t>
            </a:r>
          </a:p>
          <a:p>
            <a:r>
              <a:rPr lang="de-DE" dirty="0" smtClean="0"/>
              <a:t>Beziehungen übersichtlich beschreiben</a:t>
            </a:r>
          </a:p>
          <a:p>
            <a:r>
              <a:rPr lang="de-DE" dirty="0" smtClean="0"/>
              <a:t>Typsicherheit beim Beschreiben von Beziehungen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 Table </a:t>
            </a:r>
            <a:r>
              <a:rPr lang="de-DE" dirty="0" err="1" smtClean="0"/>
              <a:t>Builder</a:t>
            </a:r>
            <a:r>
              <a:rPr lang="de-DE" dirty="0" smtClean="0"/>
              <a:t> DSL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Syntax inspiriert von Spock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2327969"/>
            <a:ext cx="7488832" cy="31393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teamsTable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REF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description</a:t>
            </a:r>
            <a:endParaRPr lang="de-DE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"Quality Assurance"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dirty="0" smtClean="0">
                <a:solidFill>
                  <a:srgbClr val="FF00CC"/>
                </a:solidFill>
                <a:latin typeface="Consolas" panose="020B0609020204030204" pitchFamily="49" charset="0"/>
              </a:rPr>
              <a:t>"Verifies software"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personsTable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.rows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REF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first_name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endParaRPr lang="de-DE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KAULBERSCH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"Dennis"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FF00CC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GUITTON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"Julien"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"Guitton"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i="1" dirty="0">
                <a:solidFill>
                  <a:srgbClr val="0000C0"/>
                </a:solidFill>
                <a:latin typeface="Consolas" panose="020B0609020204030204" pitchFamily="49" charset="0"/>
              </a:rPr>
              <a:t>BARANOWSKI</a:t>
            </a:r>
            <a:r>
              <a:rPr lang="de-DE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"Christian"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de-DE" dirty="0">
                <a:solidFill>
                  <a:srgbClr val="FF00CC"/>
                </a:solidFill>
                <a:latin typeface="Consolas" panose="020B0609020204030204" pitchFamily="49" charset="0"/>
              </a:rPr>
              <a:t>"Baranowski"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  <a:r>
              <a:rPr lang="de-DE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QA</a:t>
            </a:r>
            <a:endParaRPr lang="de-DE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Referenzen repräsentieren eine Tabellenzeile</a:t>
            </a:r>
          </a:p>
          <a:p>
            <a:r>
              <a:rPr lang="de-DE" dirty="0" smtClean="0"/>
              <a:t>Beschreibungen </a:t>
            </a:r>
            <a:r>
              <a:rPr lang="de-DE" dirty="0" smtClean="0"/>
              <a:t>von </a:t>
            </a:r>
            <a:r>
              <a:rPr lang="de-DE" dirty="0" smtClean="0"/>
              <a:t>Beziehungen (auf Entit</a:t>
            </a:r>
            <a:r>
              <a:rPr lang="de-DE" dirty="0" smtClean="0"/>
              <a:t>äten-Ebene)</a:t>
            </a:r>
            <a:r>
              <a:rPr lang="de-DE" dirty="0" smtClean="0"/>
              <a:t>:</a:t>
            </a:r>
            <a:endParaRPr lang="de-DE" dirty="0" smtClean="0"/>
          </a:p>
          <a:p>
            <a:endParaRPr lang="de-DE" dirty="0"/>
          </a:p>
          <a:p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</a:t>
            </a:r>
            <a:r>
              <a:rPr lang="de-DE" dirty="0" smtClean="0"/>
              <a:t>Referenzen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23020" y="3501008"/>
            <a:ext cx="7097960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relations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QA.hasMembers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(KAULBERSCH, GUITTON, BARANOWSKI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KAULBERSCH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.worksAs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SWD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engagementStart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01.04.2013")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GUITTON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.worksAs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SWT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BARANOWSKI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.worksAs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TM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5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DataSets</a:t>
            </a:r>
            <a:r>
              <a:rPr lang="de-DE" dirty="0" smtClean="0"/>
              <a:t> können als Scopes genutzt werden</a:t>
            </a:r>
          </a:p>
          <a:p>
            <a:r>
              <a:rPr lang="de-DE" dirty="0" smtClean="0"/>
              <a:t>Zugriff auf Daten in aktuellem </a:t>
            </a:r>
            <a:r>
              <a:rPr lang="de-DE" dirty="0" err="1" smtClean="0"/>
              <a:t>Scope</a:t>
            </a:r>
            <a:r>
              <a:rPr lang="de-DE" dirty="0" smtClean="0"/>
              <a:t>: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Features: </a:t>
            </a:r>
            <a:r>
              <a:rPr lang="de-DE" dirty="0" smtClean="0"/>
              <a:t>Scopes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54360" y="2924944"/>
            <a:ext cx="8435280" cy="36933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DatabaseSetup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prepare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DemoGroovyDataSet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findPersonsForTeam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Team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Team()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team.setId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(QA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.id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team.setTitle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QA.title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team.setDescription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QA.description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team.setMembersize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QA.membersize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sut.findPersons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team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assertThat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).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hasSize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dataSet.personsTable.getRowCount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56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r>
              <a:rPr lang="de-DE" dirty="0"/>
              <a:t>: IDE-Integration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96752"/>
            <a:ext cx="70294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Einfach-Vererbung: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4800" dirty="0"/>
          </a:p>
          <a:p>
            <a:r>
              <a:rPr lang="de-DE" dirty="0"/>
              <a:t>Mehrfach-Vererbung: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Features: </a:t>
            </a:r>
            <a:r>
              <a:rPr lang="de-DE" dirty="0" err="1" smtClean="0"/>
              <a:t>DataSet</a:t>
            </a:r>
            <a:r>
              <a:rPr lang="de-DE" dirty="0" smtClean="0"/>
              <a:t>-Komposition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258683" y="2139821"/>
            <a:ext cx="6626633" cy="25853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ExtendedDataSet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extends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PersonDatabaseBuilder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extendsDataSet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DemoDataSet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}</a:t>
            </a:r>
          </a:p>
          <a:p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relations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HOCHLEITER.belongsTo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(QA)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HOCHLEITER.worksAs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(SWT)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1403648" y="5397023"/>
            <a:ext cx="6590628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ComposedDataSet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extends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PersonDatabaseBuilder</a:t>
            </a:r>
            <a:endParaRPr lang="de-DE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extendsDataSets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() { [ DataSet1, DataSet2 ] }</a:t>
            </a:r>
          </a:p>
          <a:p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22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Bildschirmpräsentation (4:3)</PresentationFormat>
  <Paragraphs>179</Paragraphs>
  <Slides>28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Larissa-Design</vt:lpstr>
      <vt:lpstr>Modellierung und Generierung von Test-Daten für Datenbank-basierte Anwendungen</vt:lpstr>
      <vt:lpstr>Motivation</vt:lpstr>
      <vt:lpstr>SB Testing DB API</vt:lpstr>
      <vt:lpstr>Was wünschen sich Tester?</vt:lpstr>
      <vt:lpstr>STU Table Builder DSL</vt:lpstr>
      <vt:lpstr>Features: Referenzen</vt:lpstr>
      <vt:lpstr>Features: Scopes</vt:lpstr>
      <vt:lpstr>Features: IDE-Integration</vt:lpstr>
      <vt:lpstr>Features: DataSet-Komposition</vt:lpstr>
      <vt:lpstr>Features: Auto-Typ-Konvertierung</vt:lpstr>
      <vt:lpstr>Features: Unterstützung bei Fehlern</vt:lpstr>
      <vt:lpstr>Features: JavaDoc</vt:lpstr>
      <vt:lpstr>Realisierung der DSL</vt:lpstr>
      <vt:lpstr>Wie wird die Sprache verwendet?</vt:lpstr>
      <vt:lpstr>STU-Modell</vt:lpstr>
      <vt:lpstr>Live Demo</vt:lpstr>
      <vt:lpstr>Generieren von Test-Daten</vt:lpstr>
      <vt:lpstr>Einfaches Beispiel-Modell</vt:lpstr>
      <vt:lpstr>Der Algorithmus</vt:lpstr>
      <vt:lpstr>Kante Buch-Verlag</vt:lpstr>
      <vt:lpstr>Assoziative Tabelle BuchAutor</vt:lpstr>
      <vt:lpstr>Validierung des Ergebnisses</vt:lpstr>
      <vt:lpstr>Live Demo</vt:lpstr>
      <vt:lpstr>STU Database Tool</vt:lpstr>
      <vt:lpstr>Live Demo</vt:lpstr>
      <vt:lpstr>Ausblick</vt:lpstr>
      <vt:lpstr>Ausblick STU Database Tool</vt:lpstr>
      <vt:lpstr>Fragen und Diskussion</vt:lpstr>
    </vt:vector>
  </TitlesOfParts>
  <Company>seitenbau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nmoll</dc:creator>
  <cp:lastModifiedBy>Nikolaus Moll</cp:lastModifiedBy>
  <cp:revision>43</cp:revision>
  <dcterms:created xsi:type="dcterms:W3CDTF">2013-12-05T12:58:11Z</dcterms:created>
  <dcterms:modified xsi:type="dcterms:W3CDTF">2013-12-18T14:46:38Z</dcterms:modified>
</cp:coreProperties>
</file>